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63" r:id="rId2"/>
    <p:sldId id="320" r:id="rId3"/>
    <p:sldId id="264" r:id="rId4"/>
    <p:sldId id="302" r:id="rId5"/>
    <p:sldId id="298" r:id="rId6"/>
    <p:sldId id="323" r:id="rId7"/>
    <p:sldId id="316" r:id="rId8"/>
    <p:sldId id="317" r:id="rId9"/>
    <p:sldId id="318" r:id="rId10"/>
    <p:sldId id="319" r:id="rId11"/>
    <p:sldId id="300" r:id="rId12"/>
    <p:sldId id="268" r:id="rId13"/>
    <p:sldId id="301" r:id="rId14"/>
    <p:sldId id="269" r:id="rId15"/>
    <p:sldId id="321" r:id="rId16"/>
    <p:sldId id="303" r:id="rId17"/>
    <p:sldId id="304" r:id="rId18"/>
    <p:sldId id="308" r:id="rId19"/>
    <p:sldId id="309" r:id="rId20"/>
    <p:sldId id="314" r:id="rId21"/>
    <p:sldId id="315" r:id="rId22"/>
    <p:sldId id="273" r:id="rId23"/>
    <p:sldId id="277" r:id="rId24"/>
    <p:sldId id="310" r:id="rId25"/>
    <p:sldId id="322" r:id="rId26"/>
    <p:sldId id="311" r:id="rId27"/>
    <p:sldId id="324" r:id="rId28"/>
    <p:sldId id="326" r:id="rId29"/>
    <p:sldId id="331" r:id="rId30"/>
    <p:sldId id="325" r:id="rId31"/>
    <p:sldId id="330" r:id="rId32"/>
    <p:sldId id="329" r:id="rId33"/>
    <p:sldId id="32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0051"/>
    <a:srgbClr val="6E267B"/>
    <a:srgbClr val="4D4F53"/>
    <a:srgbClr val="898989"/>
    <a:srgbClr val="000000"/>
    <a:srgbClr val="B4B4B4"/>
    <a:srgbClr val="999999"/>
    <a:srgbClr val="ABC785"/>
    <a:srgbClr val="C7D28A"/>
    <a:srgbClr val="D1D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98895" autoAdjust="0"/>
  </p:normalViewPr>
  <p:slideViewPr>
    <p:cSldViewPr showGuides="1">
      <p:cViewPr varScale="1">
        <p:scale>
          <a:sx n="108" d="100"/>
          <a:sy n="108" d="100"/>
        </p:scale>
        <p:origin x="-174" y="-90"/>
      </p:cViewPr>
      <p:guideLst>
        <p:guide orient="horz"/>
        <p:guide/>
      </p:guideLst>
    </p:cSldViewPr>
  </p:slideViewPr>
  <p:notesTextViewPr>
    <p:cViewPr>
      <p:scale>
        <a:sx n="1" d="1"/>
        <a:sy n="1" d="1"/>
      </p:scale>
      <p:origin x="0" y="0"/>
    </p:cViewPr>
  </p:notesTextViewPr>
  <p:notesViewPr>
    <p:cSldViewPr showGuides="1">
      <p:cViewPr varScale="1">
        <p:scale>
          <a:sx n="51" d="100"/>
          <a:sy n="51" d="100"/>
        </p:scale>
        <p:origin x="-28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pPr/>
              <a:t>5/22/2014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pPr/>
              <a:t>‹#›</a:t>
            </a:fld>
            <a:endParaRPr lang="en-US"/>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pPr/>
              <a:t>5/22/2014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pPr/>
              <a:t>‹#›</a:t>
            </a:fld>
            <a:endParaRPr lang="en-US"/>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3</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java it is possible to define two </a:t>
            </a:r>
            <a:r>
              <a:rPr lang="en-US" dirty="0" err="1"/>
              <a:t>catergories</a:t>
            </a:r>
            <a:r>
              <a:rPr lang="en-US" dirty="0"/>
              <a:t> of Exceptions and Errors.</a:t>
            </a:r>
          </a:p>
          <a:p>
            <a:endParaRPr lang="en-US" dirty="0"/>
          </a:p>
          <a:p>
            <a:r>
              <a:rPr lang="en-US" b="1" dirty="0"/>
              <a:t>JVM Exceptions:</a:t>
            </a:r>
            <a:r>
              <a:rPr lang="en-US" dirty="0"/>
              <a:t> - These are exceptions/errors that are exclusively or logically thrown by the JVM. Examples : </a:t>
            </a:r>
            <a:r>
              <a:rPr lang="en-US" dirty="0" err="1"/>
              <a:t>NullPointerException</a:t>
            </a:r>
            <a:r>
              <a:rPr lang="en-US" dirty="0"/>
              <a:t>, </a:t>
            </a:r>
            <a:r>
              <a:rPr lang="en-US" dirty="0" err="1"/>
              <a:t>ArrayIndexOutOfBoundsException</a:t>
            </a:r>
            <a:r>
              <a:rPr lang="en-US" dirty="0"/>
              <a:t>, </a:t>
            </a:r>
            <a:r>
              <a:rPr lang="en-US" dirty="0" err="1"/>
              <a:t>ClassCastException</a:t>
            </a:r>
            <a:r>
              <a:rPr lang="en-US" dirty="0"/>
              <a:t>,</a:t>
            </a:r>
          </a:p>
          <a:p>
            <a:endParaRPr lang="en-US" dirty="0"/>
          </a:p>
          <a:p>
            <a:r>
              <a:rPr lang="en-US" b="1" dirty="0"/>
              <a:t>Programmatic exceptions</a:t>
            </a:r>
            <a:r>
              <a:rPr lang="en-US" dirty="0"/>
              <a:t> . These exceptions are thrown explicitly by the application or the API programmers Examples: </a:t>
            </a:r>
            <a:r>
              <a:rPr lang="en-US" dirty="0" err="1"/>
              <a:t>IllegalArgumentException</a:t>
            </a:r>
            <a:r>
              <a:rPr lang="en-US" dirty="0"/>
              <a:t>, </a:t>
            </a:r>
            <a:r>
              <a:rPr lang="en-US" dirty="0" err="1"/>
              <a:t>IllegalStateException</a:t>
            </a:r>
            <a:r>
              <a:rPr lang="en-US" dirty="0"/>
              <a:t>.</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5</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Sun VM specification: “In the Java programming language, throwing an exception results in an immediate nonlocal transfer of control from the point where the exception was thrown. This transfer of control may abruptly complete, one by one, multiple statements, constructor invocations, static and field </a:t>
            </a:r>
            <a:r>
              <a:rPr lang="en-US" dirty="0" err="1" smtClean="0"/>
              <a:t>initializer</a:t>
            </a:r>
            <a:r>
              <a:rPr lang="en-US" dirty="0" smtClean="0"/>
              <a:t> evaluations, and method invocations. The process continues until a catch clause is found that handles the thrown value. If no such clause can be found, the current thread exits”.</a:t>
            </a:r>
          </a:p>
          <a:p>
            <a:endParaRPr lang="en-US" dirty="0" smtClean="0"/>
          </a:p>
          <a:p>
            <a:r>
              <a:rPr lang="en-US" dirty="0" smtClean="0"/>
              <a:t>“Exceptions are expensive and should be used exceptionally. Do not use exception</a:t>
            </a:r>
            <a:r>
              <a:rPr lang="en-US" baseline="0" dirty="0" smtClean="0"/>
              <a:t> handling constructs if it can be avoided</a:t>
            </a:r>
            <a:r>
              <a:rPr lang="en-US" dirty="0" smtClean="0"/>
              <a:t>”</a:t>
            </a:r>
          </a:p>
          <a:p>
            <a:endParaRPr lang="en-US" dirty="0" smtClean="0"/>
          </a:p>
          <a:p>
            <a:r>
              <a:rPr lang="en-US" dirty="0" smtClean="0"/>
              <a:t>Example:</a:t>
            </a:r>
          </a:p>
          <a:p>
            <a:r>
              <a:rPr lang="en-US" dirty="0" smtClean="0"/>
              <a:t>How to handle null</a:t>
            </a:r>
            <a:r>
              <a:rPr lang="en-US" baseline="0" dirty="0" smtClean="0"/>
              <a:t> pointer scenario:</a:t>
            </a:r>
          </a:p>
          <a:p>
            <a:endParaRPr lang="en-US" baseline="0" dirty="0" smtClean="0"/>
          </a:p>
          <a:p>
            <a:r>
              <a:rPr lang="en-US" baseline="0" dirty="0" smtClean="0"/>
              <a:t>Use:</a:t>
            </a:r>
          </a:p>
          <a:p>
            <a:r>
              <a:rPr lang="en-US" baseline="0" dirty="0" smtClean="0"/>
              <a:t>public void </a:t>
            </a:r>
            <a:r>
              <a:rPr lang="en-US" baseline="0" dirty="0" err="1" smtClean="0"/>
              <a:t>addEmployee</a:t>
            </a:r>
            <a:r>
              <a:rPr lang="en-US" baseline="0" dirty="0" smtClean="0"/>
              <a:t>(Employee </a:t>
            </a:r>
            <a:r>
              <a:rPr lang="en-US" baseline="0" dirty="0" err="1" smtClean="0"/>
              <a:t>employee</a:t>
            </a:r>
            <a:r>
              <a:rPr lang="en-US" baseline="0" dirty="0" smtClean="0"/>
              <a:t>) {</a:t>
            </a:r>
          </a:p>
          <a:p>
            <a:r>
              <a:rPr lang="en-US" baseline="0" dirty="0" smtClean="0"/>
              <a:t>	if( employee != null ) {</a:t>
            </a:r>
          </a:p>
          <a:p>
            <a:r>
              <a:rPr lang="en-US" baseline="0" dirty="0" smtClean="0"/>
              <a:t>		// insert into the persistent layer</a:t>
            </a:r>
          </a:p>
          <a:p>
            <a:r>
              <a:rPr lang="en-US" baseline="0" dirty="0" smtClean="0"/>
              <a:t>	}</a:t>
            </a:r>
          </a:p>
          <a:p>
            <a:r>
              <a:rPr lang="en-US" baseline="0" dirty="0" smtClean="0"/>
              <a:t>}</a:t>
            </a:r>
          </a:p>
          <a:p>
            <a:endParaRPr lang="en-US" baseline="0" dirty="0" smtClean="0"/>
          </a:p>
          <a:p>
            <a:r>
              <a:rPr lang="en-US" baseline="0" dirty="0" smtClean="0"/>
              <a:t>Instead of :</a:t>
            </a:r>
          </a:p>
          <a:p>
            <a:r>
              <a:rPr lang="en-US" baseline="0" dirty="0" smtClean="0"/>
              <a:t>public void </a:t>
            </a:r>
            <a:r>
              <a:rPr lang="en-US" baseline="0" dirty="0" err="1" smtClean="0"/>
              <a:t>addEmployee</a:t>
            </a:r>
            <a:r>
              <a:rPr lang="en-US" baseline="0" dirty="0" smtClean="0"/>
              <a:t>(Employee </a:t>
            </a:r>
            <a:r>
              <a:rPr lang="en-US" baseline="0" dirty="0" err="1" smtClean="0"/>
              <a:t>employee</a:t>
            </a:r>
            <a:r>
              <a:rPr lang="en-US" baseline="0" dirty="0" smtClean="0"/>
              <a:t>) {</a:t>
            </a:r>
          </a:p>
          <a:p>
            <a:r>
              <a:rPr lang="en-US" baseline="0" dirty="0" smtClean="0"/>
              <a:t>	try {</a:t>
            </a:r>
          </a:p>
          <a:p>
            <a:r>
              <a:rPr lang="en-US" baseline="0" dirty="0" smtClean="0"/>
              <a:t>		// insert into the persistent layer</a:t>
            </a:r>
          </a:p>
          <a:p>
            <a:r>
              <a:rPr lang="en-US" baseline="0" dirty="0" smtClean="0"/>
              <a:t>	} catch(</a:t>
            </a:r>
            <a:r>
              <a:rPr lang="en-US" baseline="0" dirty="0" err="1" smtClean="0"/>
              <a:t>NullPointerException</a:t>
            </a:r>
            <a:r>
              <a:rPr lang="en-US" baseline="0" dirty="0" smtClean="0"/>
              <a:t> ex) {</a:t>
            </a:r>
          </a:p>
          <a:p>
            <a:r>
              <a:rPr lang="en-US" baseline="0" dirty="0" smtClean="0"/>
              <a:t>		// log the exceptions</a:t>
            </a:r>
          </a:p>
          <a:p>
            <a:r>
              <a:rPr lang="en-US" baseline="0" dirty="0" smtClean="0"/>
              <a:t>	}</a:t>
            </a:r>
          </a:p>
          <a:p>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8</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3976" eaLnBrk="0" fontAlgn="base" hangingPunct="0">
              <a:spcBef>
                <a:spcPct val="30000"/>
              </a:spcBef>
              <a:spcAft>
                <a:spcPct val="0"/>
              </a:spcAft>
              <a:defRPr/>
            </a:pPr>
            <a:r>
              <a:rPr lang="en-US" b="1" dirty="0"/>
              <a:t>Catch or Propagate Exceptions?</a:t>
            </a:r>
          </a:p>
          <a:p>
            <a:r>
              <a:rPr lang="en-US" dirty="0"/>
              <a:t>You might be wondering whether you should catch or </a:t>
            </a:r>
            <a:r>
              <a:rPr lang="en-US" dirty="0" err="1"/>
              <a:t>propate</a:t>
            </a:r>
            <a:r>
              <a:rPr lang="en-US" dirty="0"/>
              <a:t> exceptions thrown in your program. It depends on the situation. In many applications you can't really do much about the exception but tell the user that the requested action failed. In these applications you can usually catch all or most exceptions centrally in one of the first methods in the call stack. You may still have to deal with the exception while propagating it though (using finally clauses). For instance, if an error occurs in the database connection in a web application, you may still have to close the database connection in a finally clause, even if you can't do anything else than tell the user that the action failed. How you end up handling exceptions also depends on whether you choose checked or unchecked exceptions for your application.</a:t>
            </a:r>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12</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43200"/>
            <a:ext cx="5791200" cy="1066800"/>
          </a:xfrm>
        </p:spPr>
        <p:txBody>
          <a:bodyPr anchor="t">
            <a:normAutofit/>
          </a:bodyPr>
          <a:lstStyle>
            <a:lvl1pPr>
              <a:defRPr sz="2700" baseline="0">
                <a:solidFill>
                  <a:schemeClr val="bg1"/>
                </a:solidFill>
              </a:defRPr>
            </a:lvl1pPr>
          </a:lstStyle>
          <a:p>
            <a:r>
              <a:rPr lang="en-US" dirty="0" smtClean="0"/>
              <a:t>Click to edit - Limit this to just two lines only</a:t>
            </a:r>
            <a:endParaRPr lang="en-US" dirty="0"/>
          </a:p>
        </p:txBody>
      </p:sp>
      <p:sp>
        <p:nvSpPr>
          <p:cNvPr id="3" name="Subtitle 2"/>
          <p:cNvSpPr>
            <a:spLocks noGrp="1"/>
          </p:cNvSpPr>
          <p:nvPr>
            <p:ph type="subTitle" idx="1" hasCustomPrompt="1"/>
          </p:nvPr>
        </p:nvSpPr>
        <p:spPr>
          <a:xfrm>
            <a:off x="457200" y="4572000"/>
            <a:ext cx="5791200" cy="457200"/>
          </a:xfrm>
        </p:spPr>
        <p:txBody>
          <a:bodyPr>
            <a:normAutofit/>
          </a:bodyPr>
          <a:lstStyle>
            <a:lvl1pPr marL="173736" indent="0" algn="l">
              <a:buNone/>
              <a:defRPr sz="1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 Limit it to just one line only</a:t>
            </a:r>
            <a:endParaRPr lang="en-US" dirty="0"/>
          </a:p>
        </p:txBody>
      </p:sp>
      <p:sp>
        <p:nvSpPr>
          <p:cNvPr id="7" name="TextBox 6"/>
          <p:cNvSpPr txBox="1"/>
          <p:nvPr userDrawn="1"/>
        </p:nvSpPr>
        <p:spPr>
          <a:xfrm>
            <a:off x="533400" y="6477000"/>
            <a:ext cx="1404552" cy="230832"/>
          </a:xfrm>
          <a:prstGeom prst="rect">
            <a:avLst/>
          </a:prstGeom>
          <a:noFill/>
        </p:spPr>
        <p:txBody>
          <a:bodyPr wrap="none" rtlCol="0">
            <a:spAutoFit/>
          </a:bodyPr>
          <a:lstStyle/>
          <a:p>
            <a:r>
              <a:rPr lang="en-US" sz="900" dirty="0" smtClean="0">
                <a:solidFill>
                  <a:schemeClr val="bg1">
                    <a:lumMod val="65000"/>
                  </a:schemeClr>
                </a:solidFill>
                <a:latin typeface="Arial" pitchFamily="34" charset="0"/>
                <a:cs typeface="Arial" pitchFamily="34" charset="0"/>
              </a:rPr>
              <a:t>© Mindtree limited 2012</a:t>
            </a:r>
            <a:endParaRPr lang="en-US" sz="900"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14145958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2561888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17710456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5900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schem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6400800" y="6402607"/>
            <a:ext cx="2133600" cy="365125"/>
          </a:xfrm>
          <a:prstGeom prst="rect">
            <a:avLst/>
          </a:prstGeom>
        </p:spPr>
        <p:txBody>
          <a:bodyPr/>
          <a:lstStyle/>
          <a:p>
            <a:fld id="{6B1AB395-38E6-4B95-819F-EA717C9E08FB}" type="slidenum">
              <a:rPr lang="en-US" smtClean="0"/>
              <a:pPr/>
              <a:t>‹#›</a:t>
            </a:fld>
            <a:endParaRPr lang="en-US" dirty="0"/>
          </a:p>
        </p:txBody>
      </p:sp>
      <p:sp>
        <p:nvSpPr>
          <p:cNvPr id="4" name="Title 4"/>
          <p:cNvSpPr>
            <a:spLocks noGrp="1"/>
          </p:cNvSpPr>
          <p:nvPr>
            <p:ph type="title"/>
          </p:nvPr>
        </p:nvSpPr>
        <p:spPr>
          <a:xfrm>
            <a:off x="457200" y="457200"/>
            <a:ext cx="8229600" cy="639762"/>
          </a:xfrm>
        </p:spPr>
        <p:txBody>
          <a:bodyPr/>
          <a:lstStyle/>
          <a:p>
            <a:r>
              <a:rPr lang="en-US" smtClean="0"/>
              <a:t>Click to edit Master title style</a:t>
            </a:r>
            <a:endParaRPr lang="en-US" dirty="0"/>
          </a:p>
        </p:txBody>
      </p:sp>
      <p:sp>
        <p:nvSpPr>
          <p:cNvPr id="5" name="Rounded Rectangle 4"/>
          <p:cNvSpPr/>
          <p:nvPr userDrawn="1"/>
        </p:nvSpPr>
        <p:spPr>
          <a:xfrm>
            <a:off x="780143" y="1634490"/>
            <a:ext cx="2286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- 167.25.48</a:t>
            </a:r>
            <a:endParaRPr lang="en-US" sz="1400" dirty="0">
              <a:solidFill>
                <a:schemeClr val="bg1"/>
              </a:solidFill>
              <a:latin typeface="Arial" pitchFamily="34" charset="0"/>
              <a:cs typeface="Arial" pitchFamily="34" charset="0"/>
            </a:endParaRPr>
          </a:p>
        </p:txBody>
      </p:sp>
      <p:sp>
        <p:nvSpPr>
          <p:cNvPr id="6" name="Rounded Rectangle 5"/>
          <p:cNvSpPr/>
          <p:nvPr userDrawn="1"/>
        </p:nvSpPr>
        <p:spPr>
          <a:xfrm>
            <a:off x="780143" y="2493645"/>
            <a:ext cx="2286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- 227.114.34</a:t>
            </a:r>
            <a:endParaRPr lang="en-US" sz="1400" dirty="0">
              <a:solidFill>
                <a:schemeClr val="bg1"/>
              </a:solidFill>
              <a:latin typeface="Arial" pitchFamily="34" charset="0"/>
              <a:cs typeface="Arial" pitchFamily="34" charset="0"/>
            </a:endParaRPr>
          </a:p>
        </p:txBody>
      </p:sp>
      <p:sp>
        <p:nvSpPr>
          <p:cNvPr id="7" name="Rounded Rectangle 6"/>
          <p:cNvSpPr/>
          <p:nvPr userDrawn="1"/>
        </p:nvSpPr>
        <p:spPr>
          <a:xfrm>
            <a:off x="3276600" y="1634490"/>
            <a:ext cx="2286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- 199.210.138</a:t>
            </a:r>
            <a:endParaRPr lang="en-US" sz="1400" dirty="0">
              <a:solidFill>
                <a:schemeClr val="tx1"/>
              </a:solidFill>
              <a:latin typeface="Arial" pitchFamily="34" charset="0"/>
              <a:cs typeface="Arial" pitchFamily="34" charset="0"/>
            </a:endParaRPr>
          </a:p>
        </p:txBody>
      </p:sp>
      <p:sp>
        <p:nvSpPr>
          <p:cNvPr id="8" name="Rounded Rectangle 7"/>
          <p:cNvSpPr/>
          <p:nvPr userDrawn="1"/>
        </p:nvSpPr>
        <p:spPr>
          <a:xfrm>
            <a:off x="3276600" y="2493645"/>
            <a:ext cx="2286000" cy="685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RGB - 180.180.180</a:t>
            </a:r>
            <a:endParaRPr lang="en-US" sz="1400" dirty="0">
              <a:solidFill>
                <a:schemeClr val="tx1"/>
              </a:solidFill>
              <a:latin typeface="Arial" pitchFamily="34" charset="0"/>
              <a:cs typeface="Arial" pitchFamily="34" charset="0"/>
            </a:endParaRPr>
          </a:p>
        </p:txBody>
      </p:sp>
      <p:sp>
        <p:nvSpPr>
          <p:cNvPr id="9" name="Rounded Rectangle 8"/>
          <p:cNvSpPr/>
          <p:nvPr userDrawn="1"/>
        </p:nvSpPr>
        <p:spPr>
          <a:xfrm>
            <a:off x="3276600" y="3352800"/>
            <a:ext cx="2286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- 77.79.83</a:t>
            </a:r>
            <a:endParaRPr lang="en-US" sz="1400" dirty="0">
              <a:solidFill>
                <a:schemeClr val="bg1"/>
              </a:solidFill>
              <a:latin typeface="Arial" pitchFamily="34" charset="0"/>
              <a:cs typeface="Arial" pitchFamily="34" charset="0"/>
            </a:endParaRPr>
          </a:p>
        </p:txBody>
      </p:sp>
      <p:sp>
        <p:nvSpPr>
          <p:cNvPr id="10" name="Rounded Rectangle 9"/>
          <p:cNvSpPr/>
          <p:nvPr userDrawn="1"/>
        </p:nvSpPr>
        <p:spPr>
          <a:xfrm>
            <a:off x="780143" y="3320143"/>
            <a:ext cx="2286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latin typeface="Arial" pitchFamily="34" charset="0"/>
                <a:cs typeface="Arial" pitchFamily="34" charset="0"/>
              </a:rPr>
              <a:t>RGB - 131.0.81</a:t>
            </a:r>
            <a:endParaRPr lang="en-US" sz="1400" dirty="0">
              <a:solidFill>
                <a:schemeClr val="bg1"/>
              </a:solidFill>
              <a:latin typeface="Arial" pitchFamily="34" charset="0"/>
              <a:cs typeface="Arial" pitchFamily="34" charset="0"/>
            </a:endParaRPr>
          </a:p>
        </p:txBody>
      </p:sp>
      <p:sp>
        <p:nvSpPr>
          <p:cNvPr id="11" name="TextBox 10"/>
          <p:cNvSpPr txBox="1"/>
          <p:nvPr userDrawn="1"/>
        </p:nvSpPr>
        <p:spPr>
          <a:xfrm>
            <a:off x="673665" y="5029200"/>
            <a:ext cx="6336735" cy="738664"/>
          </a:xfrm>
          <a:prstGeom prst="rect">
            <a:avLst/>
          </a:prstGeom>
          <a:noFill/>
        </p:spPr>
        <p:txBody>
          <a:bodyPr wrap="none" rtlCol="0">
            <a:spAutoFit/>
          </a:bodyPr>
          <a:lstStyle/>
          <a:p>
            <a:r>
              <a:rPr lang="en-US" sz="1400" dirty="0" smtClean="0">
                <a:solidFill>
                  <a:srgbClr val="4D4F53"/>
                </a:solidFill>
                <a:latin typeface="Arial" pitchFamily="34" charset="0"/>
                <a:cs typeface="Arial" pitchFamily="34" charset="0"/>
              </a:rPr>
              <a:t>Guidelines</a:t>
            </a:r>
            <a:r>
              <a:rPr lang="en-US" sz="1400" baseline="0" dirty="0" smtClean="0">
                <a:solidFill>
                  <a:srgbClr val="4D4F53"/>
                </a:solidFill>
                <a:latin typeface="Arial" pitchFamily="34" charset="0"/>
                <a:cs typeface="Arial" pitchFamily="34" charset="0"/>
              </a:rPr>
              <a:t> available at </a:t>
            </a:r>
          </a:p>
          <a:p>
            <a:endParaRPr lang="en-US" sz="1400" baseline="0" dirty="0" smtClean="0">
              <a:solidFill>
                <a:srgbClr val="4D4F53"/>
              </a:solidFill>
              <a:latin typeface="Arial" pitchFamily="34" charset="0"/>
              <a:cs typeface="Arial" pitchFamily="34" charset="0"/>
            </a:endParaRPr>
          </a:p>
          <a:p>
            <a:r>
              <a:rPr lang="en-US" sz="1400" baseline="0" dirty="0" err="1" smtClean="0">
                <a:solidFill>
                  <a:srgbClr val="4D4F53"/>
                </a:solidFill>
                <a:latin typeface="Arial" pitchFamily="34" charset="0"/>
                <a:cs typeface="Arial" pitchFamily="34" charset="0"/>
              </a:rPr>
              <a:t>PeopleHub</a:t>
            </a:r>
            <a:r>
              <a:rPr lang="en-US" sz="1400" baseline="0" dirty="0" smtClean="0">
                <a:solidFill>
                  <a:srgbClr val="4D4F53"/>
                </a:solidFill>
                <a:latin typeface="Arial" pitchFamily="34" charset="0"/>
                <a:cs typeface="Arial" pitchFamily="34" charset="0"/>
              </a:rPr>
              <a:t> &gt; Inside Mindtree &gt;Communication &gt;Publications &gt;Marketing Net</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391740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cel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400800" y="6402607"/>
            <a:ext cx="2133600" cy="365125"/>
          </a:xfrm>
          <a:prstGeom prst="rect">
            <a:avLst/>
          </a:prstGeom>
        </p:spPr>
        <p:txBody>
          <a:bodyPr/>
          <a:lstStyle/>
          <a:p>
            <a:fld id="{6B1AB395-38E6-4B95-819F-EA717C9E08FB}" type="slidenum">
              <a:rPr lang="en-US" smtClean="0"/>
              <a:pPr/>
              <a:t>‹#›</a:t>
            </a:fld>
            <a:endParaRPr lang="en-US" dirty="0"/>
          </a:p>
        </p:txBody>
      </p:sp>
      <p:graphicFrame>
        <p:nvGraphicFramePr>
          <p:cNvPr id="4" name="Table 3"/>
          <p:cNvGraphicFramePr>
            <a:graphicFrameLocks noGrp="1"/>
          </p:cNvGraphicFramePr>
          <p:nvPr userDrawn="1">
            <p:extLst>
              <p:ext uri="{D42A27DB-BD31-4B8C-83A1-F6EECF244321}">
                <p14:modId xmlns:p14="http://schemas.microsoft.com/office/powerpoint/2010/main" val="522068606"/>
              </p:ext>
            </p:extLst>
          </p:nvPr>
        </p:nvGraphicFramePr>
        <p:xfrm>
          <a:off x="762000" y="1371600"/>
          <a:ext cx="7696200" cy="2133600"/>
        </p:xfrm>
        <a:graphic>
          <a:graphicData uri="http://schemas.openxmlformats.org/drawingml/2006/table">
            <a:tbl>
              <a:tblPr firstRow="1" bandRow="1">
                <a:tableStyleId>{073A0DAA-6AF3-43AB-8588-CEC1D06C72B9}</a:tableStyleId>
              </a:tblPr>
              <a:tblGrid>
                <a:gridCol w="1924050"/>
                <a:gridCol w="1924050"/>
                <a:gridCol w="1924050"/>
                <a:gridCol w="1924050"/>
              </a:tblGrid>
              <a:tr h="533400">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c>
                  <a:txBody>
                    <a:bodyPr/>
                    <a:lstStyle/>
                    <a:p>
                      <a:endParaRPr lang="en-US" sz="1200"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B4B4"/>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3400">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845144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8A073E8D-0795-49E0-9B8E-65A40AFBA581}" type="slidenum">
              <a:rPr lang="en-US"/>
              <a:pPr>
                <a:defRPr/>
              </a:pPr>
              <a:t>‹#›</a:t>
            </a:fld>
            <a:endParaRPr lang="en-US"/>
          </a:p>
        </p:txBody>
      </p:sp>
    </p:spTree>
    <p:extLst>
      <p:ext uri="{BB962C8B-B14F-4D97-AF65-F5344CB8AC3E}">
        <p14:creationId xmlns:p14="http://schemas.microsoft.com/office/powerpoint/2010/main" val="343455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lstStyle>
            <a:lvl1pPr marL="176213" indent="0">
              <a:defRPr/>
            </a:lvl1pPr>
          </a:lstStyle>
          <a:p>
            <a:r>
              <a:rPr lang="en-US" smtClean="0"/>
              <a:t>Click to edit Master title style</a:t>
            </a:r>
            <a:endParaRPr lang="en-US" dirty="0"/>
          </a:p>
        </p:txBody>
      </p:sp>
      <p:sp>
        <p:nvSpPr>
          <p:cNvPr id="3" name="Content Placeholder 2"/>
          <p:cNvSpPr>
            <a:spLocks noGrp="1"/>
          </p:cNvSpPr>
          <p:nvPr>
            <p:ph idx="1"/>
          </p:nvPr>
        </p:nvSpPr>
        <p:spPr>
          <a:xfrm>
            <a:off x="429064" y="1295400"/>
            <a:ext cx="8229600" cy="4724400"/>
          </a:xfrm>
        </p:spPr>
        <p:txBody>
          <a:bodyPr>
            <a:normAutofit/>
          </a:bodyPr>
          <a:lstStyle>
            <a:lvl1pPr>
              <a:lnSpc>
                <a:spcPct val="120000"/>
              </a:lnSpc>
              <a:spcBef>
                <a:spcPts val="840"/>
              </a:spcBef>
              <a:defRPr sz="1800"/>
            </a:lvl1pPr>
            <a:lvl2pPr>
              <a:lnSpc>
                <a:spcPct val="120000"/>
              </a:lnSpc>
              <a:spcBef>
                <a:spcPts val="840"/>
              </a:spcBef>
              <a:defRPr sz="1800"/>
            </a:lvl2pPr>
            <a:lvl3pPr>
              <a:lnSpc>
                <a:spcPct val="120000"/>
              </a:lnSpc>
              <a:spcBef>
                <a:spcPts val="840"/>
              </a:spcBef>
              <a:defRPr sz="1800"/>
            </a:lvl3pPr>
            <a:lvl4pPr>
              <a:lnSpc>
                <a:spcPct val="120000"/>
              </a:lnSpc>
              <a:spcBef>
                <a:spcPts val="840"/>
              </a:spcBef>
              <a:defRPr sz="1800"/>
            </a:lvl4pPr>
            <a:lvl5pPr>
              <a:lnSpc>
                <a:spcPct val="120000"/>
              </a:lnSpc>
              <a:spcBef>
                <a:spcPts val="84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6243748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32" y="2209800"/>
            <a:ext cx="5181600" cy="639762"/>
          </a:xfrm>
        </p:spPr>
        <p:txBody>
          <a:bodyPr/>
          <a:lstStyle>
            <a:lvl1pPr>
              <a:defRPr/>
            </a:lvl1pPr>
          </a:lstStyle>
          <a:p>
            <a:r>
              <a:rPr lang="en-US" dirty="0" smtClean="0"/>
              <a:t>Section header </a:t>
            </a:r>
            <a:endParaRPr lang="en-US" dirty="0"/>
          </a:p>
        </p:txBody>
      </p:sp>
      <p:sp>
        <p:nvSpPr>
          <p:cNvPr id="5" name="Slide Number Placeholder 5"/>
          <p:cNvSpPr>
            <a:spLocks noGrp="1"/>
          </p:cNvSpPr>
          <p:nvPr>
            <p:ph type="sldNum" sz="quarter" idx="4"/>
          </p:nvPr>
        </p:nvSpPr>
        <p:spPr>
          <a:xfrm>
            <a:off x="6400800" y="6416675"/>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914047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457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hasCustomPrompt="1"/>
          </p:nvPr>
        </p:nvSpPr>
        <p:spPr>
          <a:xfrm>
            <a:off x="4648200" y="1600200"/>
            <a:ext cx="4038600" cy="4525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1365420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457200" y="1535113"/>
            <a:ext cx="4040188"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3" hasCustomPrompt="1"/>
          </p:nvPr>
        </p:nvSpPr>
        <p:spPr>
          <a:xfrm>
            <a:off x="4645025" y="1535113"/>
            <a:ext cx="4041775" cy="639762"/>
          </a:xfrm>
        </p:spPr>
        <p:txBody>
          <a:bodyPr anchor="b">
            <a:normAutofit/>
          </a:bodyPr>
          <a:lstStyle>
            <a:lvl1pPr marL="0" indent="0">
              <a:buNone/>
              <a:defRPr sz="2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normAutofit/>
          </a:bodyPr>
          <a:lstStyle>
            <a:lvl1pPr>
              <a:defRPr sz="1800"/>
            </a:lvl1pPr>
            <a:lvl2pPr>
              <a:defRPr sz="18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a:spLocks noGrp="1"/>
          </p:cNvSpPr>
          <p:nvPr>
            <p:ph type="sldNum" sz="quarter" idx="10"/>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2296213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424935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587258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575050" y="273050"/>
            <a:ext cx="5111750" cy="5853113"/>
          </a:xfrm>
        </p:spPr>
        <p:txBody>
          <a:bodyPr>
            <a:normAutofit/>
          </a:bodyPr>
          <a:lstStyle>
            <a:lvl1pPr>
              <a:defRPr sz="2100"/>
            </a:lvl1pPr>
            <a:lvl2pPr>
              <a:defRPr sz="2100"/>
            </a:lvl2pPr>
            <a:lvl3pPr>
              <a:defRPr sz="2100"/>
            </a:lvl3pPr>
            <a:lvl4pPr>
              <a:defRPr sz="2100"/>
            </a:lvl4pPr>
            <a:lvl5pPr>
              <a:defRPr sz="21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39555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6" name="Slide Number Placeholder 5"/>
          <p:cNvSpPr>
            <a:spLocks noGrp="1"/>
          </p:cNvSpPr>
          <p:nvPr>
            <p:ph type="sldNum" sz="quarter" idx="4"/>
          </p:nvPr>
        </p:nvSpPr>
        <p:spPr>
          <a:xfrm>
            <a:off x="64008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Arial" pitchFamily="34" charset="0"/>
                <a:cs typeface="Arial" pitchFamily="34" charset="0"/>
              </a:defRPr>
            </a:lvl1pPr>
          </a:lstStyle>
          <a:p>
            <a:fld id="{6B1AB395-38E6-4B95-819F-EA717C9E08FB}" type="slidenum">
              <a:rPr lang="en-US" smtClean="0"/>
              <a:pPr/>
              <a:t>‹#›</a:t>
            </a:fld>
            <a:endParaRPr lang="en-US" dirty="0"/>
          </a:p>
        </p:txBody>
      </p:sp>
    </p:spTree>
    <p:extLst>
      <p:ext uri="{BB962C8B-B14F-4D97-AF65-F5344CB8AC3E}">
        <p14:creationId xmlns:p14="http://schemas.microsoft.com/office/powerpoint/2010/main" val="2629916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8229600" cy="6397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9064" y="12954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9" name="Straight Connector 8"/>
          <p:cNvCxnSpPr/>
          <p:nvPr/>
        </p:nvCxnSpPr>
        <p:spPr>
          <a:xfrm>
            <a:off x="762000" y="6172200"/>
            <a:ext cx="7680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iming>
    <p:tnLst>
      <p:par>
        <p:cTn id="1" dur="indefinite" restart="never" nodeType="tmRoot"/>
      </p:par>
    </p:tnLst>
  </p:timing>
  <p:hf hdr="0" ftr="0" dt="0"/>
  <p:txStyles>
    <p:titleStyle>
      <a:lvl1pPr marL="176213" indent="0" algn="l" defTabSz="914400"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463550" indent="-238125" algn="l" defTabSz="914400" rtl="0" eaLnBrk="1" latinLnBrk="0" hangingPunct="1">
        <a:lnSpc>
          <a:spcPct val="120000"/>
        </a:lnSpc>
        <a:spcBef>
          <a:spcPts val="840"/>
        </a:spcBef>
        <a:spcAft>
          <a:spcPts val="0"/>
        </a:spcAft>
        <a:buClr>
          <a:srgbClr val="4D4F53"/>
        </a:buClr>
        <a:buSzPct val="110000"/>
        <a:buFont typeface="Arial" pitchFamily="34" charset="0"/>
        <a:buChar char="•"/>
        <a:defRPr sz="1800" kern="1200">
          <a:solidFill>
            <a:srgbClr val="4D4F53"/>
          </a:solidFill>
          <a:latin typeface="Arial" pitchFamily="34" charset="0"/>
          <a:ea typeface="+mn-ea"/>
          <a:cs typeface="Arial" pitchFamily="34" charset="0"/>
        </a:defRPr>
      </a:lvl1pPr>
      <a:lvl2pPr marL="742950"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2pPr>
      <a:lvl3pPr marL="1030288" indent="-284163"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3pPr>
      <a:lvl4pPr marL="1306513" indent="-279400" algn="l" defTabSz="914400" rtl="0" eaLnBrk="1" latinLnBrk="0" hangingPunct="1">
        <a:lnSpc>
          <a:spcPct val="120000"/>
        </a:lnSpc>
        <a:spcBef>
          <a:spcPts val="840"/>
        </a:spcBef>
        <a:spcAft>
          <a:spcPts val="0"/>
        </a:spcAft>
        <a:buClr>
          <a:srgbClr val="6E267B"/>
        </a:buClr>
        <a:buFont typeface="Arial" pitchFamily="34" charset="0"/>
        <a:buChar char="•"/>
        <a:defRPr sz="1800" kern="1200">
          <a:solidFill>
            <a:srgbClr val="4D4F5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le:///C:\Documents%20and%20Settings\Banu%20Prakash\Desktop\Presenta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85000"/>
              </a:lnSpc>
            </a:pPr>
            <a:r>
              <a:rPr lang="en-US" dirty="0" smtClean="0"/>
              <a:t>Understand the Exception handling mechanism.</a:t>
            </a:r>
          </a:p>
          <a:p>
            <a:pPr>
              <a:lnSpc>
                <a:spcPct val="85000"/>
              </a:lnSpc>
            </a:pPr>
            <a:endParaRPr lang="en-US" dirty="0" smtClean="0"/>
          </a:p>
          <a:p>
            <a:pPr>
              <a:lnSpc>
                <a:spcPct val="85000"/>
              </a:lnSpc>
            </a:pPr>
            <a:r>
              <a:rPr lang="en-US" dirty="0" smtClean="0"/>
              <a:t>Understand the difference between an error and exception.</a:t>
            </a:r>
          </a:p>
          <a:p>
            <a:pPr>
              <a:lnSpc>
                <a:spcPct val="85000"/>
              </a:lnSpc>
            </a:pPr>
            <a:endParaRPr lang="en-US" dirty="0" smtClean="0"/>
          </a:p>
          <a:p>
            <a:pPr>
              <a:lnSpc>
                <a:spcPct val="85000"/>
              </a:lnSpc>
            </a:pPr>
            <a:r>
              <a:rPr lang="en-US" dirty="0" smtClean="0"/>
              <a:t>Why Exception handling is important?</a:t>
            </a:r>
          </a:p>
          <a:p>
            <a:pPr>
              <a:lnSpc>
                <a:spcPct val="85000"/>
              </a:lnSpc>
            </a:pPr>
            <a:endParaRPr lang="en-US" dirty="0" smtClean="0"/>
          </a:p>
          <a:p>
            <a:pPr>
              <a:lnSpc>
                <a:spcPct val="85000"/>
              </a:lnSpc>
            </a:pPr>
            <a:r>
              <a:rPr lang="en-US" dirty="0" smtClean="0"/>
              <a:t>Understand different types of exception.</a:t>
            </a:r>
          </a:p>
          <a:p>
            <a:pPr>
              <a:lnSpc>
                <a:spcPct val="85000"/>
              </a:lnSpc>
            </a:pPr>
            <a:endParaRPr lang="en-US" dirty="0" smtClean="0"/>
          </a:p>
          <a:p>
            <a:pPr>
              <a:lnSpc>
                <a:spcPct val="85000"/>
              </a:lnSpc>
            </a:pPr>
            <a:r>
              <a:rPr lang="en-US" dirty="0" smtClean="0"/>
              <a:t>Understand how to funnel exceptions.</a:t>
            </a:r>
          </a:p>
          <a:p>
            <a:pPr>
              <a:lnSpc>
                <a:spcPct val="85000"/>
              </a:lnSpc>
            </a:pPr>
            <a:endParaRPr lang="en-US" dirty="0" smtClean="0"/>
          </a:p>
          <a:p>
            <a:pPr>
              <a:lnSpc>
                <a:spcPct val="85000"/>
              </a:lnSpc>
            </a:pPr>
            <a:r>
              <a:rPr lang="en-US" dirty="0" smtClean="0"/>
              <a:t>How to write custom exception classes and the need for it?</a:t>
            </a:r>
          </a:p>
          <a:p>
            <a:endParaRPr lang="en-US" dirty="0"/>
          </a:p>
        </p:txBody>
      </p:sp>
      <p:sp>
        <p:nvSpPr>
          <p:cNvPr id="3" name="Title 2"/>
          <p:cNvSpPr>
            <a:spLocks noGrp="1"/>
          </p:cNvSpPr>
          <p:nvPr>
            <p:ph type="title"/>
          </p:nvPr>
        </p:nvSpPr>
        <p:spPr>
          <a:xfrm>
            <a:off x="457200" y="304800"/>
            <a:ext cx="6781800" cy="719200"/>
          </a:xfrm>
        </p:spPr>
        <p:txBody>
          <a:bodyPr/>
          <a:lstStyle/>
          <a:p>
            <a:r>
              <a:rPr lang="en-US" dirty="0" smtClean="0"/>
              <a:t>Objectives</a:t>
            </a:r>
            <a:endParaRPr lang="en-US" dirty="0"/>
          </a:p>
        </p:txBody>
      </p:sp>
    </p:spTree>
    <p:extLst>
      <p:ext uri="{BB962C8B-B14F-4D97-AF65-F5344CB8AC3E}">
        <p14:creationId xmlns:p14="http://schemas.microsoft.com/office/powerpoint/2010/main" val="4116504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Checked </a:t>
            </a:r>
            <a:r>
              <a:rPr lang="en-US" dirty="0" err="1" smtClean="0"/>
              <a:t>vs</a:t>
            </a:r>
            <a:r>
              <a:rPr lang="en-US" dirty="0" smtClean="0"/>
              <a:t> Unchecked Exception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05321654"/>
              </p:ext>
            </p:extLst>
          </p:nvPr>
        </p:nvGraphicFramePr>
        <p:xfrm>
          <a:off x="428625" y="1524000"/>
          <a:ext cx="8229600" cy="2291080"/>
        </p:xfrm>
        <a:graphic>
          <a:graphicData uri="http://schemas.openxmlformats.org/drawingml/2006/table">
            <a:tbl>
              <a:tblPr firstRow="1" bandRow="1">
                <a:tableStyleId>{5C22544A-7EE6-4342-B048-85BDC9FD1C3A}</a:tableStyleId>
              </a:tblPr>
              <a:tblGrid>
                <a:gridCol w="4114800"/>
                <a:gridCol w="4114800"/>
              </a:tblGrid>
              <a:tr h="142240">
                <a:tc>
                  <a:txBody>
                    <a:bodyPr/>
                    <a:lstStyle/>
                    <a:p>
                      <a:r>
                        <a:rPr lang="en-US" dirty="0" smtClean="0"/>
                        <a:t>Checked</a:t>
                      </a:r>
                      <a:endParaRPr lang="en-US" dirty="0"/>
                    </a:p>
                  </a:txBody>
                  <a:tcPr/>
                </a:tc>
                <a:tc>
                  <a:txBody>
                    <a:bodyPr/>
                    <a:lstStyle/>
                    <a:p>
                      <a:r>
                        <a:rPr lang="en-US" dirty="0" smtClean="0"/>
                        <a:t>Unchecked</a:t>
                      </a:r>
                      <a:endParaRPr lang="en-US" dirty="0"/>
                    </a:p>
                  </a:txBody>
                  <a:tcPr/>
                </a:tc>
              </a:tr>
              <a:tr h="370840">
                <a:tc>
                  <a:txBody>
                    <a:bodyPr/>
                    <a:lstStyle/>
                    <a:p>
                      <a:r>
                        <a:rPr lang="en-US" dirty="0" smtClean="0"/>
                        <a:t>It is checked by the compiler. So the</a:t>
                      </a:r>
                      <a:r>
                        <a:rPr lang="en-US" baseline="0" dirty="0" smtClean="0"/>
                        <a:t> exception must be handled at compile time</a:t>
                      </a:r>
                      <a:endParaRPr lang="en-US" dirty="0"/>
                    </a:p>
                  </a:txBody>
                  <a:tcPr/>
                </a:tc>
                <a:tc>
                  <a:txBody>
                    <a:bodyPr/>
                    <a:lstStyle/>
                    <a:p>
                      <a:r>
                        <a:rPr lang="en-US" dirty="0" smtClean="0"/>
                        <a:t>It is not checked by compiler. So it is not required to handle</a:t>
                      </a:r>
                      <a:endParaRPr lang="en-US" dirty="0"/>
                    </a:p>
                  </a:txBody>
                  <a:tcPr/>
                </a:tc>
              </a:tr>
              <a:tr h="370840">
                <a:tc>
                  <a:txBody>
                    <a:bodyPr/>
                    <a:lstStyle/>
                    <a:p>
                      <a:r>
                        <a:rPr lang="en-US" dirty="0" smtClean="0"/>
                        <a:t>It is not the sub</a:t>
                      </a:r>
                      <a:r>
                        <a:rPr lang="en-US" baseline="0" dirty="0" smtClean="0"/>
                        <a:t> class of </a:t>
                      </a:r>
                      <a:r>
                        <a:rPr lang="en-US" baseline="0" dirty="0" err="1" smtClean="0"/>
                        <a:t>RuntimeException</a:t>
                      </a:r>
                      <a:endParaRPr lang="en-US" dirty="0"/>
                    </a:p>
                  </a:txBody>
                  <a:tcPr/>
                </a:tc>
                <a:tc>
                  <a:txBody>
                    <a:bodyPr/>
                    <a:lstStyle/>
                    <a:p>
                      <a:r>
                        <a:rPr lang="en-US" dirty="0" smtClean="0"/>
                        <a:t>It</a:t>
                      </a:r>
                      <a:r>
                        <a:rPr lang="en-US" baseline="0" dirty="0" smtClean="0"/>
                        <a:t> is the subclass of </a:t>
                      </a:r>
                      <a:r>
                        <a:rPr lang="en-US" baseline="0" dirty="0" err="1" smtClean="0"/>
                        <a:t>RuntimeException</a:t>
                      </a:r>
                      <a:endParaRPr lang="en-US" dirty="0"/>
                    </a:p>
                  </a:txBody>
                  <a:tcPr/>
                </a:tc>
              </a:tr>
              <a:tr h="370840">
                <a:tc>
                  <a:txBody>
                    <a:bodyPr/>
                    <a:lstStyle/>
                    <a:p>
                      <a:r>
                        <a:rPr lang="en-US" dirty="0" smtClean="0"/>
                        <a:t>If method is throwing checked exception then exception must be declared</a:t>
                      </a:r>
                      <a:endParaRPr lang="en-US" dirty="0"/>
                    </a:p>
                  </a:txBody>
                  <a:tcPr/>
                </a:tc>
                <a:tc>
                  <a:txBody>
                    <a:bodyPr/>
                    <a:lstStyle/>
                    <a:p>
                      <a:r>
                        <a:rPr lang="en-US" dirty="0" smtClean="0"/>
                        <a:t>It is not required to declare exception, if RTE is thrown by the method</a:t>
                      </a:r>
                      <a:endParaRPr lang="en-US" dirty="0"/>
                    </a:p>
                  </a:txBody>
                  <a:tcPr/>
                </a:tc>
              </a:tr>
            </a:tbl>
          </a:graphicData>
        </a:graphic>
      </p:graphicFrame>
      <p:sp>
        <p:nvSpPr>
          <p:cNvPr id="4" name="Slide Number Placeholder 3"/>
          <p:cNvSpPr>
            <a:spLocks noGrp="1"/>
          </p:cNvSpPr>
          <p:nvPr>
            <p:ph type="sldNum" sz="quarter" idx="4"/>
          </p:nvPr>
        </p:nvSpPr>
        <p:spPr/>
        <p:txBody>
          <a:bodyPr/>
          <a:lstStyle/>
          <a:p>
            <a:fld id="{6B1AB395-38E6-4B95-819F-EA717C9E08FB}" type="slidenum">
              <a:rPr lang="en-US" smtClean="0"/>
              <a:pPr/>
              <a:t>10</a:t>
            </a:fld>
            <a:endParaRPr lang="en-US" dirty="0"/>
          </a:p>
        </p:txBody>
      </p:sp>
    </p:spTree>
    <p:extLst>
      <p:ext uri="{BB962C8B-B14F-4D97-AF65-F5344CB8AC3E}">
        <p14:creationId xmlns:p14="http://schemas.microsoft.com/office/powerpoint/2010/main" val="852280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an Exception</a:t>
            </a:r>
            <a:endParaRPr lang="en-US" dirty="0"/>
          </a:p>
        </p:txBody>
      </p:sp>
      <p:sp>
        <p:nvSpPr>
          <p:cNvPr id="3" name="Content Placeholder 2"/>
          <p:cNvSpPr>
            <a:spLocks noGrp="1"/>
          </p:cNvSpPr>
          <p:nvPr>
            <p:ph idx="1"/>
          </p:nvPr>
        </p:nvSpPr>
        <p:spPr/>
        <p:txBody>
          <a:bodyPr>
            <a:normAutofit fontScale="92500"/>
          </a:bodyPr>
          <a:lstStyle/>
          <a:p>
            <a:r>
              <a:rPr lang="en-US" dirty="0" smtClean="0"/>
              <a:t>If a method throws an Exception, There are two ways to deal it</a:t>
            </a:r>
          </a:p>
          <a:p>
            <a:pPr lvl="1"/>
            <a:r>
              <a:rPr lang="en-US" dirty="0" smtClean="0"/>
              <a:t>Handling  the Exception</a:t>
            </a:r>
          </a:p>
          <a:p>
            <a:pPr lvl="1"/>
            <a:r>
              <a:rPr lang="en-US" dirty="0" smtClean="0"/>
              <a:t>Propagate the Exception</a:t>
            </a:r>
          </a:p>
          <a:p>
            <a:pPr marL="463550" lvl="1" indent="0">
              <a:buNone/>
            </a:pPr>
            <a:endParaRPr lang="en-US" dirty="0" smtClean="0"/>
          </a:p>
          <a:p>
            <a:r>
              <a:rPr lang="en-US" dirty="0" smtClean="0"/>
              <a:t>Handling an Exception</a:t>
            </a:r>
          </a:p>
          <a:p>
            <a:pPr lvl="1"/>
            <a:r>
              <a:rPr lang="en-US" dirty="0" smtClean="0"/>
              <a:t>using try… catch.. finally block</a:t>
            </a:r>
          </a:p>
          <a:p>
            <a:pPr marL="463550" lvl="1" indent="0">
              <a:buNone/>
            </a:pPr>
            <a:endParaRPr lang="en-US" dirty="0" smtClean="0"/>
          </a:p>
          <a:p>
            <a:r>
              <a:rPr lang="en-US" dirty="0" smtClean="0"/>
              <a:t>Propagating an Exception</a:t>
            </a:r>
          </a:p>
          <a:p>
            <a:pPr lvl="1"/>
            <a:r>
              <a:rPr lang="en-US" dirty="0" smtClean="0"/>
              <a:t>It is done by throwing an Exception using throw and throws keyword</a:t>
            </a:r>
          </a:p>
          <a:p>
            <a:pPr lvl="1"/>
            <a:r>
              <a:rPr lang="en-US" dirty="0" smtClean="0"/>
              <a:t>Throwing an exception to calling method</a:t>
            </a:r>
          </a:p>
          <a:p>
            <a:pPr lvl="1"/>
            <a:r>
              <a:rPr lang="en-US" dirty="0" smtClean="0"/>
              <a:t>Because if Exception is thrown to JVM, the program abnormally terminates.</a:t>
            </a:r>
          </a:p>
        </p:txBody>
      </p:sp>
      <p:sp>
        <p:nvSpPr>
          <p:cNvPr id="4" name="Slide Number Placeholder 3"/>
          <p:cNvSpPr>
            <a:spLocks noGrp="1"/>
          </p:cNvSpPr>
          <p:nvPr>
            <p:ph type="sldNum" sz="quarter" idx="4"/>
          </p:nvPr>
        </p:nvSpPr>
        <p:spPr/>
        <p:txBody>
          <a:bodyPr/>
          <a:lstStyle/>
          <a:p>
            <a:fld id="{6B1AB395-38E6-4B95-819F-EA717C9E08FB}" type="slidenum">
              <a:rPr lang="en-US" smtClean="0"/>
              <a:pPr/>
              <a:t>11</a:t>
            </a:fld>
            <a:endParaRPr lang="en-US" dirty="0"/>
          </a:p>
        </p:txBody>
      </p:sp>
    </p:spTree>
    <p:extLst>
      <p:ext uri="{BB962C8B-B14F-4D97-AF65-F5344CB8AC3E}">
        <p14:creationId xmlns:p14="http://schemas.microsoft.com/office/powerpoint/2010/main" val="3906658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357298"/>
            <a:ext cx="8286808" cy="5000660"/>
          </a:xfrm>
        </p:spPr>
        <p:txBody>
          <a:bodyPr/>
          <a:lstStyle/>
          <a:p>
            <a:pPr>
              <a:buNone/>
            </a:pPr>
            <a:r>
              <a:rPr lang="en-US" dirty="0" smtClean="0"/>
              <a:t>Five constructs are used in exception handling:</a:t>
            </a:r>
          </a:p>
          <a:p>
            <a:r>
              <a:rPr lang="en-US" dirty="0" smtClean="0">
                <a:solidFill>
                  <a:srgbClr val="002060"/>
                </a:solidFill>
              </a:rPr>
              <a:t>try</a:t>
            </a:r>
            <a:r>
              <a:rPr lang="en-US" dirty="0" smtClean="0">
                <a:solidFill>
                  <a:schemeClr val="tx2"/>
                </a:solidFill>
              </a:rPr>
              <a:t> </a:t>
            </a:r>
            <a:r>
              <a:rPr lang="en-US" dirty="0" smtClean="0"/>
              <a:t>– a block surrounding program statements to monitor for exceptions</a:t>
            </a:r>
          </a:p>
          <a:p>
            <a:r>
              <a:rPr lang="en-US" dirty="0" smtClean="0">
                <a:solidFill>
                  <a:srgbClr val="002060"/>
                </a:solidFill>
              </a:rPr>
              <a:t>catch</a:t>
            </a:r>
            <a:r>
              <a:rPr lang="en-US" dirty="0" smtClean="0"/>
              <a:t> – together with try, catches specific kinds of exceptions and handles them in some way</a:t>
            </a:r>
          </a:p>
          <a:p>
            <a:r>
              <a:rPr lang="en-US" dirty="0" smtClean="0">
                <a:solidFill>
                  <a:srgbClr val="002060"/>
                </a:solidFill>
              </a:rPr>
              <a:t>finally</a:t>
            </a:r>
            <a:r>
              <a:rPr lang="en-US" dirty="0" smtClean="0"/>
              <a:t> – specifies any code that absolutely must be executed whether or not an exception occurs</a:t>
            </a:r>
          </a:p>
          <a:p>
            <a:r>
              <a:rPr lang="en-US" dirty="0" smtClean="0">
                <a:solidFill>
                  <a:srgbClr val="002060"/>
                </a:solidFill>
              </a:rPr>
              <a:t>throw</a:t>
            </a:r>
            <a:r>
              <a:rPr lang="en-US" dirty="0" smtClean="0"/>
              <a:t> – used to throw a specific exception from the program explicitly</a:t>
            </a:r>
          </a:p>
          <a:p>
            <a:r>
              <a:rPr lang="en-US" dirty="0" smtClean="0">
                <a:solidFill>
                  <a:srgbClr val="002060"/>
                </a:solidFill>
              </a:rPr>
              <a:t>throws</a:t>
            </a:r>
            <a:r>
              <a:rPr lang="en-US" dirty="0" smtClean="0"/>
              <a:t> – specifies which exceptions a given method can throw (duck)</a:t>
            </a:r>
            <a:endParaRPr lang="en-US" dirty="0"/>
          </a:p>
        </p:txBody>
      </p:sp>
      <p:sp>
        <p:nvSpPr>
          <p:cNvPr id="3" name="Title 2"/>
          <p:cNvSpPr>
            <a:spLocks noGrp="1"/>
          </p:cNvSpPr>
          <p:nvPr>
            <p:ph type="title"/>
          </p:nvPr>
        </p:nvSpPr>
        <p:spPr/>
        <p:txBody>
          <a:bodyPr/>
          <a:lstStyle/>
          <a:p>
            <a:r>
              <a:rPr lang="en-US" dirty="0" smtClean="0"/>
              <a:t>Exception handling constructs</a:t>
            </a:r>
            <a:endParaRPr lang="en-US" dirty="0"/>
          </a:p>
        </p:txBody>
      </p:sp>
    </p:spTree>
    <p:extLst>
      <p:ext uri="{BB962C8B-B14F-4D97-AF65-F5344CB8AC3E}">
        <p14:creationId xmlns:p14="http://schemas.microsoft.com/office/powerpoint/2010/main" val="2770132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ry block  and Exception Handler</a:t>
            </a:r>
            <a:endParaRPr lang="en-US" dirty="0"/>
          </a:p>
        </p:txBody>
      </p:sp>
      <p:sp>
        <p:nvSpPr>
          <p:cNvPr id="3" name="Content Placeholder 2"/>
          <p:cNvSpPr>
            <a:spLocks noGrp="1"/>
          </p:cNvSpPr>
          <p:nvPr>
            <p:ph idx="1"/>
          </p:nvPr>
        </p:nvSpPr>
        <p:spPr/>
        <p:txBody>
          <a:bodyPr/>
          <a:lstStyle/>
          <a:p>
            <a:r>
              <a:rPr lang="en-US" dirty="0" smtClean="0">
                <a:solidFill>
                  <a:srgbClr val="830051"/>
                </a:solidFill>
              </a:rPr>
              <a:t>try block</a:t>
            </a:r>
          </a:p>
          <a:p>
            <a:pPr lvl="1"/>
            <a:r>
              <a:rPr lang="en-US" dirty="0" smtClean="0"/>
              <a:t>The code that cause an  exception surround in a try block</a:t>
            </a:r>
          </a:p>
          <a:p>
            <a:pPr lvl="1"/>
            <a:r>
              <a:rPr lang="en-US" dirty="0" smtClean="0"/>
              <a:t>try block can have either catch or finally block, even both</a:t>
            </a:r>
          </a:p>
          <a:p>
            <a:pPr lvl="1"/>
            <a:r>
              <a:rPr lang="en-US" dirty="0" smtClean="0"/>
              <a:t>try block with finally and without catch block is legal , but that does not make sense.</a:t>
            </a:r>
          </a:p>
          <a:p>
            <a:pPr lvl="1"/>
            <a:r>
              <a:rPr lang="en-US" dirty="0" smtClean="0"/>
              <a:t>One try block can have any number of catch blocks;</a:t>
            </a:r>
          </a:p>
          <a:p>
            <a:pPr lvl="1"/>
            <a:r>
              <a:rPr lang="en-US" dirty="0" smtClean="0"/>
              <a:t>try block can be nested</a:t>
            </a:r>
          </a:p>
          <a:p>
            <a:r>
              <a:rPr lang="en-US" dirty="0" smtClean="0">
                <a:solidFill>
                  <a:srgbClr val="830051"/>
                </a:solidFill>
              </a:rPr>
              <a:t>catch block</a:t>
            </a:r>
          </a:p>
          <a:p>
            <a:r>
              <a:rPr lang="en-US" dirty="0" smtClean="0"/>
              <a:t>Catch block is the Exception handler</a:t>
            </a:r>
          </a:p>
          <a:p>
            <a:r>
              <a:rPr lang="en-US" dirty="0" smtClean="0"/>
              <a:t>If an exception arises in try block implicitly or explicitly, that exception is caught by catch block</a:t>
            </a:r>
          </a:p>
          <a:p>
            <a:endParaRPr lang="en-US" dirty="0" smtClean="0"/>
          </a:p>
          <a:p>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13</a:t>
            </a:fld>
            <a:endParaRPr lang="en-US" dirty="0"/>
          </a:p>
        </p:txBody>
      </p:sp>
    </p:spTree>
    <p:extLst>
      <p:ext uri="{BB962C8B-B14F-4D97-AF65-F5344CB8AC3E}">
        <p14:creationId xmlns:p14="http://schemas.microsoft.com/office/powerpoint/2010/main" val="148599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try, catch and finally block</a:t>
            </a:r>
            <a:endParaRPr lang="en-US" dirty="0"/>
          </a:p>
        </p:txBody>
      </p:sp>
      <p:sp>
        <p:nvSpPr>
          <p:cNvPr id="8" name="Rectangle 5"/>
          <p:cNvSpPr>
            <a:spLocks noChangeArrowheads="1"/>
          </p:cNvSpPr>
          <p:nvPr/>
        </p:nvSpPr>
        <p:spPr bwMode="auto">
          <a:xfrm>
            <a:off x="311150" y="1048535"/>
            <a:ext cx="4260850" cy="5189558"/>
          </a:xfrm>
          <a:prstGeom prst="rect">
            <a:avLst/>
          </a:prstGeom>
          <a:noFill/>
          <a:ln w="12700">
            <a:solidFill>
              <a:schemeClr val="tx1"/>
            </a:solidFill>
            <a:miter lim="800000"/>
            <a:headEnd/>
            <a:tailEnd/>
          </a:ln>
          <a:effectLst/>
        </p:spPr>
        <p:txBody>
          <a:bodyPr lIns="90488" tIns="44450" rIns="90488" bIns="44450"/>
          <a:lstStyle/>
          <a:p>
            <a:pPr marL="274638" indent="-274638" algn="l" eaLnBrk="0" hangingPunct="0">
              <a:lnSpc>
                <a:spcPct val="100000"/>
              </a:lnSpc>
              <a:buClr>
                <a:schemeClr val="tx1"/>
              </a:buClr>
            </a:pPr>
            <a:r>
              <a:rPr lang="en-US" sz="1600" b="1" dirty="0">
                <a:solidFill>
                  <a:srgbClr val="993366"/>
                </a:solidFill>
                <a:latin typeface="Courier New" pitchFamily="49" charset="0"/>
              </a:rPr>
              <a:t>try</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008000"/>
                </a:solidFill>
                <a:latin typeface="Courier New" pitchFamily="49" charset="0"/>
              </a:rPr>
              <a:t>/*</a:t>
            </a:r>
          </a:p>
          <a:p>
            <a:pPr marL="274638" indent="-274638" algn="l" eaLnBrk="0" hangingPunct="0">
              <a:lnSpc>
                <a:spcPct val="100000"/>
              </a:lnSpc>
              <a:buClr>
                <a:schemeClr val="tx1"/>
              </a:buClr>
            </a:pPr>
            <a:r>
              <a:rPr lang="en-US" sz="1600" b="1" dirty="0">
                <a:solidFill>
                  <a:srgbClr val="008000"/>
                </a:solidFill>
                <a:latin typeface="Courier New" pitchFamily="49" charset="0"/>
              </a:rPr>
              <a:t>	 * some codes to test here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(SQLException </a:t>
            </a:r>
            <a:r>
              <a:rPr lang="en-US" sz="1600" b="1" i="1" dirty="0" err="1">
                <a:solidFill>
                  <a:srgbClr val="000000"/>
                </a:solidFill>
                <a:latin typeface="Courier New" pitchFamily="49" charset="0"/>
              </a:rPr>
              <a:t>sx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Exception1</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(IOException </a:t>
            </a:r>
            <a:r>
              <a:rPr lang="en-US" sz="1600" b="1" i="1" dirty="0">
                <a:solidFill>
                  <a:srgbClr val="000000"/>
                </a:solidFill>
                <a:latin typeface="Courier New" pitchFamily="49" charset="0"/>
              </a:rPr>
              <a:t>ix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Exception2</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a:t>
            </a:r>
            <a:r>
              <a:rPr lang="en-US" sz="1600" b="1" i="1" dirty="0">
                <a:solidFill>
                  <a:srgbClr val="000000"/>
                </a:solidFill>
                <a:latin typeface="Courier New" pitchFamily="49" charset="0"/>
              </a:rPr>
              <a:t>Exception ex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Exception3</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finally</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always execute codes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a:t>
            </a:r>
          </a:p>
        </p:txBody>
      </p:sp>
      <p:sp>
        <p:nvSpPr>
          <p:cNvPr id="9" name="AutoShape 6"/>
          <p:cNvSpPr>
            <a:spLocks/>
          </p:cNvSpPr>
          <p:nvPr/>
        </p:nvSpPr>
        <p:spPr bwMode="auto">
          <a:xfrm>
            <a:off x="4973638" y="1239838"/>
            <a:ext cx="3182937" cy="736600"/>
          </a:xfrm>
          <a:prstGeom prst="accentBorderCallout2">
            <a:avLst>
              <a:gd name="adj1" fmla="val 15519"/>
              <a:gd name="adj2" fmla="val -2394"/>
              <a:gd name="adj3" fmla="val 63692"/>
              <a:gd name="adj4" fmla="val -15288"/>
              <a:gd name="adj5" fmla="val 67149"/>
              <a:gd name="adj6" fmla="val -30439"/>
            </a:avLst>
          </a:prstGeom>
          <a:solidFill>
            <a:srgbClr val="CCFFFF">
              <a:alpha val="45000"/>
            </a:srgbClr>
          </a:solidFill>
          <a:ln w="19050" algn="ctr">
            <a:solidFill>
              <a:schemeClr val="tx1"/>
            </a:solidFill>
            <a:miter lim="800000"/>
            <a:headEnd/>
            <a:tailEnd/>
          </a:ln>
          <a:effectLst/>
        </p:spPr>
        <p:txBody>
          <a:bodyPr/>
          <a:lstStyle/>
          <a:p>
            <a:pPr marL="457200" indent="-457200" algn="l" eaLnBrk="0" hangingPunct="0">
              <a:lnSpc>
                <a:spcPct val="100000"/>
              </a:lnSpc>
              <a:spcBef>
                <a:spcPct val="50000"/>
              </a:spcBef>
              <a:buClrTx/>
            </a:pPr>
            <a:r>
              <a:rPr lang="en-US" sz="1400">
                <a:latin typeface="Courier New" pitchFamily="49" charset="0"/>
              </a:rPr>
              <a:t>try</a:t>
            </a:r>
            <a:r>
              <a:rPr lang="en-US" sz="1400"/>
              <a:t> block encloses the context where a possible exception can be thrown </a:t>
            </a:r>
          </a:p>
        </p:txBody>
      </p:sp>
      <p:sp>
        <p:nvSpPr>
          <p:cNvPr id="10" name="AutoShape 7"/>
          <p:cNvSpPr>
            <a:spLocks/>
          </p:cNvSpPr>
          <p:nvPr/>
        </p:nvSpPr>
        <p:spPr bwMode="auto">
          <a:xfrm>
            <a:off x="5000628" y="2428868"/>
            <a:ext cx="3194050" cy="736600"/>
          </a:xfrm>
          <a:prstGeom prst="accentBorderCallout2">
            <a:avLst>
              <a:gd name="adj1" fmla="val 15519"/>
              <a:gd name="adj2" fmla="val -2384"/>
              <a:gd name="adj3" fmla="val 58133"/>
              <a:gd name="adj4" fmla="val -18579"/>
              <a:gd name="adj5" fmla="val 59133"/>
              <a:gd name="adj6" fmla="val -36511"/>
            </a:avLst>
          </a:prstGeom>
          <a:solidFill>
            <a:srgbClr val="CCFFFF">
              <a:alpha val="45000"/>
            </a:srgbClr>
          </a:solidFill>
          <a:ln w="19050" algn="ctr">
            <a:solidFill>
              <a:schemeClr val="tx1"/>
            </a:solidFill>
            <a:miter lim="800000"/>
            <a:headEnd/>
            <a:tailEnd/>
          </a:ln>
          <a:effectLst/>
        </p:spPr>
        <p:txBody>
          <a:bodyPr/>
          <a:lstStyle/>
          <a:p>
            <a:pPr marL="457200" indent="-457200" algn="l" eaLnBrk="0" hangingPunct="0">
              <a:lnSpc>
                <a:spcPct val="100000"/>
              </a:lnSpc>
              <a:spcBef>
                <a:spcPct val="50000"/>
              </a:spcBef>
              <a:buClrTx/>
            </a:pPr>
            <a:r>
              <a:rPr lang="en-US" sz="1400"/>
              <a:t>each </a:t>
            </a:r>
            <a:r>
              <a:rPr lang="en-US" sz="1400">
                <a:latin typeface="Courier New" pitchFamily="49" charset="0"/>
              </a:rPr>
              <a:t>catch()</a:t>
            </a:r>
            <a:r>
              <a:rPr lang="en-US" sz="1400"/>
              <a:t> block is an exception handler and can appear several times</a:t>
            </a:r>
            <a:r>
              <a:rPr lang="en-US" sz="1400" b="1"/>
              <a:t> </a:t>
            </a:r>
          </a:p>
        </p:txBody>
      </p:sp>
      <p:sp>
        <p:nvSpPr>
          <p:cNvPr id="11" name="AutoShape 8"/>
          <p:cNvSpPr>
            <a:spLocks/>
          </p:cNvSpPr>
          <p:nvPr/>
        </p:nvSpPr>
        <p:spPr bwMode="auto">
          <a:xfrm>
            <a:off x="5072066" y="3643314"/>
            <a:ext cx="3227387" cy="1177925"/>
          </a:xfrm>
          <a:prstGeom prst="accentBorderCallout2">
            <a:avLst>
              <a:gd name="adj1" fmla="val 9704"/>
              <a:gd name="adj2" fmla="val -2361"/>
              <a:gd name="adj3" fmla="val 152215"/>
              <a:gd name="adj4" fmla="val -10548"/>
              <a:gd name="adj5" fmla="val 158634"/>
              <a:gd name="adj6" fmla="val -30357"/>
            </a:avLst>
          </a:prstGeom>
          <a:solidFill>
            <a:srgbClr val="CCFFFF">
              <a:alpha val="45000"/>
            </a:srgbClr>
          </a:solidFill>
          <a:ln w="19050" algn="ctr">
            <a:solidFill>
              <a:schemeClr val="tx1"/>
            </a:solidFill>
            <a:miter lim="800000"/>
            <a:headEnd/>
            <a:tailEnd/>
          </a:ln>
          <a:effectLst/>
        </p:spPr>
        <p:txBody>
          <a:bodyPr/>
          <a:lstStyle/>
          <a:p>
            <a:pPr marL="457200" indent="-457200" algn="l" eaLnBrk="0" hangingPunct="0">
              <a:lnSpc>
                <a:spcPct val="100000"/>
              </a:lnSpc>
              <a:spcBef>
                <a:spcPct val="50000"/>
              </a:spcBef>
              <a:buClrTx/>
            </a:pPr>
            <a:r>
              <a:rPr lang="en-US" sz="1400"/>
              <a:t>An optional</a:t>
            </a:r>
            <a:r>
              <a:rPr lang="en-US" sz="1400">
                <a:latin typeface="Courier New" pitchFamily="49" charset="0"/>
              </a:rPr>
              <a:t> finally</a:t>
            </a:r>
            <a:r>
              <a:rPr lang="en-US" sz="1400"/>
              <a:t> block is always executed before exiting the </a:t>
            </a:r>
            <a:r>
              <a:rPr lang="en-US" sz="1400">
                <a:latin typeface="Courier New" pitchFamily="49" charset="0"/>
              </a:rPr>
              <a:t>try</a:t>
            </a:r>
            <a:r>
              <a:rPr lang="en-US" sz="1400"/>
              <a:t> statement</a:t>
            </a:r>
            <a:r>
              <a:rPr lang="en-US" sz="1400" b="1"/>
              <a:t>. </a:t>
            </a:r>
            <a:endParaRPr lang="en-US" sz="1800">
              <a:latin typeface="Courier New" pitchFamily="49" charset="0"/>
            </a:endParaRPr>
          </a:p>
        </p:txBody>
      </p:sp>
    </p:spTree>
    <p:extLst>
      <p:ext uri="{BB962C8B-B14F-4D97-AF65-F5344CB8AC3E}">
        <p14:creationId xmlns:p14="http://schemas.microsoft.com/office/powerpoint/2010/main" val="508180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15</a:t>
            </a:fld>
            <a:endParaRPr lang="en-US" dirty="0"/>
          </a:p>
        </p:txBody>
      </p:sp>
      <p:sp>
        <p:nvSpPr>
          <p:cNvPr id="5" name="Oval 4"/>
          <p:cNvSpPr/>
          <p:nvPr/>
        </p:nvSpPr>
        <p:spPr>
          <a:xfrm>
            <a:off x="4111869" y="1524000"/>
            <a:ext cx="1447800" cy="609600"/>
          </a:xfrm>
          <a:prstGeom prst="ellipse">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stream</a:t>
            </a:r>
          </a:p>
        </p:txBody>
      </p:sp>
      <p:sp>
        <p:nvSpPr>
          <p:cNvPr id="6" name="Rounded Rectangle 5"/>
          <p:cNvSpPr/>
          <p:nvPr/>
        </p:nvSpPr>
        <p:spPr>
          <a:xfrm>
            <a:off x="6122377" y="2033954"/>
            <a:ext cx="990600" cy="1066800"/>
          </a:xfrm>
          <a:prstGeom prst="round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os</a:t>
            </a:r>
          </a:p>
        </p:txBody>
      </p:sp>
      <p:cxnSp>
        <p:nvCxnSpPr>
          <p:cNvPr id="8" name="Straight Arrow Connector 7"/>
          <p:cNvCxnSpPr/>
          <p:nvPr/>
        </p:nvCxnSpPr>
        <p:spPr>
          <a:xfrm>
            <a:off x="5486400" y="1905000"/>
            <a:ext cx="609600" cy="3048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33600" y="2438400"/>
            <a:ext cx="1295400" cy="15240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0" name="TextBox 9"/>
          <p:cNvSpPr txBox="1"/>
          <p:nvPr/>
        </p:nvSpPr>
        <p:spPr>
          <a:xfrm>
            <a:off x="3429000" y="2667000"/>
            <a:ext cx="609600" cy="307777"/>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fr</a:t>
            </a:r>
            <a:endParaRPr lang="en-US" sz="1400" dirty="0">
              <a:solidFill>
                <a:srgbClr val="4D4F53"/>
              </a:solidFill>
              <a:latin typeface="Arial" pitchFamily="34" charset="0"/>
              <a:cs typeface="Arial" pitchFamily="34" charset="0"/>
            </a:endParaRPr>
          </a:p>
        </p:txBody>
      </p:sp>
      <p:cxnSp>
        <p:nvCxnSpPr>
          <p:cNvPr id="12" name="Straight Arrow Connector 11"/>
          <p:cNvCxnSpPr/>
          <p:nvPr/>
        </p:nvCxnSpPr>
        <p:spPr>
          <a:xfrm flipV="1">
            <a:off x="3429000" y="2209800"/>
            <a:ext cx="990600" cy="4572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Cloud Callout 12"/>
          <p:cNvSpPr/>
          <p:nvPr/>
        </p:nvSpPr>
        <p:spPr>
          <a:xfrm>
            <a:off x="3657600" y="1295400"/>
            <a:ext cx="2286000" cy="1271954"/>
          </a:xfrm>
          <a:prstGeom prst="cloudCallout">
            <a:avLst/>
          </a:prstGeom>
          <a:solidFill>
            <a:srgbClr val="B4B4B4">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cxnSp>
        <p:nvCxnSpPr>
          <p:cNvPr id="15" name="Straight Arrow Connector 14"/>
          <p:cNvCxnSpPr/>
          <p:nvPr/>
        </p:nvCxnSpPr>
        <p:spPr>
          <a:xfrm>
            <a:off x="3657600" y="2362200"/>
            <a:ext cx="76200" cy="762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57600" y="2362200"/>
            <a:ext cx="381000" cy="304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3848100" y="2362200"/>
            <a:ext cx="76200" cy="3048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29200" y="3985846"/>
            <a:ext cx="3276600" cy="1815882"/>
          </a:xfrm>
          <a:prstGeom prst="rect">
            <a:avLst/>
          </a:prstGeom>
          <a:noFill/>
        </p:spPr>
        <p:txBody>
          <a:bodyPr wrap="square" rtlCol="0">
            <a:spAutoFit/>
          </a:bodyPr>
          <a:lstStyle/>
          <a:p>
            <a:r>
              <a:rPr lang="en-US" sz="1400" dirty="0" smtClean="0">
                <a:solidFill>
                  <a:srgbClr val="4D4F53"/>
                </a:solidFill>
                <a:latin typeface="Arial" pitchFamily="34" charset="0"/>
                <a:cs typeface="Arial" pitchFamily="34" charset="0"/>
              </a:rPr>
              <a:t>FileReader fr = new FileReader();</a:t>
            </a:r>
          </a:p>
          <a:p>
            <a:pPr marL="285750" indent="-285750">
              <a:buFont typeface="Arial" pitchFamily="34" charset="0"/>
              <a:buChar char="•"/>
            </a:pPr>
            <a:r>
              <a:rPr lang="en-US" sz="1400" dirty="0" smtClean="0">
                <a:solidFill>
                  <a:srgbClr val="4D4F53"/>
                </a:solidFill>
                <a:latin typeface="Arial" pitchFamily="34" charset="0"/>
                <a:cs typeface="Arial" pitchFamily="34" charset="0"/>
              </a:rPr>
              <a:t>When it reaches end of block</a:t>
            </a:r>
          </a:p>
          <a:p>
            <a:pPr marL="285750" indent="-285750">
              <a:buFont typeface="Arial" pitchFamily="34" charset="0"/>
              <a:buChar char="•"/>
            </a:pPr>
            <a:r>
              <a:rPr lang="en-US" sz="1400" dirty="0" smtClean="0">
                <a:solidFill>
                  <a:srgbClr val="4D4F53"/>
                </a:solidFill>
                <a:latin typeface="Arial" pitchFamily="34" charset="0"/>
                <a:cs typeface="Arial" pitchFamily="34" charset="0"/>
              </a:rPr>
              <a:t>	Only the ref dies</a:t>
            </a:r>
          </a:p>
          <a:p>
            <a:pPr marL="285750" indent="-285750">
              <a:buFont typeface="Arial" pitchFamily="34" charset="0"/>
              <a:buChar char="•"/>
            </a:pPr>
            <a:endParaRPr lang="en-US" sz="1400" dirty="0">
              <a:solidFill>
                <a:srgbClr val="4D4F53"/>
              </a:solidFill>
              <a:latin typeface="Arial" pitchFamily="34" charset="0"/>
              <a:cs typeface="Arial" pitchFamily="34" charset="0"/>
            </a:endParaRPr>
          </a:p>
          <a:p>
            <a:pPr marL="285750" indent="-285750">
              <a:buFont typeface="Arial" pitchFamily="34" charset="0"/>
              <a:buChar char="•"/>
            </a:pPr>
            <a:r>
              <a:rPr lang="en-US" sz="1400" dirty="0" smtClean="0">
                <a:solidFill>
                  <a:srgbClr val="4D4F53"/>
                </a:solidFill>
                <a:latin typeface="Arial" pitchFamily="34" charset="0"/>
                <a:cs typeface="Arial" pitchFamily="34" charset="0"/>
              </a:rPr>
              <a:t>But stream is not idle</a:t>
            </a:r>
          </a:p>
          <a:p>
            <a:pPr marL="285750" indent="-285750">
              <a:buFont typeface="Arial" pitchFamily="34" charset="0"/>
              <a:buChar char="•"/>
            </a:pPr>
            <a:r>
              <a:rPr lang="en-US" sz="1400" dirty="0">
                <a:solidFill>
                  <a:srgbClr val="4D4F53"/>
                </a:solidFill>
                <a:latin typeface="Arial" pitchFamily="34" charset="0"/>
                <a:cs typeface="Arial" pitchFamily="34" charset="0"/>
              </a:rPr>
              <a:t>	</a:t>
            </a:r>
            <a:r>
              <a:rPr lang="en-US" sz="1400" dirty="0" smtClean="0">
                <a:solidFill>
                  <a:srgbClr val="4D4F53"/>
                </a:solidFill>
                <a:latin typeface="Arial" pitchFamily="34" charset="0"/>
                <a:cs typeface="Arial" pitchFamily="34" charset="0"/>
              </a:rPr>
              <a:t>it is busy with OS</a:t>
            </a:r>
          </a:p>
          <a:p>
            <a:pPr marL="285750" indent="-285750">
              <a:buFont typeface="Arial" pitchFamily="34" charset="0"/>
              <a:buChar char="•"/>
            </a:pPr>
            <a:r>
              <a:rPr lang="en-US" sz="1400" dirty="0" smtClean="0">
                <a:solidFill>
                  <a:srgbClr val="4D4F53"/>
                </a:solidFill>
                <a:latin typeface="Arial" pitchFamily="34" charset="0"/>
                <a:cs typeface="Arial" pitchFamily="34" charset="0"/>
              </a:rPr>
              <a:t>This object is not ready for GC</a:t>
            </a:r>
          </a:p>
          <a:p>
            <a:pPr marL="285750" indent="-285750">
              <a:buFont typeface="Arial" pitchFamily="34" charset="0"/>
              <a:buChar char="•"/>
            </a:pPr>
            <a:r>
              <a:rPr lang="en-US" sz="1400" dirty="0" smtClean="0">
                <a:solidFill>
                  <a:srgbClr val="4D4F53"/>
                </a:solidFill>
                <a:latin typeface="Arial" pitchFamily="34" charset="0"/>
                <a:cs typeface="Arial" pitchFamily="34" charset="0"/>
              </a:rPr>
              <a:t>Thus it becomes memory leakage</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342786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normAutofit/>
          </a:bodyPr>
          <a:lstStyle/>
          <a:p>
            <a:r>
              <a:rPr lang="en-US" dirty="0" smtClean="0"/>
              <a:t>finally block is executed, if try or catch block executes successfully or not</a:t>
            </a:r>
          </a:p>
          <a:p>
            <a:r>
              <a:rPr lang="en-US" dirty="0" smtClean="0"/>
              <a:t>One try block has only one finally block</a:t>
            </a:r>
          </a:p>
          <a:p>
            <a:r>
              <a:rPr lang="en-US" dirty="0" smtClean="0"/>
              <a:t>Must not have  return statement in finally block</a:t>
            </a:r>
          </a:p>
          <a:p>
            <a:r>
              <a:rPr lang="en-US" dirty="0" smtClean="0"/>
              <a:t>Dont throw exception from finally block</a:t>
            </a:r>
          </a:p>
          <a:p>
            <a:r>
              <a:rPr lang="en-US" dirty="0" smtClean="0"/>
              <a:t>If a try or catch block returns value, then finally block gets executed and returns a value to calling method</a:t>
            </a:r>
          </a:p>
          <a:p>
            <a:r>
              <a:rPr lang="en-US" dirty="0" smtClean="0"/>
              <a:t>If a catch block throws an exception  then finally block gets executed and then throws the exception to the calling method</a:t>
            </a:r>
          </a:p>
          <a:p>
            <a:r>
              <a:rPr lang="en-US" dirty="0" smtClean="0"/>
              <a:t>finally block will never execute only, if </a:t>
            </a:r>
            <a:r>
              <a:rPr lang="en-US" dirty="0" err="1" smtClean="0"/>
              <a:t>System.exit</a:t>
            </a:r>
            <a:r>
              <a:rPr lang="en-US" dirty="0" smtClean="0"/>
              <a:t>(0) is encountered in try or catch block.</a:t>
            </a:r>
          </a:p>
          <a:p>
            <a:pPr marL="225425" indent="0">
              <a:buNone/>
            </a:pP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16</a:t>
            </a:fld>
            <a:endParaRPr lang="en-US" dirty="0"/>
          </a:p>
        </p:txBody>
      </p:sp>
    </p:spTree>
    <p:extLst>
      <p:ext uri="{BB962C8B-B14F-4D97-AF65-F5344CB8AC3E}">
        <p14:creationId xmlns:p14="http://schemas.microsoft.com/office/powerpoint/2010/main" val="336243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Performing clean up with </a:t>
            </a:r>
            <a:r>
              <a:rPr lang="en-US" dirty="0" smtClean="0"/>
              <a:t>finally</a:t>
            </a:r>
            <a:endParaRPr lang="en-US" dirty="0"/>
          </a:p>
        </p:txBody>
      </p:sp>
      <p:sp>
        <p:nvSpPr>
          <p:cNvPr id="3" name="Content Placeholder 2"/>
          <p:cNvSpPr>
            <a:spLocks noGrp="1"/>
          </p:cNvSpPr>
          <p:nvPr>
            <p:ph idx="1"/>
          </p:nvPr>
        </p:nvSpPr>
        <p:spPr/>
        <p:txBody>
          <a:bodyPr/>
          <a:lstStyle/>
          <a:p>
            <a:pPr marL="225425" indent="0">
              <a:buNone/>
            </a:pPr>
            <a:r>
              <a:rPr lang="en-US" dirty="0"/>
              <a:t>If a stream or connection is opened in try block, And an exception arises in between the try block where will you close the stream or connection?</a:t>
            </a:r>
          </a:p>
          <a:p>
            <a:pPr lvl="1"/>
            <a:r>
              <a:rPr lang="en-US" dirty="0" smtClean="0"/>
              <a:t>If </a:t>
            </a:r>
            <a:r>
              <a:rPr lang="en-US" dirty="0"/>
              <a:t>you are failing to do , It becomes memory leakage</a:t>
            </a:r>
          </a:p>
          <a:p>
            <a:pPr lvl="1"/>
            <a:r>
              <a:rPr lang="en-US" dirty="0" smtClean="0"/>
              <a:t>otherwise</a:t>
            </a:r>
            <a:r>
              <a:rPr lang="en-US" dirty="0"/>
              <a:t>, You have to close the stream in all catch blocks, this becomes </a:t>
            </a:r>
            <a:r>
              <a:rPr lang="en-US" dirty="0" smtClean="0"/>
              <a:t>code redundant</a:t>
            </a:r>
          </a:p>
          <a:p>
            <a:pPr lvl="1"/>
            <a:r>
              <a:rPr lang="en-US" dirty="0" smtClean="0"/>
              <a:t>the best thing, you can have clean up code to be placed in the finally block because it gets mandatory executed</a:t>
            </a:r>
            <a:r>
              <a:rPr lang="en-US" dirty="0"/>
              <a:t>	</a:t>
            </a:r>
            <a:endParaRPr lang="en-US" dirty="0" smtClean="0"/>
          </a:p>
          <a:p>
            <a:pPr marL="463550" lvl="1" indent="0">
              <a:buNone/>
            </a:pPr>
            <a:endParaRPr lang="en-US" dirty="0"/>
          </a:p>
          <a:p>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17</a:t>
            </a:fld>
            <a:endParaRPr lang="en-US" dirty="0"/>
          </a:p>
        </p:txBody>
      </p:sp>
    </p:spTree>
    <p:extLst>
      <p:ext uri="{BB962C8B-B14F-4D97-AF65-F5344CB8AC3E}">
        <p14:creationId xmlns:p14="http://schemas.microsoft.com/office/powerpoint/2010/main" val="3973090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Matching</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18</a:t>
            </a:fld>
            <a:endParaRPr lang="en-US" dirty="0"/>
          </a:p>
        </p:txBody>
      </p:sp>
      <p:sp>
        <p:nvSpPr>
          <p:cNvPr id="7" name="Rectangle 5"/>
          <p:cNvSpPr>
            <a:spLocks noChangeArrowheads="1"/>
          </p:cNvSpPr>
          <p:nvPr/>
        </p:nvSpPr>
        <p:spPr bwMode="auto">
          <a:xfrm>
            <a:off x="533400" y="1051775"/>
            <a:ext cx="4641850" cy="5181600"/>
          </a:xfrm>
          <a:prstGeom prst="rect">
            <a:avLst/>
          </a:prstGeom>
          <a:noFill/>
          <a:ln w="12700">
            <a:solidFill>
              <a:schemeClr val="tx1"/>
            </a:solidFill>
            <a:miter lim="800000"/>
            <a:headEnd/>
            <a:tailEnd/>
          </a:ln>
          <a:effectLst/>
        </p:spPr>
        <p:txBody>
          <a:bodyPr lIns="90488" tIns="44450" rIns="90488" bIns="44450"/>
          <a:lstStyle/>
          <a:p>
            <a:pPr marL="274638" indent="-274638" algn="l" eaLnBrk="0" hangingPunct="0">
              <a:lnSpc>
                <a:spcPct val="100000"/>
              </a:lnSpc>
              <a:buClr>
                <a:schemeClr val="tx1"/>
              </a:buClr>
            </a:pPr>
            <a:r>
              <a:rPr lang="en-US" sz="1600" b="1" dirty="0">
                <a:solidFill>
                  <a:srgbClr val="993366"/>
                </a:solidFill>
                <a:latin typeface="Courier New" pitchFamily="49" charset="0"/>
              </a:rPr>
              <a:t>try</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008000"/>
                </a:solidFill>
                <a:latin typeface="Courier New" pitchFamily="49" charset="0"/>
              </a:rPr>
              <a:t>/*</a:t>
            </a:r>
          </a:p>
          <a:p>
            <a:pPr marL="274638" indent="-274638" algn="l" eaLnBrk="0" hangingPunct="0">
              <a:lnSpc>
                <a:spcPct val="100000"/>
              </a:lnSpc>
              <a:buClr>
                <a:schemeClr val="tx1"/>
              </a:buClr>
            </a:pPr>
            <a:r>
              <a:rPr lang="en-US" sz="1600" b="1" dirty="0">
                <a:solidFill>
                  <a:srgbClr val="008000"/>
                </a:solidFill>
                <a:latin typeface="Courier New" pitchFamily="49" charset="0"/>
              </a:rPr>
              <a:t>	 * some codes to test here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(SQLException </a:t>
            </a:r>
            <a:r>
              <a:rPr lang="en-US" sz="1600" b="1" i="1" dirty="0" err="1">
                <a:solidFill>
                  <a:srgbClr val="000000"/>
                </a:solidFill>
                <a:latin typeface="Courier New" pitchFamily="49" charset="0"/>
              </a:rPr>
              <a:t>sx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Exception1</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(IOException </a:t>
            </a:r>
            <a:r>
              <a:rPr lang="en-US" sz="1600" b="1" i="1" dirty="0">
                <a:solidFill>
                  <a:srgbClr val="000000"/>
                </a:solidFill>
                <a:latin typeface="Courier New" pitchFamily="49" charset="0"/>
              </a:rPr>
              <a:t>ix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Exception2</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catch</a:t>
            </a:r>
            <a:r>
              <a:rPr lang="en-US" sz="1600" b="1" dirty="0">
                <a:solidFill>
                  <a:srgbClr val="000000"/>
                </a:solidFill>
                <a:latin typeface="Courier New" pitchFamily="49" charset="0"/>
              </a:rPr>
              <a:t> (</a:t>
            </a:r>
            <a:r>
              <a:rPr lang="en-US" sz="1600" b="1" i="1" dirty="0">
                <a:solidFill>
                  <a:srgbClr val="000000"/>
                </a:solidFill>
                <a:latin typeface="Courier New" pitchFamily="49" charset="0"/>
              </a:rPr>
              <a:t>Exception ex</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handle </a:t>
            </a:r>
            <a:r>
              <a:rPr lang="en-US" sz="1600" b="1" i="1" dirty="0">
                <a:solidFill>
                  <a:srgbClr val="008000"/>
                </a:solidFill>
                <a:latin typeface="Courier New" pitchFamily="49" charset="0"/>
              </a:rPr>
              <a:t>Exception3</a:t>
            </a:r>
            <a:r>
              <a:rPr lang="en-US" sz="1600" b="1" dirty="0">
                <a:solidFill>
                  <a:srgbClr val="008000"/>
                </a:solidFill>
                <a:latin typeface="Courier New" pitchFamily="49" charset="0"/>
              </a:rPr>
              <a:t>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 </a:t>
            </a:r>
            <a:r>
              <a:rPr lang="en-US" sz="1600" b="1" dirty="0">
                <a:solidFill>
                  <a:srgbClr val="993366"/>
                </a:solidFill>
                <a:latin typeface="Courier New" pitchFamily="49" charset="0"/>
              </a:rPr>
              <a:t>finally</a:t>
            </a:r>
            <a:r>
              <a:rPr lang="en-US" sz="1600" b="1" dirty="0">
                <a:solidFill>
                  <a:srgbClr val="000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8000"/>
                </a:solidFill>
                <a:latin typeface="Courier New" pitchFamily="49" charset="0"/>
              </a:rPr>
              <a:t>	 * always execute codes here</a:t>
            </a:r>
          </a:p>
          <a:p>
            <a:pPr marL="274638" indent="-274638" algn="l" eaLnBrk="0" hangingPunct="0">
              <a:lnSpc>
                <a:spcPct val="100000"/>
              </a:lnSpc>
              <a:buClr>
                <a:schemeClr val="tx1"/>
              </a:buClr>
            </a:pPr>
            <a:r>
              <a:rPr lang="en-US" sz="1600" b="1" dirty="0">
                <a:solidFill>
                  <a:srgbClr val="008000"/>
                </a:solidFill>
                <a:latin typeface="Courier New" pitchFamily="49" charset="0"/>
              </a:rPr>
              <a:t>	 */</a:t>
            </a:r>
          </a:p>
          <a:p>
            <a:pPr marL="274638" indent="-274638" algn="l" eaLnBrk="0" hangingPunct="0">
              <a:lnSpc>
                <a:spcPct val="100000"/>
              </a:lnSpc>
              <a:buClr>
                <a:schemeClr val="tx1"/>
              </a:buClr>
            </a:pPr>
            <a:r>
              <a:rPr lang="en-US" sz="1600" b="1" dirty="0">
                <a:solidFill>
                  <a:srgbClr val="000000"/>
                </a:solidFill>
                <a:latin typeface="Courier New" pitchFamily="49" charset="0"/>
              </a:rPr>
              <a:t>}</a:t>
            </a:r>
          </a:p>
        </p:txBody>
      </p:sp>
      <p:sp>
        <p:nvSpPr>
          <p:cNvPr id="8" name="TextBox 7"/>
          <p:cNvSpPr txBox="1"/>
          <p:nvPr/>
        </p:nvSpPr>
        <p:spPr>
          <a:xfrm>
            <a:off x="5410200" y="1143000"/>
            <a:ext cx="2971800" cy="2800767"/>
          </a:xfrm>
          <a:prstGeom prst="rect">
            <a:avLst/>
          </a:prstGeom>
          <a:noFill/>
          <a:ln>
            <a:solidFill>
              <a:srgbClr val="830051"/>
            </a:solidFill>
          </a:ln>
        </p:spPr>
        <p:txBody>
          <a:bodyPr wrap="square" rtlCol="0">
            <a:spAutoFit/>
          </a:bodyPr>
          <a:lstStyle/>
          <a:p>
            <a:r>
              <a:rPr lang="en-US" sz="1600" dirty="0" smtClean="0">
                <a:solidFill>
                  <a:srgbClr val="4D4F53"/>
                </a:solidFill>
                <a:latin typeface="Arial" pitchFamily="34" charset="0"/>
                <a:cs typeface="Arial" pitchFamily="34" charset="0"/>
              </a:rPr>
              <a:t>Analyze the Exception Hierarchy, if there are multiple catch blocks.</a:t>
            </a:r>
          </a:p>
          <a:p>
            <a:endParaRPr lang="en-US" sz="1600" dirty="0" smtClean="0">
              <a:solidFill>
                <a:srgbClr val="4D4F53"/>
              </a:solidFill>
              <a:latin typeface="Arial" pitchFamily="34" charset="0"/>
              <a:cs typeface="Arial" pitchFamily="34" charset="0"/>
            </a:endParaRPr>
          </a:p>
          <a:p>
            <a:r>
              <a:rPr lang="en-US" sz="1600" dirty="0" smtClean="0">
                <a:solidFill>
                  <a:srgbClr val="4D4F53"/>
                </a:solidFill>
                <a:latin typeface="Arial" pitchFamily="34" charset="0"/>
                <a:cs typeface="Arial" pitchFamily="34" charset="0"/>
              </a:rPr>
              <a:t>Catch blocks must be ordered from  most specifc exception (subclass type) to  generic exception(super class)</a:t>
            </a:r>
          </a:p>
          <a:p>
            <a:endParaRPr lang="en-US" sz="1600" dirty="0">
              <a:solidFill>
                <a:srgbClr val="4D4F53"/>
              </a:solidFill>
              <a:latin typeface="Arial" pitchFamily="34" charset="0"/>
              <a:cs typeface="Arial" pitchFamily="34" charset="0"/>
            </a:endParaRPr>
          </a:p>
          <a:p>
            <a:r>
              <a:rPr lang="en-US" sz="1600" dirty="0" smtClean="0">
                <a:solidFill>
                  <a:srgbClr val="4D4F53"/>
                </a:solidFill>
                <a:latin typeface="Arial" pitchFamily="34" charset="0"/>
                <a:cs typeface="Arial" pitchFamily="34" charset="0"/>
              </a:rPr>
              <a:t>Subtype to super type</a:t>
            </a:r>
          </a:p>
          <a:p>
            <a:endParaRPr lang="en-US" sz="16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4099711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Any Exception</a:t>
            </a:r>
            <a:endParaRPr lang="en-US" dirty="0"/>
          </a:p>
        </p:txBody>
      </p:sp>
      <p:sp>
        <p:nvSpPr>
          <p:cNvPr id="3" name="Content Placeholder 2"/>
          <p:cNvSpPr>
            <a:spLocks noGrp="1"/>
          </p:cNvSpPr>
          <p:nvPr>
            <p:ph idx="1"/>
          </p:nvPr>
        </p:nvSpPr>
        <p:spPr/>
        <p:txBody>
          <a:bodyPr/>
          <a:lstStyle/>
          <a:p>
            <a:r>
              <a:rPr lang="en-US" dirty="0" smtClean="0"/>
              <a:t>Any type of exception can be caught using Exception object</a:t>
            </a:r>
          </a:p>
          <a:p>
            <a:r>
              <a:rPr lang="en-US" dirty="0" smtClean="0"/>
              <a:t>It is a bad practice to handle it</a:t>
            </a:r>
          </a:p>
          <a:p>
            <a:r>
              <a:rPr lang="en-US" dirty="0" smtClean="0"/>
              <a:t>What type of exception occurred in different scenario will be missing</a:t>
            </a:r>
          </a:p>
          <a:p>
            <a:r>
              <a:rPr lang="en-US" dirty="0" smtClean="0"/>
              <a:t>How to react to the exception raised in different scenario</a:t>
            </a:r>
          </a:p>
          <a:p>
            <a:r>
              <a:rPr lang="en-US" dirty="0" smtClean="0"/>
              <a:t>Ex</a:t>
            </a:r>
          </a:p>
        </p:txBody>
      </p:sp>
      <p:sp>
        <p:nvSpPr>
          <p:cNvPr id="4" name="Slide Number Placeholder 3"/>
          <p:cNvSpPr>
            <a:spLocks noGrp="1"/>
          </p:cNvSpPr>
          <p:nvPr>
            <p:ph type="sldNum" sz="quarter" idx="4"/>
          </p:nvPr>
        </p:nvSpPr>
        <p:spPr/>
        <p:txBody>
          <a:bodyPr/>
          <a:lstStyle/>
          <a:p>
            <a:fld id="{6B1AB395-38E6-4B95-819F-EA717C9E08FB}" type="slidenum">
              <a:rPr lang="en-US" smtClean="0"/>
              <a:pPr/>
              <a:t>19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3124200"/>
            <a:ext cx="274320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5683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r>
              <a:rPr lang="en-US" dirty="0" smtClean="0"/>
              <a:t>Exception is a java object</a:t>
            </a:r>
          </a:p>
          <a:p>
            <a:r>
              <a:rPr lang="en-US" dirty="0" smtClean="0"/>
              <a:t>If it is thrown to JVM, your application abnormally stops</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a:t>
            </a:fld>
            <a:endParaRPr lang="en-US" dirty="0"/>
          </a:p>
        </p:txBody>
      </p:sp>
    </p:spTree>
    <p:extLst>
      <p:ext uri="{BB962C8B-B14F-4D97-AF65-F5344CB8AC3E}">
        <p14:creationId xmlns:p14="http://schemas.microsoft.com/office/powerpoint/2010/main" val="91065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 – Declaring an Exception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throws  keyword is used to declare the exception for the method</a:t>
            </a:r>
          </a:p>
          <a:p>
            <a:r>
              <a:rPr lang="en-US" dirty="0" smtClean="0"/>
              <a:t>Declaring an exception means that the method can throw the exceptions possibly</a:t>
            </a:r>
          </a:p>
          <a:p>
            <a:r>
              <a:rPr lang="en-US" dirty="0" smtClean="0"/>
              <a:t>If a code can arise an checked exception or throwing an exception explicitly then declare the exception using throws keyword</a:t>
            </a:r>
          </a:p>
          <a:p>
            <a:pPr lvl="1"/>
            <a:endParaRPr lang="en-US" dirty="0" smtClean="0"/>
          </a:p>
          <a:p>
            <a:endParaRPr lang="en-US" dirty="0" smtClean="0"/>
          </a:p>
          <a:p>
            <a:endParaRPr lang="en-US" dirty="0"/>
          </a:p>
          <a:p>
            <a:endParaRPr lang="en-US" dirty="0" smtClean="0"/>
          </a:p>
          <a:p>
            <a:r>
              <a:rPr lang="en-US" dirty="0" smtClean="0"/>
              <a:t>If you are not handling it using try.. Catch block , then declare the exception</a:t>
            </a:r>
          </a:p>
          <a:p>
            <a:pPr lvl="1"/>
            <a:r>
              <a:rPr lang="en-US" dirty="0"/>
              <a:t>Specify to the compiler that the method is ducking the exception and the exception should be caught by the calling code</a:t>
            </a:r>
          </a:p>
          <a:p>
            <a:pPr lvl="2"/>
            <a:r>
              <a:rPr lang="en-US" dirty="0"/>
              <a:t>Use throws </a:t>
            </a:r>
            <a:r>
              <a:rPr lang="en-US" dirty="0" err="1"/>
              <a:t>specifier</a:t>
            </a:r>
            <a:r>
              <a:rPr lang="en-US" dirty="0"/>
              <a:t> to duck the checked type of exception</a:t>
            </a:r>
          </a:p>
        </p:txBody>
      </p:sp>
      <p:sp>
        <p:nvSpPr>
          <p:cNvPr id="4" name="Slide Number Placeholder 3"/>
          <p:cNvSpPr>
            <a:spLocks noGrp="1"/>
          </p:cNvSpPr>
          <p:nvPr>
            <p:ph type="sldNum" sz="quarter" idx="4"/>
          </p:nvPr>
        </p:nvSpPr>
        <p:spPr/>
        <p:txBody>
          <a:bodyPr/>
          <a:lstStyle/>
          <a:p>
            <a:fld id="{6B1AB395-38E6-4B95-819F-EA717C9E08FB}" type="slidenum">
              <a:rPr lang="en-US" smtClean="0"/>
              <a:pPr/>
              <a:t>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431" y="3091091"/>
            <a:ext cx="59531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648435" y="3949311"/>
            <a:ext cx="3581400" cy="523220"/>
          </a:xfrm>
          <a:prstGeom prst="rect">
            <a:avLst/>
          </a:prstGeom>
          <a:noFill/>
        </p:spPr>
        <p:txBody>
          <a:bodyPr wrap="square" rtlCol="0">
            <a:spAutoFit/>
          </a:bodyPr>
          <a:lstStyle/>
          <a:p>
            <a:r>
              <a:rPr lang="en-US" sz="1400" dirty="0" err="1" smtClean="0">
                <a:solidFill>
                  <a:srgbClr val="4D4F53"/>
                </a:solidFill>
                <a:latin typeface="Arial" pitchFamily="34" charset="0"/>
                <a:cs typeface="Arial" pitchFamily="34" charset="0"/>
              </a:rPr>
              <a:t>FileNotFoundException</a:t>
            </a:r>
            <a:r>
              <a:rPr lang="en-US" sz="1400" dirty="0" smtClean="0">
                <a:solidFill>
                  <a:srgbClr val="4D4F53"/>
                </a:solidFill>
                <a:latin typeface="Arial" pitchFamily="34" charset="0"/>
                <a:cs typeface="Arial" pitchFamily="34" charset="0"/>
              </a:rPr>
              <a:t>  will arise because of the </a:t>
            </a:r>
            <a:r>
              <a:rPr lang="en-US" sz="1400" dirty="0" err="1" smtClean="0">
                <a:solidFill>
                  <a:srgbClr val="4D4F53"/>
                </a:solidFill>
                <a:latin typeface="Arial" pitchFamily="34" charset="0"/>
                <a:cs typeface="Arial" pitchFamily="34" charset="0"/>
              </a:rPr>
              <a:t>FileReader</a:t>
            </a:r>
            <a:r>
              <a:rPr lang="en-US" sz="1400" dirty="0" smtClean="0">
                <a:solidFill>
                  <a:srgbClr val="4D4F53"/>
                </a:solidFill>
                <a:latin typeface="Arial" pitchFamily="34" charset="0"/>
                <a:cs typeface="Arial" pitchFamily="34" charset="0"/>
              </a:rPr>
              <a:t> constructor</a:t>
            </a:r>
            <a:endParaRPr lang="en-US" sz="1400" dirty="0">
              <a:solidFill>
                <a:srgbClr val="4D4F53"/>
              </a:solidFill>
              <a:latin typeface="Arial" pitchFamily="34" charset="0"/>
              <a:cs typeface="Arial" pitchFamily="34" charset="0"/>
            </a:endParaRPr>
          </a:p>
        </p:txBody>
      </p:sp>
      <p:cxnSp>
        <p:nvCxnSpPr>
          <p:cNvPr id="10" name="Straight Arrow Connector 9"/>
          <p:cNvCxnSpPr/>
          <p:nvPr/>
        </p:nvCxnSpPr>
        <p:spPr>
          <a:xfrm flipH="1" flipV="1">
            <a:off x="3993993" y="3505200"/>
            <a:ext cx="1261661" cy="64792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893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 Throwing an exception</a:t>
            </a:r>
            <a:endParaRPr lang="en-US" dirty="0"/>
          </a:p>
        </p:txBody>
      </p:sp>
      <p:sp>
        <p:nvSpPr>
          <p:cNvPr id="3" name="Content Placeholder 2"/>
          <p:cNvSpPr>
            <a:spLocks noGrp="1"/>
          </p:cNvSpPr>
          <p:nvPr>
            <p:ph idx="1"/>
          </p:nvPr>
        </p:nvSpPr>
        <p:spPr/>
        <p:txBody>
          <a:bodyPr/>
          <a:lstStyle/>
          <a:p>
            <a:r>
              <a:rPr lang="en-US" dirty="0" smtClean="0"/>
              <a:t>Exception can be thrown explicitly using throw keyword</a:t>
            </a:r>
          </a:p>
          <a:p>
            <a:pPr lvl="1"/>
            <a:r>
              <a:rPr lang="en-US" dirty="0" smtClean="0"/>
              <a:t>Ex   </a:t>
            </a:r>
            <a:r>
              <a:rPr lang="en-US" dirty="0" smtClean="0">
                <a:solidFill>
                  <a:srgbClr val="830051"/>
                </a:solidFill>
              </a:rPr>
              <a:t>throw new Exception(“age must be 18 and 58”);</a:t>
            </a:r>
          </a:p>
          <a:p>
            <a:r>
              <a:rPr lang="en-US" dirty="0" smtClean="0"/>
              <a:t>No need to declare exception using throws keyword , if </a:t>
            </a:r>
            <a:r>
              <a:rPr lang="en-US" dirty="0" err="1" smtClean="0"/>
              <a:t>RuntimeException</a:t>
            </a:r>
            <a:r>
              <a:rPr lang="en-US" dirty="0" smtClean="0"/>
              <a:t> is thrown</a:t>
            </a:r>
          </a:p>
          <a:p>
            <a:r>
              <a:rPr lang="en-US" dirty="0" smtClean="0"/>
              <a:t>throw and throws will be useful when the exceptions are </a:t>
            </a:r>
            <a:r>
              <a:rPr lang="en-US" dirty="0" err="1" smtClean="0"/>
              <a:t>funelled</a:t>
            </a:r>
            <a:r>
              <a:rPr lang="en-US" dirty="0" smtClean="0"/>
              <a:t>.</a:t>
            </a:r>
          </a:p>
          <a:p>
            <a:pPr marL="225425" indent="0">
              <a:buNone/>
            </a:pPr>
            <a:endParaRPr lang="en-US" dirty="0" smtClean="0"/>
          </a:p>
          <a:p>
            <a:pPr marL="225425" indent="0">
              <a:buNone/>
            </a:pPr>
            <a:r>
              <a:rPr lang="en-US" dirty="0" err="1" smtClean="0">
                <a:solidFill>
                  <a:srgbClr val="6E267B"/>
                </a:solidFill>
              </a:rPr>
              <a:t>Funnelling</a:t>
            </a:r>
            <a:r>
              <a:rPr lang="en-US" dirty="0" smtClean="0">
                <a:solidFill>
                  <a:srgbClr val="6E267B"/>
                </a:solidFill>
              </a:rPr>
              <a:t> an exception</a:t>
            </a:r>
          </a:p>
          <a:p>
            <a:pPr lvl="1"/>
            <a:r>
              <a:rPr lang="en-US" dirty="0" smtClean="0"/>
              <a:t>An exception is caught and throwing an app specific exception</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21</a:t>
            </a:fld>
            <a:endParaRPr lang="en-US" dirty="0"/>
          </a:p>
        </p:txBody>
      </p:sp>
    </p:spTree>
    <p:extLst>
      <p:ext uri="{BB962C8B-B14F-4D97-AF65-F5344CB8AC3E}">
        <p14:creationId xmlns:p14="http://schemas.microsoft.com/office/powerpoint/2010/main" val="3352664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Error is a java object that cannot recover and they generally deals with hardware issues such as heap space, stack  etc.</a:t>
            </a:r>
          </a:p>
          <a:p>
            <a:r>
              <a:rPr lang="en-GB" dirty="0" smtClean="0"/>
              <a:t> For </a:t>
            </a:r>
            <a:r>
              <a:rPr lang="en-GB" dirty="0"/>
              <a:t>Ex </a:t>
            </a:r>
            <a:r>
              <a:rPr lang="en-GB" dirty="0" err="1" smtClean="0"/>
              <a:t>OutOfMemoryError</a:t>
            </a:r>
            <a:r>
              <a:rPr lang="en-GB" dirty="0" smtClean="0"/>
              <a:t> cannot be handled because there is no enough space</a:t>
            </a:r>
          </a:p>
          <a:p>
            <a:r>
              <a:rPr lang="en-GB" dirty="0" smtClean="0"/>
              <a:t>Errors represent critical errors that should not occur and that the application is not expected to recover from.</a:t>
            </a:r>
          </a:p>
          <a:p>
            <a:r>
              <a:rPr lang="en-GB" dirty="0" smtClean="0"/>
              <a:t>Errors are typically generated from mistakes in program logic or design and should be rectified through correction of design or code</a:t>
            </a:r>
          </a:p>
          <a:p>
            <a:r>
              <a:rPr lang="en-GB" dirty="0" smtClean="0"/>
              <a:t>Examples: </a:t>
            </a:r>
            <a:r>
              <a:rPr lang="en-GB" dirty="0" err="1" smtClean="0"/>
              <a:t>OutOfMemoryError</a:t>
            </a:r>
            <a:r>
              <a:rPr lang="en-GB" dirty="0" smtClean="0"/>
              <a:t>, </a:t>
            </a:r>
            <a:r>
              <a:rPr lang="en-GB" dirty="0" err="1" smtClean="0"/>
              <a:t>StackOverFlowError</a:t>
            </a:r>
            <a:r>
              <a:rPr lang="en-GB" dirty="0" smtClean="0"/>
              <a:t>, </a:t>
            </a:r>
            <a:r>
              <a:rPr lang="en-GB" dirty="0" err="1" smtClean="0"/>
              <a:t>UnsatisfiedLinkerError</a:t>
            </a:r>
            <a:r>
              <a:rPr lang="en-GB" dirty="0" smtClean="0"/>
              <a:t>,…</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Errors</a:t>
            </a:r>
            <a:endParaRPr lang="en-US" dirty="0"/>
          </a:p>
        </p:txBody>
      </p:sp>
    </p:spTree>
    <p:extLst>
      <p:ext uri="{BB962C8B-B14F-4D97-AF65-F5344CB8AC3E}">
        <p14:creationId xmlns:p14="http://schemas.microsoft.com/office/powerpoint/2010/main" val="4212862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String </a:t>
            </a:r>
            <a:r>
              <a:rPr lang="en-US" b="1" dirty="0" err="1" smtClean="0"/>
              <a:t>getMessage</a:t>
            </a:r>
            <a:r>
              <a:rPr lang="en-US" b="1" dirty="0" smtClean="0"/>
              <a:t>( )</a:t>
            </a:r>
            <a:r>
              <a:rPr lang="en-US" dirty="0" smtClean="0"/>
              <a:t/>
            </a:r>
            <a:br>
              <a:rPr lang="en-US" dirty="0" smtClean="0"/>
            </a:br>
            <a:r>
              <a:rPr lang="en-US" b="1" dirty="0" smtClean="0"/>
              <a:t>String </a:t>
            </a:r>
            <a:r>
              <a:rPr lang="en-US" dirty="0" err="1" smtClean="0">
                <a:hlinkClick r:id="rId2" action="ppaction://hlinkfile"/>
              </a:rPr>
              <a:t>getLocalizedMessage</a:t>
            </a:r>
            <a:r>
              <a:rPr lang="en-US" b="1" dirty="0" smtClean="0"/>
              <a:t>( )</a:t>
            </a:r>
            <a:r>
              <a:rPr lang="en-US" dirty="0" smtClean="0"/>
              <a:t/>
            </a:r>
            <a:br>
              <a:rPr lang="en-US" dirty="0" smtClean="0"/>
            </a:br>
            <a:endParaRPr lang="en-US" dirty="0" smtClean="0"/>
          </a:p>
          <a:p>
            <a:pPr lvl="1"/>
            <a:r>
              <a:rPr lang="en-US" dirty="0" smtClean="0"/>
              <a:t>Gets the detail message, or a message adjusted for this particular locale.</a:t>
            </a:r>
            <a:br>
              <a:rPr lang="en-US" dirty="0" smtClean="0"/>
            </a:br>
            <a:endParaRPr lang="en-US" dirty="0" smtClean="0"/>
          </a:p>
          <a:p>
            <a:r>
              <a:rPr lang="en-US" b="1" dirty="0" smtClean="0"/>
              <a:t>void </a:t>
            </a:r>
            <a:r>
              <a:rPr lang="en-US" b="1" dirty="0" err="1" smtClean="0"/>
              <a:t>printStackTrace</a:t>
            </a:r>
            <a:r>
              <a:rPr lang="en-US" b="1" dirty="0" smtClean="0"/>
              <a:t>( ) </a:t>
            </a:r>
            <a:r>
              <a:rPr lang="en-US" dirty="0" smtClean="0"/>
              <a:t/>
            </a:r>
            <a:br>
              <a:rPr lang="en-US" dirty="0" smtClean="0"/>
            </a:br>
            <a:r>
              <a:rPr lang="en-US" b="1" dirty="0" smtClean="0"/>
              <a:t>void </a:t>
            </a:r>
            <a:r>
              <a:rPr lang="en-US" b="1" dirty="0" err="1" smtClean="0"/>
              <a:t>printStackTrace</a:t>
            </a:r>
            <a:r>
              <a:rPr lang="en-US" b="1" dirty="0" smtClean="0"/>
              <a:t>(</a:t>
            </a:r>
            <a:r>
              <a:rPr lang="en-US" b="1" dirty="0" err="1" smtClean="0"/>
              <a:t>PrintStream</a:t>
            </a:r>
            <a:r>
              <a:rPr lang="en-US" b="1" dirty="0" smtClean="0"/>
              <a:t>)</a:t>
            </a:r>
            <a:r>
              <a:rPr lang="en-US" dirty="0" smtClean="0"/>
              <a:t/>
            </a:r>
            <a:br>
              <a:rPr lang="en-US" dirty="0" smtClean="0"/>
            </a:br>
            <a:r>
              <a:rPr lang="en-US" b="1" dirty="0" smtClean="0"/>
              <a:t>void </a:t>
            </a:r>
            <a:r>
              <a:rPr lang="en-US" dirty="0" err="1" smtClean="0">
                <a:hlinkClick r:id="rId2" action="ppaction://hlinkfile"/>
              </a:rPr>
              <a:t>printStackTrace</a:t>
            </a:r>
            <a:r>
              <a:rPr lang="en-US" b="1" dirty="0" smtClean="0"/>
              <a:t>(</a:t>
            </a:r>
            <a:r>
              <a:rPr lang="en-US" dirty="0" err="1" smtClean="0">
                <a:hlinkClick r:id="rId2" action="ppaction://hlinkfile"/>
              </a:rPr>
              <a:t>PrintWriter</a:t>
            </a:r>
            <a:r>
              <a:rPr lang="en-US" b="1" dirty="0" smtClean="0"/>
              <a:t>) </a:t>
            </a:r>
            <a:r>
              <a:rPr lang="en-US" dirty="0" smtClean="0"/>
              <a:t/>
            </a:r>
            <a:br>
              <a:rPr lang="en-US" dirty="0" smtClean="0"/>
            </a:br>
            <a:endParaRPr lang="en-US" dirty="0" smtClean="0"/>
          </a:p>
          <a:p>
            <a:pPr lvl="1"/>
            <a:r>
              <a:rPr lang="en-US" dirty="0" smtClean="0"/>
              <a:t>Prints the </a:t>
            </a:r>
            <a:r>
              <a:rPr lang="en-US" dirty="0" err="1" smtClean="0"/>
              <a:t>Throwable</a:t>
            </a:r>
            <a:r>
              <a:rPr lang="en-US" dirty="0" smtClean="0"/>
              <a:t> and the </a:t>
            </a:r>
            <a:r>
              <a:rPr lang="en-US" dirty="0" err="1" smtClean="0"/>
              <a:t>Throwable’s</a:t>
            </a:r>
            <a:r>
              <a:rPr lang="en-US" dirty="0" smtClean="0"/>
              <a:t> call stack trace. The call stack shows the sequence of method calls that brought you to the point at which the exception was thrown</a:t>
            </a:r>
            <a:endParaRPr lang="en-US" dirty="0"/>
          </a:p>
        </p:txBody>
      </p:sp>
      <p:sp>
        <p:nvSpPr>
          <p:cNvPr id="3" name="Title 2"/>
          <p:cNvSpPr>
            <a:spLocks noGrp="1"/>
          </p:cNvSpPr>
          <p:nvPr>
            <p:ph type="title"/>
          </p:nvPr>
        </p:nvSpPr>
        <p:spPr/>
        <p:txBody>
          <a:bodyPr/>
          <a:lstStyle/>
          <a:p>
            <a:r>
              <a:rPr lang="en-US" dirty="0" smtClean="0"/>
              <a:t>Important methods of </a:t>
            </a:r>
            <a:r>
              <a:rPr lang="en-US" dirty="0" err="1" smtClean="0"/>
              <a:t>Throwable</a:t>
            </a:r>
            <a:r>
              <a:rPr lang="en-US" dirty="0" smtClean="0"/>
              <a:t> class </a:t>
            </a:r>
            <a:endParaRPr lang="en-US" dirty="0"/>
          </a:p>
        </p:txBody>
      </p:sp>
    </p:spTree>
    <p:extLst>
      <p:ext uri="{BB962C8B-B14F-4D97-AF65-F5344CB8AC3E}">
        <p14:creationId xmlns:p14="http://schemas.microsoft.com/office/powerpoint/2010/main" val="1441926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Own Exception</a:t>
            </a:r>
            <a:endParaRPr lang="en-US" dirty="0"/>
          </a:p>
        </p:txBody>
      </p:sp>
      <p:sp>
        <p:nvSpPr>
          <p:cNvPr id="3" name="Content Placeholder 2"/>
          <p:cNvSpPr>
            <a:spLocks noGrp="1"/>
          </p:cNvSpPr>
          <p:nvPr>
            <p:ph idx="1"/>
          </p:nvPr>
        </p:nvSpPr>
        <p:spPr/>
        <p:txBody>
          <a:bodyPr/>
          <a:lstStyle/>
          <a:p>
            <a:r>
              <a:rPr lang="en-US" dirty="0" smtClean="0"/>
              <a:t>User defined checked exception are created by extending the class Exception</a:t>
            </a:r>
          </a:p>
          <a:p>
            <a:r>
              <a:rPr lang="en-US" dirty="0" smtClean="0"/>
              <a:t>User defined unchecked exception are created by extending the class </a:t>
            </a:r>
            <a:r>
              <a:rPr lang="en-US" dirty="0" err="1" smtClean="0"/>
              <a:t>RuntimeException</a:t>
            </a:r>
            <a:endParaRPr lang="en-US" dirty="0" smtClean="0"/>
          </a:p>
          <a:p>
            <a:r>
              <a:rPr lang="en-US" dirty="0" smtClean="0"/>
              <a:t>App specific exception is thrown based on app criteria</a:t>
            </a:r>
          </a:p>
          <a:p>
            <a:pPr lvl="1"/>
            <a:r>
              <a:rPr lang="en-US" dirty="0" smtClean="0"/>
              <a:t>Example:</a:t>
            </a:r>
          </a:p>
          <a:p>
            <a:pPr lvl="2"/>
            <a:r>
              <a:rPr lang="en-US" dirty="0" smtClean="0"/>
              <a:t>Company creates an employee if age is between 18 and 50</a:t>
            </a:r>
          </a:p>
          <a:p>
            <a:pPr lvl="2"/>
            <a:r>
              <a:rPr lang="en-US" dirty="0" smtClean="0"/>
              <a:t>Otherwise it throws application exception  - </a:t>
            </a:r>
            <a:r>
              <a:rPr lang="en-US" dirty="0" err="1" smtClean="0"/>
              <a:t>InvalidAgeException</a:t>
            </a:r>
            <a:endParaRPr lang="en-US" dirty="0" smtClean="0"/>
          </a:p>
          <a:p>
            <a:r>
              <a:rPr lang="en-US" dirty="0" smtClean="0"/>
              <a:t>Funnel the exception</a:t>
            </a:r>
          </a:p>
          <a:p>
            <a:pPr lvl="1"/>
            <a:r>
              <a:rPr lang="en-US" dirty="0" smtClean="0"/>
              <a:t>To display custom message for end user</a:t>
            </a:r>
          </a:p>
          <a:p>
            <a:pPr lvl="1"/>
            <a:r>
              <a:rPr lang="en-US" dirty="0" smtClean="0"/>
              <a:t>Developer needs to know what went wrong</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24</a:t>
            </a:fld>
            <a:endParaRPr lang="en-US" dirty="0"/>
          </a:p>
        </p:txBody>
      </p:sp>
    </p:spTree>
    <p:extLst>
      <p:ext uri="{BB962C8B-B14F-4D97-AF65-F5344CB8AC3E}">
        <p14:creationId xmlns:p14="http://schemas.microsoft.com/office/powerpoint/2010/main" val="2170034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Funnel the exception</a:t>
            </a:r>
            <a:endParaRPr lang="en-US" dirty="0"/>
          </a:p>
        </p:txBody>
      </p:sp>
      <p:sp>
        <p:nvSpPr>
          <p:cNvPr id="3" name="Content Placeholder 2"/>
          <p:cNvSpPr>
            <a:spLocks noGrp="1"/>
          </p:cNvSpPr>
          <p:nvPr>
            <p:ph idx="1"/>
          </p:nvPr>
        </p:nvSpPr>
        <p:spPr/>
        <p:txBody>
          <a:bodyPr/>
          <a:lstStyle/>
          <a:p>
            <a:r>
              <a:rPr lang="en-US" dirty="0" smtClean="0"/>
              <a:t>Catch the actual exception </a:t>
            </a:r>
          </a:p>
          <a:p>
            <a:r>
              <a:rPr lang="en-US" dirty="0" smtClean="0"/>
              <a:t>wrap  the actual exception with custom message in to user defined exception</a:t>
            </a:r>
          </a:p>
          <a:p>
            <a:r>
              <a:rPr lang="en-US" dirty="0" smtClean="0"/>
              <a:t>Having custom message and actual exception</a:t>
            </a:r>
          </a:p>
          <a:p>
            <a:r>
              <a:rPr lang="en-US" dirty="0" smtClean="0"/>
              <a:t>Custom message</a:t>
            </a:r>
          </a:p>
          <a:p>
            <a:pPr lvl="1"/>
            <a:r>
              <a:rPr lang="en-US" dirty="0" smtClean="0"/>
              <a:t>End user to understand</a:t>
            </a:r>
          </a:p>
          <a:p>
            <a:r>
              <a:rPr lang="en-US" dirty="0" smtClean="0"/>
              <a:t>Actual exception</a:t>
            </a:r>
          </a:p>
          <a:p>
            <a:pPr lvl="1"/>
            <a:r>
              <a:rPr lang="en-US" dirty="0" smtClean="0"/>
              <a:t>Developer to understand</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25</a:t>
            </a:fld>
            <a:endParaRPr lang="en-US" dirty="0"/>
          </a:p>
        </p:txBody>
      </p:sp>
    </p:spTree>
    <p:extLst>
      <p:ext uri="{BB962C8B-B14F-4D97-AF65-F5344CB8AC3E}">
        <p14:creationId xmlns:p14="http://schemas.microsoft.com/office/powerpoint/2010/main" val="276787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Own </a:t>
            </a:r>
            <a:r>
              <a:rPr lang="en-US" dirty="0" smtClean="0"/>
              <a:t>Exception – Example1</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6675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48000"/>
            <a:ext cx="5257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839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Inner class</a:t>
            </a:r>
          </a:p>
        </p:txBody>
      </p:sp>
      <p:sp>
        <p:nvSpPr>
          <p:cNvPr id="38915" name="Rectangle 3"/>
          <p:cNvSpPr>
            <a:spLocks noGrp="1" noChangeArrowheads="1"/>
          </p:cNvSpPr>
          <p:nvPr>
            <p:ph type="body" idx="1"/>
          </p:nvPr>
        </p:nvSpPr>
        <p:spPr/>
        <p:txBody>
          <a:bodyPr/>
          <a:lstStyle/>
          <a:p>
            <a:pPr eaLnBrk="1" hangingPunct="1"/>
            <a:r>
              <a:rPr lang="en-US" dirty="0" smtClean="0"/>
              <a:t>Better organization of code</a:t>
            </a:r>
          </a:p>
          <a:p>
            <a:pPr eaLnBrk="1" hangingPunct="1"/>
            <a:r>
              <a:rPr lang="en-US" dirty="0" smtClean="0"/>
              <a:t>Highly complicated</a:t>
            </a:r>
          </a:p>
          <a:p>
            <a:pPr eaLnBrk="1" hangingPunct="1"/>
            <a:r>
              <a:rPr lang="en-US" dirty="0" smtClean="0"/>
              <a:t>Are classified in to</a:t>
            </a:r>
          </a:p>
          <a:p>
            <a:pPr lvl="1" eaLnBrk="1" hangingPunct="1"/>
            <a:r>
              <a:rPr lang="en-US" dirty="0" smtClean="0"/>
              <a:t>Regular inner class</a:t>
            </a:r>
          </a:p>
          <a:p>
            <a:pPr lvl="1" eaLnBrk="1" hangingPunct="1"/>
            <a:r>
              <a:rPr lang="en-US" dirty="0" smtClean="0"/>
              <a:t>Static Nested class</a:t>
            </a:r>
          </a:p>
          <a:p>
            <a:pPr lvl="1" eaLnBrk="1" hangingPunct="1"/>
            <a:r>
              <a:rPr lang="en-US" dirty="0" smtClean="0"/>
              <a:t>Anonymous Inner class</a:t>
            </a:r>
          </a:p>
        </p:txBody>
      </p:sp>
    </p:spTree>
    <p:extLst>
      <p:ext uri="{BB962C8B-B14F-4D97-AF65-F5344CB8AC3E}">
        <p14:creationId xmlns:p14="http://schemas.microsoft.com/office/powerpoint/2010/main" val="3190607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524000" y="2438400"/>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car</a:t>
            </a:r>
            <a:endParaRPr lang="en-US" dirty="0">
              <a:solidFill>
                <a:srgbClr val="FF0000"/>
              </a:solidFill>
            </a:endParaRPr>
          </a:p>
        </p:txBody>
      </p:sp>
      <p:sp>
        <p:nvSpPr>
          <p:cNvPr id="5" name="Rectangle 4"/>
          <p:cNvSpPr/>
          <p:nvPr/>
        </p:nvSpPr>
        <p:spPr>
          <a:xfrm>
            <a:off x="3200400" y="3810000"/>
            <a:ext cx="83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Engine</a:t>
            </a:r>
            <a:endParaRPr lang="en-US" dirty="0">
              <a:solidFill>
                <a:srgbClr val="FF0000"/>
              </a:solidFill>
            </a:endParaRPr>
          </a:p>
        </p:txBody>
      </p:sp>
      <p:cxnSp>
        <p:nvCxnSpPr>
          <p:cNvPr id="7" name="Straight Arrow Connector 6"/>
          <p:cNvCxnSpPr>
            <a:stCxn id="4" idx="3"/>
          </p:cNvCxnSpPr>
          <p:nvPr/>
        </p:nvCxnSpPr>
        <p:spPr>
          <a:xfrm>
            <a:off x="2743200" y="3048000"/>
            <a:ext cx="4572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2800" y="2667000"/>
            <a:ext cx="685800" cy="369332"/>
          </a:xfrm>
          <a:prstGeom prst="rect">
            <a:avLst/>
          </a:prstGeom>
          <a:noFill/>
        </p:spPr>
        <p:txBody>
          <a:bodyPr wrap="square" rtlCol="0">
            <a:spAutoFit/>
          </a:bodyPr>
          <a:lstStyle/>
          <a:p>
            <a:r>
              <a:rPr lang="en-US" dirty="0" smtClean="0"/>
              <a:t>has</a:t>
            </a:r>
            <a:endParaRPr lang="en-US" dirty="0"/>
          </a:p>
        </p:txBody>
      </p:sp>
      <p:sp>
        <p:nvSpPr>
          <p:cNvPr id="6" name="TextBox 5"/>
          <p:cNvSpPr txBox="1"/>
          <p:nvPr/>
        </p:nvSpPr>
        <p:spPr>
          <a:xfrm>
            <a:off x="4419600" y="2362200"/>
            <a:ext cx="4114800" cy="738664"/>
          </a:xfrm>
          <a:prstGeom prst="rect">
            <a:avLst/>
          </a:prstGeom>
          <a:noFill/>
        </p:spPr>
        <p:txBody>
          <a:bodyPr wrap="square" rtlCol="0">
            <a:spAutoFit/>
          </a:bodyPr>
          <a:lstStyle/>
          <a:p>
            <a:pPr marL="285750" indent="-285750">
              <a:buFont typeface="Arial" pitchFamily="34" charset="0"/>
              <a:buChar char="•"/>
            </a:pPr>
            <a:r>
              <a:rPr lang="en-US" sz="1400" dirty="0" smtClean="0">
                <a:solidFill>
                  <a:srgbClr val="4D4F53"/>
                </a:solidFill>
                <a:latin typeface="Arial" pitchFamily="34" charset="0"/>
                <a:cs typeface="Arial" pitchFamily="34" charset="0"/>
              </a:rPr>
              <a:t>If car and engine are two seperate class3</a:t>
            </a:r>
          </a:p>
          <a:p>
            <a:pPr marL="742950" lvl="1" indent="-285750">
              <a:buFont typeface="Arial" pitchFamily="34" charset="0"/>
              <a:buChar char="•"/>
            </a:pPr>
            <a:r>
              <a:rPr lang="en-US" sz="1400" dirty="0" smtClean="0">
                <a:solidFill>
                  <a:srgbClr val="4D4F53"/>
                </a:solidFill>
                <a:latin typeface="Arial" pitchFamily="34" charset="0"/>
                <a:cs typeface="Arial" pitchFamily="34" charset="0"/>
              </a:rPr>
              <a:t>Engine class cannot access the private members of Car class </a:t>
            </a:r>
            <a:endParaRPr lang="en-US" sz="1400"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798988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Inner class</a:t>
            </a:r>
            <a:endParaRPr lang="en-US" dirty="0"/>
          </a:p>
        </p:txBody>
      </p:sp>
      <p:sp>
        <p:nvSpPr>
          <p:cNvPr id="3" name="Content Placeholder 2"/>
          <p:cNvSpPr>
            <a:spLocks noGrp="1"/>
          </p:cNvSpPr>
          <p:nvPr>
            <p:ph idx="1"/>
          </p:nvPr>
        </p:nvSpPr>
        <p:spPr/>
        <p:txBody>
          <a:bodyPr/>
          <a:lstStyle/>
          <a:p>
            <a:r>
              <a:rPr lang="en-US" dirty="0" smtClean="0"/>
              <a:t>Can access all static and instance members including private</a:t>
            </a:r>
          </a:p>
          <a:p>
            <a:r>
              <a:rPr lang="en-US" dirty="0" smtClean="0"/>
              <a:t>How will you create an instance for inner class</a:t>
            </a:r>
          </a:p>
          <a:p>
            <a:pPr lvl="1"/>
            <a:r>
              <a:rPr lang="en-US" dirty="0"/>
              <a:t>inner class instance is created using outer class </a:t>
            </a:r>
            <a:r>
              <a:rPr lang="en-US" dirty="0" smtClean="0"/>
              <a:t>ref.new</a:t>
            </a:r>
          </a:p>
          <a:p>
            <a:pPr lvl="2"/>
            <a:r>
              <a:rPr lang="en-US" dirty="0"/>
              <a:t>Car car = </a:t>
            </a:r>
            <a:r>
              <a:rPr lang="en-US" b="1" dirty="0"/>
              <a:t>new Car</a:t>
            </a:r>
            <a:r>
              <a:rPr lang="en-US" b="1" dirty="0" smtClean="0"/>
              <a:t>();</a:t>
            </a:r>
            <a:endParaRPr lang="en-US" dirty="0"/>
          </a:p>
          <a:p>
            <a:pPr lvl="2"/>
            <a:r>
              <a:rPr lang="en-US" dirty="0" smtClean="0"/>
              <a:t>Car.Engine </a:t>
            </a:r>
            <a:r>
              <a:rPr lang="en-US" dirty="0"/>
              <a:t>engine = car.</a:t>
            </a:r>
            <a:r>
              <a:rPr lang="en-US" b="1" dirty="0"/>
              <a:t>new </a:t>
            </a:r>
            <a:r>
              <a:rPr lang="en-US" b="1" dirty="0" smtClean="0"/>
              <a:t>  Engine();</a:t>
            </a:r>
            <a:endParaRPr lang="en-US" b="1"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29</a:t>
            </a:fld>
            <a:endParaRPr lang="en-US" dirty="0"/>
          </a:p>
        </p:txBody>
      </p:sp>
    </p:spTree>
    <p:extLst>
      <p:ext uri="{BB962C8B-B14F-4D97-AF65-F5344CB8AC3E}">
        <p14:creationId xmlns:p14="http://schemas.microsoft.com/office/powerpoint/2010/main" val="329736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r>
              <a:rPr lang="en-US" dirty="0" smtClean="0"/>
              <a:t>Effective exception handling will make your programs more robust and easier to debug. They help answer these three questions:</a:t>
            </a:r>
          </a:p>
          <a:p>
            <a:pPr lvl="1"/>
            <a:r>
              <a:rPr lang="en-US" dirty="0" smtClean="0"/>
              <a:t>What went wrong?</a:t>
            </a:r>
          </a:p>
          <a:p>
            <a:pPr lvl="2"/>
            <a:r>
              <a:rPr lang="en-US" dirty="0" smtClean="0"/>
              <a:t>Answered by the type of exception thrown.</a:t>
            </a:r>
          </a:p>
          <a:p>
            <a:pPr lvl="1"/>
            <a:r>
              <a:rPr lang="en-US" dirty="0" smtClean="0"/>
              <a:t>Where did it go wrong?</a:t>
            </a:r>
          </a:p>
          <a:p>
            <a:pPr lvl="2"/>
            <a:r>
              <a:rPr lang="en-US" dirty="0" smtClean="0"/>
              <a:t>Answered by exception stack trace.</a:t>
            </a:r>
          </a:p>
          <a:p>
            <a:pPr lvl="1"/>
            <a:r>
              <a:rPr lang="en-US" dirty="0" smtClean="0"/>
              <a:t>Why did it go wrong?</a:t>
            </a:r>
          </a:p>
          <a:p>
            <a:pPr lvl="2"/>
            <a:r>
              <a:rPr lang="en-US" dirty="0" smtClean="0"/>
              <a:t>Answered by exception message</a:t>
            </a:r>
            <a:endParaRPr lang="en-US" dirty="0"/>
          </a:p>
        </p:txBody>
      </p:sp>
      <p:sp>
        <p:nvSpPr>
          <p:cNvPr id="3" name="Title 2"/>
          <p:cNvSpPr>
            <a:spLocks noGrp="1"/>
          </p:cNvSpPr>
          <p:nvPr>
            <p:ph type="title"/>
          </p:nvPr>
        </p:nvSpPr>
        <p:spPr/>
        <p:txBody>
          <a:bodyPr/>
          <a:lstStyle/>
          <a:p>
            <a:r>
              <a:rPr lang="en-US" dirty="0" smtClean="0"/>
              <a:t>Effective Exception? </a:t>
            </a:r>
            <a:endParaRPr lang="en-US" dirty="0"/>
          </a:p>
        </p:txBody>
      </p:sp>
    </p:spTree>
    <p:extLst>
      <p:ext uri="{BB962C8B-B14F-4D97-AF65-F5344CB8AC3E}">
        <p14:creationId xmlns:p14="http://schemas.microsoft.com/office/powerpoint/2010/main" val="3425246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74638"/>
            <a:ext cx="8229600" cy="712787"/>
          </a:xfrm>
          <a:gradFill rotWithShape="1">
            <a:gsLst>
              <a:gs pos="0">
                <a:srgbClr val="FF6600"/>
              </a:gs>
              <a:gs pos="50000">
                <a:srgbClr val="FFFF66"/>
              </a:gs>
              <a:gs pos="100000">
                <a:srgbClr val="FF6600"/>
              </a:gs>
            </a:gsLst>
            <a:lin ang="2700000" scaled="1"/>
          </a:gradFill>
        </p:spPr>
        <p:txBody>
          <a:bodyPr/>
          <a:lstStyle/>
          <a:p>
            <a:pPr algn="l" eaLnBrk="1" hangingPunct="1"/>
            <a:r>
              <a:rPr lang="en-US" sz="4000" b="1" dirty="0" smtClean="0"/>
              <a:t>Regular Inner class</a:t>
            </a:r>
          </a:p>
        </p:txBody>
      </p:sp>
      <p:graphicFrame>
        <p:nvGraphicFramePr>
          <p:cNvPr id="14338" name="Object 3"/>
          <p:cNvGraphicFramePr>
            <a:graphicFrameLocks noGrp="1" noChangeAspect="1"/>
          </p:cNvGraphicFramePr>
          <p:nvPr>
            <p:ph sz="half" idx="1"/>
          </p:nvPr>
        </p:nvGraphicFramePr>
        <p:xfrm>
          <a:off x="295275" y="1363663"/>
          <a:ext cx="4899025" cy="2117725"/>
        </p:xfrm>
        <a:graphic>
          <a:graphicData uri="http://schemas.openxmlformats.org/presentationml/2006/ole">
            <mc:AlternateContent xmlns:mc="http://schemas.openxmlformats.org/markup-compatibility/2006">
              <mc:Choice xmlns:v="urn:schemas-microsoft-com:vml" Requires="v">
                <p:oleObj spid="_x0000_s1056" name="Bitmap Image" r:id="rId3" imgW="4809524" imgH="1657581" progId="Paint.Picture">
                  <p:embed/>
                </p:oleObj>
              </mc:Choice>
              <mc:Fallback>
                <p:oleObj name="Bitmap Image" r:id="rId3" imgW="4809524" imgH="16575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1363663"/>
                        <a:ext cx="4899025" cy="211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4"/>
          <p:cNvGraphicFramePr>
            <a:graphicFrameLocks noGrp="1" noChangeAspect="1"/>
          </p:cNvGraphicFramePr>
          <p:nvPr>
            <p:ph sz="half" idx="2"/>
          </p:nvPr>
        </p:nvGraphicFramePr>
        <p:xfrm>
          <a:off x="398463" y="3917950"/>
          <a:ext cx="4038600" cy="1622425"/>
        </p:xfrm>
        <a:graphic>
          <a:graphicData uri="http://schemas.openxmlformats.org/presentationml/2006/ole">
            <mc:AlternateContent xmlns:mc="http://schemas.openxmlformats.org/markup-compatibility/2006">
              <mc:Choice xmlns:v="urn:schemas-microsoft-com:vml" Requires="v">
                <p:oleObj spid="_x0000_s1057" name="Bitmap Image" r:id="rId5" imgW="4544059" imgH="1142857" progId="Paint.Picture">
                  <p:embed/>
                </p:oleObj>
              </mc:Choice>
              <mc:Fallback>
                <p:oleObj name="Bitmap Image" r:id="rId5" imgW="4544059" imgH="114285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63" y="3917950"/>
                        <a:ext cx="4038600"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Text Box 5"/>
          <p:cNvSpPr txBox="1">
            <a:spLocks noChangeArrowheads="1"/>
          </p:cNvSpPr>
          <p:nvPr/>
        </p:nvSpPr>
        <p:spPr bwMode="auto">
          <a:xfrm rot="784539">
            <a:off x="4768850" y="4533900"/>
            <a:ext cx="3887788" cy="1465263"/>
          </a:xfrm>
          <a:prstGeom prst="rect">
            <a:avLst/>
          </a:prstGeom>
          <a:gradFill rotWithShape="1">
            <a:gsLst>
              <a:gs pos="0">
                <a:srgbClr val="FF99CC"/>
              </a:gs>
              <a:gs pos="50000">
                <a:srgbClr val="CCECFF"/>
              </a:gs>
              <a:gs pos="100000">
                <a:srgbClr val="FF99CC"/>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solidFill>
                  <a:srgbClr val="003399"/>
                </a:solidFill>
                <a:cs typeface="Arial" pitchFamily="34" charset="0"/>
              </a:rPr>
              <a:t>And if you compile it,</a:t>
            </a:r>
          </a:p>
          <a:p>
            <a:pPr eaLnBrk="1" hangingPunct="1"/>
            <a:r>
              <a:rPr lang="en-US">
                <a:solidFill>
                  <a:srgbClr val="003399"/>
                </a:solidFill>
                <a:cs typeface="Arial" pitchFamily="34" charset="0"/>
              </a:rPr>
              <a:t>%javac MyOuter.java</a:t>
            </a:r>
          </a:p>
          <a:p>
            <a:pPr eaLnBrk="1" hangingPunct="1"/>
            <a:r>
              <a:rPr lang="en-US">
                <a:solidFill>
                  <a:srgbClr val="003399"/>
                </a:solidFill>
                <a:cs typeface="Arial" pitchFamily="34" charset="0"/>
              </a:rPr>
              <a:t>you'll end up with </a:t>
            </a:r>
            <a:r>
              <a:rPr lang="en-US" i="1">
                <a:solidFill>
                  <a:srgbClr val="003399"/>
                </a:solidFill>
                <a:cs typeface="Arial" pitchFamily="34" charset="0"/>
              </a:rPr>
              <a:t>two </a:t>
            </a:r>
            <a:r>
              <a:rPr lang="en-US">
                <a:solidFill>
                  <a:srgbClr val="003399"/>
                </a:solidFill>
                <a:cs typeface="Arial" pitchFamily="34" charset="0"/>
              </a:rPr>
              <a:t>class files:</a:t>
            </a:r>
          </a:p>
          <a:p>
            <a:pPr eaLnBrk="1" hangingPunct="1"/>
            <a:r>
              <a:rPr lang="en-US">
                <a:solidFill>
                  <a:srgbClr val="003399"/>
                </a:solidFill>
                <a:cs typeface="Arial" pitchFamily="34" charset="0"/>
              </a:rPr>
              <a:t>	MyOuter.class</a:t>
            </a:r>
          </a:p>
          <a:p>
            <a:pPr eaLnBrk="1" hangingPunct="1"/>
            <a:r>
              <a:rPr lang="en-US">
                <a:solidFill>
                  <a:srgbClr val="003399"/>
                </a:solidFill>
                <a:cs typeface="Arial" pitchFamily="34" charset="0"/>
              </a:rPr>
              <a:t>	MyOuter$MyInner.class</a:t>
            </a:r>
          </a:p>
        </p:txBody>
      </p:sp>
      <p:sp>
        <p:nvSpPr>
          <p:cNvPr id="14342" name="Rectangle 6"/>
          <p:cNvSpPr>
            <a:spLocks noChangeArrowheads="1"/>
          </p:cNvSpPr>
          <p:nvPr/>
        </p:nvSpPr>
        <p:spPr bwMode="auto">
          <a:xfrm>
            <a:off x="4332288" y="1169988"/>
            <a:ext cx="4275137" cy="941387"/>
          </a:xfrm>
          <a:prstGeom prst="rect">
            <a:avLst/>
          </a:prstGeom>
          <a:solidFill>
            <a:schemeClr val="accent1"/>
          </a:solidFill>
          <a:ln w="9525">
            <a:solidFill>
              <a:schemeClr val="tx1"/>
            </a:solidFill>
            <a:miter lim="800000"/>
            <a:headEnd/>
            <a:tailEnd/>
          </a:ln>
        </p:spPr>
        <p:txBody>
          <a:bodyPr anchor="ctr"/>
          <a:lstStyle/>
          <a:p>
            <a:pPr algn="ctr"/>
            <a:r>
              <a:rPr lang="en-US">
                <a:cs typeface="Arial" pitchFamily="34" charset="0"/>
              </a:rPr>
              <a:t>A "regular" inner class is declared </a:t>
            </a:r>
            <a:r>
              <a:rPr lang="en-US" i="1">
                <a:cs typeface="Arial" pitchFamily="34" charset="0"/>
              </a:rPr>
              <a:t>inside </a:t>
            </a:r>
            <a:r>
              <a:rPr lang="en-US">
                <a:cs typeface="Arial" pitchFamily="34" charset="0"/>
              </a:rPr>
              <a:t>the curly braces of another class, but</a:t>
            </a:r>
          </a:p>
          <a:p>
            <a:pPr algn="ctr"/>
            <a:r>
              <a:rPr lang="en-US" i="1">
                <a:cs typeface="Arial" pitchFamily="34" charset="0"/>
              </a:rPr>
              <a:t>outside </a:t>
            </a:r>
            <a:r>
              <a:rPr lang="en-US">
                <a:cs typeface="Arial" pitchFamily="34" charset="0"/>
              </a:rPr>
              <a:t>any method or other code block.</a:t>
            </a:r>
          </a:p>
        </p:txBody>
      </p:sp>
      <p:sp>
        <p:nvSpPr>
          <p:cNvPr id="14343" name="Rectangle 7"/>
          <p:cNvSpPr>
            <a:spLocks noChangeArrowheads="1"/>
          </p:cNvSpPr>
          <p:nvPr/>
        </p:nvSpPr>
        <p:spPr bwMode="auto">
          <a:xfrm>
            <a:off x="673100" y="2273300"/>
            <a:ext cx="4545013" cy="12636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AutoShape 8"/>
          <p:cNvSpPr>
            <a:spLocks noChangeArrowheads="1"/>
          </p:cNvSpPr>
          <p:nvPr/>
        </p:nvSpPr>
        <p:spPr bwMode="auto">
          <a:xfrm>
            <a:off x="577850" y="5715000"/>
            <a:ext cx="3830638" cy="820738"/>
          </a:xfrm>
          <a:prstGeom prst="wedgeRoundRectCallout">
            <a:avLst>
              <a:gd name="adj1" fmla="val 5079"/>
              <a:gd name="adj2" fmla="val -162764"/>
              <a:gd name="adj3" fmla="val 16667"/>
            </a:avLst>
          </a:prstGeom>
          <a:solidFill>
            <a:srgbClr val="FFCC00"/>
          </a:solidFill>
          <a:ln w="9525">
            <a:solidFill>
              <a:schemeClr val="tx1"/>
            </a:solidFill>
            <a:miter lim="800000"/>
            <a:headEnd/>
            <a:tailEnd/>
          </a:ln>
        </p:spPr>
        <p:txBody>
          <a:bodyPr/>
          <a:lstStyle/>
          <a:p>
            <a:pPr algn="ctr"/>
            <a:r>
              <a:rPr lang="en-US" b="1">
                <a:cs typeface="Arial" pitchFamily="34" charset="0"/>
              </a:rPr>
              <a:t>Get a reference to outer class and instantiate inner class</a:t>
            </a:r>
          </a:p>
        </p:txBody>
      </p:sp>
    </p:spTree>
    <p:extLst>
      <p:ext uri="{BB962C8B-B14F-4D97-AF65-F5344CB8AC3E}">
        <p14:creationId xmlns:p14="http://schemas.microsoft.com/office/powerpoint/2010/main" val="2956413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Nested class</a:t>
            </a:r>
          </a:p>
        </p:txBody>
      </p:sp>
      <p:sp>
        <p:nvSpPr>
          <p:cNvPr id="44035" name="Rectangle 3"/>
          <p:cNvSpPr>
            <a:spLocks noGrp="1" noChangeArrowheads="1"/>
          </p:cNvSpPr>
          <p:nvPr>
            <p:ph type="body" idx="1"/>
          </p:nvPr>
        </p:nvSpPr>
        <p:spPr/>
        <p:txBody>
          <a:bodyPr/>
          <a:lstStyle/>
          <a:p>
            <a:pPr eaLnBrk="1" hangingPunct="1"/>
            <a:r>
              <a:rPr lang="en-US" dirty="0" smtClean="0"/>
              <a:t>Inner class is marked static</a:t>
            </a:r>
          </a:p>
          <a:p>
            <a:pPr eaLnBrk="1" hangingPunct="1"/>
            <a:r>
              <a:rPr lang="en-US" dirty="0" smtClean="0"/>
              <a:t>Can access only static members of outer class</a:t>
            </a:r>
          </a:p>
          <a:p>
            <a:pPr eaLnBrk="1" hangingPunct="1"/>
            <a:endParaRPr lang="en-US" dirty="0"/>
          </a:p>
          <a:p>
            <a:pPr eaLnBrk="1" hangingPunct="1"/>
            <a:r>
              <a:rPr lang="en-US" dirty="0" smtClean="0"/>
              <a:t>Ex write comparators as a static inner class</a:t>
            </a:r>
          </a:p>
        </p:txBody>
      </p:sp>
    </p:spTree>
    <p:extLst>
      <p:ext uri="{BB962C8B-B14F-4D97-AF65-F5344CB8AC3E}">
        <p14:creationId xmlns:p14="http://schemas.microsoft.com/office/powerpoint/2010/main" val="1368407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274638"/>
            <a:ext cx="8229600" cy="712787"/>
          </a:xfrm>
          <a:solidFill>
            <a:srgbClr val="FF99CC"/>
          </a:solidFill>
        </p:spPr>
        <p:txBody>
          <a:bodyPr/>
          <a:lstStyle/>
          <a:p>
            <a:pPr algn="l" eaLnBrk="1" hangingPunct="1"/>
            <a:r>
              <a:rPr lang="en-US" sz="4000" smtClean="0"/>
              <a:t>Static nested class</a:t>
            </a:r>
          </a:p>
        </p:txBody>
      </p:sp>
      <p:graphicFrame>
        <p:nvGraphicFramePr>
          <p:cNvPr id="20482" name="Object 3"/>
          <p:cNvGraphicFramePr>
            <a:graphicFrameLocks noGrp="1" noChangeAspect="1"/>
          </p:cNvGraphicFramePr>
          <p:nvPr>
            <p:ph sz="quarter" idx="3"/>
          </p:nvPr>
        </p:nvGraphicFramePr>
        <p:xfrm>
          <a:off x="5891213" y="1619250"/>
          <a:ext cx="2530475" cy="868363"/>
        </p:xfrm>
        <a:graphic>
          <a:graphicData uri="http://schemas.openxmlformats.org/presentationml/2006/ole">
            <mc:AlternateContent xmlns:mc="http://schemas.openxmlformats.org/markup-compatibility/2006">
              <mc:Choice xmlns:v="urn:schemas-microsoft-com:vml" Requires="v">
                <p:oleObj spid="_x0000_s2080" name="Bitmap Image" r:id="rId3" imgW="743054" imgH="504762" progId="Paint.Picture">
                  <p:embed/>
                </p:oleObj>
              </mc:Choice>
              <mc:Fallback>
                <p:oleObj name="Bitmap Image" r:id="rId3" imgW="743054" imgH="50476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1213" y="1619250"/>
                        <a:ext cx="253047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3" name="Object 4"/>
          <p:cNvGraphicFramePr>
            <a:graphicFrameLocks noGrp="1" noChangeAspect="1"/>
          </p:cNvGraphicFramePr>
          <p:nvPr>
            <p:ph sz="quarter" idx="2"/>
          </p:nvPr>
        </p:nvGraphicFramePr>
        <p:xfrm>
          <a:off x="323850" y="1519238"/>
          <a:ext cx="4456113" cy="4162425"/>
        </p:xfrm>
        <a:graphic>
          <a:graphicData uri="http://schemas.openxmlformats.org/presentationml/2006/ole">
            <mc:AlternateContent xmlns:mc="http://schemas.openxmlformats.org/markup-compatibility/2006">
              <mc:Choice xmlns:v="urn:schemas-microsoft-com:vml" Requires="v">
                <p:oleObj spid="_x0000_s2081" name="Bitmap Image" r:id="rId5" imgW="4304762" imgH="2542857" progId="Paint.Picture">
                  <p:embed/>
                </p:oleObj>
              </mc:Choice>
              <mc:Fallback>
                <p:oleObj name="Bitmap Image" r:id="rId5" imgW="4304762" imgH="2542857" progId="Paint.Picture">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519238"/>
                        <a:ext cx="4456113"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Rectangle 5"/>
          <p:cNvSpPr>
            <a:spLocks noChangeArrowheads="1"/>
          </p:cNvSpPr>
          <p:nvPr/>
        </p:nvSpPr>
        <p:spPr bwMode="auto">
          <a:xfrm>
            <a:off x="496888" y="1909763"/>
            <a:ext cx="3925887" cy="11033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350" name="AutoShape 6"/>
          <p:cNvSpPr>
            <a:spLocks noChangeArrowheads="1"/>
          </p:cNvSpPr>
          <p:nvPr/>
        </p:nvSpPr>
        <p:spPr bwMode="auto">
          <a:xfrm>
            <a:off x="5432425" y="2703513"/>
            <a:ext cx="2957513" cy="1009650"/>
          </a:xfrm>
          <a:prstGeom prst="wedgeRectCallout">
            <a:avLst>
              <a:gd name="adj1" fmla="val -80111"/>
              <a:gd name="adj2" fmla="val -66194"/>
            </a:avLst>
          </a:prstGeom>
          <a:gradFill rotWithShape="1">
            <a:gsLst>
              <a:gs pos="0">
                <a:schemeClr val="bg1"/>
              </a:gs>
              <a:gs pos="50000">
                <a:srgbClr val="FFCC00"/>
              </a:gs>
              <a:gs pos="100000">
                <a:schemeClr val="bg1"/>
              </a:gs>
            </a:gsLst>
            <a:lin ang="2700000" scaled="1"/>
          </a:gradFill>
          <a:ln w="9525">
            <a:solidFill>
              <a:schemeClr val="tx1"/>
            </a:solidFill>
            <a:miter lim="800000"/>
            <a:headEnd/>
            <a:tailEnd/>
          </a:ln>
          <a:effectLst/>
        </p:spPr>
        <p:txBody>
          <a:bodyPr/>
          <a:lstStyle/>
          <a:p>
            <a:pPr algn="ctr">
              <a:defRPr/>
            </a:pPr>
            <a:r>
              <a:rPr lang="en-US">
                <a:solidFill>
                  <a:srgbClr val="993300"/>
                </a:solidFill>
                <a:latin typeface="Arial" charset="0"/>
                <a:cs typeface="Arial" charset="0"/>
              </a:rPr>
              <a:t>Static nested classes are inner classes marked with the </a:t>
            </a:r>
            <a:r>
              <a:rPr lang="en-US" b="1">
                <a:solidFill>
                  <a:srgbClr val="993300"/>
                </a:solidFill>
                <a:latin typeface="Arial" charset="0"/>
                <a:cs typeface="Arial" charset="0"/>
              </a:rPr>
              <a:t>static </a:t>
            </a:r>
            <a:r>
              <a:rPr lang="en-US">
                <a:solidFill>
                  <a:srgbClr val="993300"/>
                </a:solidFill>
                <a:latin typeface="Arial" charset="0"/>
                <a:cs typeface="Arial" charset="0"/>
              </a:rPr>
              <a:t>modifier</a:t>
            </a:r>
          </a:p>
        </p:txBody>
      </p:sp>
      <p:sp>
        <p:nvSpPr>
          <p:cNvPr id="20487" name="Oval 7"/>
          <p:cNvSpPr>
            <a:spLocks noChangeArrowheads="1"/>
          </p:cNvSpPr>
          <p:nvPr/>
        </p:nvSpPr>
        <p:spPr bwMode="auto">
          <a:xfrm>
            <a:off x="874713" y="4181475"/>
            <a:ext cx="3227387" cy="4984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8" name="AutoShape 8"/>
          <p:cNvSpPr>
            <a:spLocks/>
          </p:cNvSpPr>
          <p:nvPr/>
        </p:nvSpPr>
        <p:spPr bwMode="auto">
          <a:xfrm>
            <a:off x="2624138" y="5667375"/>
            <a:ext cx="6296025" cy="865188"/>
          </a:xfrm>
          <a:prstGeom prst="borderCallout2">
            <a:avLst>
              <a:gd name="adj1" fmla="val 13213"/>
              <a:gd name="adj2" fmla="val -1208"/>
              <a:gd name="adj3" fmla="val 13213"/>
              <a:gd name="adj4" fmla="val -2801"/>
              <a:gd name="adj5" fmla="val -97065"/>
              <a:gd name="adj6" fmla="val -4389"/>
            </a:avLst>
          </a:prstGeom>
          <a:gradFill rotWithShape="1">
            <a:gsLst>
              <a:gs pos="0">
                <a:srgbClr val="993300"/>
              </a:gs>
              <a:gs pos="50000">
                <a:srgbClr val="FFFF66"/>
              </a:gs>
              <a:gs pos="100000">
                <a:srgbClr val="993300"/>
              </a:gs>
            </a:gsLst>
            <a:lin ang="18900000" scaled="1"/>
          </a:gradFill>
          <a:ln w="9525">
            <a:solidFill>
              <a:schemeClr val="tx1"/>
            </a:solidFill>
            <a:miter lim="800000"/>
            <a:headEnd/>
            <a:tailEnd/>
          </a:ln>
        </p:spPr>
        <p:txBody>
          <a:bodyPr/>
          <a:lstStyle/>
          <a:p>
            <a:r>
              <a:rPr lang="en-US" b="1">
                <a:solidFill>
                  <a:srgbClr val="993300"/>
                </a:solidFill>
                <a:cs typeface="Arial" pitchFamily="34" charset="0"/>
              </a:rPr>
              <a:t>Instantiating a static nested class requires using both the outer and nested class names</a:t>
            </a:r>
          </a:p>
        </p:txBody>
      </p:sp>
    </p:spTree>
    <p:extLst>
      <p:ext uri="{BB962C8B-B14F-4D97-AF65-F5344CB8AC3E}">
        <p14:creationId xmlns:p14="http://schemas.microsoft.com/office/powerpoint/2010/main" val="726213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sz="2800" dirty="0" smtClean="0"/>
              <a:t>Anonymous inner class – interface type</a:t>
            </a:r>
          </a:p>
        </p:txBody>
      </p:sp>
      <p:sp>
        <p:nvSpPr>
          <p:cNvPr id="43011" name="Rectangle 3"/>
          <p:cNvSpPr>
            <a:spLocks noGrp="1" noChangeArrowheads="1"/>
          </p:cNvSpPr>
          <p:nvPr>
            <p:ph type="body" idx="1"/>
          </p:nvPr>
        </p:nvSpPr>
        <p:spPr/>
        <p:txBody>
          <a:bodyPr>
            <a:normAutofit fontScale="92500" lnSpcReduction="20000"/>
          </a:bodyPr>
          <a:lstStyle/>
          <a:p>
            <a:r>
              <a:rPr lang="en-US" dirty="0"/>
              <a:t>The class does not have class type</a:t>
            </a:r>
          </a:p>
          <a:p>
            <a:pPr eaLnBrk="1" hangingPunct="1"/>
            <a:r>
              <a:rPr lang="en-US" dirty="0" smtClean="0"/>
              <a:t>At </a:t>
            </a:r>
            <a:r>
              <a:rPr lang="en-US" dirty="0"/>
              <a:t> </a:t>
            </a:r>
            <a:r>
              <a:rPr lang="en-US" dirty="0" smtClean="0"/>
              <a:t>Compile time, creates a  anonymous class and implement the method</a:t>
            </a:r>
          </a:p>
          <a:p>
            <a:pPr eaLnBrk="1" hangingPunct="1"/>
            <a:r>
              <a:rPr lang="en-US" dirty="0" smtClean="0"/>
              <a:t>At RT, Creates an instance and refer to interface type</a:t>
            </a:r>
          </a:p>
          <a:p>
            <a:pPr eaLnBrk="1" hangingPunct="1"/>
            <a:endParaRPr lang="en-US" dirty="0"/>
          </a:p>
          <a:p>
            <a:pPr eaLnBrk="1" hangingPunct="1"/>
            <a:r>
              <a:rPr lang="en-US" dirty="0" smtClean="0"/>
              <a:t>Syntax</a:t>
            </a:r>
          </a:p>
          <a:p>
            <a:pPr lvl="1"/>
            <a:r>
              <a:rPr lang="en-US" dirty="0" smtClean="0"/>
              <a:t>Interface ref = new interface(){  };</a:t>
            </a:r>
          </a:p>
          <a:p>
            <a:pPr lvl="1"/>
            <a:r>
              <a:rPr lang="en-US" dirty="0" smtClean="0"/>
              <a:t>When it finds </a:t>
            </a:r>
            <a:r>
              <a:rPr lang="en-US" dirty="0" smtClean="0">
                <a:solidFill>
                  <a:srgbClr val="FF0000"/>
                </a:solidFill>
              </a:rPr>
              <a:t>new interface(){} </a:t>
            </a:r>
            <a:r>
              <a:rPr lang="en-US" dirty="0" smtClean="0"/>
              <a:t>It creates annonymous class </a:t>
            </a:r>
          </a:p>
          <a:p>
            <a:pPr lvl="2"/>
            <a:r>
              <a:rPr lang="en-US" dirty="0" smtClean="0"/>
              <a:t>Client$1</a:t>
            </a:r>
          </a:p>
          <a:p>
            <a:pPr lvl="1"/>
            <a:r>
              <a:rPr lang="en-US" dirty="0" smtClean="0"/>
              <a:t>At RT, creates an instance for Anonymous class and ref to interface</a:t>
            </a:r>
          </a:p>
          <a:p>
            <a:pPr lvl="1"/>
            <a:r>
              <a:rPr lang="en-US" dirty="0" smtClean="0"/>
              <a:t>It can be used locally</a:t>
            </a:r>
          </a:p>
          <a:p>
            <a:r>
              <a:rPr lang="en-US" dirty="0" smtClean="0"/>
              <a:t>When to go for Anonymous inner class</a:t>
            </a:r>
          </a:p>
          <a:p>
            <a:pPr lvl="1"/>
            <a:r>
              <a:rPr lang="en-US" dirty="0" smtClean="0"/>
              <a:t>If your interfcae have only one method and having many implementations</a:t>
            </a:r>
          </a:p>
          <a:p>
            <a:pPr lvl="1"/>
            <a:r>
              <a:rPr lang="en-US" dirty="0" smtClean="0"/>
              <a:t>This makes code precise and simple</a:t>
            </a:r>
          </a:p>
        </p:txBody>
      </p:sp>
    </p:spTree>
    <p:extLst>
      <p:ext uri="{BB962C8B-B14F-4D97-AF65-F5344CB8AC3E}">
        <p14:creationId xmlns:p14="http://schemas.microsoft.com/office/powerpoint/2010/main" val="2649673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a:t>
            </a:r>
            <a:r>
              <a:rPr lang="en-US" dirty="0"/>
              <a:t>Handling</a:t>
            </a:r>
          </a:p>
        </p:txBody>
      </p:sp>
      <p:sp>
        <p:nvSpPr>
          <p:cNvPr id="3" name="Content Placeholder 2"/>
          <p:cNvSpPr>
            <a:spLocks noGrp="1"/>
          </p:cNvSpPr>
          <p:nvPr>
            <p:ph idx="1"/>
          </p:nvPr>
        </p:nvSpPr>
        <p:spPr/>
        <p:txBody>
          <a:bodyPr/>
          <a:lstStyle/>
          <a:p>
            <a:r>
              <a:rPr lang="en-US" dirty="0" smtClean="0"/>
              <a:t>If an Exception is thrown from a method and it is not handled, your program abnormally terminates.</a:t>
            </a:r>
          </a:p>
          <a:p>
            <a:r>
              <a:rPr lang="en-US" dirty="0" smtClean="0"/>
              <a:t>To avoid this, catch the exception </a:t>
            </a:r>
          </a:p>
          <a:p>
            <a:r>
              <a:rPr lang="en-US" dirty="0" smtClean="0"/>
              <a:t>So that, your program continues the execution smoothly</a:t>
            </a:r>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4</a:t>
            </a:fld>
            <a:endParaRPr lang="en-US" dirty="0"/>
          </a:p>
        </p:txBody>
      </p:sp>
    </p:spTree>
    <p:extLst>
      <p:ext uri="{BB962C8B-B14F-4D97-AF65-F5344CB8AC3E}">
        <p14:creationId xmlns:p14="http://schemas.microsoft.com/office/powerpoint/2010/main" val="276194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 class hierarchy</a:t>
            </a:r>
            <a:endParaRPr lang="en-US" dirty="0"/>
          </a:p>
        </p:txBody>
      </p:sp>
      <p:sp>
        <p:nvSpPr>
          <p:cNvPr id="4" name="Text Box 2"/>
          <p:cNvSpPr txBox="1">
            <a:spLocks noChangeArrowheads="1"/>
          </p:cNvSpPr>
          <p:nvPr/>
        </p:nvSpPr>
        <p:spPr bwMode="auto">
          <a:xfrm>
            <a:off x="3214678" y="1214422"/>
            <a:ext cx="1624013" cy="376238"/>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800" b="1">
                <a:latin typeface="Courier New" pitchFamily="49" charset="0"/>
              </a:rPr>
              <a:t>Throwable</a:t>
            </a:r>
          </a:p>
        </p:txBody>
      </p:sp>
      <p:sp>
        <p:nvSpPr>
          <p:cNvPr id="5" name="Text Box 3"/>
          <p:cNvSpPr txBox="1">
            <a:spLocks noChangeArrowheads="1"/>
          </p:cNvSpPr>
          <p:nvPr/>
        </p:nvSpPr>
        <p:spPr bwMode="auto">
          <a:xfrm>
            <a:off x="774691" y="2192322"/>
            <a:ext cx="1522412" cy="376238"/>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800" b="1">
                <a:latin typeface="Courier New" pitchFamily="49" charset="0"/>
              </a:rPr>
              <a:t>Error</a:t>
            </a:r>
          </a:p>
        </p:txBody>
      </p:sp>
      <p:sp>
        <p:nvSpPr>
          <p:cNvPr id="6" name="Text Box 4"/>
          <p:cNvSpPr txBox="1">
            <a:spLocks noChangeArrowheads="1"/>
          </p:cNvSpPr>
          <p:nvPr/>
        </p:nvSpPr>
        <p:spPr bwMode="auto">
          <a:xfrm>
            <a:off x="4698991" y="2192322"/>
            <a:ext cx="1743075" cy="376238"/>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800" b="1">
                <a:latin typeface="Courier New" pitchFamily="49" charset="0"/>
              </a:rPr>
              <a:t>Exception</a:t>
            </a:r>
          </a:p>
        </p:txBody>
      </p:sp>
      <p:sp>
        <p:nvSpPr>
          <p:cNvPr id="7" name="Text Box 5"/>
          <p:cNvSpPr txBox="1">
            <a:spLocks noChangeArrowheads="1"/>
          </p:cNvSpPr>
          <p:nvPr/>
        </p:nvSpPr>
        <p:spPr bwMode="auto">
          <a:xfrm>
            <a:off x="719128" y="3944922"/>
            <a:ext cx="2363788"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b="1">
                <a:latin typeface="Courier New" pitchFamily="49" charset="0"/>
              </a:rPr>
              <a:t>RuntimeException</a:t>
            </a:r>
          </a:p>
        </p:txBody>
      </p:sp>
      <p:sp>
        <p:nvSpPr>
          <p:cNvPr id="8" name="Text Box 6"/>
          <p:cNvSpPr txBox="1">
            <a:spLocks noChangeArrowheads="1"/>
          </p:cNvSpPr>
          <p:nvPr/>
        </p:nvSpPr>
        <p:spPr bwMode="auto">
          <a:xfrm>
            <a:off x="3367079" y="3943335"/>
            <a:ext cx="1776426" cy="307777"/>
          </a:xfrm>
          <a:prstGeom prst="rect">
            <a:avLst/>
          </a:prstGeom>
          <a:solidFill>
            <a:srgbClr val="DDDDDD"/>
          </a:solidFill>
          <a:ln w="9525" algn="ctr">
            <a:solidFill>
              <a:schemeClr val="tx1"/>
            </a:solidFill>
            <a:miter lim="800000"/>
            <a:headEnd/>
            <a:tailEnd type="none" w="lg" len="lg"/>
          </a:ln>
          <a:effectLst/>
        </p:spPr>
        <p:txBody>
          <a:bodyPr wrap="square">
            <a:spAutoFit/>
          </a:bodyPr>
          <a:lstStyle/>
          <a:p>
            <a:pPr marL="457200" indent="-457200" eaLnBrk="0" hangingPunct="0">
              <a:lnSpc>
                <a:spcPct val="100000"/>
              </a:lnSpc>
              <a:spcBef>
                <a:spcPct val="50000"/>
              </a:spcBef>
              <a:buClrTx/>
            </a:pPr>
            <a:r>
              <a:rPr lang="en-US" sz="1400" b="1" dirty="0" smtClean="0">
                <a:latin typeface="Courier New" pitchFamily="49" charset="0"/>
              </a:rPr>
              <a:t>SQLException</a:t>
            </a:r>
            <a:endParaRPr lang="en-US" sz="1400" b="1" dirty="0">
              <a:latin typeface="Courier New" pitchFamily="49" charset="0"/>
            </a:endParaRPr>
          </a:p>
        </p:txBody>
      </p:sp>
      <p:sp>
        <p:nvSpPr>
          <p:cNvPr id="9" name="Text Box 7"/>
          <p:cNvSpPr txBox="1">
            <a:spLocks noChangeArrowheads="1"/>
          </p:cNvSpPr>
          <p:nvPr/>
        </p:nvSpPr>
        <p:spPr bwMode="auto">
          <a:xfrm>
            <a:off x="719128" y="4454510"/>
            <a:ext cx="2352675"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b="1">
                <a:latin typeface="Courier New" pitchFamily="49" charset="0"/>
              </a:rPr>
              <a:t>ArithmeticException</a:t>
            </a:r>
          </a:p>
        </p:txBody>
      </p:sp>
      <p:sp>
        <p:nvSpPr>
          <p:cNvPr id="10" name="Text Box 8"/>
          <p:cNvSpPr txBox="1">
            <a:spLocks noChangeArrowheads="1"/>
          </p:cNvSpPr>
          <p:nvPr/>
        </p:nvSpPr>
        <p:spPr bwMode="auto">
          <a:xfrm>
            <a:off x="722303" y="4905360"/>
            <a:ext cx="2352675"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b="1">
                <a:latin typeface="Courier New" pitchFamily="49" charset="0"/>
              </a:rPr>
              <a:t>NullPointerException</a:t>
            </a:r>
          </a:p>
        </p:txBody>
      </p:sp>
      <p:sp>
        <p:nvSpPr>
          <p:cNvPr id="11" name="Text Box 9"/>
          <p:cNvSpPr txBox="1">
            <a:spLocks noChangeArrowheads="1"/>
          </p:cNvSpPr>
          <p:nvPr/>
        </p:nvSpPr>
        <p:spPr bwMode="auto">
          <a:xfrm>
            <a:off x="6070591" y="3949685"/>
            <a:ext cx="1404937"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b="1" dirty="0">
                <a:latin typeface="Courier New" pitchFamily="49" charset="0"/>
              </a:rPr>
              <a:t>IOException</a:t>
            </a:r>
          </a:p>
        </p:txBody>
      </p:sp>
      <p:cxnSp>
        <p:nvCxnSpPr>
          <p:cNvPr id="12" name="AutoShape 10"/>
          <p:cNvCxnSpPr>
            <a:cxnSpLocks noChangeShapeType="1"/>
            <a:stCxn id="5" idx="0"/>
            <a:endCxn id="4" idx="2"/>
          </p:cNvCxnSpPr>
          <p:nvPr/>
        </p:nvCxnSpPr>
        <p:spPr bwMode="auto">
          <a:xfrm rot="16200000">
            <a:off x="2481254" y="646097"/>
            <a:ext cx="601662" cy="2490787"/>
          </a:xfrm>
          <a:prstGeom prst="bentConnector3">
            <a:avLst>
              <a:gd name="adj1" fmla="val 49870"/>
            </a:avLst>
          </a:prstGeom>
          <a:noFill/>
          <a:ln w="19050">
            <a:solidFill>
              <a:schemeClr val="tx1"/>
            </a:solidFill>
            <a:miter lim="800000"/>
            <a:headEnd/>
            <a:tailEnd type="triangle" w="med" len="med"/>
          </a:ln>
          <a:effectLst/>
        </p:spPr>
      </p:cxnSp>
      <p:cxnSp>
        <p:nvCxnSpPr>
          <p:cNvPr id="13" name="AutoShape 11"/>
          <p:cNvCxnSpPr>
            <a:cxnSpLocks noChangeShapeType="1"/>
            <a:stCxn id="6" idx="0"/>
            <a:endCxn id="4" idx="2"/>
          </p:cNvCxnSpPr>
          <p:nvPr/>
        </p:nvCxnSpPr>
        <p:spPr bwMode="auto">
          <a:xfrm rot="5400000" flipH="1">
            <a:off x="4498172" y="1119966"/>
            <a:ext cx="601662" cy="1543050"/>
          </a:xfrm>
          <a:prstGeom prst="bentConnector3">
            <a:avLst>
              <a:gd name="adj1" fmla="val 49870"/>
            </a:avLst>
          </a:prstGeom>
          <a:noFill/>
          <a:ln w="19050">
            <a:solidFill>
              <a:schemeClr val="tx1"/>
            </a:solidFill>
            <a:miter lim="800000"/>
            <a:headEnd/>
            <a:tailEnd type="triangle" w="med" len="med"/>
          </a:ln>
          <a:effectLst/>
        </p:spPr>
      </p:cxnSp>
      <p:cxnSp>
        <p:nvCxnSpPr>
          <p:cNvPr id="14" name="AutoShape 12"/>
          <p:cNvCxnSpPr>
            <a:cxnSpLocks noChangeShapeType="1"/>
            <a:stCxn id="7" idx="0"/>
            <a:endCxn id="6" idx="2"/>
          </p:cNvCxnSpPr>
          <p:nvPr/>
        </p:nvCxnSpPr>
        <p:spPr bwMode="auto">
          <a:xfrm rot="16200000">
            <a:off x="3047991" y="1422385"/>
            <a:ext cx="1376362" cy="3668712"/>
          </a:xfrm>
          <a:prstGeom prst="bentConnector3">
            <a:avLst>
              <a:gd name="adj1" fmla="val 49944"/>
            </a:avLst>
          </a:prstGeom>
          <a:noFill/>
          <a:ln w="19050">
            <a:solidFill>
              <a:schemeClr val="tx1"/>
            </a:solidFill>
            <a:miter lim="800000"/>
            <a:headEnd/>
            <a:tailEnd type="triangle" w="med" len="med"/>
          </a:ln>
          <a:effectLst/>
        </p:spPr>
      </p:cxnSp>
      <p:cxnSp>
        <p:nvCxnSpPr>
          <p:cNvPr id="15" name="AutoShape 13"/>
          <p:cNvCxnSpPr>
            <a:cxnSpLocks noChangeShapeType="1"/>
            <a:stCxn id="8" idx="0"/>
            <a:endCxn id="6" idx="2"/>
          </p:cNvCxnSpPr>
          <p:nvPr/>
        </p:nvCxnSpPr>
        <p:spPr bwMode="auto">
          <a:xfrm rot="5400000" flipH="1" flipV="1">
            <a:off x="4225523" y="2598330"/>
            <a:ext cx="1374775" cy="1315237"/>
          </a:xfrm>
          <a:prstGeom prst="bentConnector3">
            <a:avLst>
              <a:gd name="adj1" fmla="val 50000"/>
            </a:avLst>
          </a:prstGeom>
          <a:noFill/>
          <a:ln w="19050">
            <a:solidFill>
              <a:schemeClr val="tx1"/>
            </a:solidFill>
            <a:miter lim="800000"/>
            <a:headEnd/>
            <a:tailEnd type="triangle" w="med" len="med"/>
          </a:ln>
          <a:effectLst/>
        </p:spPr>
      </p:cxnSp>
      <p:cxnSp>
        <p:nvCxnSpPr>
          <p:cNvPr id="16" name="AutoShape 14"/>
          <p:cNvCxnSpPr>
            <a:cxnSpLocks noChangeShapeType="1"/>
            <a:stCxn id="11" idx="0"/>
            <a:endCxn id="6" idx="2"/>
          </p:cNvCxnSpPr>
          <p:nvPr/>
        </p:nvCxnSpPr>
        <p:spPr bwMode="auto">
          <a:xfrm rot="5400000" flipH="1">
            <a:off x="5481628" y="2657460"/>
            <a:ext cx="1381125" cy="1203325"/>
          </a:xfrm>
          <a:prstGeom prst="bentConnector3">
            <a:avLst>
              <a:gd name="adj1" fmla="val 50000"/>
            </a:avLst>
          </a:prstGeom>
          <a:noFill/>
          <a:ln w="19050">
            <a:solidFill>
              <a:schemeClr val="tx1"/>
            </a:solidFill>
            <a:miter lim="800000"/>
            <a:headEnd/>
            <a:tailEnd type="triangle" w="med" len="med"/>
          </a:ln>
          <a:effectLst/>
        </p:spPr>
      </p:cxnSp>
      <p:cxnSp>
        <p:nvCxnSpPr>
          <p:cNvPr id="17" name="AutoShape 15"/>
          <p:cNvCxnSpPr>
            <a:cxnSpLocks noChangeShapeType="1"/>
            <a:stCxn id="9" idx="1"/>
            <a:endCxn id="7" idx="1"/>
          </p:cNvCxnSpPr>
          <p:nvPr/>
        </p:nvCxnSpPr>
        <p:spPr bwMode="auto">
          <a:xfrm rot="10800000" flipH="1">
            <a:off x="719128" y="4102085"/>
            <a:ext cx="1588" cy="509587"/>
          </a:xfrm>
          <a:prstGeom prst="bentConnector3">
            <a:avLst>
              <a:gd name="adj1" fmla="val -14400000"/>
            </a:avLst>
          </a:prstGeom>
          <a:noFill/>
          <a:ln w="19050">
            <a:solidFill>
              <a:schemeClr val="tx1"/>
            </a:solidFill>
            <a:miter lim="800000"/>
            <a:headEnd/>
            <a:tailEnd type="triangle" w="med" len="med"/>
          </a:ln>
          <a:effectLst/>
        </p:spPr>
      </p:cxnSp>
      <p:cxnSp>
        <p:nvCxnSpPr>
          <p:cNvPr id="18" name="AutoShape 16"/>
          <p:cNvCxnSpPr>
            <a:cxnSpLocks noChangeShapeType="1"/>
            <a:stCxn id="10" idx="1"/>
            <a:endCxn id="7" idx="1"/>
          </p:cNvCxnSpPr>
          <p:nvPr/>
        </p:nvCxnSpPr>
        <p:spPr bwMode="auto">
          <a:xfrm rot="10800000">
            <a:off x="719128" y="4102085"/>
            <a:ext cx="3175" cy="960437"/>
          </a:xfrm>
          <a:prstGeom prst="bentConnector3">
            <a:avLst>
              <a:gd name="adj1" fmla="val 7300000"/>
            </a:avLst>
          </a:prstGeom>
          <a:noFill/>
          <a:ln w="19050">
            <a:solidFill>
              <a:schemeClr val="tx1"/>
            </a:solidFill>
            <a:miter lim="800000"/>
            <a:headEnd/>
            <a:tailEnd type="triangle" w="med" len="med"/>
          </a:ln>
          <a:effectLst/>
        </p:spPr>
      </p:cxnSp>
      <p:sp>
        <p:nvSpPr>
          <p:cNvPr id="19" name="Text Box 17"/>
          <p:cNvSpPr txBox="1">
            <a:spLocks noChangeArrowheads="1"/>
          </p:cNvSpPr>
          <p:nvPr/>
        </p:nvSpPr>
        <p:spPr bwMode="auto">
          <a:xfrm>
            <a:off x="776278" y="2824147"/>
            <a:ext cx="1520825"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sp>
        <p:nvSpPr>
          <p:cNvPr id="20" name="Text Box 18"/>
          <p:cNvSpPr txBox="1">
            <a:spLocks noChangeArrowheads="1"/>
          </p:cNvSpPr>
          <p:nvPr/>
        </p:nvSpPr>
        <p:spPr bwMode="auto">
          <a:xfrm>
            <a:off x="746116" y="5430822"/>
            <a:ext cx="2330450"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sp>
        <p:nvSpPr>
          <p:cNvPr id="21" name="Text Box 19"/>
          <p:cNvSpPr txBox="1">
            <a:spLocks noChangeArrowheads="1"/>
          </p:cNvSpPr>
          <p:nvPr/>
        </p:nvSpPr>
        <p:spPr bwMode="auto">
          <a:xfrm>
            <a:off x="7712066" y="3949685"/>
            <a:ext cx="1127125"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dirty="0">
                <a:latin typeface="Courier New" pitchFamily="49" charset="0"/>
              </a:rPr>
              <a:t>...</a:t>
            </a:r>
          </a:p>
        </p:txBody>
      </p:sp>
      <p:cxnSp>
        <p:nvCxnSpPr>
          <p:cNvPr id="22" name="AutoShape 20"/>
          <p:cNvCxnSpPr>
            <a:cxnSpLocks noChangeShapeType="1"/>
            <a:stCxn id="19" idx="0"/>
            <a:endCxn id="5" idx="2"/>
          </p:cNvCxnSpPr>
          <p:nvPr/>
        </p:nvCxnSpPr>
        <p:spPr bwMode="auto">
          <a:xfrm rot="16200000">
            <a:off x="1408897" y="2696354"/>
            <a:ext cx="255587" cy="0"/>
          </a:xfrm>
          <a:prstGeom prst="straightConnector1">
            <a:avLst/>
          </a:prstGeom>
          <a:noFill/>
          <a:ln w="19050">
            <a:solidFill>
              <a:schemeClr val="tx1"/>
            </a:solidFill>
            <a:round/>
            <a:headEnd/>
            <a:tailEnd type="triangle" w="med" len="med"/>
          </a:ln>
          <a:effectLst/>
        </p:spPr>
      </p:cxnSp>
      <p:cxnSp>
        <p:nvCxnSpPr>
          <p:cNvPr id="23" name="AutoShape 21"/>
          <p:cNvCxnSpPr>
            <a:cxnSpLocks noChangeShapeType="1"/>
            <a:stCxn id="20" idx="1"/>
            <a:endCxn id="7" idx="1"/>
          </p:cNvCxnSpPr>
          <p:nvPr/>
        </p:nvCxnSpPr>
        <p:spPr bwMode="auto">
          <a:xfrm rot="10800000">
            <a:off x="719128" y="4102085"/>
            <a:ext cx="26988" cy="1485900"/>
          </a:xfrm>
          <a:prstGeom prst="bentConnector3">
            <a:avLst>
              <a:gd name="adj1" fmla="val 947060"/>
            </a:avLst>
          </a:prstGeom>
          <a:noFill/>
          <a:ln w="19050">
            <a:solidFill>
              <a:schemeClr val="tx1"/>
            </a:solidFill>
            <a:miter lim="800000"/>
            <a:headEnd/>
            <a:tailEnd type="triangle" w="med" len="med"/>
          </a:ln>
          <a:effectLst/>
        </p:spPr>
      </p:cxnSp>
      <p:sp>
        <p:nvSpPr>
          <p:cNvPr id="24" name="Text Box 22"/>
          <p:cNvSpPr txBox="1">
            <a:spLocks noChangeArrowheads="1"/>
          </p:cNvSpPr>
          <p:nvPr/>
        </p:nvSpPr>
        <p:spPr bwMode="auto">
          <a:xfrm>
            <a:off x="3375016" y="4483085"/>
            <a:ext cx="2330450"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dirty="0" err="1" smtClean="0">
                <a:latin typeface="Courier New" pitchFamily="49" charset="0"/>
              </a:rPr>
              <a:t>InterruptedException</a:t>
            </a:r>
            <a:endParaRPr lang="en-US" sz="1400" dirty="0">
              <a:latin typeface="Courier New" pitchFamily="49" charset="0"/>
            </a:endParaRPr>
          </a:p>
        </p:txBody>
      </p:sp>
      <p:sp>
        <p:nvSpPr>
          <p:cNvPr id="25" name="Text Box 23"/>
          <p:cNvSpPr txBox="1">
            <a:spLocks noChangeArrowheads="1"/>
          </p:cNvSpPr>
          <p:nvPr/>
        </p:nvSpPr>
        <p:spPr bwMode="auto">
          <a:xfrm>
            <a:off x="6065828" y="4519597"/>
            <a:ext cx="1417638" cy="314325"/>
          </a:xfrm>
          <a:prstGeom prst="rect">
            <a:avLst/>
          </a:prstGeom>
          <a:solidFill>
            <a:srgbClr val="DDDDDD"/>
          </a:solidFill>
          <a:ln w="9525" algn="ctr">
            <a:solidFill>
              <a:schemeClr val="tx1"/>
            </a:solidFill>
            <a:miter lim="800000"/>
            <a:headEnd/>
            <a:tailEnd type="none" w="lg" len="lg"/>
          </a:ln>
          <a:effectLst/>
        </p:spPr>
        <p:txBody>
          <a:bodyPr>
            <a:spAutoFit/>
          </a:bodyPr>
          <a:lstStyle/>
          <a:p>
            <a:pPr marL="457200" indent="-457200" eaLnBrk="0" hangingPunct="0">
              <a:lnSpc>
                <a:spcPct val="100000"/>
              </a:lnSpc>
              <a:spcBef>
                <a:spcPct val="50000"/>
              </a:spcBef>
              <a:buClrTx/>
            </a:pPr>
            <a:r>
              <a:rPr lang="en-US" sz="1400">
                <a:latin typeface="Courier New" pitchFamily="49" charset="0"/>
              </a:rPr>
              <a:t>...</a:t>
            </a:r>
          </a:p>
        </p:txBody>
      </p:sp>
      <p:cxnSp>
        <p:nvCxnSpPr>
          <p:cNvPr id="26" name="AutoShape 24"/>
          <p:cNvCxnSpPr>
            <a:cxnSpLocks noChangeShapeType="1"/>
            <a:endCxn id="6" idx="2"/>
          </p:cNvCxnSpPr>
          <p:nvPr/>
        </p:nvCxnSpPr>
        <p:spPr bwMode="auto">
          <a:xfrm rot="5400000" flipH="1" flipV="1">
            <a:off x="4498169" y="3428211"/>
            <a:ext cx="1932010" cy="212709"/>
          </a:xfrm>
          <a:prstGeom prst="bentConnector3">
            <a:avLst>
              <a:gd name="adj1" fmla="val 50000"/>
            </a:avLst>
          </a:prstGeom>
          <a:noFill/>
          <a:ln w="19050">
            <a:solidFill>
              <a:schemeClr val="tx1"/>
            </a:solidFill>
            <a:miter lim="800000"/>
            <a:headEnd/>
            <a:tailEnd type="triangle" w="med" len="med"/>
          </a:ln>
          <a:effectLst/>
        </p:spPr>
      </p:cxnSp>
      <p:cxnSp>
        <p:nvCxnSpPr>
          <p:cNvPr id="27" name="AutoShape 25"/>
          <p:cNvCxnSpPr>
            <a:cxnSpLocks noChangeShapeType="1"/>
            <a:stCxn id="25" idx="0"/>
            <a:endCxn id="11" idx="2"/>
          </p:cNvCxnSpPr>
          <p:nvPr/>
        </p:nvCxnSpPr>
        <p:spPr bwMode="auto">
          <a:xfrm rot="5400000" flipH="1">
            <a:off x="6646853" y="4391010"/>
            <a:ext cx="255587" cy="1588"/>
          </a:xfrm>
          <a:prstGeom prst="bentConnector3">
            <a:avLst>
              <a:gd name="adj1" fmla="val 49690"/>
            </a:avLst>
          </a:prstGeom>
          <a:noFill/>
          <a:ln w="19050">
            <a:solidFill>
              <a:schemeClr val="tx1"/>
            </a:solidFill>
            <a:miter lim="800000"/>
            <a:headEnd/>
            <a:tailEnd type="triangle" w="med" len="med"/>
          </a:ln>
          <a:effectLst/>
        </p:spPr>
      </p:cxnSp>
      <p:cxnSp>
        <p:nvCxnSpPr>
          <p:cNvPr id="28" name="AutoShape 26"/>
          <p:cNvCxnSpPr>
            <a:cxnSpLocks noChangeShapeType="1"/>
            <a:stCxn id="21" idx="0"/>
            <a:endCxn id="6" idx="2"/>
          </p:cNvCxnSpPr>
          <p:nvPr/>
        </p:nvCxnSpPr>
        <p:spPr bwMode="auto">
          <a:xfrm rot="5400000" flipH="1">
            <a:off x="6232515" y="1906573"/>
            <a:ext cx="1381125" cy="2705100"/>
          </a:xfrm>
          <a:prstGeom prst="bentConnector3">
            <a:avLst>
              <a:gd name="adj1" fmla="val 50000"/>
            </a:avLst>
          </a:prstGeom>
          <a:noFill/>
          <a:ln w="19050">
            <a:solidFill>
              <a:schemeClr val="tx1"/>
            </a:solidFill>
            <a:miter lim="800000"/>
            <a:headEnd/>
            <a:tailEnd type="triangle" w="med" len="med"/>
          </a:ln>
          <a:effectLst/>
        </p:spPr>
      </p:cxnSp>
      <p:sp>
        <p:nvSpPr>
          <p:cNvPr id="29" name="Rectangle 27"/>
          <p:cNvSpPr>
            <a:spLocks noChangeArrowheads="1"/>
          </p:cNvSpPr>
          <p:nvPr/>
        </p:nvSpPr>
        <p:spPr bwMode="auto">
          <a:xfrm>
            <a:off x="719128" y="5783247"/>
            <a:ext cx="2363788" cy="336550"/>
          </a:xfrm>
          <a:prstGeom prst="rect">
            <a:avLst/>
          </a:prstGeom>
          <a:noFill/>
          <a:ln w="12700" algn="ctr">
            <a:solidFill>
              <a:schemeClr val="tx1"/>
            </a:solidFill>
            <a:prstDash val="dash"/>
            <a:miter lim="800000"/>
            <a:headEnd/>
            <a:tailEnd/>
          </a:ln>
          <a:effectLst/>
        </p:spPr>
        <p:txBody>
          <a:bodyPr wrap="none" lIns="90488" tIns="44450" rIns="90488" bIns="44450" anchor="ctr"/>
          <a:lstStyle/>
          <a:p>
            <a:pPr marL="342900" indent="-342900"/>
            <a:r>
              <a:rPr lang="en-US" sz="1200" i="1">
                <a:solidFill>
                  <a:srgbClr val="FF6600"/>
                </a:solidFill>
              </a:rPr>
              <a:t>Unchecked Exceptions</a:t>
            </a:r>
          </a:p>
        </p:txBody>
      </p:sp>
      <p:sp>
        <p:nvSpPr>
          <p:cNvPr id="30" name="Rectangle 28"/>
          <p:cNvSpPr>
            <a:spLocks noChangeArrowheads="1"/>
          </p:cNvSpPr>
          <p:nvPr/>
        </p:nvSpPr>
        <p:spPr bwMode="auto">
          <a:xfrm>
            <a:off x="341303" y="1744647"/>
            <a:ext cx="2873375" cy="4562475"/>
          </a:xfrm>
          <a:prstGeom prst="rect">
            <a:avLst/>
          </a:prstGeom>
          <a:noFill/>
          <a:ln w="12700" algn="ctr">
            <a:solidFill>
              <a:schemeClr val="tx1"/>
            </a:solidFill>
            <a:prstDash val="dash"/>
            <a:miter lim="800000"/>
            <a:headEnd/>
            <a:tailEnd/>
          </a:ln>
          <a:effectLst/>
        </p:spPr>
        <p:txBody>
          <a:bodyPr wrap="none" lIns="90488" tIns="44450" rIns="90488" bIns="44450" anchor="ctr"/>
          <a:lstStyle/>
          <a:p>
            <a:endParaRPr lang="en-US"/>
          </a:p>
        </p:txBody>
      </p:sp>
      <p:sp>
        <p:nvSpPr>
          <p:cNvPr id="31" name="Rectangle 29"/>
          <p:cNvSpPr>
            <a:spLocks noChangeArrowheads="1"/>
          </p:cNvSpPr>
          <p:nvPr/>
        </p:nvSpPr>
        <p:spPr bwMode="auto">
          <a:xfrm>
            <a:off x="3279766" y="1744647"/>
            <a:ext cx="5700712" cy="4562475"/>
          </a:xfrm>
          <a:prstGeom prst="rect">
            <a:avLst/>
          </a:prstGeom>
          <a:noFill/>
          <a:ln w="12700" algn="ctr">
            <a:solidFill>
              <a:schemeClr val="tx1"/>
            </a:solidFill>
            <a:prstDash val="dash"/>
            <a:miter lim="800000"/>
            <a:headEnd/>
            <a:tailEnd/>
          </a:ln>
          <a:effectLst/>
        </p:spPr>
        <p:txBody>
          <a:bodyPr wrap="none" lIns="90488" tIns="44450" rIns="90488" bIns="44450" anchor="ctr"/>
          <a:lstStyle/>
          <a:p>
            <a:endParaRPr lang="en-US"/>
          </a:p>
        </p:txBody>
      </p:sp>
      <p:sp>
        <p:nvSpPr>
          <p:cNvPr id="32" name="Rectangle 30"/>
          <p:cNvSpPr>
            <a:spLocks noChangeArrowheads="1"/>
          </p:cNvSpPr>
          <p:nvPr/>
        </p:nvSpPr>
        <p:spPr bwMode="auto">
          <a:xfrm>
            <a:off x="4543416" y="5783247"/>
            <a:ext cx="2363787" cy="336550"/>
          </a:xfrm>
          <a:prstGeom prst="rect">
            <a:avLst/>
          </a:prstGeom>
          <a:noFill/>
          <a:ln w="12700" algn="ctr">
            <a:solidFill>
              <a:schemeClr val="tx1"/>
            </a:solidFill>
            <a:prstDash val="dash"/>
            <a:miter lim="800000"/>
            <a:headEnd/>
            <a:tailEnd/>
          </a:ln>
          <a:effectLst/>
        </p:spPr>
        <p:txBody>
          <a:bodyPr wrap="none" lIns="90488" tIns="44450" rIns="90488" bIns="44450" anchor="ctr"/>
          <a:lstStyle/>
          <a:p>
            <a:pPr marL="342900" indent="-342900"/>
            <a:r>
              <a:rPr lang="en-US" sz="1200" i="1">
                <a:solidFill>
                  <a:srgbClr val="008000"/>
                </a:solidFill>
              </a:rPr>
              <a:t>Checked Exceptions</a:t>
            </a:r>
          </a:p>
        </p:txBody>
      </p:sp>
    </p:spTree>
    <p:extLst>
      <p:ext uri="{BB962C8B-B14F-4D97-AF65-F5344CB8AC3E}">
        <p14:creationId xmlns:p14="http://schemas.microsoft.com/office/powerpoint/2010/main" val="1485533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Exception Hierarchy</a:t>
            </a:r>
          </a:p>
        </p:txBody>
      </p:sp>
      <p:sp>
        <p:nvSpPr>
          <p:cNvPr id="5" name="Rectangle 4"/>
          <p:cNvSpPr/>
          <p:nvPr/>
        </p:nvSpPr>
        <p:spPr>
          <a:xfrm>
            <a:off x="3581400" y="1524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Object</a:t>
            </a:r>
          </a:p>
        </p:txBody>
      </p:sp>
      <p:sp>
        <p:nvSpPr>
          <p:cNvPr id="6" name="Rectangle 5"/>
          <p:cNvSpPr/>
          <p:nvPr/>
        </p:nvSpPr>
        <p:spPr>
          <a:xfrm>
            <a:off x="3581400" y="24384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throwable</a:t>
            </a:r>
          </a:p>
        </p:txBody>
      </p:sp>
      <p:sp>
        <p:nvSpPr>
          <p:cNvPr id="7" name="Rectangle 6"/>
          <p:cNvSpPr/>
          <p:nvPr/>
        </p:nvSpPr>
        <p:spPr>
          <a:xfrm>
            <a:off x="3581400" y="3200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Exception</a:t>
            </a:r>
          </a:p>
        </p:txBody>
      </p:sp>
      <p:sp>
        <p:nvSpPr>
          <p:cNvPr id="8" name="Rectangle 7"/>
          <p:cNvSpPr/>
          <p:nvPr/>
        </p:nvSpPr>
        <p:spPr>
          <a:xfrm>
            <a:off x="2819400" y="4038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IOEXception</a:t>
            </a:r>
          </a:p>
        </p:txBody>
      </p:sp>
      <p:sp>
        <p:nvSpPr>
          <p:cNvPr id="9" name="Rectangle 8"/>
          <p:cNvSpPr/>
          <p:nvPr/>
        </p:nvSpPr>
        <p:spPr>
          <a:xfrm>
            <a:off x="2133600" y="5105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FileNotFoundException</a:t>
            </a:r>
          </a:p>
        </p:txBody>
      </p:sp>
      <p:cxnSp>
        <p:nvCxnSpPr>
          <p:cNvPr id="11" name="Straight Arrow Connector 10"/>
          <p:cNvCxnSpPr/>
          <p:nvPr/>
        </p:nvCxnSpPr>
        <p:spPr>
          <a:xfrm flipV="1">
            <a:off x="3352800" y="4572000"/>
            <a:ext cx="0" cy="533400"/>
          </a:xfrm>
          <a:prstGeom prst="straightConnector1">
            <a:avLst/>
          </a:prstGeom>
          <a:ln cmpd="sng">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52800" y="4572000"/>
            <a:ext cx="762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0"/>
          </p:cNvCxnSpPr>
          <p:nvPr/>
        </p:nvCxnSpPr>
        <p:spPr>
          <a:xfrm flipV="1">
            <a:off x="3733800" y="3733800"/>
            <a:ext cx="228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2"/>
          </p:cNvCxnSpPr>
          <p:nvPr/>
        </p:nvCxnSpPr>
        <p:spPr>
          <a:xfrm flipV="1">
            <a:off x="4381500" y="2895600"/>
            <a:ext cx="381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6482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0"/>
            <a:endCxn id="5" idx="2"/>
          </p:cNvCxnSpPr>
          <p:nvPr/>
        </p:nvCxnSpPr>
        <p:spPr>
          <a:xfrm flipV="1">
            <a:off x="4419600" y="2057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486400" y="4114800"/>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RuntimeException</a:t>
            </a:r>
          </a:p>
        </p:txBody>
      </p:sp>
      <p:cxnSp>
        <p:nvCxnSpPr>
          <p:cNvPr id="24" name="Straight Arrow Connector 23"/>
          <p:cNvCxnSpPr>
            <a:endCxn id="7" idx="3"/>
          </p:cNvCxnSpPr>
          <p:nvPr/>
        </p:nvCxnSpPr>
        <p:spPr>
          <a:xfrm flipH="1" flipV="1">
            <a:off x="5181600" y="3467100"/>
            <a:ext cx="914400" cy="647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5153025"/>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ArithmeticException</a:t>
            </a:r>
          </a:p>
        </p:txBody>
      </p:sp>
      <p:sp>
        <p:nvSpPr>
          <p:cNvPr id="26" name="Rectangle 25"/>
          <p:cNvSpPr/>
          <p:nvPr/>
        </p:nvSpPr>
        <p:spPr>
          <a:xfrm>
            <a:off x="5105400" y="5181600"/>
            <a:ext cx="17907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Null pointer Exzception</a:t>
            </a:r>
          </a:p>
        </p:txBody>
      </p:sp>
      <p:cxnSp>
        <p:nvCxnSpPr>
          <p:cNvPr id="28" name="Straight Arrow Connector 27"/>
          <p:cNvCxnSpPr>
            <a:stCxn id="26" idx="0"/>
          </p:cNvCxnSpPr>
          <p:nvPr/>
        </p:nvCxnSpPr>
        <p:spPr>
          <a:xfrm flipV="1">
            <a:off x="6000750" y="4648200"/>
            <a:ext cx="55245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0"/>
          </p:cNvCxnSpPr>
          <p:nvPr/>
        </p:nvCxnSpPr>
        <p:spPr>
          <a:xfrm flipH="1" flipV="1">
            <a:off x="7239000" y="4724400"/>
            <a:ext cx="685800" cy="428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14400" y="4038600"/>
            <a:ext cx="1295400" cy="609600"/>
          </a:xfrm>
          <a:prstGeom prst="rect">
            <a:avLst/>
          </a:prstGeom>
          <a:solidFill>
            <a:srgbClr val="B4B4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latin typeface="Arial" pitchFamily="34" charset="0"/>
                <a:cs typeface="Arial" pitchFamily="34" charset="0"/>
              </a:rPr>
              <a:t>SqlException</a:t>
            </a:r>
          </a:p>
        </p:txBody>
      </p:sp>
      <p:cxnSp>
        <p:nvCxnSpPr>
          <p:cNvPr id="4" name="Straight Arrow Connector 3"/>
          <p:cNvCxnSpPr/>
          <p:nvPr/>
        </p:nvCxnSpPr>
        <p:spPr>
          <a:xfrm flipV="1">
            <a:off x="1905000" y="3505200"/>
            <a:ext cx="1600200" cy="53340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15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428736"/>
            <a:ext cx="8229600" cy="4724400"/>
          </a:xfrm>
        </p:spPr>
        <p:txBody>
          <a:bodyPr>
            <a:normAutofit lnSpcReduction="10000"/>
          </a:bodyPr>
          <a:lstStyle/>
          <a:p>
            <a:r>
              <a:rPr lang="en-US" dirty="0" smtClean="0"/>
              <a:t>Checked exceptions are used for problems predictable at design time.</a:t>
            </a:r>
          </a:p>
          <a:p>
            <a:r>
              <a:rPr lang="en-US" dirty="0" smtClean="0"/>
              <a:t>The compiler enforces handling of these exceptions.</a:t>
            </a:r>
          </a:p>
          <a:p>
            <a:r>
              <a:rPr lang="en-US" dirty="0" smtClean="0"/>
              <a:t>Software components either have to catch those exceptions, or declare that they are not catching it.</a:t>
            </a:r>
          </a:p>
          <a:p>
            <a:r>
              <a:rPr lang="en-US" dirty="0" smtClean="0"/>
              <a:t>If the method is declared saying that it is not catching then the calling code 	is aware that there is something to be done about potential problem.</a:t>
            </a:r>
          </a:p>
          <a:p>
            <a:endParaRPr lang="en-US" dirty="0" smtClean="0"/>
          </a:p>
          <a:p>
            <a:r>
              <a:rPr lang="en-US" dirty="0" smtClean="0"/>
              <a:t>Examples : SQLException, IOException, </a:t>
            </a:r>
            <a:r>
              <a:rPr lang="en-US" dirty="0" err="1" smtClean="0"/>
              <a:t>ClassNotFoundException</a:t>
            </a:r>
            <a:endParaRPr lang="en-US" dirty="0" smtClean="0"/>
          </a:p>
          <a:p>
            <a:endParaRPr lang="en-US" dirty="0" smtClean="0"/>
          </a:p>
          <a:p>
            <a:pPr>
              <a:buNone/>
            </a:pPr>
            <a:r>
              <a:rPr lang="en-US" dirty="0" smtClean="0"/>
              <a:t>	Note: Checked exceptions are part of the method signature if the method is not handling the exception and therefore integral part of the contract the class or interface has with the clients.	</a:t>
            </a:r>
            <a:endParaRPr lang="en-US" dirty="0"/>
          </a:p>
        </p:txBody>
      </p:sp>
      <p:sp>
        <p:nvSpPr>
          <p:cNvPr id="3" name="Title 2"/>
          <p:cNvSpPr>
            <a:spLocks noGrp="1"/>
          </p:cNvSpPr>
          <p:nvPr>
            <p:ph type="title"/>
          </p:nvPr>
        </p:nvSpPr>
        <p:spPr/>
        <p:txBody>
          <a:bodyPr/>
          <a:lstStyle/>
          <a:p>
            <a:r>
              <a:rPr lang="en-US" dirty="0" smtClean="0"/>
              <a:t>Checked Exceptions</a:t>
            </a:r>
            <a:endParaRPr lang="en-US" dirty="0"/>
          </a:p>
        </p:txBody>
      </p:sp>
      <p:sp>
        <p:nvSpPr>
          <p:cNvPr id="4" name="Rectangle 3"/>
          <p:cNvSpPr/>
          <p:nvPr/>
        </p:nvSpPr>
        <p:spPr>
          <a:xfrm>
            <a:off x="838200" y="4724400"/>
            <a:ext cx="7786742" cy="1214446"/>
          </a:xfrm>
          <a:prstGeom prst="rect">
            <a:avLst/>
          </a:prstGeom>
          <a:solidFill>
            <a:schemeClr val="bg2">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a:t>
            </a:r>
            <a:endParaRPr lang="en-US" dirty="0"/>
          </a:p>
        </p:txBody>
      </p:sp>
    </p:spTree>
    <p:extLst>
      <p:ext uri="{BB962C8B-B14F-4D97-AF65-F5344CB8AC3E}">
        <p14:creationId xmlns:p14="http://schemas.microsoft.com/office/powerpoint/2010/main" val="3496962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All exceptions inherited from </a:t>
            </a:r>
            <a:r>
              <a:rPr lang="en-US" dirty="0" err="1" smtClean="0"/>
              <a:t>RuntimeException</a:t>
            </a:r>
            <a:r>
              <a:rPr lang="en-US" dirty="0" smtClean="0"/>
              <a:t>.</a:t>
            </a:r>
          </a:p>
          <a:p>
            <a:r>
              <a:rPr lang="en-US" dirty="0" smtClean="0"/>
              <a:t>They are not checked  by the compiler</a:t>
            </a:r>
          </a:p>
          <a:p>
            <a:r>
              <a:rPr lang="en-US" dirty="0" smtClean="0"/>
              <a:t>Runtime exceptions usually occur due to a bug in a code.</a:t>
            </a:r>
          </a:p>
          <a:p>
            <a:r>
              <a:rPr lang="en-US" dirty="0" smtClean="0"/>
              <a:t>Because they are unpredictable and could be anywhere in the application code, the compiler does not enforce their handling.</a:t>
            </a:r>
          </a:p>
          <a:p>
            <a:r>
              <a:rPr lang="en-US" dirty="0" smtClean="0"/>
              <a:t>Examples: </a:t>
            </a:r>
            <a:r>
              <a:rPr lang="en-US" dirty="0" err="1" smtClean="0"/>
              <a:t>ArithmeticException</a:t>
            </a:r>
            <a:r>
              <a:rPr lang="en-US" dirty="0" smtClean="0"/>
              <a:t>, </a:t>
            </a:r>
            <a:r>
              <a:rPr lang="en-US" dirty="0" err="1" smtClean="0"/>
              <a:t>NullPointerException</a:t>
            </a:r>
            <a:r>
              <a:rPr lang="en-US" dirty="0" smtClean="0"/>
              <a:t>,..</a:t>
            </a:r>
          </a:p>
          <a:p>
            <a:endParaRPr lang="en-US" dirty="0" smtClean="0"/>
          </a:p>
          <a:p>
            <a:r>
              <a:rPr lang="en-US" dirty="0" smtClean="0"/>
              <a:t>“Runtime Exceptions represent problems that are the result of a programming problem, and as such, the API client code cannot reasonably be expected to recover from them or handle them in anyway”</a:t>
            </a:r>
          </a:p>
        </p:txBody>
      </p:sp>
      <p:sp>
        <p:nvSpPr>
          <p:cNvPr id="3" name="Title 2"/>
          <p:cNvSpPr>
            <a:spLocks noGrp="1"/>
          </p:cNvSpPr>
          <p:nvPr>
            <p:ph type="title"/>
          </p:nvPr>
        </p:nvSpPr>
        <p:spPr/>
        <p:txBody>
          <a:bodyPr/>
          <a:lstStyle/>
          <a:p>
            <a:r>
              <a:rPr lang="en-US" dirty="0" smtClean="0"/>
              <a:t>Un Checked Exceptions</a:t>
            </a:r>
            <a:endParaRPr lang="en-US" dirty="0"/>
          </a:p>
        </p:txBody>
      </p:sp>
    </p:spTree>
    <p:extLst>
      <p:ext uri="{BB962C8B-B14F-4D97-AF65-F5344CB8AC3E}">
        <p14:creationId xmlns:p14="http://schemas.microsoft.com/office/powerpoint/2010/main" val="327288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 of Runtime Exception</a:t>
            </a:r>
            <a:endParaRPr lang="en-US" dirty="0"/>
          </a:p>
        </p:txBody>
      </p:sp>
      <p:sp>
        <p:nvSpPr>
          <p:cNvPr id="3" name="Content Placeholder 2"/>
          <p:cNvSpPr>
            <a:spLocks noGrp="1"/>
          </p:cNvSpPr>
          <p:nvPr>
            <p:ph idx="1"/>
          </p:nvPr>
        </p:nvSpPr>
        <p:spPr>
          <a:xfrm>
            <a:off x="429064" y="1295400"/>
            <a:ext cx="8229600" cy="4800600"/>
          </a:xfrm>
        </p:spPr>
        <p:txBody>
          <a:bodyPr>
            <a:normAutofit fontScale="92500" lnSpcReduction="10000"/>
          </a:bodyPr>
          <a:lstStyle/>
          <a:p>
            <a:r>
              <a:rPr lang="en-US" dirty="0" smtClean="0"/>
              <a:t>Don’t try to catch Runtime Exception, mostly they represent a </a:t>
            </a:r>
            <a:r>
              <a:rPr lang="en-US" dirty="0"/>
              <a:t>bug in a code</a:t>
            </a:r>
            <a:r>
              <a:rPr lang="en-US" dirty="0" smtClean="0"/>
              <a:t>.</a:t>
            </a:r>
          </a:p>
          <a:p>
            <a:r>
              <a:rPr lang="en-US" dirty="0" smtClean="0"/>
              <a:t>For Ex:</a:t>
            </a:r>
          </a:p>
          <a:p>
            <a:pPr lvl="1"/>
            <a:r>
              <a:rPr lang="en-US" dirty="0" err="1" smtClean="0"/>
              <a:t>NullPointerException</a:t>
            </a:r>
            <a:r>
              <a:rPr lang="en-US" dirty="0" smtClean="0"/>
              <a:t> is avoided by checking </a:t>
            </a:r>
          </a:p>
          <a:p>
            <a:pPr marL="463550" lvl="1" indent="0">
              <a:buNone/>
            </a:pPr>
            <a:r>
              <a:rPr lang="en-US" dirty="0" smtClean="0"/>
              <a:t>     an object is null and invoke the methods on it.</a:t>
            </a:r>
          </a:p>
          <a:p>
            <a:pPr lvl="1"/>
            <a:r>
              <a:rPr lang="en-US" dirty="0" err="1" smtClean="0"/>
              <a:t>ArrayIndexOutOfBoundException</a:t>
            </a:r>
            <a:r>
              <a:rPr lang="en-US" dirty="0" smtClean="0"/>
              <a:t> is avoided </a:t>
            </a:r>
          </a:p>
          <a:p>
            <a:pPr marL="463550" lvl="1" indent="0">
              <a:buNone/>
            </a:pPr>
            <a:r>
              <a:rPr lang="en-US" dirty="0" smtClean="0"/>
              <a:t>    by checking the length of an array</a:t>
            </a:r>
          </a:p>
          <a:p>
            <a:pPr lvl="1"/>
            <a:r>
              <a:rPr lang="en-US" dirty="0" err="1" smtClean="0"/>
              <a:t>ArithmeticException</a:t>
            </a:r>
            <a:r>
              <a:rPr lang="en-US" dirty="0" smtClean="0"/>
              <a:t> is avoided by checking </a:t>
            </a:r>
          </a:p>
          <a:p>
            <a:pPr marL="463550" lvl="1" indent="0">
              <a:buNone/>
            </a:pPr>
            <a:r>
              <a:rPr lang="en-US" dirty="0" smtClean="0"/>
              <a:t>    denominator is greater than zero</a:t>
            </a:r>
          </a:p>
          <a:p>
            <a:r>
              <a:rPr lang="en-US" dirty="0" smtClean="0"/>
              <a:t>If you try to catch,</a:t>
            </a:r>
          </a:p>
          <a:p>
            <a:pPr lvl="1"/>
            <a:r>
              <a:rPr lang="en-US" dirty="0" smtClean="0"/>
              <a:t>The code gets too messy</a:t>
            </a:r>
          </a:p>
          <a:p>
            <a:pPr lvl="1"/>
            <a:r>
              <a:rPr lang="en-US" dirty="0" smtClean="0"/>
              <a:t>Since it is an object, it occupies heap space and object graph size is also big.</a:t>
            </a:r>
            <a:endParaRPr lang="en-US" dirty="0"/>
          </a:p>
          <a:p>
            <a:endParaRPr lang="en-US" dirty="0"/>
          </a:p>
        </p:txBody>
      </p:sp>
      <p:sp>
        <p:nvSpPr>
          <p:cNvPr id="4" name="Slide Number Placeholder 3"/>
          <p:cNvSpPr>
            <a:spLocks noGrp="1"/>
          </p:cNvSpPr>
          <p:nvPr>
            <p:ph type="sldNum" sz="quarter" idx="4"/>
          </p:nvPr>
        </p:nvSpPr>
        <p:spPr/>
        <p:txBody>
          <a:bodyPr/>
          <a:lstStyle/>
          <a:p>
            <a:fld id="{6B1AB395-38E6-4B95-819F-EA717C9E08FB}" type="slidenum">
              <a:rPr lang="en-US" smtClean="0"/>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620" y="2004542"/>
            <a:ext cx="2438400" cy="685800"/>
          </a:xfrm>
          <a:prstGeom prst="rect">
            <a:avLst/>
          </a:prstGeom>
          <a:noFill/>
          <a:ln w="9525">
            <a:solidFill>
              <a:srgbClr val="83005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620" y="2819400"/>
            <a:ext cx="2438400" cy="704850"/>
          </a:xfrm>
          <a:prstGeom prst="rect">
            <a:avLst/>
          </a:prstGeom>
          <a:noFill/>
          <a:ln w="9525">
            <a:solidFill>
              <a:srgbClr val="83005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206" y="3792829"/>
            <a:ext cx="2429814" cy="638175"/>
          </a:xfrm>
          <a:prstGeom prst="rect">
            <a:avLst/>
          </a:prstGeom>
          <a:noFill/>
          <a:ln w="9525">
            <a:solidFill>
              <a:srgbClr val="83005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991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dtree_Power_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Mindtree_Power_Point_Template</Template>
  <TotalTime>1031</TotalTime>
  <Words>2048</Words>
  <Application>Microsoft Office PowerPoint</Application>
  <PresentationFormat>On-screen Show (4:3)</PresentationFormat>
  <Paragraphs>358</Paragraphs>
  <Slides>33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Mindtree_Power_Point_Template</vt:lpstr>
      <vt:lpstr>Bitmap Image</vt:lpstr>
      <vt:lpstr>Objectives</vt:lpstr>
      <vt:lpstr>Exception</vt:lpstr>
      <vt:lpstr>Effective Exception? </vt:lpstr>
      <vt:lpstr>Why Exception Handling</vt:lpstr>
      <vt:lpstr>Exception class hierarchy</vt:lpstr>
      <vt:lpstr>Exception Hierarchy</vt:lpstr>
      <vt:lpstr>Checked Exceptions</vt:lpstr>
      <vt:lpstr>Un Checked Exceptions</vt:lpstr>
      <vt:lpstr>Special case of Runtime Exception</vt:lpstr>
      <vt:lpstr>Checked vs Unchecked Exception</vt:lpstr>
      <vt:lpstr>Deal an Exception</vt:lpstr>
      <vt:lpstr>Exception handling constructs</vt:lpstr>
      <vt:lpstr>try block  and Exception Handler</vt:lpstr>
      <vt:lpstr>The try, catch and finally block</vt:lpstr>
      <vt:lpstr>PowerPoint Presentation</vt:lpstr>
      <vt:lpstr>finally block</vt:lpstr>
      <vt:lpstr>Performing clean up with finally</vt:lpstr>
      <vt:lpstr>Exception Matching</vt:lpstr>
      <vt:lpstr>Catching Any Exception</vt:lpstr>
      <vt:lpstr>throws – Declaring an Exception</vt:lpstr>
      <vt:lpstr>throw – Throwing an exception</vt:lpstr>
      <vt:lpstr>Errors</vt:lpstr>
      <vt:lpstr>Important methods of Throwable class </vt:lpstr>
      <vt:lpstr>Creating Own Exception</vt:lpstr>
      <vt:lpstr>Funnel the exception</vt:lpstr>
      <vt:lpstr>Creating Own Exception – Example1</vt:lpstr>
      <vt:lpstr>Inner class</vt:lpstr>
      <vt:lpstr>Inner class </vt:lpstr>
      <vt:lpstr>Regular Inner class</vt:lpstr>
      <vt:lpstr>Regular Inner class</vt:lpstr>
      <vt:lpstr>Nested class</vt:lpstr>
      <vt:lpstr>Static nested class</vt:lpstr>
      <vt:lpstr>Anonymous inner class – interface 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119</cp:revision>
  <dcterms:created xsi:type="dcterms:W3CDTF">2013-01-29T06:57:19Z</dcterms:created>
  <dcterms:modified xsi:type="dcterms:W3CDTF">2014-05-22T05:15:50Z</dcterms:modified>
</cp:coreProperties>
</file>