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81" r:id="rId8"/>
    <p:sldId id="278" r:id="rId9"/>
    <p:sldId id="260" r:id="rId10"/>
    <p:sldId id="261" r:id="rId11"/>
    <p:sldId id="262" r:id="rId12"/>
    <p:sldId id="283" r:id="rId13"/>
    <p:sldId id="263" r:id="rId14"/>
    <p:sldId id="264" r:id="rId15"/>
    <p:sldId id="265" r:id="rId16"/>
    <p:sldId id="282" r:id="rId17"/>
    <p:sldId id="266" r:id="rId18"/>
    <p:sldId id="284" r:id="rId19"/>
    <p:sldId id="267" r:id="rId20"/>
    <p:sldId id="268" r:id="rId21"/>
    <p:sldId id="270" r:id="rId22"/>
    <p:sldId id="271" r:id="rId23"/>
    <p:sldId id="272" r:id="rId24"/>
    <p:sldId id="285" r:id="rId25"/>
    <p:sldId id="273" r:id="rId26"/>
    <p:sldId id="274" r:id="rId27"/>
    <p:sldId id="275" r:id="rId28"/>
    <p:sldId id="276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16B-701B-4051-8498-FC12AF9BC5F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C978-999E-4D6F-B6DD-290CB057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0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16B-701B-4051-8498-FC12AF9BC5F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C978-999E-4D6F-B6DD-290CB057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9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16B-701B-4051-8498-FC12AF9BC5F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C978-999E-4D6F-B6DD-290CB057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8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B1D4F-1410-4B7B-9F87-653049DBD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A344A-8AF2-490E-8A25-55450301F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08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68C80-3F47-40B2-B26C-AC5318218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16B-701B-4051-8498-FC12AF9BC5F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C978-999E-4D6F-B6DD-290CB057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6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16B-701B-4051-8498-FC12AF9BC5F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C978-999E-4D6F-B6DD-290CB057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16B-701B-4051-8498-FC12AF9BC5F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C978-999E-4D6F-B6DD-290CB057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3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16B-701B-4051-8498-FC12AF9BC5F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C978-999E-4D6F-B6DD-290CB057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16B-701B-4051-8498-FC12AF9BC5F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C978-999E-4D6F-B6DD-290CB057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16B-701B-4051-8498-FC12AF9BC5F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C978-999E-4D6F-B6DD-290CB057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4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16B-701B-4051-8498-FC12AF9BC5F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C978-999E-4D6F-B6DD-290CB057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6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16B-701B-4051-8498-FC12AF9BC5F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C978-999E-4D6F-B6DD-290CB057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F16B-701B-4051-8498-FC12AF9BC5F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C978-999E-4D6F-B6DD-290CB057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8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 and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/>
          <a:lstStyle/>
          <a:p>
            <a:pPr algn="l" eaLnBrk="1" hangingPunct="1"/>
            <a:r>
              <a:rPr lang="en-US" smtClean="0"/>
              <a:t>Set – Hash set(String/wrapper)</a:t>
            </a:r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23838" y="1471613"/>
          <a:ext cx="333375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Bitmap Image" r:id="rId3" imgW="2809524" imgH="2066667" progId="Paint.Picture">
                  <p:embed/>
                </p:oleObj>
              </mc:Choice>
              <mc:Fallback>
                <p:oleObj name="Bitmap Image" r:id="rId3" imgW="2809524" imgH="20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1471613"/>
                        <a:ext cx="3333750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79825" y="1452563"/>
          <a:ext cx="5006975" cy="456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Bitmap Image" r:id="rId5" imgW="4866667" imgH="2762636" progId="Paint.Picture">
                  <p:embed/>
                </p:oleObj>
              </mc:Choice>
              <mc:Fallback>
                <p:oleObj name="Bitmap Image" r:id="rId5" imgW="4866667" imgH="276263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1452563"/>
                        <a:ext cx="5006975" cy="456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295275" y="5232400"/>
            <a:ext cx="2770188" cy="954088"/>
          </a:xfrm>
          <a:prstGeom prst="wedgeRoundRectCallout">
            <a:avLst>
              <a:gd name="adj1" fmla="val -45245"/>
              <a:gd name="adj2" fmla="val -135856"/>
              <a:gd name="adj3" fmla="val 16667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bg1"/>
                </a:solidFill>
                <a:cs typeface="Arial" charset="0"/>
              </a:rPr>
              <a:t>No ordered, no sorted</a:t>
            </a:r>
          </a:p>
          <a:p>
            <a:r>
              <a:rPr lang="en-US">
                <a:solidFill>
                  <a:schemeClr val="bg1"/>
                </a:solidFill>
                <a:cs typeface="Arial" charset="0"/>
              </a:rPr>
              <a:t>It adds unique items</a:t>
            </a:r>
          </a:p>
          <a:p>
            <a:r>
              <a:rPr lang="en-US">
                <a:solidFill>
                  <a:schemeClr val="bg1"/>
                </a:solidFill>
                <a:cs typeface="Arial" charset="0"/>
              </a:rPr>
              <a:t>It adds null</a:t>
            </a:r>
          </a:p>
        </p:txBody>
      </p:sp>
    </p:spTree>
    <p:extLst>
      <p:ext uri="{BB962C8B-B14F-4D97-AF65-F5344CB8AC3E}">
        <p14:creationId xmlns:p14="http://schemas.microsoft.com/office/powerpoint/2010/main" val="384639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73100"/>
          </a:xfrm>
          <a:solidFill>
            <a:srgbClr val="0000FF"/>
          </a:solidFill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smtClean="0">
                <a:solidFill>
                  <a:srgbClr val="FFFF99"/>
                </a:solidFill>
              </a:rPr>
              <a:t>Unique elements</a:t>
            </a:r>
          </a:p>
        </p:txBody>
      </p:sp>
      <p:graphicFrame>
        <p:nvGraphicFramePr>
          <p:cNvPr id="614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03213" y="1555750"/>
          <a:ext cx="2809875" cy="262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Bitmap Image" r:id="rId3" imgW="2809524" imgH="1790476" progId="Paint.Picture">
                  <p:embed/>
                </p:oleObj>
              </mc:Choice>
              <mc:Fallback>
                <p:oleObj name="Bitmap Image" r:id="rId3" imgW="2809524" imgH="1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555750"/>
                        <a:ext cx="2809875" cy="262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476750" y="966788"/>
            <a:ext cx="3227388" cy="3873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000">
                <a:cs typeface="Arial" charset="0"/>
              </a:rPr>
              <a:t>      hs.add("B");</a:t>
            </a:r>
          </a:p>
          <a:p>
            <a:r>
              <a:rPr lang="en-US" sz="2000">
                <a:cs typeface="Arial" charset="0"/>
              </a:rPr>
              <a:t>      hs.add(</a:t>
            </a:r>
            <a:r>
              <a:rPr lang="en-US" sz="2000" b="1">
                <a:cs typeface="Arial" charset="0"/>
              </a:rPr>
              <a:t>null</a:t>
            </a:r>
            <a:r>
              <a:rPr lang="en-US" sz="2000">
                <a:cs typeface="Arial" charset="0"/>
              </a:rPr>
              <a:t>);</a:t>
            </a:r>
          </a:p>
          <a:p>
            <a:r>
              <a:rPr lang="en-US" sz="2000">
                <a:cs typeface="Arial" charset="0"/>
              </a:rPr>
              <a:t>      hs.add("A");</a:t>
            </a:r>
          </a:p>
          <a:p>
            <a:r>
              <a:rPr lang="en-US" sz="2000">
                <a:cs typeface="Arial" charset="0"/>
              </a:rPr>
              <a:t>      hs.add(" ");</a:t>
            </a:r>
          </a:p>
          <a:p>
            <a:r>
              <a:rPr lang="en-US" sz="2000">
                <a:cs typeface="Arial" charset="0"/>
              </a:rPr>
              <a:t>      hs.add("D");</a:t>
            </a:r>
          </a:p>
          <a:p>
            <a:r>
              <a:rPr lang="en-US" sz="2000">
                <a:cs typeface="Arial" charset="0"/>
              </a:rPr>
              <a:t>      hs.add("E");</a:t>
            </a:r>
          </a:p>
          <a:p>
            <a:r>
              <a:rPr lang="en-US" sz="2000">
                <a:cs typeface="Arial" charset="0"/>
              </a:rPr>
              <a:t>      hs.add("C");</a:t>
            </a:r>
          </a:p>
          <a:p>
            <a:r>
              <a:rPr lang="en-US" sz="2000">
                <a:cs typeface="Arial" charset="0"/>
              </a:rPr>
              <a:t>      hs.add("F");</a:t>
            </a:r>
          </a:p>
          <a:p>
            <a:r>
              <a:rPr lang="en-US" sz="2000">
                <a:cs typeface="Arial" charset="0"/>
              </a:rPr>
              <a:t>      hs.add("A");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4719638" y="3952875"/>
            <a:ext cx="2003425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393700" y="5667375"/>
            <a:ext cx="3752850" cy="958850"/>
          </a:xfrm>
          <a:prstGeom prst="borderCallout2">
            <a:avLst>
              <a:gd name="adj1" fmla="val 11921"/>
              <a:gd name="adj2" fmla="val 102032"/>
              <a:gd name="adj3" fmla="val 11921"/>
              <a:gd name="adj4" fmla="val 116287"/>
              <a:gd name="adj5" fmla="val -107287"/>
              <a:gd name="adj6" fmla="val 131051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FFFF99"/>
                </a:solidFill>
                <a:cs typeface="Arial" charset="0"/>
              </a:rPr>
              <a:t>No err is displayed</a:t>
            </a:r>
          </a:p>
          <a:p>
            <a:r>
              <a:rPr lang="en-US">
                <a:solidFill>
                  <a:srgbClr val="FFFF99"/>
                </a:solidFill>
                <a:cs typeface="Arial" charset="0"/>
              </a:rPr>
              <a:t>It ignores</a:t>
            </a:r>
          </a:p>
          <a:p>
            <a:r>
              <a:rPr lang="en-US">
                <a:solidFill>
                  <a:srgbClr val="FFFF99"/>
                </a:solidFill>
                <a:cs typeface="Arial" charset="0"/>
              </a:rPr>
              <a:t>Only first object is kept</a:t>
            </a:r>
          </a:p>
        </p:txBody>
      </p:sp>
    </p:spTree>
    <p:extLst>
      <p:ext uri="{BB962C8B-B14F-4D97-AF65-F5344CB8AC3E}">
        <p14:creationId xmlns:p14="http://schemas.microsoft.com/office/powerpoint/2010/main" val="278911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userdefined instance are kept in the set </a:t>
            </a:r>
          </a:p>
          <a:p>
            <a:pPr lvl="1"/>
            <a:r>
              <a:rPr lang="en-US" dirty="0" smtClean="0"/>
              <a:t>It eliminates duplicates based on the obj ref</a:t>
            </a:r>
          </a:p>
          <a:p>
            <a:pPr lvl="1"/>
            <a:r>
              <a:rPr lang="en-US" dirty="0" smtClean="0"/>
              <a:t>If you want to eliminate duplicates based on the content</a:t>
            </a:r>
          </a:p>
          <a:p>
            <a:pPr lvl="2"/>
            <a:r>
              <a:rPr lang="en-US" dirty="0" smtClean="0"/>
              <a:t>Override hashcode() and equals() </a:t>
            </a:r>
          </a:p>
          <a:p>
            <a:pPr lvl="2"/>
            <a:r>
              <a:rPr lang="en-US" dirty="0" smtClean="0"/>
              <a:t>Set.add(car)</a:t>
            </a:r>
          </a:p>
          <a:p>
            <a:pPr lvl="3"/>
            <a:r>
              <a:rPr lang="en-US" dirty="0" smtClean="0"/>
              <a:t>Firstly determines the hash code by invoking overriden hashcode()</a:t>
            </a:r>
          </a:p>
          <a:p>
            <a:pPr lvl="3"/>
            <a:r>
              <a:rPr lang="en-US" dirty="0" smtClean="0"/>
              <a:t>If hashcode is already present, then it will go and check in that bucket, using equals()</a:t>
            </a:r>
          </a:p>
          <a:p>
            <a:pPr lvl="4"/>
            <a:r>
              <a:rPr lang="en-US" dirty="0" smtClean="0"/>
              <a:t>If equals() returns false, It will add in to the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4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LinkedHashSet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95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It is ordered not sorted</a:t>
            </a:r>
          </a:p>
          <a:p>
            <a:pPr eaLnBrk="1" hangingPunct="1"/>
            <a:r>
              <a:rPr lang="en-US" dirty="0" smtClean="0"/>
              <a:t>Elements are retrieved based on insertion order</a:t>
            </a:r>
          </a:p>
          <a:p>
            <a:pPr eaLnBrk="1" hangingPunct="1"/>
            <a:r>
              <a:rPr lang="en-US" dirty="0" smtClean="0"/>
              <a:t>It also uses hashing algorithm for add/retrieval</a:t>
            </a:r>
          </a:p>
          <a:p>
            <a:pPr eaLnBrk="1" hangingPunct="1"/>
            <a:r>
              <a:rPr lang="en-US" dirty="0" smtClean="0"/>
              <a:t>It is slower than HashSet but faster than TreeSet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204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Eliminate duplicates for HashSet/LHS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HashSet eliminates duplicates if it contains user defined instances.</a:t>
            </a:r>
          </a:p>
          <a:p>
            <a:pPr lvl="1" eaLnBrk="1" hangingPunct="1"/>
            <a:r>
              <a:rPr lang="en-US" smtClean="0"/>
              <a:t>It eliminates duplicates based on hashCode() and equals()</a:t>
            </a:r>
          </a:p>
        </p:txBody>
      </p:sp>
    </p:spTree>
    <p:extLst>
      <p:ext uri="{BB962C8B-B14F-4D97-AF65-F5344CB8AC3E}">
        <p14:creationId xmlns:p14="http://schemas.microsoft.com/office/powerpoint/2010/main" val="293686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Override equals and hashcode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68605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Class Car{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</a:t>
            </a:r>
            <a:r>
              <a:rPr lang="en-US" sz="1600" smtClean="0"/>
              <a:t>private int carId;</a:t>
            </a:r>
          </a:p>
          <a:p>
            <a:pPr eaLnBrk="1" hangingPunct="1">
              <a:buFontTx/>
              <a:buNone/>
            </a:pPr>
            <a:r>
              <a:rPr lang="en-US" sz="1600" smtClean="0"/>
              <a:t>  private String crName;</a:t>
            </a:r>
          </a:p>
          <a:p>
            <a:pPr eaLnBrk="1" hangingPunct="1">
              <a:buFontTx/>
              <a:buNone/>
            </a:pPr>
            <a:r>
              <a:rPr lang="en-US" sz="1600" smtClean="0"/>
              <a:t>  private double carPrice;</a:t>
            </a:r>
            <a:r>
              <a:rPr lang="en-US" sz="2400" smtClean="0"/>
              <a:t> </a:t>
            </a:r>
          </a:p>
          <a:p>
            <a:pPr eaLnBrk="1" hangingPunct="1">
              <a:buFontTx/>
              <a:buNone/>
            </a:pPr>
            <a:r>
              <a:rPr lang="en-US" sz="2400" smtClean="0"/>
              <a:t>…….</a:t>
            </a:r>
          </a:p>
          <a:p>
            <a:pPr eaLnBrk="1" hangingPunct="1">
              <a:buFontTx/>
              <a:buNone/>
            </a:pPr>
            <a:r>
              <a:rPr lang="en-US" sz="2400" smtClean="0"/>
              <a:t>……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//override equals and hashcode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}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88" y="1752600"/>
            <a:ext cx="5381625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02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set is used for sorting</a:t>
            </a:r>
          </a:p>
          <a:p>
            <a:pPr lvl="1"/>
            <a:r>
              <a:rPr lang="en-US" dirty="0" smtClean="0"/>
              <a:t>Treeset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TreeSet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It is a sorted set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It is costlier because it fires sort algorithm whenever element is added/removed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Either the element must implement Comparable interface or pass comparator instance in </a:t>
            </a:r>
            <a:r>
              <a:rPr lang="en-US" sz="2800" dirty="0" err="1" smtClean="0"/>
              <a:t>treeset</a:t>
            </a:r>
            <a:r>
              <a:rPr lang="en-US" sz="2800" dirty="0" smtClean="0"/>
              <a:t> </a:t>
            </a:r>
            <a:r>
              <a:rPr lang="en-US" sz="2800" dirty="0" smtClean="0"/>
              <a:t>constructor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10029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Treeset is not effeciency for adding and removing</a:t>
            </a:r>
          </a:p>
          <a:p>
            <a:r>
              <a:rPr lang="en-US" dirty="0" smtClean="0"/>
              <a:t>Effeciency for traversing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TreeSet - constructor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 s = new TreeSet()</a:t>
            </a:r>
          </a:p>
          <a:p>
            <a:pPr lvl="1" eaLnBrk="1" hangingPunct="1"/>
            <a:r>
              <a:rPr lang="en-US" smtClean="0"/>
              <a:t>Sorts comparable elements</a:t>
            </a:r>
          </a:p>
          <a:p>
            <a:pPr eaLnBrk="1" hangingPunct="1"/>
            <a:r>
              <a:rPr lang="en-US" smtClean="0"/>
              <a:t>Set s = new TreeSet(Collection)</a:t>
            </a:r>
          </a:p>
          <a:p>
            <a:pPr lvl="1" eaLnBrk="1" hangingPunct="1"/>
            <a:r>
              <a:rPr lang="en-US" smtClean="0"/>
              <a:t>Copies collection to treeset and sorts based on comparable elements</a:t>
            </a:r>
          </a:p>
          <a:p>
            <a:pPr eaLnBrk="1" hangingPunct="1"/>
            <a:r>
              <a:rPr lang="en-US" smtClean="0"/>
              <a:t>Set s = new TreeSet(Comparator)</a:t>
            </a:r>
          </a:p>
          <a:p>
            <a:pPr lvl="1" eaLnBrk="1" hangingPunct="1"/>
            <a:r>
              <a:rPr lang="en-US" smtClean="0"/>
              <a:t>Sorts based on Comparator</a:t>
            </a:r>
          </a:p>
        </p:txBody>
      </p:sp>
    </p:spTree>
    <p:extLst>
      <p:ext uri="{BB962C8B-B14F-4D97-AF65-F5344CB8AC3E}">
        <p14:creationId xmlns:p14="http://schemas.microsoft.com/office/powerpoint/2010/main" val="352972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Set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2800" dirty="0" smtClean="0"/>
              <a:t>Set is a collection of unique objects ,ignores duplicates</a:t>
            </a:r>
          </a:p>
          <a:p>
            <a:pPr eaLnBrk="1" hangingPunct="1">
              <a:buFontTx/>
              <a:buNone/>
            </a:pPr>
            <a:endParaRPr lang="en-US" sz="1000" dirty="0" smtClean="0"/>
          </a:p>
          <a:p>
            <a:pPr eaLnBrk="1" hangingPunct="1"/>
            <a:r>
              <a:rPr lang="en-US" sz="2800" dirty="0" smtClean="0"/>
              <a:t> Set types also allow basic operations like adding /,removing/ accessing / iterating objects </a:t>
            </a:r>
          </a:p>
          <a:p>
            <a:pPr eaLnBrk="1" hangingPunct="1"/>
            <a:r>
              <a:rPr lang="en-US" sz="2800" dirty="0" smtClean="0"/>
              <a:t>It does not maintain index </a:t>
            </a:r>
          </a:p>
          <a:p>
            <a:pPr eaLnBrk="1" hangingPunct="1"/>
            <a:r>
              <a:rPr lang="en-US" sz="2800" dirty="0" smtClean="0"/>
              <a:t>There are three implementations</a:t>
            </a:r>
          </a:p>
          <a:p>
            <a:pPr lvl="1" eaLnBrk="1" hangingPunct="1"/>
            <a:r>
              <a:rPr lang="en-US" sz="2400" dirty="0" smtClean="0"/>
              <a:t> HashSet , TreeSet, LinkedHashSet.</a:t>
            </a:r>
          </a:p>
          <a:p>
            <a:pPr eaLnBrk="1" hangingPunct="1"/>
            <a:r>
              <a:rPr lang="en-US" sz="2800" dirty="0" smtClean="0"/>
              <a:t>It is implicitly a map</a:t>
            </a:r>
          </a:p>
        </p:txBody>
      </p:sp>
    </p:spTree>
    <p:extLst>
      <p:ext uri="{BB962C8B-B14F-4D97-AF65-F5344CB8AC3E}">
        <p14:creationId xmlns:p14="http://schemas.microsoft.com/office/powerpoint/2010/main" val="1869285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781050"/>
          </a:xfrm>
          <a:solidFill>
            <a:srgbClr val="3366FF"/>
          </a:solidFill>
        </p:spPr>
        <p:txBody>
          <a:bodyPr/>
          <a:lstStyle/>
          <a:p>
            <a:pPr algn="l" eaLnBrk="1" hangingPunct="1"/>
            <a:r>
              <a:rPr lang="en-US" smtClean="0">
                <a:solidFill>
                  <a:srgbClr val="FFFF99"/>
                </a:solidFill>
              </a:rPr>
              <a:t>TreeSet</a:t>
            </a: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49250" y="5032375"/>
          <a:ext cx="40386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Bitmap Image" r:id="rId3" imgW="5609524" imgH="866896" progId="Paint.Picture">
                  <p:embed/>
                </p:oleObj>
              </mc:Choice>
              <mc:Fallback>
                <p:oleObj name="Bitmap Image" r:id="rId3" imgW="5609524" imgH="86689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5032375"/>
                        <a:ext cx="403860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2725" y="1330325"/>
          <a:ext cx="3914775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Bitmap Image" r:id="rId5" imgW="4095238" imgH="2429214" progId="Paint.Picture">
                  <p:embed/>
                </p:oleObj>
              </mc:Choice>
              <mc:Fallback>
                <p:oleObj name="Bitmap Image" r:id="rId5" imgW="4095238" imgH="24292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330325"/>
                        <a:ext cx="3914775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81450" y="1660525"/>
          <a:ext cx="4603750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Bitmap Image" r:id="rId7" imgW="4095238" imgH="1762371" progId="Paint.Picture">
                  <p:embed/>
                </p:oleObj>
              </mc:Choice>
              <mc:Fallback>
                <p:oleObj name="Bitmap Image" r:id="rId7" imgW="4095238" imgH="17623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1660525"/>
                        <a:ext cx="4603750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4210050" y="309563"/>
            <a:ext cx="3254375" cy="722312"/>
          </a:xfrm>
          <a:prstGeom prst="wedgeRoundRectCallout">
            <a:avLst>
              <a:gd name="adj1" fmla="val -9417"/>
              <a:gd name="adj2" fmla="val 12626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cs typeface="Arial" charset="0"/>
              </a:rPr>
              <a:t>All the type must be same</a:t>
            </a:r>
          </a:p>
          <a:p>
            <a:r>
              <a:rPr lang="en-US" sz="1600">
                <a:cs typeface="Arial" charset="0"/>
              </a:rPr>
              <a:t>It is ordered, sorted</a:t>
            </a:r>
          </a:p>
        </p:txBody>
      </p:sp>
      <p:graphicFrame>
        <p:nvGraphicFramePr>
          <p:cNvPr id="7173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675188" y="4532313"/>
          <a:ext cx="3876675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Bitmap Image" r:id="rId9" imgW="2505425" imgH="1000000" progId="Paint.Picture">
                  <p:embed/>
                </p:oleObj>
              </mc:Choice>
              <mc:Fallback>
                <p:oleObj name="Bitmap Image" r:id="rId9" imgW="2505425" imgH="10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4532313"/>
                        <a:ext cx="3876675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AutoShape 8"/>
          <p:cNvSpPr>
            <a:spLocks/>
          </p:cNvSpPr>
          <p:nvPr/>
        </p:nvSpPr>
        <p:spPr bwMode="auto">
          <a:xfrm>
            <a:off x="1547813" y="1714500"/>
            <a:ext cx="2135187" cy="609600"/>
          </a:xfrm>
          <a:prstGeom prst="borderCallout1">
            <a:avLst>
              <a:gd name="adj1" fmla="val 18750"/>
              <a:gd name="adj2" fmla="val 50556"/>
              <a:gd name="adj3" fmla="val 566407"/>
              <a:gd name="adj4" fmla="val 50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cs typeface="Arial" charset="0"/>
              </a:rPr>
              <a:t>Treeset cannot sort null</a:t>
            </a:r>
          </a:p>
        </p:txBody>
      </p:sp>
    </p:spTree>
    <p:extLst>
      <p:ext uri="{BB962C8B-B14F-4D97-AF65-F5344CB8AC3E}">
        <p14:creationId xmlns:p14="http://schemas.microsoft.com/office/powerpoint/2010/main" val="31489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Map is a collection of </a:t>
            </a:r>
            <a:r>
              <a:rPr lang="en-US" sz="2400" dirty="0" smtClean="0">
                <a:solidFill>
                  <a:srgbClr val="CC6600"/>
                </a:solidFill>
              </a:rPr>
              <a:t>key and value</a:t>
            </a:r>
            <a:r>
              <a:rPr lang="en-US" sz="2400" dirty="0" smtClean="0"/>
              <a:t> paired element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are four types of Map implementations they are HashMap, Hashtable, and TreeMap, LinkedHashMap.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99"/>
                </a:solidFill>
              </a:rPr>
              <a:t>Treemap</a:t>
            </a:r>
            <a:r>
              <a:rPr lang="en-US" sz="2400" dirty="0" smtClean="0"/>
              <a:t> is slower than other map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we will go for Map?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To retrieve an element based on the key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Keys must be unique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Hashmap, Linkedhashmap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Only one null key</a:t>
            </a:r>
          </a:p>
        </p:txBody>
      </p:sp>
    </p:spTree>
    <p:extLst>
      <p:ext uri="{BB962C8B-B14F-4D97-AF65-F5344CB8AC3E}">
        <p14:creationId xmlns:p14="http://schemas.microsoft.com/office/powerpoint/2010/main" val="372647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Map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1670050" y="2738438"/>
            <a:ext cx="6646863" cy="2622550"/>
          </a:xfrm>
          <a:prstGeom prst="cloudCallout">
            <a:avLst>
              <a:gd name="adj1" fmla="val -1801"/>
              <a:gd name="adj2" fmla="val -86926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FF99"/>
                </a:solidFill>
                <a:cs typeface="Arial" charset="0"/>
              </a:rPr>
              <a:t>Hashmap are not ordered, not sorted</a:t>
            </a:r>
          </a:p>
          <a:p>
            <a:r>
              <a:rPr lang="en-US" b="1">
                <a:solidFill>
                  <a:srgbClr val="FFFF99"/>
                </a:solidFill>
                <a:cs typeface="Arial" charset="0"/>
              </a:rPr>
              <a:t>Uses hashing algorithm</a:t>
            </a:r>
          </a:p>
          <a:p>
            <a:r>
              <a:rPr lang="en-US" b="1">
                <a:solidFill>
                  <a:srgbClr val="FFFF99"/>
                </a:solidFill>
                <a:cs typeface="Arial" charset="0"/>
              </a:rPr>
              <a:t>Allows one null key</a:t>
            </a:r>
          </a:p>
          <a:p>
            <a:r>
              <a:rPr lang="en-US" b="1">
                <a:solidFill>
                  <a:srgbClr val="FFFF99"/>
                </a:solidFill>
                <a:cs typeface="Arial" charset="0"/>
              </a:rPr>
              <a:t>Good performance</a:t>
            </a:r>
          </a:p>
        </p:txBody>
      </p:sp>
    </p:spTree>
    <p:extLst>
      <p:ext uri="{BB962C8B-B14F-4D97-AF65-F5344CB8AC3E}">
        <p14:creationId xmlns:p14="http://schemas.microsoft.com/office/powerpoint/2010/main" val="269468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75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smtClean="0"/>
              <a:t>Traversing HashMap</a:t>
            </a:r>
          </a:p>
        </p:txBody>
      </p:sp>
      <p:graphicFrame>
        <p:nvGraphicFramePr>
          <p:cNvPr id="8194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82575" y="1020763"/>
          <a:ext cx="5905500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Bitmap Image" r:id="rId3" imgW="5571429" imgH="3801006" progId="Paint.Picture">
                  <p:embed/>
                </p:oleObj>
              </mc:Choice>
              <mc:Fallback>
                <p:oleObj name="Bitmap Image" r:id="rId3" imgW="5571429" imgH="380100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1020763"/>
                        <a:ext cx="5905500" cy="538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5121275" y="1573213"/>
          <a:ext cx="40227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Bitmap Image" r:id="rId5" imgW="2247619" imgH="1295238" progId="Paint.Picture">
                  <p:embed/>
                </p:oleObj>
              </mc:Choice>
              <mc:Fallback>
                <p:oleObj name="Bitmap Image" r:id="rId5" imgW="2247619" imgH="12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1573213"/>
                        <a:ext cx="402272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AutoShape 5"/>
          <p:cNvSpPr>
            <a:spLocks/>
          </p:cNvSpPr>
          <p:nvPr/>
        </p:nvSpPr>
        <p:spPr bwMode="auto">
          <a:xfrm>
            <a:off x="5400675" y="3825875"/>
            <a:ext cx="2730500" cy="609600"/>
          </a:xfrm>
          <a:prstGeom prst="borderCallout2">
            <a:avLst>
              <a:gd name="adj1" fmla="val 18750"/>
              <a:gd name="adj2" fmla="val -2792"/>
              <a:gd name="adj3" fmla="val 18750"/>
              <a:gd name="adj4" fmla="val -40231"/>
              <a:gd name="adj5" fmla="val 20833"/>
              <a:gd name="adj6" fmla="val -7913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FF99"/>
                </a:solidFill>
                <a:cs typeface="Arial" charset="0"/>
              </a:rPr>
              <a:t>Get all the keys in a set</a:t>
            </a:r>
          </a:p>
          <a:p>
            <a:r>
              <a:rPr lang="en-US" b="1">
                <a:solidFill>
                  <a:srgbClr val="FFFF99"/>
                </a:solidFill>
                <a:cs typeface="Arial" charset="0"/>
              </a:rPr>
              <a:t>Keys must be unique</a:t>
            </a:r>
          </a:p>
        </p:txBody>
      </p:sp>
      <p:sp>
        <p:nvSpPr>
          <p:cNvPr id="8198" name="AutoShape 6"/>
          <p:cNvSpPr>
            <a:spLocks/>
          </p:cNvSpPr>
          <p:nvPr/>
        </p:nvSpPr>
        <p:spPr bwMode="auto">
          <a:xfrm>
            <a:off x="5038725" y="4646613"/>
            <a:ext cx="3402013" cy="1093787"/>
          </a:xfrm>
          <a:prstGeom prst="borderCallout2">
            <a:avLst>
              <a:gd name="adj1" fmla="val 10449"/>
              <a:gd name="adj2" fmla="val -2241"/>
              <a:gd name="adj3" fmla="val 10449"/>
              <a:gd name="adj4" fmla="val -7699"/>
              <a:gd name="adj5" fmla="val 11611"/>
              <a:gd name="adj6" fmla="val -13347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FF99"/>
                </a:solidFill>
                <a:cs typeface="Arial" charset="0"/>
              </a:rPr>
              <a:t>Iterate the keyset</a:t>
            </a:r>
          </a:p>
          <a:p>
            <a:r>
              <a:rPr lang="en-US" b="1">
                <a:solidFill>
                  <a:srgbClr val="FFFF99"/>
                </a:solidFill>
                <a:cs typeface="Arial" charset="0"/>
              </a:rPr>
              <a:t>Get the key</a:t>
            </a:r>
          </a:p>
          <a:p>
            <a:r>
              <a:rPr lang="en-US" b="1">
                <a:solidFill>
                  <a:srgbClr val="FFFF99"/>
                </a:solidFill>
                <a:cs typeface="Arial" charset="0"/>
              </a:rPr>
              <a:t>Using key get values</a:t>
            </a:r>
          </a:p>
        </p:txBody>
      </p:sp>
    </p:spTree>
    <p:extLst>
      <p:ext uri="{BB962C8B-B14F-4D97-AF65-F5344CB8AC3E}">
        <p14:creationId xmlns:p14="http://schemas.microsoft.com/office/powerpoint/2010/main" val="2448631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858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Iterate map</a:t>
            </a:r>
          </a:p>
          <a:p>
            <a:pPr lvl="1"/>
            <a:r>
              <a:rPr lang="en-US" dirty="0" smtClean="0"/>
              <a:t>Map.keySet()</a:t>
            </a:r>
          </a:p>
          <a:p>
            <a:pPr lvl="1"/>
            <a:r>
              <a:rPr lang="en-US" dirty="0" smtClean="0"/>
              <a:t>Get all the keys from map in a SET</a:t>
            </a:r>
          </a:p>
          <a:p>
            <a:pPr lvl="1"/>
            <a:r>
              <a:rPr lang="en-US" dirty="0" smtClean="0"/>
              <a:t>Iterate set</a:t>
            </a:r>
          </a:p>
          <a:p>
            <a:pPr lvl="2"/>
            <a:r>
              <a:rPr lang="en-US" dirty="0" smtClean="0"/>
              <a:t>Pass each element in a set to map.get()</a:t>
            </a:r>
          </a:p>
          <a:p>
            <a:pPr lvl="1"/>
            <a:r>
              <a:rPr lang="en-US" dirty="0" smtClean="0"/>
              <a:t>Map.values()</a:t>
            </a:r>
          </a:p>
          <a:p>
            <a:pPr lvl="2"/>
            <a:r>
              <a:rPr lang="en-US" dirty="0" smtClean="0"/>
              <a:t>Get all the values from the map in a collection</a:t>
            </a:r>
          </a:p>
          <a:p>
            <a:pPr lvl="2"/>
            <a:r>
              <a:rPr lang="en-US" dirty="0" smtClean="0"/>
              <a:t>Iterate the collection that holds only values of map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5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HashMap vs HashTable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HashTable methods are synchornized.</a:t>
            </a:r>
          </a:p>
          <a:p>
            <a:pPr eaLnBrk="1" hangingPunct="1"/>
            <a:r>
              <a:rPr lang="en-US" smtClean="0"/>
              <a:t>HashTable does not allow null element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HashMap methods are not synchronized</a:t>
            </a:r>
          </a:p>
          <a:p>
            <a:pPr eaLnBrk="1" hangingPunct="1"/>
            <a:r>
              <a:rPr lang="en-US" smtClean="0"/>
              <a:t>Allows null element</a:t>
            </a:r>
          </a:p>
        </p:txBody>
      </p:sp>
    </p:spTree>
    <p:extLst>
      <p:ext uri="{BB962C8B-B14F-4D97-AF65-F5344CB8AC3E}">
        <p14:creationId xmlns:p14="http://schemas.microsoft.com/office/powerpoint/2010/main" val="1108555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LinkedHashMap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retrieves based on the insertion order of keys</a:t>
            </a:r>
          </a:p>
        </p:txBody>
      </p:sp>
    </p:spTree>
    <p:extLst>
      <p:ext uri="{BB962C8B-B14F-4D97-AF65-F5344CB8AC3E}">
        <p14:creationId xmlns:p14="http://schemas.microsoft.com/office/powerpoint/2010/main" val="3652829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TreeMap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 sorts the elements based on key</a:t>
            </a:r>
          </a:p>
          <a:p>
            <a:pPr eaLnBrk="1" hangingPunct="1"/>
            <a:r>
              <a:rPr lang="en-US" dirty="0" smtClean="0"/>
              <a:t>If key is null, Compliles fine but Runtime exception.</a:t>
            </a:r>
          </a:p>
          <a:p>
            <a:pPr eaLnBrk="1" hangingPunct="1"/>
            <a:r>
              <a:rPr lang="en-US" dirty="0" smtClean="0"/>
              <a:t>Treemap is costlier.</a:t>
            </a:r>
          </a:p>
          <a:p>
            <a:pPr eaLnBrk="1" hangingPunct="1"/>
            <a:r>
              <a:rPr lang="en-US" dirty="0" smtClean="0"/>
              <a:t>It sorts based on comparable element or pass comparator instance to TreeMap constructor</a:t>
            </a:r>
          </a:p>
          <a:p>
            <a:pPr eaLnBrk="1" hangingPunct="1"/>
            <a:r>
              <a:rPr lang="en-US" dirty="0" smtClean="0"/>
              <a:t>All the keys must belong to same type</a:t>
            </a:r>
          </a:p>
        </p:txBody>
      </p:sp>
    </p:spTree>
    <p:extLst>
      <p:ext uri="{BB962C8B-B14F-4D97-AF65-F5344CB8AC3E}">
        <p14:creationId xmlns:p14="http://schemas.microsoft.com/office/powerpoint/2010/main" val="480861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TreeMap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2689225"/>
            <a:ext cx="7870825" cy="1017588"/>
          </a:xfrm>
        </p:spPr>
        <p:txBody>
          <a:bodyPr/>
          <a:lstStyle/>
          <a:p>
            <a:pPr eaLnBrk="1" hangingPunct="1"/>
            <a:r>
              <a:rPr lang="en-US" sz="2800" smtClean="0"/>
              <a:t>Map&lt;String,Double&gt; hm  =  </a:t>
            </a:r>
            <a:r>
              <a:rPr lang="en-US" sz="2800" b="1" smtClean="0"/>
              <a:t>new</a:t>
            </a:r>
            <a:r>
              <a:rPr lang="en-US" sz="2800" smtClean="0"/>
              <a:t>  TreeMap&lt;String,Double&gt;( );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6863" y="4397375"/>
          <a:ext cx="516890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Bitmap Image" r:id="rId3" imgW="2142857" imgH="1267002" progId="Paint.Picture">
                  <p:embed/>
                </p:oleObj>
              </mc:Choice>
              <mc:Fallback>
                <p:oleObj name="Bitmap Image" r:id="rId3" imgW="2142857" imgH="126700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4397375"/>
                        <a:ext cx="5168900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5619750" y="3495675"/>
            <a:ext cx="2771775" cy="1008063"/>
          </a:xfrm>
          <a:prstGeom prst="wedgeRoundRectCallout">
            <a:avLst>
              <a:gd name="adj1" fmla="val -39116"/>
              <a:gd name="adj2" fmla="val 138977"/>
              <a:gd name="adj3" fmla="val 16667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FF99"/>
                </a:solidFill>
                <a:cs typeface="Arial" charset="0"/>
              </a:rPr>
              <a:t>Keys are sorted</a:t>
            </a:r>
          </a:p>
          <a:p>
            <a:r>
              <a:rPr lang="en-US" b="1">
                <a:solidFill>
                  <a:srgbClr val="FFFF99"/>
                </a:solidFill>
                <a:cs typeface="Arial" charset="0"/>
              </a:rPr>
              <a:t>All key types must be same</a:t>
            </a:r>
          </a:p>
          <a:p>
            <a:endParaRPr lang="en-US" b="1">
              <a:solidFill>
                <a:srgbClr val="FFFF9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47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Group 2"/>
          <p:cNvGraphicFramePr>
            <a:graphicFrameLocks noGrp="1"/>
          </p:cNvGraphicFramePr>
          <p:nvPr>
            <p:ph idx="1"/>
          </p:nvPr>
        </p:nvGraphicFramePr>
        <p:xfrm>
          <a:off x="457200" y="728663"/>
          <a:ext cx="8229600" cy="5473747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647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Collection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Ordered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Sorted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Any type of list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HashSet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LinkedHashSet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TreeSet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HashMap and HashTable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TreeMap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LinkedHashMap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94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vs Set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Allows duplicate element</a:t>
            </a:r>
          </a:p>
          <a:p>
            <a:pPr eaLnBrk="1" hangingPunct="1"/>
            <a:r>
              <a:rPr lang="en-US" dirty="0" smtClean="0"/>
              <a:t>Any number of null</a:t>
            </a:r>
          </a:p>
          <a:p>
            <a:pPr eaLnBrk="1" hangingPunct="1"/>
            <a:r>
              <a:rPr lang="en-US" dirty="0" smtClean="0"/>
              <a:t>It is an ordered collection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Allows only unique elements</a:t>
            </a:r>
          </a:p>
          <a:p>
            <a:pPr eaLnBrk="1" hangingPunct="1"/>
            <a:r>
              <a:rPr lang="en-US" dirty="0" smtClean="0"/>
              <a:t>Only one null</a:t>
            </a:r>
          </a:p>
          <a:p>
            <a:pPr eaLnBrk="1" hangingPunct="1"/>
            <a:r>
              <a:rPr lang="en-US" dirty="0" smtClean="0"/>
              <a:t>It is dependent on the implementation type</a:t>
            </a:r>
          </a:p>
        </p:txBody>
      </p:sp>
    </p:spTree>
    <p:extLst>
      <p:ext uri="{BB962C8B-B14F-4D97-AF65-F5344CB8AC3E}">
        <p14:creationId xmlns:p14="http://schemas.microsoft.com/office/powerpoint/2010/main" val="1348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HashSet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HashSet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Uses hashing algorithm to store/retrieval of elements in the collection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It is not ordered and sorted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It ignores duplicates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Wrapper and String duplicates types are eliminated based on content and also obj ref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UDT are eliminated based on overridden equals() and hashcode()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It is fastest among set	</a:t>
            </a:r>
          </a:p>
        </p:txBody>
      </p:sp>
    </p:spTree>
    <p:extLst>
      <p:ext uri="{BB962C8B-B14F-4D97-AF65-F5344CB8AC3E}">
        <p14:creationId xmlns:p14="http://schemas.microsoft.com/office/powerpoint/2010/main" val="40825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Hashset is implicitly a map</a:t>
            </a:r>
          </a:p>
          <a:p>
            <a:r>
              <a:rPr lang="en-US" sz="2400" dirty="0" smtClean="0"/>
              <a:t>Array of singular linked list</a:t>
            </a:r>
          </a:p>
          <a:p>
            <a:r>
              <a:rPr lang="en-US" sz="2400" dirty="0" smtClean="0"/>
              <a:t>set.add(“Aa”)</a:t>
            </a:r>
          </a:p>
          <a:p>
            <a:r>
              <a:rPr lang="en-US" sz="2400" dirty="0" smtClean="0"/>
              <a:t>Firstly determines hashcode for element</a:t>
            </a:r>
          </a:p>
          <a:p>
            <a:r>
              <a:rPr lang="en-US" sz="2400" dirty="0" smtClean="0"/>
              <a:t>For the Hashcode, if there is no bucket found,</a:t>
            </a:r>
          </a:p>
          <a:p>
            <a:pPr lvl="1"/>
            <a:r>
              <a:rPr lang="en-US" sz="2000" dirty="0" smtClean="0"/>
              <a:t>Allot the bucket and then stores it</a:t>
            </a:r>
          </a:p>
          <a:p>
            <a:r>
              <a:rPr lang="en-US" sz="2400" dirty="0" smtClean="0"/>
              <a:t>For the Hashcode, If bucket is found</a:t>
            </a:r>
          </a:p>
          <a:p>
            <a:pPr lvl="1"/>
            <a:r>
              <a:rPr lang="en-US" sz="2000" dirty="0" smtClean="0"/>
              <a:t>It checks for uniqueness based on equals()</a:t>
            </a:r>
          </a:p>
          <a:p>
            <a:pPr lvl="1"/>
            <a:r>
              <a:rPr lang="en-US" sz="2000" dirty="0" smtClean="0"/>
              <a:t>If equals() returns false, then it will add in to 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998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Set.remove(“BB”);</a:t>
            </a:r>
          </a:p>
          <a:p>
            <a:pPr lvl="1"/>
            <a:r>
              <a:rPr lang="en-US" dirty="0" smtClean="0"/>
              <a:t>Firstly determines the hash code</a:t>
            </a:r>
          </a:p>
          <a:p>
            <a:pPr lvl="1"/>
            <a:r>
              <a:rPr lang="en-US" dirty="0" smtClean="0"/>
              <a:t>If the hash code presents, then it will only search in that bucket</a:t>
            </a:r>
          </a:p>
          <a:p>
            <a:pPr marL="514350" indent="-457200"/>
            <a:r>
              <a:rPr lang="en-US" dirty="0" smtClean="0"/>
              <a:t>In each bucket, try to have only one data/ minimum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Hashcode contract 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two hashcodes are equal, then objects may or may not equal</a:t>
            </a:r>
          </a:p>
          <a:p>
            <a:r>
              <a:rPr lang="en-US" dirty="0" smtClean="0"/>
              <a:t>It two objects are equal, then hashcodes must be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9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667000" y="2279650"/>
            <a:ext cx="2714625" cy="739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3087688" y="2293937"/>
            <a:ext cx="0" cy="73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1400" y="2279650"/>
            <a:ext cx="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7200" y="2293937"/>
            <a:ext cx="0" cy="725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00600" y="2279650"/>
            <a:ext cx="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2895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90800" y="3886200"/>
            <a:ext cx="762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</a:t>
            </a:r>
          </a:p>
          <a:p>
            <a:pPr algn="ctr"/>
            <a:r>
              <a:rPr lang="en-US" dirty="0" smtClean="0"/>
              <a:t>BB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5334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Hashcode</a:t>
            </a:r>
          </a:p>
          <a:p>
            <a:r>
              <a:rPr lang="en-US" dirty="0" smtClean="0"/>
              <a:t>65 * 31 ^1 + 97 * 31 ^ 0 = 2112</a:t>
            </a:r>
          </a:p>
          <a:p>
            <a:r>
              <a:rPr lang="en-US" dirty="0" smtClean="0"/>
              <a:t>66 * 31 ^1 + 66 * 31 ^ 0 = 2112</a:t>
            </a:r>
          </a:p>
          <a:p>
            <a:r>
              <a:rPr lang="en-US" dirty="0" smtClean="0"/>
              <a:t>66 * 31 ^ 1 + 69 * 31 ^0 = 2115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90800" y="201787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2112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4572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Set.add(“Aa”);</a:t>
            </a:r>
          </a:p>
          <a:p>
            <a:r>
              <a:rPr lang="en-US" dirty="0" smtClean="0"/>
              <a:t>Set.add(“BB”);</a:t>
            </a:r>
          </a:p>
          <a:p>
            <a:r>
              <a:rPr lang="en-US" dirty="0" smtClean="0"/>
              <a:t>Set.add(“BE”);</a:t>
            </a:r>
          </a:p>
          <a:p>
            <a:r>
              <a:rPr lang="en-US" dirty="0" smtClean="0"/>
              <a:t>Set.remove(“BB”)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24200" y="205740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2115</a:t>
            </a:r>
            <a:endParaRPr 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90900" y="2895600"/>
            <a:ext cx="633412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86200" y="3962400"/>
            <a:ext cx="609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15000" y="38862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capacity of Hashset is 16</a:t>
            </a:r>
          </a:p>
          <a:p>
            <a:r>
              <a:rPr lang="en-US" dirty="0" smtClean="0"/>
              <a:t>Load capacity = 0.75f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HashSet-Constructor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Set s = new HashSet();</a:t>
            </a:r>
          </a:p>
          <a:p>
            <a:pPr eaLnBrk="1" hangingPunct="1"/>
            <a:r>
              <a:rPr lang="en-US" dirty="0" smtClean="0"/>
              <a:t>Set s = new HashSet(ic);</a:t>
            </a:r>
          </a:p>
          <a:p>
            <a:pPr eaLnBrk="1" hangingPunct="1"/>
            <a:r>
              <a:rPr lang="en-US" dirty="0" smtClean="0"/>
              <a:t>Set s = new HashSet(ic, loadfac);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By default initial capacity(ic) is 16 and load factor is 0.75</a:t>
            </a:r>
          </a:p>
          <a:p>
            <a:pPr eaLnBrk="1" hangingPunct="1"/>
            <a:r>
              <a:rPr lang="en-US" dirty="0" smtClean="0"/>
              <a:t>Load factor determines when to grow hashset</a:t>
            </a:r>
          </a:p>
          <a:p>
            <a:pPr eaLnBrk="1" hangingPunct="1"/>
            <a:r>
              <a:rPr lang="en-US" dirty="0" smtClean="0"/>
              <a:t>When 75% is filled in the set, it will start growing</a:t>
            </a:r>
          </a:p>
          <a:p>
            <a:pPr lvl="1"/>
            <a:r>
              <a:rPr lang="en-US" dirty="0" smtClean="0"/>
              <a:t>Newcapacity = Oldcapcity * loadfactor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182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1002</Words>
  <Application>Microsoft Office PowerPoint</Application>
  <PresentationFormat>On-screen Show (4:3)</PresentationFormat>
  <Paragraphs>200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Bitmap Image</vt:lpstr>
      <vt:lpstr>Set and Map</vt:lpstr>
      <vt:lpstr>Set</vt:lpstr>
      <vt:lpstr>List vs Set</vt:lpstr>
      <vt:lpstr>HashSet</vt:lpstr>
      <vt:lpstr>PowerPoint Presentation</vt:lpstr>
      <vt:lpstr>PowerPoint Presentation</vt:lpstr>
      <vt:lpstr>Hashcode contract equals</vt:lpstr>
      <vt:lpstr>PowerPoint Presentation</vt:lpstr>
      <vt:lpstr>HashSet-Constructor</vt:lpstr>
      <vt:lpstr>Set – Hash set(String/wrapper)</vt:lpstr>
      <vt:lpstr>Unique elements</vt:lpstr>
      <vt:lpstr>HashSet</vt:lpstr>
      <vt:lpstr>LinkedHashSet</vt:lpstr>
      <vt:lpstr>Eliminate duplicates for HashSet/LHS</vt:lpstr>
      <vt:lpstr>Override equals and hashcode</vt:lpstr>
      <vt:lpstr>PowerPoint Presentation</vt:lpstr>
      <vt:lpstr>TreeSet</vt:lpstr>
      <vt:lpstr>TreeSet</vt:lpstr>
      <vt:lpstr>TreeSet - constructor</vt:lpstr>
      <vt:lpstr>TreeSet</vt:lpstr>
      <vt:lpstr>Map</vt:lpstr>
      <vt:lpstr>Hash Map</vt:lpstr>
      <vt:lpstr>Traversing HashMap</vt:lpstr>
      <vt:lpstr>Iterating Map</vt:lpstr>
      <vt:lpstr>HashMap vs HashTable</vt:lpstr>
      <vt:lpstr>LinkedHashMap</vt:lpstr>
      <vt:lpstr>TreeMap</vt:lpstr>
      <vt:lpstr>TreeMap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and Map</dc:title>
  <dc:creator>Administrator</dc:creator>
  <cp:lastModifiedBy>WIN764BIT</cp:lastModifiedBy>
  <cp:revision>39</cp:revision>
  <dcterms:created xsi:type="dcterms:W3CDTF">2014-05-19T23:24:27Z</dcterms:created>
  <dcterms:modified xsi:type="dcterms:W3CDTF">2014-08-28T03:13:32Z</dcterms:modified>
</cp:coreProperties>
</file>