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2" r:id="rId10"/>
    <p:sldId id="264" r:id="rId11"/>
    <p:sldId id="283" r:id="rId12"/>
    <p:sldId id="265" r:id="rId13"/>
    <p:sldId id="266" r:id="rId14"/>
    <p:sldId id="267" r:id="rId15"/>
    <p:sldId id="284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2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C8D72-F830-4F7E-920B-1CD24DB8734C}" type="datetimeFigureOut">
              <a:rPr lang="en-US" smtClean="0"/>
              <a:t>5/24/2014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A31CA-39D8-4C29-9A76-48A4FDC50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57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oracle.com/javase/7/docs/api/java/io/Reader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download.oracle.com/javase/7/docs/api/java/io/Writer.html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3D2A2-D01C-4439-8ECA-7ECE4CACBAD1}" type="slidenum">
              <a:rPr lang="en-AU" smtClean="0"/>
              <a:pPr>
                <a:defRPr/>
              </a:pPr>
              <a:t>3</a:t>
            </a:fld>
            <a:endParaRPr lang="en-A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Java platform stores character values using Unicode conventions. </a:t>
            </a:r>
          </a:p>
          <a:p>
            <a:r>
              <a:rPr lang="en-US" dirty="0" smtClean="0"/>
              <a:t>Character stream I/O automatically translates this internal format to and from the local character set.</a:t>
            </a:r>
          </a:p>
          <a:p>
            <a:r>
              <a:rPr lang="en-US" dirty="0" smtClean="0"/>
              <a:t>All character stream classes are descended from </a:t>
            </a:r>
            <a:r>
              <a:rPr lang="en-US" dirty="0" smtClean="0">
                <a:hlinkClick r:id="rId3"/>
              </a:rPr>
              <a:t>Reader</a:t>
            </a:r>
            <a:r>
              <a:rPr lang="en-US" dirty="0" smtClean="0"/>
              <a:t> and </a:t>
            </a:r>
            <a:r>
              <a:rPr lang="en-US" dirty="0" smtClean="0">
                <a:hlinkClick r:id="rId4"/>
              </a:rPr>
              <a:t>Writer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3D2A2-D01C-4439-8ECA-7ECE4CACBAD1}" type="slidenum">
              <a:rPr lang="en-AU" smtClean="0"/>
              <a:pPr>
                <a:defRPr/>
              </a:pPr>
              <a:t>6</a:t>
            </a:fld>
            <a:endParaRPr lang="en-AU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 Character Streams. URL:</a:t>
            </a:r>
            <a:r>
              <a:rPr lang="en-US" baseline="0" dirty="0" smtClean="0"/>
              <a:t> </a:t>
            </a:r>
            <a:r>
              <a:rPr lang="en-US" dirty="0" smtClean="0"/>
              <a:t>http://goo.gl/D5q11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3D2A2-D01C-4439-8ECA-7ECE4CACBAD1}" type="slidenum">
              <a:rPr lang="en-AU" smtClean="0"/>
              <a:pPr>
                <a:defRPr/>
              </a:pPr>
              <a:t>19</a:t>
            </a:fld>
            <a:endParaRPr lang="en-AU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InputStream</a:t>
            </a:r>
            <a:r>
              <a:rPr lang="en-US" dirty="0" smtClean="0"/>
              <a:t> is an</a:t>
            </a:r>
            <a:r>
              <a:rPr lang="en-US" baseline="0" dirty="0" smtClean="0"/>
              <a:t> abstract base class for reading bytes.</a:t>
            </a:r>
          </a:p>
          <a:p>
            <a:r>
              <a:rPr lang="en-US" baseline="0" dirty="0" err="1" smtClean="0"/>
              <a:t>OuputStream</a:t>
            </a:r>
            <a:r>
              <a:rPr lang="en-US" baseline="0" dirty="0" smtClean="0"/>
              <a:t> is an abstract blasé class for writing bytes.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3D2A2-D01C-4439-8ECA-7ECE4CACBAD1}" type="slidenum">
              <a:rPr lang="en-AU" smtClean="0"/>
              <a:pPr>
                <a:defRPr/>
              </a:pPr>
              <a:t>21</a:t>
            </a:fld>
            <a:endParaRPr lang="en-AU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Refer:</a:t>
            </a:r>
            <a:r>
              <a:rPr lang="en-US" baseline="0" dirty="0" smtClean="0"/>
              <a:t> ConsoleIOExample.java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3D2A2-D01C-4439-8ECA-7ECE4CACBAD1}" type="slidenum">
              <a:rPr lang="en-AU" smtClean="0"/>
              <a:pPr>
                <a:defRPr/>
              </a:pPr>
              <a:t>23</a:t>
            </a:fld>
            <a:endParaRPr lang="en-A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1DF2-9A2F-4C6A-90AF-6F6AD8068C03}" type="datetimeFigureOut">
              <a:rPr lang="en-US" smtClean="0"/>
              <a:t>5/24/2014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C70A-891E-492E-BF01-860B52D3A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32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1DF2-9A2F-4C6A-90AF-6F6AD8068C03}" type="datetimeFigureOut">
              <a:rPr lang="en-US" smtClean="0"/>
              <a:t>5/24/2014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C70A-891E-492E-BF01-860B52D3A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09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1DF2-9A2F-4C6A-90AF-6F6AD8068C03}" type="datetimeFigureOut">
              <a:rPr lang="en-US" smtClean="0"/>
              <a:t>5/24/2014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C70A-891E-492E-BF01-860B52D3A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02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1DF2-9A2F-4C6A-90AF-6F6AD8068C03}" type="datetimeFigureOut">
              <a:rPr lang="en-US" smtClean="0"/>
              <a:t>5/24/2014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C70A-891E-492E-BF01-860B52D3A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78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1DF2-9A2F-4C6A-90AF-6F6AD8068C03}" type="datetimeFigureOut">
              <a:rPr lang="en-US" smtClean="0"/>
              <a:t>5/24/2014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C70A-891E-492E-BF01-860B52D3A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55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1DF2-9A2F-4C6A-90AF-6F6AD8068C03}" type="datetimeFigureOut">
              <a:rPr lang="en-US" smtClean="0"/>
              <a:t>5/24/2014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C70A-891E-492E-BF01-860B52D3A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69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1DF2-9A2F-4C6A-90AF-6F6AD8068C03}" type="datetimeFigureOut">
              <a:rPr lang="en-US" smtClean="0"/>
              <a:t>5/24/2014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C70A-891E-492E-BF01-860B52D3A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03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1DF2-9A2F-4C6A-90AF-6F6AD8068C03}" type="datetimeFigureOut">
              <a:rPr lang="en-US" smtClean="0"/>
              <a:t>5/24/2014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C70A-891E-492E-BF01-860B52D3A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87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1DF2-9A2F-4C6A-90AF-6F6AD8068C03}" type="datetimeFigureOut">
              <a:rPr lang="en-US" smtClean="0"/>
              <a:t>5/24/2014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C70A-891E-492E-BF01-860B52D3A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63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1DF2-9A2F-4C6A-90AF-6F6AD8068C03}" type="datetimeFigureOut">
              <a:rPr lang="en-US" smtClean="0"/>
              <a:t>5/24/2014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C70A-891E-492E-BF01-860B52D3A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53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1DF2-9A2F-4C6A-90AF-6F6AD8068C03}" type="datetimeFigureOut">
              <a:rPr lang="en-US" smtClean="0"/>
              <a:t>5/24/2014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C70A-891E-492E-BF01-860B52D3A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26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B1DF2-9A2F-4C6A-90AF-6F6AD8068C03}" type="datetimeFigureOut">
              <a:rPr lang="en-US" smtClean="0"/>
              <a:t>5/24/2014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BC70A-891E-492E-BF01-860B52D3A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9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4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08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76213" lvl="1" algn="l" rtl="0">
              <a:spcBef>
                <a:spcPct val="0"/>
              </a:spcBef>
            </a:pP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BufferedWriter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Maintains </a:t>
            </a:r>
            <a:r>
              <a:rPr lang="en-US" sz="2400" dirty="0"/>
              <a:t>an internal buffer of default size 8192 </a:t>
            </a:r>
            <a:r>
              <a:rPr lang="en-US" sz="2400" dirty="0" smtClean="0"/>
              <a:t>bytes(8kb) </a:t>
            </a:r>
            <a:r>
              <a:rPr lang="en-US" sz="2400" dirty="0"/>
              <a:t>and it is configurable</a:t>
            </a:r>
          </a:p>
          <a:p>
            <a:r>
              <a:rPr lang="en-US" sz="2400" dirty="0"/>
              <a:t>Data in the buffer is flushed to a underlying stream such as file, console output </a:t>
            </a:r>
            <a:r>
              <a:rPr lang="en-US" sz="2400" dirty="0" err="1"/>
              <a:t>etc</a:t>
            </a:r>
            <a:r>
              <a:rPr lang="en-US" sz="2400" dirty="0"/>
              <a:t>, at a </a:t>
            </a:r>
            <a:r>
              <a:rPr lang="en-US" sz="2400" dirty="0" smtClean="0"/>
              <a:t>time</a:t>
            </a:r>
          </a:p>
          <a:p>
            <a:r>
              <a:rPr lang="en-US" sz="2400" dirty="0" smtClean="0"/>
              <a:t>Buffer is flushed, when the buffer is full  or  flush() / close() is invoked.</a:t>
            </a:r>
          </a:p>
          <a:p>
            <a:r>
              <a:rPr lang="en-US" sz="2400" dirty="0" err="1" smtClean="0">
                <a:solidFill>
                  <a:srgbClr val="830051"/>
                </a:solidFill>
              </a:rPr>
              <a:t>BufferedWriter</a:t>
            </a:r>
            <a:r>
              <a:rPr lang="en-US" sz="2400" dirty="0" smtClean="0">
                <a:solidFill>
                  <a:srgbClr val="830051"/>
                </a:solidFill>
              </a:rPr>
              <a:t>(writer)</a:t>
            </a:r>
          </a:p>
          <a:p>
            <a:r>
              <a:rPr lang="en-US" sz="2400" dirty="0" err="1" smtClean="0">
                <a:solidFill>
                  <a:srgbClr val="830051"/>
                </a:solidFill>
              </a:rPr>
              <a:t>BufferedWriter</a:t>
            </a:r>
            <a:r>
              <a:rPr lang="en-US" sz="2400" dirty="0" smtClean="0">
                <a:solidFill>
                  <a:srgbClr val="830051"/>
                </a:solidFill>
              </a:rPr>
              <a:t>(writer, </a:t>
            </a:r>
            <a:r>
              <a:rPr lang="en-US" sz="2400" dirty="0" err="1" smtClean="0">
                <a:solidFill>
                  <a:srgbClr val="830051"/>
                </a:solidFill>
              </a:rPr>
              <a:t>buffersize</a:t>
            </a:r>
            <a:r>
              <a:rPr lang="en-US" sz="2400" dirty="0" smtClean="0">
                <a:solidFill>
                  <a:srgbClr val="830051"/>
                </a:solidFill>
              </a:rPr>
              <a:t>)</a:t>
            </a:r>
          </a:p>
          <a:p>
            <a:pPr lvl="1"/>
            <a:r>
              <a:rPr lang="en-US" sz="2000" dirty="0" smtClean="0"/>
              <a:t>The second option in the constructor configures the buffer size.</a:t>
            </a:r>
          </a:p>
          <a:p>
            <a:pPr marL="469900" indent="-285750"/>
            <a:r>
              <a:rPr lang="en-US" sz="2400" dirty="0" smtClean="0"/>
              <a:t>newLine() includes a new line character to the underlying stream.</a:t>
            </a:r>
          </a:p>
          <a:p>
            <a:pPr marL="469900" indent="-285750"/>
            <a:r>
              <a:rPr lang="en-US" sz="2400" dirty="0" smtClean="0"/>
              <a:t>No of hits to a file is reduced</a:t>
            </a:r>
          </a:p>
          <a:p>
            <a:pPr marL="463550" lvl="1" indent="0">
              <a:buNone/>
            </a:pPr>
            <a:endParaRPr lang="en-US" sz="20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4008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6B1AB395-38E6-4B95-819F-EA717C9E08F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43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00800" y="4038600"/>
            <a:ext cx="1066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5" name="Flowchart: Punched Tape 4"/>
          <p:cNvSpPr/>
          <p:nvPr/>
        </p:nvSpPr>
        <p:spPr>
          <a:xfrm>
            <a:off x="3962400" y="4114800"/>
            <a:ext cx="2133600" cy="76200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352800" y="3886200"/>
            <a:ext cx="6858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FW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438400" y="3276600"/>
            <a:ext cx="1752600" cy="2362200"/>
          </a:xfrm>
          <a:prstGeom prst="round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BW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38200" y="2362200"/>
            <a:ext cx="28575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Ram is great</a:t>
            </a:r>
          </a:p>
          <a:p>
            <a:pPr algn="ctr"/>
            <a:r>
              <a:rPr lang="en-US" dirty="0" smtClean="0"/>
              <a:t>Inspiring innvation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24400" y="49530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stream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895600" y="3048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0"/>
          </p:cNvCxnSpPr>
          <p:nvPr/>
        </p:nvCxnSpPr>
        <p:spPr>
          <a:xfrm flipV="1">
            <a:off x="3314700" y="2705100"/>
            <a:ext cx="125730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4724400" y="2514600"/>
            <a:ext cx="3048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5029200" y="2514600"/>
            <a:ext cx="381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410200" y="2514600"/>
            <a:ext cx="381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5791200" y="2514600"/>
            <a:ext cx="4572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6248400" y="2514600"/>
            <a:ext cx="381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219700" y="1998051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Buffer, size is 8KB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352800" y="2819400"/>
            <a:ext cx="1676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86469" y="31623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038600" y="2514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143500" y="30480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173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PrintWriter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 of JDK5 , It handles the file directly</a:t>
            </a:r>
          </a:p>
          <a:p>
            <a:pPr lvl="1"/>
            <a:r>
              <a:rPr lang="en-US" dirty="0" err="1" smtClean="0"/>
              <a:t>PrintWriter</a:t>
            </a:r>
            <a:r>
              <a:rPr lang="en-US" dirty="0" smtClean="0"/>
              <a:t>(File/string/writer);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new </a:t>
            </a:r>
            <a:r>
              <a:rPr lang="en-US" dirty="0" err="1" smtClean="0"/>
              <a:t>PrintWriter</a:t>
            </a:r>
            <a:r>
              <a:rPr lang="en-US" dirty="0" smtClean="0"/>
              <a:t>(“abc.txt”);</a:t>
            </a:r>
          </a:p>
          <a:p>
            <a:r>
              <a:rPr lang="en-US" dirty="0" smtClean="0"/>
              <a:t>It maintains an internal buffer to write chunk of characters to a file at a time</a:t>
            </a:r>
          </a:p>
          <a:p>
            <a:r>
              <a:rPr lang="en-US" dirty="0" err="1" smtClean="0"/>
              <a:t>println</a:t>
            </a:r>
            <a:r>
              <a:rPr lang="en-US" dirty="0" smtClean="0"/>
              <a:t>() writes the text including  new line character</a:t>
            </a:r>
          </a:p>
          <a:p>
            <a:r>
              <a:rPr lang="en-US" dirty="0" smtClean="0"/>
              <a:t>It writes formatted text using </a:t>
            </a:r>
            <a:r>
              <a:rPr lang="en-US" dirty="0" err="1" smtClean="0"/>
              <a:t>printf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printf</a:t>
            </a:r>
            <a:r>
              <a:rPr lang="en-US" dirty="0" smtClean="0"/>
              <a:t>(“%s  salary is %f”, name, salary);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4008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6B1AB395-38E6-4B95-819F-EA717C9E08F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47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Reader class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4008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6B1AB395-38E6-4B95-819F-EA717C9E08F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29064" y="1295400"/>
            <a:ext cx="4523936" cy="47244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b="1" dirty="0" smtClean="0">
                <a:solidFill>
                  <a:srgbClr val="830051"/>
                </a:solidFill>
              </a:rPr>
              <a:t>read</a:t>
            </a:r>
            <a:r>
              <a:rPr lang="en-US" dirty="0" smtClean="0">
                <a:solidFill>
                  <a:srgbClr val="830051"/>
                </a:solidFill>
              </a:rPr>
              <a:t>() </a:t>
            </a:r>
            <a:r>
              <a:rPr lang="en-US" dirty="0" smtClean="0"/>
              <a:t>reads a single character. It returns the number of bytes read, or -1 if end-of-file has been reached.</a:t>
            </a:r>
          </a:p>
          <a:p>
            <a:pPr algn="just"/>
            <a:r>
              <a:rPr lang="en-US" b="1" dirty="0" smtClean="0">
                <a:solidFill>
                  <a:srgbClr val="830051"/>
                </a:solidFill>
              </a:rPr>
              <a:t>read(char[]</a:t>
            </a:r>
            <a:r>
              <a:rPr lang="en-US" dirty="0" smtClean="0">
                <a:solidFill>
                  <a:srgbClr val="830051"/>
                </a:solidFill>
              </a:rPr>
              <a:t>)</a:t>
            </a:r>
            <a:r>
              <a:rPr lang="en-US" dirty="0" smtClean="0"/>
              <a:t>, which takes the character array, reads an array of characters and returns -1 ,if the end-of-file has been reached.</a:t>
            </a:r>
          </a:p>
          <a:p>
            <a:pPr algn="just"/>
            <a:r>
              <a:rPr lang="en-US" b="1" dirty="0" smtClean="0">
                <a:solidFill>
                  <a:srgbClr val="830051"/>
                </a:solidFill>
              </a:rPr>
              <a:t>skip(long</a:t>
            </a:r>
            <a:r>
              <a:rPr lang="en-US" dirty="0" smtClean="0">
                <a:solidFill>
                  <a:srgbClr val="830051"/>
                </a:solidFill>
              </a:rPr>
              <a:t>)</a:t>
            </a:r>
            <a:r>
              <a:rPr lang="en-US" dirty="0" smtClean="0"/>
              <a:t>, skips a specified number of characters.</a:t>
            </a:r>
          </a:p>
          <a:p>
            <a:pPr algn="just"/>
            <a:r>
              <a:rPr lang="en-US" b="1" dirty="0" smtClean="0">
                <a:solidFill>
                  <a:srgbClr val="830051"/>
                </a:solidFill>
              </a:rPr>
              <a:t>close</a:t>
            </a:r>
            <a:r>
              <a:rPr lang="en-US" dirty="0" smtClean="0">
                <a:solidFill>
                  <a:srgbClr val="830051"/>
                </a:solidFill>
              </a:rPr>
              <a:t>() </a:t>
            </a:r>
            <a:r>
              <a:rPr lang="en-US" dirty="0" smtClean="0"/>
              <a:t>closes the stream to free up system resources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86446" y="1500174"/>
            <a:ext cx="30003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InputStream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86446" y="1857364"/>
            <a:ext cx="3000396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+ int : read ()</a:t>
            </a:r>
          </a:p>
          <a:p>
            <a:r>
              <a:rPr lang="en-US" dirty="0" smtClean="0"/>
              <a:t>+ int : read (char[] data)</a:t>
            </a:r>
          </a:p>
          <a:p>
            <a:r>
              <a:rPr lang="en-US" dirty="0" smtClean="0"/>
              <a:t>+ long: skip (long </a:t>
            </a:r>
            <a:r>
              <a:rPr lang="en-US" dirty="0" err="1" smtClean="0"/>
              <a:t>lng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+ void : close ( )</a:t>
            </a:r>
          </a:p>
        </p:txBody>
      </p:sp>
    </p:spTree>
    <p:extLst>
      <p:ext uri="{BB962C8B-B14F-4D97-AF65-F5344CB8AC3E}">
        <p14:creationId xmlns:p14="http://schemas.microsoft.com/office/powerpoint/2010/main" val="161395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64" y="1143000"/>
            <a:ext cx="8229600" cy="4876800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FileReader</a:t>
            </a:r>
            <a:endParaRPr lang="en-US" sz="2400" dirty="0" smtClean="0"/>
          </a:p>
          <a:p>
            <a:pPr lvl="1"/>
            <a:r>
              <a:rPr lang="en-US" sz="2000" dirty="0" smtClean="0"/>
              <a:t>It reads a character from file</a:t>
            </a:r>
          </a:p>
          <a:p>
            <a:pPr lvl="1"/>
            <a:r>
              <a:rPr lang="en-US" sz="2000" dirty="0" smtClean="0"/>
              <a:t>Syntax</a:t>
            </a:r>
            <a:r>
              <a:rPr lang="en-US" sz="2000" dirty="0" smtClean="0">
                <a:solidFill>
                  <a:srgbClr val="830051"/>
                </a:solidFill>
              </a:rPr>
              <a:t>: new </a:t>
            </a:r>
            <a:r>
              <a:rPr lang="en-US" sz="2000" dirty="0" err="1" smtClean="0">
                <a:solidFill>
                  <a:srgbClr val="830051"/>
                </a:solidFill>
              </a:rPr>
              <a:t>FileReader</a:t>
            </a:r>
            <a:r>
              <a:rPr lang="en-US" sz="2000" dirty="0" smtClean="0">
                <a:solidFill>
                  <a:srgbClr val="830051"/>
                </a:solidFill>
              </a:rPr>
              <a:t>(File/string);</a:t>
            </a:r>
          </a:p>
          <a:p>
            <a:r>
              <a:rPr lang="en-US" sz="2400" dirty="0" err="1" smtClean="0"/>
              <a:t>BufferedReader</a:t>
            </a:r>
            <a:endParaRPr lang="en-US" sz="2400" dirty="0" smtClean="0"/>
          </a:p>
          <a:p>
            <a:pPr lvl="1"/>
            <a:r>
              <a:rPr lang="en-US" sz="2000" dirty="0" smtClean="0"/>
              <a:t>It reads the data from the file to an internal buffer at a time, which is 8192 bytes by default and it is configurable</a:t>
            </a:r>
          </a:p>
          <a:p>
            <a:pPr lvl="1"/>
            <a:r>
              <a:rPr lang="en-US" sz="1600" dirty="0">
                <a:solidFill>
                  <a:srgbClr val="830051"/>
                </a:solidFill>
              </a:rPr>
              <a:t>new </a:t>
            </a:r>
            <a:r>
              <a:rPr lang="en-US" sz="1600" dirty="0" err="1" smtClean="0">
                <a:solidFill>
                  <a:srgbClr val="830051"/>
                </a:solidFill>
              </a:rPr>
              <a:t>BufferedReader</a:t>
            </a:r>
            <a:r>
              <a:rPr lang="en-US" sz="1600" dirty="0" smtClean="0">
                <a:solidFill>
                  <a:srgbClr val="830051"/>
                </a:solidFill>
              </a:rPr>
              <a:t>(reader);</a:t>
            </a:r>
            <a:endParaRPr lang="en-US" sz="1600" dirty="0">
              <a:solidFill>
                <a:srgbClr val="830051"/>
              </a:solidFill>
            </a:endParaRPr>
          </a:p>
          <a:p>
            <a:pPr lvl="1"/>
            <a:r>
              <a:rPr lang="en-US" sz="1600" dirty="0" smtClean="0">
                <a:solidFill>
                  <a:srgbClr val="830051"/>
                </a:solidFill>
              </a:rPr>
              <a:t>new </a:t>
            </a:r>
            <a:r>
              <a:rPr lang="en-US" sz="1600" dirty="0" err="1" smtClean="0">
                <a:solidFill>
                  <a:srgbClr val="830051"/>
                </a:solidFill>
              </a:rPr>
              <a:t>BufferedReader</a:t>
            </a:r>
            <a:r>
              <a:rPr lang="en-US" sz="1600" dirty="0" smtClean="0">
                <a:solidFill>
                  <a:srgbClr val="830051"/>
                </a:solidFill>
              </a:rPr>
              <a:t>(reader, </a:t>
            </a:r>
            <a:r>
              <a:rPr lang="en-US" sz="1600" dirty="0" err="1" smtClean="0">
                <a:solidFill>
                  <a:srgbClr val="830051"/>
                </a:solidFill>
              </a:rPr>
              <a:t>buffersize</a:t>
            </a:r>
            <a:r>
              <a:rPr lang="en-US" sz="1600" dirty="0" smtClean="0">
                <a:solidFill>
                  <a:srgbClr val="830051"/>
                </a:solidFill>
              </a:rPr>
              <a:t>);</a:t>
            </a:r>
          </a:p>
          <a:p>
            <a:pPr lvl="1"/>
            <a:r>
              <a:rPr lang="en-US" sz="1600" dirty="0">
                <a:solidFill>
                  <a:srgbClr val="830051"/>
                </a:solidFill>
              </a:rPr>
              <a:t> </a:t>
            </a:r>
            <a:r>
              <a:rPr lang="en-US" sz="1600" dirty="0" smtClean="0">
                <a:solidFill>
                  <a:srgbClr val="830051"/>
                </a:solidFill>
              </a:rPr>
              <a:t>new </a:t>
            </a:r>
            <a:r>
              <a:rPr lang="en-US" sz="1600" dirty="0" err="1" smtClean="0">
                <a:solidFill>
                  <a:srgbClr val="830051"/>
                </a:solidFill>
              </a:rPr>
              <a:t>BufferedReader</a:t>
            </a:r>
            <a:r>
              <a:rPr lang="en-US" sz="1600" dirty="0" smtClean="0">
                <a:solidFill>
                  <a:srgbClr val="830051"/>
                </a:solidFill>
              </a:rPr>
              <a:t>(new </a:t>
            </a:r>
            <a:r>
              <a:rPr lang="en-US" sz="1600" dirty="0" err="1" smtClean="0">
                <a:solidFill>
                  <a:srgbClr val="830051"/>
                </a:solidFill>
              </a:rPr>
              <a:t>FileReader</a:t>
            </a:r>
            <a:r>
              <a:rPr lang="en-US" sz="1600" dirty="0" smtClean="0">
                <a:solidFill>
                  <a:srgbClr val="830051"/>
                </a:solidFill>
              </a:rPr>
              <a:t>(“abc.txt”),  1024 *10);</a:t>
            </a:r>
          </a:p>
          <a:p>
            <a:pPr lvl="2"/>
            <a:r>
              <a:rPr lang="en-US" sz="1600" dirty="0" smtClean="0"/>
              <a:t>The above syntax is used for configuring buffer size.</a:t>
            </a:r>
          </a:p>
          <a:p>
            <a:pPr lvl="1" algn="just"/>
            <a:r>
              <a:rPr lang="en-US" sz="1600" dirty="0" smtClean="0"/>
              <a:t>readLine() method reads a line from internal buffer, </a:t>
            </a:r>
            <a:endParaRPr lang="en-US" sz="20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4008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6B1AB395-38E6-4B95-819F-EA717C9E08F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39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BufferedReader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24600" y="4495800"/>
            <a:ext cx="1371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unched Tape 4"/>
          <p:cNvSpPr/>
          <p:nvPr/>
        </p:nvSpPr>
        <p:spPr>
          <a:xfrm>
            <a:off x="3733800" y="4724400"/>
            <a:ext cx="2590800" cy="45720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76600" y="4419600"/>
            <a:ext cx="609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209800" y="3505200"/>
            <a:ext cx="1905000" cy="2438400"/>
          </a:xfrm>
          <a:prstGeom prst="round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33800" y="2514600"/>
            <a:ext cx="381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114800" y="2514600"/>
            <a:ext cx="304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19600" y="25146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48200" y="2514600"/>
            <a:ext cx="304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53000" y="2514600"/>
            <a:ext cx="304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114800" y="22098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Buffer, size is 8KB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276600" y="2743200"/>
            <a:ext cx="457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86200" y="3048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219200" y="2133600"/>
            <a:ext cx="14478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String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667000" y="26289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971800" y="2209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943600" y="2286000"/>
            <a:ext cx="2362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Reads until buffer is full</a:t>
            </a:r>
          </a:p>
          <a:p>
            <a:pPr marL="342900" indent="-342900">
              <a:buAutoNum type="arabicPeriod"/>
            </a:pPr>
            <a:r>
              <a:rPr lang="en-US" dirty="0" smtClean="0"/>
              <a:t>Reads line by line from buffer to String var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93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Reads the data from CSV file and binds to a List that contains </a:t>
            </a:r>
            <a:r>
              <a:rPr lang="en-US" sz="2000" dirty="0" err="1" smtClean="0"/>
              <a:t>Emp</a:t>
            </a:r>
            <a:r>
              <a:rPr lang="en-US" sz="2000" dirty="0" smtClean="0"/>
              <a:t> objects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4008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6B1AB395-38E6-4B95-819F-EA717C9E08F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10" y="1981200"/>
            <a:ext cx="4867275" cy="3910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492" y="2271713"/>
            <a:ext cx="2564908" cy="1004887"/>
          </a:xfrm>
          <a:prstGeom prst="rect">
            <a:avLst/>
          </a:prstGeom>
          <a:noFill/>
          <a:ln w="9525">
            <a:solidFill>
              <a:srgbClr val="83005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477000" y="40386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Mindtree.dat</a:t>
            </a:r>
            <a:endParaRPr lang="en-US" sz="1400" dirty="0">
              <a:solidFill>
                <a:srgbClr val="4D4F53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6705600" y="3352800"/>
            <a:ext cx="165346" cy="6858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71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48200"/>
          </a:xfrm>
        </p:spPr>
        <p:txBody>
          <a:bodyPr>
            <a:noAutofit/>
          </a:bodyPr>
          <a:lstStyle/>
          <a:p>
            <a:r>
              <a:rPr lang="en-US" sz="2400" dirty="0" smtClean="0"/>
              <a:t>Character stream is capable of converting from byte stream to character stream vice versa</a:t>
            </a:r>
          </a:p>
          <a:p>
            <a:r>
              <a:rPr lang="en-US" sz="2400" dirty="0" smtClean="0"/>
              <a:t>InputStreamReader and OutputStreamwriter are the bridge between char and byte streams.</a:t>
            </a:r>
          </a:p>
          <a:p>
            <a:r>
              <a:rPr lang="en-US" sz="2400" dirty="0" err="1" smtClean="0">
                <a:solidFill>
                  <a:srgbClr val="830051"/>
                </a:solidFill>
              </a:rPr>
              <a:t>InputStreamReader</a:t>
            </a:r>
            <a:endParaRPr lang="en-US" sz="2400" dirty="0" smtClean="0">
              <a:solidFill>
                <a:srgbClr val="830051"/>
              </a:solidFill>
            </a:endParaRPr>
          </a:p>
          <a:p>
            <a:pPr lvl="1"/>
            <a:r>
              <a:rPr lang="en-US" sz="2000" dirty="0" smtClean="0"/>
              <a:t>Converts byte stream to character stream</a:t>
            </a:r>
          </a:p>
          <a:p>
            <a:pPr lvl="1"/>
            <a:r>
              <a:rPr lang="en-US" sz="2000" dirty="0" smtClean="0"/>
              <a:t>Syntax : new </a:t>
            </a:r>
            <a:r>
              <a:rPr lang="en-US" sz="2000" dirty="0" err="1" smtClean="0"/>
              <a:t>InputStreamReader</a:t>
            </a:r>
            <a:r>
              <a:rPr lang="en-US" sz="2000" dirty="0" smtClean="0"/>
              <a:t>(</a:t>
            </a:r>
            <a:r>
              <a:rPr lang="en-US" sz="2000" dirty="0" err="1" smtClean="0"/>
              <a:t>bytestream</a:t>
            </a:r>
            <a:r>
              <a:rPr lang="en-US" sz="2000" dirty="0" smtClean="0"/>
              <a:t>);</a:t>
            </a:r>
          </a:p>
          <a:p>
            <a:pPr lvl="2"/>
            <a:r>
              <a:rPr lang="en-US" sz="1800" dirty="0" smtClean="0"/>
              <a:t>Ex: </a:t>
            </a:r>
          </a:p>
          <a:p>
            <a:pPr lvl="2"/>
            <a:endParaRPr lang="en-US" sz="1800" dirty="0" smtClean="0">
              <a:solidFill>
                <a:srgbClr val="830051"/>
              </a:solidFill>
            </a:endParaRPr>
          </a:p>
          <a:p>
            <a:pPr lvl="2"/>
            <a:r>
              <a:rPr lang="en-US" sz="1800" dirty="0" smtClean="0"/>
              <a:t>Reads a line from input stream (System.in) , converts in to char stream and carries to buffer reader</a:t>
            </a:r>
            <a:endParaRPr lang="en-US" sz="1800" dirty="0">
              <a:solidFill>
                <a:srgbClr val="830051"/>
              </a:solidFill>
            </a:endParaRPr>
          </a:p>
          <a:p>
            <a:pPr marL="179387" indent="0">
              <a:buNone/>
            </a:pPr>
            <a:endParaRPr lang="en-US" sz="2400" dirty="0" smtClean="0"/>
          </a:p>
          <a:p>
            <a:pPr marL="179387" indent="0"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4008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6B1AB395-38E6-4B95-819F-EA717C9E08F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191000"/>
            <a:ext cx="5181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044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5137" indent="-285750"/>
            <a:r>
              <a:rPr lang="en-US" sz="2800" dirty="0" err="1">
                <a:solidFill>
                  <a:srgbClr val="830051"/>
                </a:solidFill>
              </a:rPr>
              <a:t>OutputStreamWriter</a:t>
            </a:r>
            <a:endParaRPr lang="en-US" sz="2800" dirty="0">
              <a:solidFill>
                <a:srgbClr val="830051"/>
              </a:solidFill>
            </a:endParaRPr>
          </a:p>
          <a:p>
            <a:pPr marL="744537" lvl="1" indent="-285750"/>
            <a:r>
              <a:rPr lang="en-US" sz="2400" dirty="0"/>
              <a:t>Converts character stream to byte stream</a:t>
            </a:r>
          </a:p>
          <a:p>
            <a:pPr marL="744537" lvl="1" indent="-285750"/>
            <a:r>
              <a:rPr lang="en-US" sz="2400" dirty="0"/>
              <a:t>Syntax: new </a:t>
            </a:r>
            <a:r>
              <a:rPr lang="en-US" sz="2400" dirty="0" err="1"/>
              <a:t>OutputStreamWriter</a:t>
            </a:r>
            <a:r>
              <a:rPr lang="en-US" sz="2400" dirty="0"/>
              <a:t>(</a:t>
            </a:r>
            <a:r>
              <a:rPr lang="en-US" sz="2400" dirty="0" err="1"/>
              <a:t>bytestream</a:t>
            </a:r>
            <a:r>
              <a:rPr lang="en-US" sz="2400" dirty="0"/>
              <a:t>);</a:t>
            </a:r>
          </a:p>
          <a:p>
            <a:pPr marL="1031875" lvl="2" indent="-285750"/>
            <a:r>
              <a:rPr lang="en-US" sz="2000" dirty="0"/>
              <a:t>Ex</a:t>
            </a:r>
            <a:r>
              <a:rPr lang="en-US" sz="2000" dirty="0" smtClean="0">
                <a:solidFill>
                  <a:srgbClr val="830051"/>
                </a:solidFill>
              </a:rPr>
              <a:t>:</a:t>
            </a:r>
          </a:p>
          <a:p>
            <a:pPr marL="1031875" lvl="2" indent="-285750"/>
            <a:endParaRPr lang="en-US" sz="2000" dirty="0">
              <a:solidFill>
                <a:srgbClr val="830051"/>
              </a:solidFill>
            </a:endParaRPr>
          </a:p>
          <a:p>
            <a:pPr marL="1031875" lvl="2" indent="-285750"/>
            <a:endParaRPr lang="en-US" sz="2000" dirty="0" smtClean="0">
              <a:solidFill>
                <a:srgbClr val="830051"/>
              </a:solidFill>
            </a:endParaRPr>
          </a:p>
          <a:p>
            <a:pPr marL="1031875" lvl="2" indent="-285750"/>
            <a:r>
              <a:rPr lang="en-US" sz="2000" dirty="0" smtClean="0"/>
              <a:t>It flushes  the data from the </a:t>
            </a:r>
            <a:r>
              <a:rPr lang="en-US" sz="2000" dirty="0" err="1" smtClean="0"/>
              <a:t>bufferedWriter</a:t>
            </a:r>
            <a:r>
              <a:rPr lang="en-US" sz="2000" dirty="0" smtClean="0"/>
              <a:t> , converts into byte stream and sends to standard output (console output)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4008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6B1AB395-38E6-4B95-819F-EA717C9E08FB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048000"/>
            <a:ext cx="4724400" cy="977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687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Converting </a:t>
            </a:r>
            <a:r>
              <a:rPr lang="en-US" dirty="0" smtClean="0"/>
              <a:t>Streams - Reading from Keyboard.</a:t>
            </a:r>
            <a:endParaRPr lang="en-US" dirty="0"/>
          </a:p>
        </p:txBody>
      </p:sp>
      <p:pic>
        <p:nvPicPr>
          <p:cNvPr id="1095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371600"/>
            <a:ext cx="7848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4008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6B1AB395-38E6-4B95-819F-EA717C9E08F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00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Understanding which streams to use for character-based and byte-based streams.</a:t>
            </a:r>
          </a:p>
          <a:p>
            <a:endParaRPr lang="en-US" dirty="0" smtClean="0"/>
          </a:p>
          <a:p>
            <a:r>
              <a:rPr lang="en-US" dirty="0" smtClean="0"/>
              <a:t>Read from a text file and write to a text file.</a:t>
            </a:r>
          </a:p>
          <a:p>
            <a:endParaRPr lang="en-US" dirty="0" smtClean="0"/>
          </a:p>
          <a:p>
            <a:r>
              <a:rPr lang="en-US" dirty="0" smtClean="0"/>
              <a:t>Understand wrapper stream classes for providing additional higher level functionality.</a:t>
            </a:r>
          </a:p>
          <a:p>
            <a:endParaRPr lang="en-US" dirty="0" smtClean="0"/>
          </a:p>
          <a:p>
            <a:r>
              <a:rPr lang="en-US" dirty="0" smtClean="0"/>
              <a:t>Understand how to read the data from keyboard using stream classes.</a:t>
            </a:r>
          </a:p>
          <a:p>
            <a:endParaRPr lang="en-US" dirty="0" smtClean="0"/>
          </a:p>
          <a:p>
            <a:pPr marL="225425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74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24400"/>
          </a:xfrm>
        </p:spPr>
        <p:txBody>
          <a:bodyPr>
            <a:noAutofit/>
          </a:bodyPr>
          <a:lstStyle/>
          <a:p>
            <a:r>
              <a:rPr lang="en-US" sz="2000" dirty="0"/>
              <a:t>File object is used for creating a file or folder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File </a:t>
            </a:r>
            <a:r>
              <a:rPr lang="en-US" sz="2000" dirty="0" err="1" smtClean="0">
                <a:solidFill>
                  <a:srgbClr val="C00000"/>
                </a:solidFill>
              </a:rPr>
              <a:t>file</a:t>
            </a:r>
            <a:r>
              <a:rPr lang="en-US" sz="2000" dirty="0" smtClean="0">
                <a:solidFill>
                  <a:srgbClr val="C00000"/>
                </a:solidFill>
              </a:rPr>
              <a:t> = new File(filename);</a:t>
            </a:r>
          </a:p>
          <a:p>
            <a:r>
              <a:rPr lang="en-US" sz="2000" dirty="0" smtClean="0"/>
              <a:t>The above syntax creates a file object but does not create a file physically</a:t>
            </a:r>
          </a:p>
          <a:p>
            <a:r>
              <a:rPr lang="en-US" sz="2000" dirty="0" smtClean="0"/>
              <a:t>To create a file</a:t>
            </a:r>
          </a:p>
          <a:p>
            <a:pPr lvl="1"/>
            <a:r>
              <a:rPr lang="en-US" sz="1800" dirty="0" smtClean="0"/>
              <a:t>File is created physically when File object is passed in the constructor of </a:t>
            </a:r>
            <a:r>
              <a:rPr lang="en-US" sz="1800" dirty="0" err="1" smtClean="0"/>
              <a:t>FileWriter</a:t>
            </a:r>
            <a:r>
              <a:rPr lang="en-US" sz="1800" dirty="0" smtClean="0"/>
              <a:t>, </a:t>
            </a:r>
            <a:r>
              <a:rPr lang="en-US" sz="1800" dirty="0" err="1" smtClean="0"/>
              <a:t>PrintWriter</a:t>
            </a:r>
            <a:r>
              <a:rPr lang="en-US" sz="1800" dirty="0" smtClean="0"/>
              <a:t>, </a:t>
            </a:r>
            <a:r>
              <a:rPr lang="en-US" sz="1800" dirty="0" err="1" smtClean="0"/>
              <a:t>FileOutputStream</a:t>
            </a:r>
            <a:r>
              <a:rPr lang="en-US" sz="1800" dirty="0" smtClean="0"/>
              <a:t> object .</a:t>
            </a:r>
          </a:p>
          <a:p>
            <a:pPr lvl="2"/>
            <a:r>
              <a:rPr lang="en-US" sz="1600" dirty="0" err="1" smtClean="0">
                <a:solidFill>
                  <a:srgbClr val="C00000"/>
                </a:solidFill>
              </a:rPr>
              <a:t>FileWriter</a:t>
            </a:r>
            <a:r>
              <a:rPr lang="en-US" sz="1600" dirty="0" smtClean="0">
                <a:solidFill>
                  <a:srgbClr val="C00000"/>
                </a:solidFill>
              </a:rPr>
              <a:t>(file),  </a:t>
            </a:r>
            <a:r>
              <a:rPr lang="en-US" sz="1600" dirty="0" err="1" smtClean="0">
                <a:solidFill>
                  <a:srgbClr val="C00000"/>
                </a:solidFill>
              </a:rPr>
              <a:t>FileOutputStream</a:t>
            </a:r>
            <a:r>
              <a:rPr lang="en-US" sz="1600" dirty="0" smtClean="0">
                <a:solidFill>
                  <a:srgbClr val="C00000"/>
                </a:solidFill>
              </a:rPr>
              <a:t>(file), </a:t>
            </a:r>
            <a:r>
              <a:rPr lang="en-US" sz="1600" dirty="0" err="1" smtClean="0">
                <a:solidFill>
                  <a:srgbClr val="C00000"/>
                </a:solidFill>
              </a:rPr>
              <a:t>PrintWriter</a:t>
            </a:r>
            <a:r>
              <a:rPr lang="en-US" sz="1600" dirty="0" smtClean="0">
                <a:solidFill>
                  <a:srgbClr val="C00000"/>
                </a:solidFill>
              </a:rPr>
              <a:t>(file)</a:t>
            </a:r>
          </a:p>
          <a:p>
            <a:r>
              <a:rPr lang="en-US" sz="2000" dirty="0" smtClean="0"/>
              <a:t>To find file length :   </a:t>
            </a:r>
            <a:r>
              <a:rPr lang="en-US" sz="2000" dirty="0" err="1" smtClean="0">
                <a:solidFill>
                  <a:srgbClr val="C00000"/>
                </a:solidFill>
              </a:rPr>
              <a:t>file.length</a:t>
            </a:r>
            <a:r>
              <a:rPr lang="en-US" sz="2000" dirty="0" smtClean="0">
                <a:solidFill>
                  <a:srgbClr val="C00000"/>
                </a:solidFill>
              </a:rPr>
              <a:t>()</a:t>
            </a:r>
          </a:p>
          <a:p>
            <a:r>
              <a:rPr lang="en-US" sz="2000" dirty="0" smtClean="0"/>
              <a:t>To create a folder:  </a:t>
            </a:r>
            <a:r>
              <a:rPr lang="en-US" sz="2000" dirty="0" err="1" smtClean="0">
                <a:solidFill>
                  <a:srgbClr val="C00000"/>
                </a:solidFill>
              </a:rPr>
              <a:t>file.mkdir</a:t>
            </a:r>
            <a:r>
              <a:rPr lang="en-US" sz="2000" dirty="0" smtClean="0">
                <a:solidFill>
                  <a:srgbClr val="C00000"/>
                </a:solidFill>
              </a:rPr>
              <a:t>();</a:t>
            </a:r>
          </a:p>
          <a:p>
            <a:r>
              <a:rPr lang="en-US" sz="2000" dirty="0" smtClean="0"/>
              <a:t>To check the file/folder exist</a:t>
            </a:r>
          </a:p>
          <a:p>
            <a:pPr lvl="1"/>
            <a:r>
              <a:rPr lang="en-US" sz="1800" dirty="0"/>
              <a:t> </a:t>
            </a:r>
            <a:r>
              <a:rPr lang="en-US" sz="1800" dirty="0" smtClean="0"/>
              <a:t>  </a:t>
            </a:r>
            <a:r>
              <a:rPr lang="en-US" sz="1800" dirty="0" err="1" smtClean="0">
                <a:solidFill>
                  <a:srgbClr val="C00000"/>
                </a:solidFill>
              </a:rPr>
              <a:t>file.exists</a:t>
            </a:r>
            <a:r>
              <a:rPr lang="en-US" sz="1800" dirty="0" smtClean="0">
                <a:solidFill>
                  <a:srgbClr val="C00000"/>
                </a:solidFill>
              </a:rPr>
              <a:t>()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4008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6B1AB395-38E6-4B95-819F-EA717C9E08FB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572000"/>
            <a:ext cx="3486150" cy="16002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239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14422"/>
            <a:ext cx="9144000" cy="4957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 streams hierarchy</a:t>
            </a:r>
            <a:endParaRPr lang="en-US" dirty="0"/>
          </a:p>
        </p:txBody>
      </p:sp>
      <p:graphicFrame>
        <p:nvGraphicFramePr>
          <p:cNvPr id="696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4893185"/>
              </p:ext>
            </p:extLst>
          </p:nvPr>
        </p:nvGraphicFramePr>
        <p:xfrm>
          <a:off x="538135" y="1143000"/>
          <a:ext cx="806773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Bitmap Image" r:id="rId4" imgW="3914286" imgH="2781688" progId="PBrush">
                  <p:embed/>
                </p:oleObj>
              </mc:Choice>
              <mc:Fallback>
                <p:oleObj name="Bitmap Image" r:id="rId4" imgW="3914286" imgH="278168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35" y="1143000"/>
                        <a:ext cx="8067730" cy="480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525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4857760"/>
            <a:ext cx="1100592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03874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 </a:t>
            </a:r>
            <a:r>
              <a:rPr lang="en-US" sz="1600" dirty="0" smtClean="0"/>
              <a:t>Java</a:t>
            </a:r>
            <a:r>
              <a:rPr lang="en-US" sz="2000" dirty="0" smtClean="0"/>
              <a:t> there are different streams for reading and writing.</a:t>
            </a:r>
          </a:p>
          <a:p>
            <a:r>
              <a:rPr lang="en-US" sz="2000" dirty="0" smtClean="0"/>
              <a:t>Use Output Stream to write data from an application.</a:t>
            </a:r>
          </a:p>
          <a:p>
            <a:r>
              <a:rPr lang="en-US" sz="2000" dirty="0" smtClean="0"/>
              <a:t>Use Input Stream to read data into an application.</a:t>
            </a:r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Stream and Output Stream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14348" y="4000504"/>
            <a:ext cx="2357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OutputStream</a:t>
            </a:r>
          </a:p>
          <a:p>
            <a:pPr algn="ctr"/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(System.out)</a:t>
            </a:r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428628" y="2643182"/>
            <a:ext cx="8215338" cy="2136646"/>
            <a:chOff x="428628" y="2643182"/>
            <a:chExt cx="8215338" cy="2136646"/>
          </a:xfrm>
        </p:grpSpPr>
        <p:grpSp>
          <p:nvGrpSpPr>
            <p:cNvPr id="5" name="Group 4"/>
            <p:cNvGrpSpPr/>
            <p:nvPr/>
          </p:nvGrpSpPr>
          <p:grpSpPr>
            <a:xfrm>
              <a:off x="3286116" y="3000372"/>
              <a:ext cx="5357850" cy="1779456"/>
              <a:chOff x="1285852" y="4357694"/>
              <a:chExt cx="5357850" cy="1779456"/>
            </a:xfrm>
          </p:grpSpPr>
          <p:grpSp>
            <p:nvGrpSpPr>
              <p:cNvPr id="6" name="Group 19"/>
              <p:cNvGrpSpPr/>
              <p:nvPr/>
            </p:nvGrpSpPr>
            <p:grpSpPr>
              <a:xfrm>
                <a:off x="3786182" y="4568619"/>
                <a:ext cx="2857520" cy="655084"/>
                <a:chOff x="3786182" y="4286256"/>
                <a:chExt cx="2857520" cy="655084"/>
              </a:xfrm>
            </p:grpSpPr>
            <p:sp>
              <p:nvSpPr>
                <p:cNvPr id="16" name="Wave 15"/>
                <p:cNvSpPr/>
                <p:nvPr/>
              </p:nvSpPr>
              <p:spPr>
                <a:xfrm>
                  <a:off x="3786182" y="4286256"/>
                  <a:ext cx="2786082" cy="642942"/>
                </a:xfrm>
                <a:prstGeom prst="wave">
                  <a:avLst>
                    <a:gd name="adj1" fmla="val 20000"/>
                    <a:gd name="adj2" fmla="val -490"/>
                  </a:avLst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3786182" y="4357694"/>
                  <a:ext cx="5000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77</a:t>
                  </a:r>
                  <a:endParaRPr lang="en-US" dirty="0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4214810" y="4286256"/>
                  <a:ext cx="5715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105</a:t>
                  </a:r>
                  <a:endParaRPr lang="en-US" dirty="0"/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4857752" y="4429132"/>
                  <a:ext cx="5715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110</a:t>
                  </a:r>
                  <a:endParaRPr lang="en-US" dirty="0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5572132" y="4572008"/>
                  <a:ext cx="5715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100</a:t>
                  </a:r>
                  <a:endParaRPr lang="en-US" dirty="0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6072198" y="4429132"/>
                  <a:ext cx="5715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84</a:t>
                  </a:r>
                  <a:endParaRPr lang="en-US" dirty="0"/>
                </a:p>
              </p:txBody>
            </p:sp>
          </p:grpSp>
          <p:sp>
            <p:nvSpPr>
              <p:cNvPr id="7" name="Rounded Rectangle 6"/>
              <p:cNvSpPr/>
              <p:nvPr/>
            </p:nvSpPr>
            <p:spPr>
              <a:xfrm>
                <a:off x="1285852" y="4500570"/>
                <a:ext cx="1428760" cy="85725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428728" y="4714884"/>
                <a:ext cx="1143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Program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786182" y="4643446"/>
                <a:ext cx="428628" cy="357190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Arc 9"/>
              <p:cNvSpPr/>
              <p:nvPr/>
            </p:nvSpPr>
            <p:spPr>
              <a:xfrm>
                <a:off x="2714612" y="4357694"/>
                <a:ext cx="1143008" cy="714380"/>
              </a:xfrm>
              <a:prstGeom prst="arc">
                <a:avLst>
                  <a:gd name="adj1" fmla="val 10523117"/>
                  <a:gd name="adj2" fmla="val 0"/>
                </a:avLst>
              </a:prstGeom>
              <a:ln w="25400"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Arc 10"/>
              <p:cNvSpPr/>
              <p:nvPr/>
            </p:nvSpPr>
            <p:spPr>
              <a:xfrm rot="10010038">
                <a:off x="2770608" y="4696086"/>
                <a:ext cx="1167877" cy="679266"/>
              </a:xfrm>
              <a:prstGeom prst="arc">
                <a:avLst>
                  <a:gd name="adj1" fmla="val 11693343"/>
                  <a:gd name="adj2" fmla="val 0"/>
                </a:avLst>
              </a:prstGeom>
              <a:ln w="25400">
                <a:solidFill>
                  <a:schemeClr val="tx1"/>
                </a:solidFill>
                <a:prstDash val="solid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57686" y="5429264"/>
                <a:ext cx="214314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InputStream</a:t>
                </a:r>
              </a:p>
              <a:p>
                <a:r>
                  <a:rPr lang="en-US" sz="2000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(System.in)</a:t>
                </a:r>
                <a:endParaRPr lang="en-US" sz="2000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143240" y="5429264"/>
                <a:ext cx="500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77</a:t>
                </a:r>
                <a:endParaRPr lang="en-US" dirty="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571472" y="3714752"/>
              <a:ext cx="2644794" cy="286546"/>
              <a:chOff x="5928528" y="3855033"/>
              <a:chExt cx="2644794" cy="286546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>
                <a:off x="5929322" y="4139991"/>
                <a:ext cx="264320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rot="5400000" flipH="1" flipV="1">
                <a:off x="8501090" y="4068553"/>
                <a:ext cx="14287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rot="5400000" flipH="1" flipV="1">
                <a:off x="5786446" y="3997115"/>
                <a:ext cx="285752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/>
          </p:nvGrpSpPr>
          <p:grpSpPr>
            <a:xfrm>
              <a:off x="428628" y="3143248"/>
              <a:ext cx="2857520" cy="642942"/>
              <a:chOff x="3428992" y="1285860"/>
              <a:chExt cx="2857520" cy="642942"/>
            </a:xfrm>
          </p:grpSpPr>
          <p:sp>
            <p:nvSpPr>
              <p:cNvPr id="42" name="Wave 41"/>
              <p:cNvSpPr/>
              <p:nvPr/>
            </p:nvSpPr>
            <p:spPr>
              <a:xfrm>
                <a:off x="3500430" y="1285860"/>
                <a:ext cx="2786082" cy="642942"/>
              </a:xfrm>
              <a:prstGeom prst="wave">
                <a:avLst>
                  <a:gd name="adj1" fmla="val 20000"/>
                  <a:gd name="adj2" fmla="val -49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786446" y="1500174"/>
                <a:ext cx="500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77</a:t>
                </a:r>
                <a:endParaRPr lang="en-US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143504" y="1500174"/>
                <a:ext cx="5715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105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214810" y="1357298"/>
                <a:ext cx="5715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110</a:t>
                </a:r>
                <a:endParaRPr 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428992" y="1357298"/>
                <a:ext cx="5715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100</a:t>
                </a:r>
                <a:endParaRPr lang="en-US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3500430" y="1360687"/>
                <a:ext cx="428628" cy="357190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1571604" y="2786058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write()</a:t>
              </a:r>
              <a:endParaRPr lang="en-US" dirty="0"/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rot="10800000">
              <a:off x="1500166" y="3143248"/>
              <a:ext cx="8572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>
              <a:off x="5857884" y="3786190"/>
              <a:ext cx="2644794" cy="286546"/>
              <a:chOff x="5928528" y="3855033"/>
              <a:chExt cx="2644794" cy="286546"/>
            </a:xfrm>
          </p:grpSpPr>
          <p:cxnSp>
            <p:nvCxnSpPr>
              <p:cNvPr id="54" name="Straight Connector 53"/>
              <p:cNvCxnSpPr/>
              <p:nvPr/>
            </p:nvCxnSpPr>
            <p:spPr>
              <a:xfrm>
                <a:off x="5929322" y="4139991"/>
                <a:ext cx="264320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5400000" flipH="1" flipV="1">
                <a:off x="8501090" y="4068553"/>
                <a:ext cx="14287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 flipH="1" flipV="1">
                <a:off x="5786446" y="3997115"/>
                <a:ext cx="285752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/>
            <p:cNvSpPr txBox="1"/>
            <p:nvPr/>
          </p:nvSpPr>
          <p:spPr>
            <a:xfrm>
              <a:off x="4786314" y="2643182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read( )</a:t>
              </a:r>
              <a:endParaRPr lang="en-US" dirty="0"/>
            </a:p>
          </p:txBody>
        </p:sp>
      </p:grpSp>
      <p:cxnSp>
        <p:nvCxnSpPr>
          <p:cNvPr id="59" name="Straight Arrow Connector 58"/>
          <p:cNvCxnSpPr>
            <a:stCxn id="33" idx="4"/>
          </p:cNvCxnSpPr>
          <p:nvPr/>
        </p:nvCxnSpPr>
        <p:spPr>
          <a:xfrm rot="5400000">
            <a:off x="108835" y="4180778"/>
            <a:ext cx="1211059" cy="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019" name="Picture 3" descr="Windows Keyboar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14415" y="5299121"/>
            <a:ext cx="1785922" cy="571495"/>
          </a:xfrm>
          <a:prstGeom prst="rect">
            <a:avLst/>
          </a:prstGeom>
          <a:noFill/>
        </p:spPr>
      </p:pic>
      <p:cxnSp>
        <p:nvCxnSpPr>
          <p:cNvPr id="65" name="Straight Arrow Connector 64"/>
          <p:cNvCxnSpPr/>
          <p:nvPr/>
        </p:nvCxnSpPr>
        <p:spPr>
          <a:xfrm rot="5400000" flipH="1" flipV="1">
            <a:off x="7786713" y="4500571"/>
            <a:ext cx="1428756" cy="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59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14348" y="990600"/>
            <a:ext cx="7972452" cy="51244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81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System.out : out is an object of type PrintStream for outputting data to console.</a:t>
            </a:r>
          </a:p>
          <a:p>
            <a:r>
              <a:rPr lang="en-US" sz="2400" dirty="0" smtClean="0"/>
              <a:t>System.in : in is an object of type InputStream which allows reading of raw bytes from keyboard.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6123" y="1524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Console I/O – Reading and writing standard IO</a:t>
            </a:r>
            <a:endParaRPr lang="en-US" sz="3200" dirty="0"/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2714620"/>
            <a:ext cx="683895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806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5286370"/>
            <a:ext cx="33051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14348" y="5357826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Screen: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82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5352" y="1143000"/>
            <a:ext cx="5141048" cy="500066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b="1" dirty="0" smtClean="0">
                <a:solidFill>
                  <a:srgbClr val="830051"/>
                </a:solidFill>
              </a:rPr>
              <a:t>read</a:t>
            </a:r>
            <a:r>
              <a:rPr lang="en-US" dirty="0" smtClean="0">
                <a:solidFill>
                  <a:srgbClr val="830051"/>
                </a:solidFill>
              </a:rPr>
              <a:t>() </a:t>
            </a:r>
            <a:r>
              <a:rPr lang="en-US" dirty="0" smtClean="0"/>
              <a:t>reads a single byte. It returns the number of bytes read, or -1 if end-of-file has been reached.</a:t>
            </a:r>
          </a:p>
          <a:p>
            <a:pPr algn="just"/>
            <a:r>
              <a:rPr lang="en-US" b="1" dirty="0" smtClean="0">
                <a:solidFill>
                  <a:srgbClr val="830051"/>
                </a:solidFill>
              </a:rPr>
              <a:t>read(byte</a:t>
            </a:r>
            <a:r>
              <a:rPr lang="en-US" dirty="0" smtClean="0">
                <a:solidFill>
                  <a:srgbClr val="830051"/>
                </a:solidFill>
              </a:rPr>
              <a:t>[]), </a:t>
            </a:r>
            <a:r>
              <a:rPr lang="en-US" dirty="0" smtClean="0"/>
              <a:t>which takes the byte array, reads an array of bytes and returns a -1 if the end-of-file has been reached.</a:t>
            </a:r>
          </a:p>
          <a:p>
            <a:pPr algn="just"/>
            <a:r>
              <a:rPr lang="en-US" b="1" dirty="0" smtClean="0">
                <a:solidFill>
                  <a:srgbClr val="830051"/>
                </a:solidFill>
              </a:rPr>
              <a:t>skip(long</a:t>
            </a:r>
            <a:r>
              <a:rPr lang="en-US" dirty="0" smtClean="0">
                <a:solidFill>
                  <a:srgbClr val="830051"/>
                </a:solidFill>
              </a:rPr>
              <a:t>)</a:t>
            </a:r>
            <a:r>
              <a:rPr lang="en-US" dirty="0" smtClean="0"/>
              <a:t>, skips a specified number of bytes of input and returns the number of bytes actually skipped.</a:t>
            </a:r>
          </a:p>
          <a:p>
            <a:pPr algn="just"/>
            <a:r>
              <a:rPr lang="en-US" b="1" dirty="0" smtClean="0">
                <a:solidFill>
                  <a:srgbClr val="830051"/>
                </a:solidFill>
              </a:rPr>
              <a:t>available</a:t>
            </a:r>
            <a:r>
              <a:rPr lang="en-US" dirty="0" smtClean="0">
                <a:solidFill>
                  <a:srgbClr val="830051"/>
                </a:solidFill>
              </a:rPr>
              <a:t>() </a:t>
            </a:r>
            <a:r>
              <a:rPr lang="en-US" dirty="0" smtClean="0"/>
              <a:t>returns the number of bytes that can be read without blocking.</a:t>
            </a:r>
          </a:p>
          <a:p>
            <a:pPr algn="just"/>
            <a:r>
              <a:rPr lang="en-US" b="1" dirty="0" smtClean="0">
                <a:solidFill>
                  <a:srgbClr val="830051"/>
                </a:solidFill>
              </a:rPr>
              <a:t>close</a:t>
            </a:r>
            <a:r>
              <a:rPr lang="en-US" dirty="0" smtClean="0">
                <a:solidFill>
                  <a:srgbClr val="830051"/>
                </a:solidFill>
              </a:rPr>
              <a:t>() </a:t>
            </a:r>
            <a:r>
              <a:rPr lang="en-US" dirty="0" smtClean="0"/>
              <a:t>closes the input stream to free up system resources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InputStream class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86446" y="1500174"/>
            <a:ext cx="30003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InputStream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86446" y="1857364"/>
            <a:ext cx="3000396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+ int : read ()</a:t>
            </a:r>
          </a:p>
          <a:p>
            <a:r>
              <a:rPr lang="en-US" dirty="0" smtClean="0"/>
              <a:t>+ int : read (byte[ ] data)</a:t>
            </a:r>
          </a:p>
          <a:p>
            <a:r>
              <a:rPr lang="en-US" dirty="0" smtClean="0"/>
              <a:t>+ long: skip (long </a:t>
            </a:r>
            <a:r>
              <a:rPr lang="en-US" dirty="0" err="1" smtClean="0"/>
              <a:t>lng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+ int: available ( )</a:t>
            </a:r>
          </a:p>
          <a:p>
            <a:r>
              <a:rPr lang="en-US" dirty="0" smtClean="0"/>
              <a:t>+ void : close ( )</a:t>
            </a:r>
          </a:p>
        </p:txBody>
      </p:sp>
    </p:spTree>
    <p:extLst>
      <p:ext uri="{BB962C8B-B14F-4D97-AF65-F5344CB8AC3E}">
        <p14:creationId xmlns:p14="http://schemas.microsoft.com/office/powerpoint/2010/main" val="92951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 FileInputStream obtains input bytes from a file in a file system.</a:t>
            </a:r>
          </a:p>
          <a:p>
            <a:r>
              <a:rPr lang="en-US" sz="2000" dirty="0" smtClean="0"/>
              <a:t>FileInputStream is meant for reading streams of raw bytes such as image data.</a:t>
            </a:r>
          </a:p>
          <a:p>
            <a:r>
              <a:rPr lang="en-US" sz="2000" dirty="0" smtClean="0"/>
              <a:t>If you are trying to open the file which does not exist, or if you are opening a directory rather than a regular file, or for some other reason cannot be opened for reading FileInputStream throws FileNotFoundException.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FileInputStream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857488" y="3988362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read( )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1214414" y="4500570"/>
            <a:ext cx="7000924" cy="1617945"/>
            <a:chOff x="1285852" y="4282867"/>
            <a:chExt cx="7000924" cy="1617945"/>
          </a:xfrm>
        </p:grpSpPr>
        <p:grpSp>
          <p:nvGrpSpPr>
            <p:cNvPr id="20" name="Group 19"/>
            <p:cNvGrpSpPr/>
            <p:nvPr/>
          </p:nvGrpSpPr>
          <p:grpSpPr>
            <a:xfrm>
              <a:off x="3786182" y="4282867"/>
              <a:ext cx="4500594" cy="1360711"/>
              <a:chOff x="3786182" y="4000504"/>
              <a:chExt cx="4500594" cy="1360711"/>
            </a:xfrm>
          </p:grpSpPr>
          <p:sp>
            <p:nvSpPr>
              <p:cNvPr id="8" name="Folded Corner 7"/>
              <p:cNvSpPr/>
              <p:nvPr/>
            </p:nvSpPr>
            <p:spPr>
              <a:xfrm rot="10800000" flipH="1">
                <a:off x="6572264" y="4000504"/>
                <a:ext cx="857256" cy="1071570"/>
              </a:xfrm>
              <a:prstGeom prst="foldedCorner">
                <a:avLst>
                  <a:gd name="adj" fmla="val 5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072330" y="4714884"/>
                <a:ext cx="1214446" cy="64633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MindTree Ltd. ….</a:t>
                </a:r>
                <a:endParaRPr lang="en-US" dirty="0"/>
              </a:p>
            </p:txBody>
          </p:sp>
          <p:sp>
            <p:nvSpPr>
              <p:cNvPr id="11" name="Wave 10"/>
              <p:cNvSpPr/>
              <p:nvPr/>
            </p:nvSpPr>
            <p:spPr>
              <a:xfrm>
                <a:off x="3786182" y="4286256"/>
                <a:ext cx="2786082" cy="642942"/>
              </a:xfrm>
              <a:prstGeom prst="wave">
                <a:avLst>
                  <a:gd name="adj1" fmla="val 20000"/>
                  <a:gd name="adj2" fmla="val -49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572264" y="4286256"/>
                <a:ext cx="7143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File</a:t>
                </a:r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786182" y="4357694"/>
                <a:ext cx="500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77</a:t>
                </a:r>
                <a:endParaRPr 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214810" y="4286256"/>
                <a:ext cx="5715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105</a:t>
                </a:r>
                <a:endParaRPr 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857752" y="4429132"/>
                <a:ext cx="5715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110</a:t>
                </a:r>
                <a:endParaRPr 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572132" y="4572008"/>
                <a:ext cx="5715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100</a:t>
                </a:r>
                <a:endParaRPr lang="en-US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072198" y="4429132"/>
                <a:ext cx="5715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84</a:t>
                </a:r>
                <a:endParaRPr lang="en-US" dirty="0"/>
              </a:p>
            </p:txBody>
          </p:sp>
        </p:grpSp>
        <p:sp>
          <p:nvSpPr>
            <p:cNvPr id="18" name="Rounded Rectangle 17"/>
            <p:cNvSpPr/>
            <p:nvPr/>
          </p:nvSpPr>
          <p:spPr>
            <a:xfrm>
              <a:off x="1285852" y="4500570"/>
              <a:ext cx="1428760" cy="8572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28728" y="4714884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Program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3786182" y="4643446"/>
              <a:ext cx="428628" cy="357190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/>
            <p:cNvSpPr/>
            <p:nvPr/>
          </p:nvSpPr>
          <p:spPr>
            <a:xfrm>
              <a:off x="2714612" y="4357694"/>
              <a:ext cx="1143008" cy="714380"/>
            </a:xfrm>
            <a:prstGeom prst="arc">
              <a:avLst>
                <a:gd name="adj1" fmla="val 10523117"/>
                <a:gd name="adj2" fmla="val 0"/>
              </a:avLst>
            </a:prstGeom>
            <a:ln w="25400">
              <a:solidFill>
                <a:schemeClr val="tx1"/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c 22"/>
            <p:cNvSpPr/>
            <p:nvPr/>
          </p:nvSpPr>
          <p:spPr>
            <a:xfrm rot="10010038">
              <a:off x="2770608" y="4696086"/>
              <a:ext cx="1167877" cy="679266"/>
            </a:xfrm>
            <a:prstGeom prst="arc">
              <a:avLst>
                <a:gd name="adj1" fmla="val 11693343"/>
                <a:gd name="adj2" fmla="val 0"/>
              </a:avLst>
            </a:prstGeom>
            <a:ln w="254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57686" y="5500702"/>
              <a:ext cx="2143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4">
                      <a:lumMod val="75000"/>
                    </a:schemeClr>
                  </a:solidFill>
                </a:rPr>
                <a:t>FileInputStream</a:t>
              </a:r>
              <a:endParaRPr lang="en-US" sz="20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43240" y="5429264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77</a:t>
              </a:r>
              <a:endParaRPr lang="en-US" dirty="0"/>
            </a:p>
          </p:txBody>
        </p:sp>
      </p:grpSp>
      <p:cxnSp>
        <p:nvCxnSpPr>
          <p:cNvPr id="29" name="Straight Connector 28"/>
          <p:cNvCxnSpPr/>
          <p:nvPr/>
        </p:nvCxnSpPr>
        <p:spPr>
          <a:xfrm>
            <a:off x="3857620" y="5715016"/>
            <a:ext cx="264320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 flipH="1" flipV="1">
            <a:off x="6429388" y="5643578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 flipH="1" flipV="1">
            <a:off x="3714744" y="5572140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32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Code Snippet: using FileInputStream to read text file.</a:t>
            </a:r>
            <a:endParaRPr lang="en-US" dirty="0"/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71600"/>
            <a:ext cx="8153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929190" y="2000240"/>
            <a:ext cx="221457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“FILE NAME”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02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OutputStream class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85720" y="1428736"/>
            <a:ext cx="5429288" cy="500066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830051"/>
                </a:solidFill>
              </a:rPr>
              <a:t>write</a:t>
            </a:r>
            <a:r>
              <a:rPr lang="en-US" sz="2800" dirty="0" smtClean="0"/>
              <a:t>(</a:t>
            </a:r>
            <a:r>
              <a:rPr lang="en-US" sz="2800" dirty="0" err="1" smtClean="0"/>
              <a:t>int</a:t>
            </a:r>
            <a:r>
              <a:rPr lang="en-US" sz="2800" dirty="0" smtClean="0"/>
              <a:t>  b) </a:t>
            </a:r>
            <a:br>
              <a:rPr lang="en-US" sz="2800" dirty="0" smtClean="0"/>
            </a:br>
            <a:r>
              <a:rPr lang="en-US" sz="2800" dirty="0" smtClean="0"/>
              <a:t>          Writes the specified byte to the output stream..</a:t>
            </a:r>
          </a:p>
          <a:p>
            <a:r>
              <a:rPr lang="en-US" sz="2800" b="1" dirty="0" smtClean="0">
                <a:solidFill>
                  <a:srgbClr val="830051"/>
                </a:solidFill>
              </a:rPr>
              <a:t>write</a:t>
            </a:r>
            <a:r>
              <a:rPr lang="en-US" sz="2800" dirty="0" smtClean="0">
                <a:solidFill>
                  <a:srgbClr val="830051"/>
                </a:solidFill>
              </a:rPr>
              <a:t>(</a:t>
            </a:r>
            <a:r>
              <a:rPr lang="en-US" sz="2800" dirty="0" smtClean="0"/>
              <a:t>byte[]  b) </a:t>
            </a:r>
            <a:br>
              <a:rPr lang="en-US" sz="2800" dirty="0" smtClean="0"/>
            </a:br>
            <a:r>
              <a:rPr lang="en-US" sz="2800" dirty="0" smtClean="0"/>
              <a:t>          Writes b.length bytes from the specified byte array to this output stream.</a:t>
            </a:r>
          </a:p>
          <a:p>
            <a:r>
              <a:rPr lang="en-US" sz="2800" b="1" dirty="0" smtClean="0">
                <a:solidFill>
                  <a:srgbClr val="830051"/>
                </a:solidFill>
              </a:rPr>
              <a:t>close</a:t>
            </a:r>
            <a:r>
              <a:rPr lang="en-US" sz="2800" dirty="0" smtClean="0">
                <a:solidFill>
                  <a:srgbClr val="830051"/>
                </a:solidFill>
              </a:rPr>
              <a:t>() </a:t>
            </a:r>
            <a:r>
              <a:rPr lang="en-US" sz="2800" dirty="0" smtClean="0"/>
              <a:t>closes the output stream to free up system resources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786446" y="1500174"/>
            <a:ext cx="30003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OutputStream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86446" y="1857364"/>
            <a:ext cx="3000396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+ write (int )</a:t>
            </a:r>
          </a:p>
          <a:p>
            <a:r>
              <a:rPr lang="en-US" dirty="0" smtClean="0"/>
              <a:t>+ write (byte[ ] data)</a:t>
            </a:r>
          </a:p>
          <a:p>
            <a:r>
              <a:rPr lang="en-US" dirty="0" smtClean="0"/>
              <a:t>+ close ( )</a:t>
            </a:r>
          </a:p>
        </p:txBody>
      </p:sp>
    </p:spTree>
    <p:extLst>
      <p:ext uri="{BB962C8B-B14F-4D97-AF65-F5344CB8AC3E}">
        <p14:creationId xmlns:p14="http://schemas.microsoft.com/office/powerpoint/2010/main" val="36646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file output stream is an output stream for writing data to a File.</a:t>
            </a:r>
          </a:p>
          <a:p>
            <a:r>
              <a:rPr lang="en-US" sz="2800" dirty="0" smtClean="0"/>
              <a:t>FileOutputStream is meant for writing streams of raw bytes such as image data.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FileOutputStream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1071538" y="3571876"/>
            <a:ext cx="6572296" cy="1614556"/>
            <a:chOff x="1071538" y="4357694"/>
            <a:chExt cx="6572296" cy="1614556"/>
          </a:xfrm>
        </p:grpSpPr>
        <p:grpSp>
          <p:nvGrpSpPr>
            <p:cNvPr id="30" name="Group 29"/>
            <p:cNvGrpSpPr/>
            <p:nvPr/>
          </p:nvGrpSpPr>
          <p:grpSpPr>
            <a:xfrm>
              <a:off x="1071538" y="4357694"/>
              <a:ext cx="6572296" cy="1614556"/>
              <a:chOff x="1071538" y="4357694"/>
              <a:chExt cx="6572296" cy="1614556"/>
            </a:xfrm>
          </p:grpSpPr>
          <p:grpSp>
            <p:nvGrpSpPr>
              <p:cNvPr id="5" name="Group 19"/>
              <p:cNvGrpSpPr/>
              <p:nvPr/>
            </p:nvGrpSpPr>
            <p:grpSpPr>
              <a:xfrm>
                <a:off x="3500430" y="4357694"/>
                <a:ext cx="4143404" cy="1083712"/>
                <a:chOff x="3714744" y="4000504"/>
                <a:chExt cx="4143404" cy="1083712"/>
              </a:xfrm>
            </p:grpSpPr>
            <p:sp>
              <p:nvSpPr>
                <p:cNvPr id="13" name="Folded Corner 12"/>
                <p:cNvSpPr/>
                <p:nvPr/>
              </p:nvSpPr>
              <p:spPr>
                <a:xfrm rot="10800000" flipH="1">
                  <a:off x="6572264" y="4000504"/>
                  <a:ext cx="857256" cy="1071570"/>
                </a:xfrm>
                <a:prstGeom prst="foldedCorner">
                  <a:avLst>
                    <a:gd name="adj" fmla="val 5000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7072330" y="4714884"/>
                  <a:ext cx="785818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Mind</a:t>
                  </a:r>
                  <a:endParaRPr lang="en-US" dirty="0"/>
                </a:p>
              </p:txBody>
            </p:sp>
            <p:sp>
              <p:nvSpPr>
                <p:cNvPr id="15" name="Wave 14"/>
                <p:cNvSpPr/>
                <p:nvPr/>
              </p:nvSpPr>
              <p:spPr>
                <a:xfrm>
                  <a:off x="3786182" y="4286256"/>
                  <a:ext cx="2786082" cy="642942"/>
                </a:xfrm>
                <a:prstGeom prst="wave">
                  <a:avLst>
                    <a:gd name="adj1" fmla="val 20000"/>
                    <a:gd name="adj2" fmla="val -490"/>
                  </a:avLst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6572264" y="4286256"/>
                  <a:ext cx="71438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/>
                    <a:t>File</a:t>
                  </a:r>
                  <a:endParaRPr lang="en-US" dirty="0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6072198" y="4500570"/>
                  <a:ext cx="5000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77</a:t>
                  </a:r>
                  <a:endParaRPr lang="en-US" dirty="0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5429256" y="4500570"/>
                  <a:ext cx="5715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105</a:t>
                  </a:r>
                  <a:endParaRPr lang="en-US" dirty="0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4500562" y="4357694"/>
                  <a:ext cx="5715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110</a:t>
                  </a:r>
                  <a:endParaRPr lang="en-US" dirty="0"/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3714744" y="4357694"/>
                  <a:ext cx="5715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100</a:t>
                  </a:r>
                  <a:endParaRPr lang="en-US" dirty="0"/>
                </a:p>
              </p:txBody>
            </p:sp>
          </p:grpSp>
          <p:sp>
            <p:nvSpPr>
              <p:cNvPr id="6" name="Rounded Rectangle 5"/>
              <p:cNvSpPr/>
              <p:nvPr/>
            </p:nvSpPr>
            <p:spPr>
              <a:xfrm>
                <a:off x="1071538" y="4575397"/>
                <a:ext cx="1428760" cy="85725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214414" y="4789711"/>
                <a:ext cx="1143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Program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571868" y="4718273"/>
                <a:ext cx="428628" cy="357190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929058" y="5572140"/>
                <a:ext cx="23574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FileOutputStream</a:t>
                </a:r>
                <a:endParaRPr lang="en-US" sz="2000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3643306" y="5572140"/>
                <a:ext cx="2714644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rot="5400000" flipH="1" flipV="1">
                <a:off x="6286512" y="5500702"/>
                <a:ext cx="14287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rot="5400000" flipH="1" flipV="1">
                <a:off x="3464711" y="5393545"/>
                <a:ext cx="35719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2571736" y="5000636"/>
                <a:ext cx="928694" cy="1588"/>
              </a:xfrm>
              <a:prstGeom prst="straightConnector1">
                <a:avLst/>
              </a:prstGeom>
              <a:ln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2428860" y="4429132"/>
                <a:ext cx="1214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write(100)</a:t>
                </a:r>
                <a:endParaRPr lang="en-US" dirty="0"/>
              </a:p>
            </p:txBody>
          </p:sp>
        </p:grpSp>
        <p:cxnSp>
          <p:nvCxnSpPr>
            <p:cNvPr id="32" name="Straight Connector 31"/>
            <p:cNvCxnSpPr/>
            <p:nvPr/>
          </p:nvCxnSpPr>
          <p:spPr>
            <a:xfrm>
              <a:off x="7358082" y="5357826"/>
              <a:ext cx="71438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783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1214422"/>
            <a:ext cx="8181975" cy="48053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599" y="457200"/>
            <a:ext cx="8029575" cy="418058"/>
          </a:xfrm>
        </p:spPr>
        <p:txBody>
          <a:bodyPr>
            <a:noAutofit/>
          </a:bodyPr>
          <a:lstStyle/>
          <a:p>
            <a:r>
              <a:rPr lang="en-US" sz="3200" dirty="0" smtClean="0"/>
              <a:t>Using FileOutputStream to write data to file</a:t>
            </a:r>
            <a:endParaRPr lang="en-US" sz="3200" dirty="0"/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9" y="1421392"/>
            <a:ext cx="863917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2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856030"/>
            <a:ext cx="8029575" cy="1401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324600" y="2643182"/>
            <a:ext cx="171451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“FILE NAME”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096000" y="4919246"/>
            <a:ext cx="152400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“FILE NAME”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869249" y="1966074"/>
            <a:ext cx="307183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“FILE NAME”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8098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2714620"/>
            <a:ext cx="8305800" cy="33051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881578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Arial" charset="0"/>
              </a:rPr>
              <a:t>A stream represents a flow of data, or a channel of communication with a writer at one end and a reader at the other</a:t>
            </a:r>
            <a:r>
              <a:rPr lang="en-US" dirty="0" smtClean="0">
                <a:latin typeface="Arial" charset="0"/>
              </a:rPr>
              <a:t>.</a:t>
            </a:r>
          </a:p>
          <a:p>
            <a:r>
              <a:rPr lang="en-US" sz="2000" dirty="0" smtClean="0">
                <a:latin typeface="Arial" charset="0"/>
              </a:rPr>
              <a:t>All fundamental I/O in java is based on streams</a:t>
            </a:r>
            <a:r>
              <a:rPr lang="en-US" sz="2000" dirty="0" smtClean="0">
                <a:latin typeface="Arial" charset="0"/>
              </a:rPr>
              <a:t>.</a:t>
            </a:r>
          </a:p>
          <a:p>
            <a:r>
              <a:rPr lang="en-US" sz="2000" dirty="0" smtClean="0">
                <a:latin typeface="Arial" charset="0"/>
              </a:rPr>
              <a:t>Source/dest can be file, console, network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Stream?</a:t>
            </a:r>
            <a:endParaRPr lang="en-US" dirty="0"/>
          </a:p>
        </p:txBody>
      </p:sp>
      <p:graphicFrame>
        <p:nvGraphicFramePr>
          <p:cNvPr id="68610" name="Object 2"/>
          <p:cNvGraphicFramePr>
            <a:graphicFrameLocks noChangeAspect="1"/>
          </p:cNvGraphicFramePr>
          <p:nvPr/>
        </p:nvGraphicFramePr>
        <p:xfrm>
          <a:off x="857224" y="2786058"/>
          <a:ext cx="7215580" cy="1542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" name="Bitmap Image" r:id="rId4" imgW="3828571" imgH="819048" progId="PBrush">
                  <p:embed/>
                </p:oleObj>
              </mc:Choice>
              <mc:Fallback>
                <p:oleObj name="Bitmap Image" r:id="rId4" imgW="3828571" imgH="81904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786058"/>
                        <a:ext cx="7215580" cy="15426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1" name="Object 3"/>
          <p:cNvGraphicFramePr>
            <a:graphicFrameLocks noChangeAspect="1"/>
          </p:cNvGraphicFramePr>
          <p:nvPr/>
        </p:nvGraphicFramePr>
        <p:xfrm>
          <a:off x="928662" y="4551392"/>
          <a:ext cx="7215238" cy="1592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" name="Bitmap Image" r:id="rId6" imgW="3666667" imgH="809738" progId="PBrush">
                  <p:embed/>
                </p:oleObj>
              </mc:Choice>
              <mc:Fallback>
                <p:oleObj name="Bitmap Image" r:id="rId6" imgW="3666667" imgH="8097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4551392"/>
                        <a:ext cx="7215238" cy="15922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769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BufferedInputStream and BufferedOutputStream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Reads/writes a buffer of data from /to a underlying stream such as a file/network/console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6937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Serialization</a:t>
            </a:r>
          </a:p>
          <a:p>
            <a:pPr lvl="1"/>
            <a:r>
              <a:rPr lang="en-US" dirty="0" smtClean="0"/>
              <a:t>Sending an object over a stream</a:t>
            </a:r>
          </a:p>
          <a:p>
            <a:pPr lvl="1"/>
            <a:r>
              <a:rPr lang="en-US" dirty="0" smtClean="0"/>
              <a:t>It is done by using ObjectOutputStream</a:t>
            </a:r>
          </a:p>
          <a:p>
            <a:pPr lvl="1"/>
            <a:r>
              <a:rPr lang="en-US" dirty="0" smtClean="0"/>
              <a:t>Class marked </a:t>
            </a:r>
            <a:r>
              <a:rPr lang="en-US" dirty="0" smtClean="0"/>
              <a:t>Serializable</a:t>
            </a:r>
          </a:p>
          <a:p>
            <a:pPr lvl="2"/>
            <a:r>
              <a:rPr lang="en-US" dirty="0" smtClean="0"/>
              <a:t>State of an instance is sent over a stream</a:t>
            </a:r>
            <a:endParaRPr lang="en-US" dirty="0" smtClean="0"/>
          </a:p>
          <a:p>
            <a:r>
              <a:rPr lang="en-US" dirty="0" smtClean="0"/>
              <a:t>Deseralization</a:t>
            </a:r>
          </a:p>
          <a:p>
            <a:pPr lvl="1"/>
            <a:r>
              <a:rPr lang="en-US" dirty="0" smtClean="0"/>
              <a:t>Getting an object from stream</a:t>
            </a:r>
          </a:p>
          <a:p>
            <a:pPr lvl="1"/>
            <a:r>
              <a:rPr lang="en-US" dirty="0" smtClean="0"/>
              <a:t>Binding an instance state from stream to an object</a:t>
            </a:r>
          </a:p>
          <a:p>
            <a:pPr lvl="1"/>
            <a:r>
              <a:rPr lang="en-US" dirty="0" smtClean="0"/>
              <a:t>It is done by using </a:t>
            </a:r>
            <a:r>
              <a:rPr lang="en-US" dirty="0" smtClean="0"/>
              <a:t>ObjectInputStream</a:t>
            </a:r>
          </a:p>
          <a:p>
            <a:r>
              <a:rPr lang="en-US" dirty="0" smtClean="0"/>
              <a:t>Ex: RMI, EJB projects</a:t>
            </a: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7576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var</a:t>
            </a:r>
          </a:p>
          <a:p>
            <a:pPr lvl="1"/>
            <a:r>
              <a:rPr lang="en-US" dirty="0" smtClean="0"/>
              <a:t>Cannot be serialized</a:t>
            </a:r>
          </a:p>
          <a:p>
            <a:r>
              <a:rPr lang="en-US" dirty="0" smtClean="0"/>
              <a:t>Instance var</a:t>
            </a:r>
          </a:p>
          <a:p>
            <a:pPr lvl="1"/>
            <a:r>
              <a:rPr lang="en-US" dirty="0" smtClean="0"/>
              <a:t>Can be serialized</a:t>
            </a:r>
          </a:p>
          <a:p>
            <a:r>
              <a:rPr lang="en-US" dirty="0" smtClean="0"/>
              <a:t>Transient</a:t>
            </a:r>
          </a:p>
          <a:p>
            <a:pPr lvl="1"/>
            <a:r>
              <a:rPr lang="en-US" dirty="0" smtClean="0"/>
              <a:t>Applied to instance var</a:t>
            </a:r>
          </a:p>
          <a:p>
            <a:pPr lvl="1"/>
            <a:r>
              <a:rPr lang="en-US" dirty="0" smtClean="0"/>
              <a:t>Transient field ignore serialization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0332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 -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 a relation ship</a:t>
            </a:r>
          </a:p>
          <a:p>
            <a:r>
              <a:rPr lang="en-US" dirty="0"/>
              <a:t> </a:t>
            </a:r>
            <a:r>
              <a:rPr lang="en-US" dirty="0" smtClean="0"/>
              <a:t>Car has a wheel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Class Car implements Serializable{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    Whel w = new Wheel();</a:t>
            </a:r>
            <a:endParaRPr lang="en-US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}</a:t>
            </a:r>
          </a:p>
          <a:p>
            <a:pPr marL="514350" indent="-457200"/>
            <a:r>
              <a:rPr lang="en-US" dirty="0" smtClean="0"/>
              <a:t>The members of car class must be serializable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6002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super class is Serializable then all its sub classes are also serializable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class Nokia1100 implements Serializable{</a:t>
            </a:r>
          </a:p>
          <a:p>
            <a:pPr marL="0" indent="0">
              <a:buNone/>
            </a:pPr>
            <a:endParaRPr lang="en-US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  }</a:t>
            </a: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 class NokiaLumia extends Nokia1100{</a:t>
            </a: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798344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4876800"/>
          </a:xfrm>
        </p:spPr>
        <p:txBody>
          <a:bodyPr>
            <a:noAutofit/>
          </a:bodyPr>
          <a:lstStyle/>
          <a:p>
            <a:r>
              <a:rPr lang="en-US" dirty="0" smtClean="0"/>
              <a:t>In java , there are two types of streams</a:t>
            </a:r>
          </a:p>
          <a:p>
            <a:r>
              <a:rPr lang="en-US" dirty="0" smtClean="0"/>
              <a:t>Byte stream </a:t>
            </a:r>
          </a:p>
          <a:p>
            <a:pPr lvl="1"/>
            <a:r>
              <a:rPr lang="en-US" sz="1800" dirty="0" smtClean="0"/>
              <a:t>Byte stream reads or writes 8 bit of any data such as character, image, audio, video etc. at a time</a:t>
            </a:r>
          </a:p>
          <a:p>
            <a:pPr lvl="1"/>
            <a:r>
              <a:rPr lang="en-US" sz="1800" dirty="0" smtClean="0"/>
              <a:t>It is derived from </a:t>
            </a:r>
            <a:r>
              <a:rPr lang="en-US" sz="1800" dirty="0" err="1" smtClean="0"/>
              <a:t>InputStream</a:t>
            </a:r>
            <a:r>
              <a:rPr lang="en-US" sz="1800" dirty="0" smtClean="0"/>
              <a:t> and </a:t>
            </a:r>
            <a:r>
              <a:rPr lang="en-US" sz="1800" dirty="0" err="1" smtClean="0"/>
              <a:t>OutputStream</a:t>
            </a:r>
            <a:r>
              <a:rPr lang="en-US" sz="1800" dirty="0" smtClean="0"/>
              <a:t> abstract class hierarchy</a:t>
            </a:r>
          </a:p>
          <a:p>
            <a:r>
              <a:rPr lang="en-US" dirty="0" smtClean="0"/>
              <a:t>Character stream</a:t>
            </a:r>
          </a:p>
          <a:p>
            <a:pPr lvl="1"/>
            <a:r>
              <a:rPr lang="en-US" sz="1700" dirty="0" smtClean="0"/>
              <a:t>Character stream reads or writes 16 bit at a time that represents only character.</a:t>
            </a:r>
          </a:p>
          <a:p>
            <a:pPr lvl="1"/>
            <a:r>
              <a:rPr lang="en-US" sz="1700" dirty="0" smtClean="0"/>
              <a:t>This stream was introduced later in JDK 1.1</a:t>
            </a:r>
          </a:p>
          <a:p>
            <a:pPr lvl="1"/>
            <a:r>
              <a:rPr lang="en-US" sz="1700" dirty="0" smtClean="0"/>
              <a:t>It is derived from Reader and Writer abstract class hierarchy</a:t>
            </a:r>
          </a:p>
          <a:p>
            <a:pPr lvl="1"/>
            <a:r>
              <a:rPr lang="en-US" sz="1700" dirty="0" smtClean="0"/>
              <a:t>Translate character stream to byte stream and vice versa</a:t>
            </a:r>
          </a:p>
          <a:p>
            <a:pPr lvl="1"/>
            <a:r>
              <a:rPr lang="en-US" sz="1700" dirty="0" smtClean="0"/>
              <a:t>Read or write a line of text</a:t>
            </a:r>
          </a:p>
          <a:p>
            <a:pPr lvl="1"/>
            <a:r>
              <a:rPr lang="en-US" sz="1700" dirty="0" smtClean="0"/>
              <a:t>It is faster than byte stream</a:t>
            </a:r>
          </a:p>
          <a:p>
            <a:pPr marL="225425" indent="0">
              <a:buNone/>
            </a:pPr>
            <a:r>
              <a:rPr lang="en-US" dirty="0" smtClean="0"/>
              <a:t>	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 </a:t>
            </a:r>
            <a:r>
              <a:rPr lang="en-US" dirty="0" err="1" smtClean="0"/>
              <a:t>Vs</a:t>
            </a:r>
            <a:r>
              <a:rPr lang="en-US" dirty="0" smtClean="0"/>
              <a:t> Character streams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78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4724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Character stream </a:t>
            </a:r>
            <a:r>
              <a:rPr lang="en-US" sz="2400" dirty="0"/>
              <a:t>is derived from Reader and Writer abstract class hierarchy</a:t>
            </a:r>
          </a:p>
          <a:p>
            <a:r>
              <a:rPr lang="en-US" sz="2400" dirty="0" smtClean="0"/>
              <a:t>Character </a:t>
            </a:r>
            <a:r>
              <a:rPr lang="en-US" sz="2400" dirty="0"/>
              <a:t>stream reads or writes 16 </a:t>
            </a:r>
            <a:r>
              <a:rPr lang="en-US" sz="2400" dirty="0" smtClean="0"/>
              <a:t>bit </a:t>
            </a:r>
            <a:r>
              <a:rPr lang="en-US" sz="2400" dirty="0" err="1" smtClean="0"/>
              <a:t>unicode</a:t>
            </a:r>
            <a:r>
              <a:rPr lang="en-US" sz="2400" dirty="0" smtClean="0"/>
              <a:t> characters </a:t>
            </a:r>
            <a:r>
              <a:rPr lang="en-US" sz="2400" dirty="0"/>
              <a:t>at a </a:t>
            </a:r>
            <a:r>
              <a:rPr lang="en-US" sz="2400" dirty="0" smtClean="0"/>
              <a:t>time</a:t>
            </a:r>
            <a:endParaRPr lang="en-US" sz="2400" dirty="0"/>
          </a:p>
          <a:p>
            <a:r>
              <a:rPr lang="en-US" sz="2400" dirty="0"/>
              <a:t>This stream was introduced later in JDK 1.1</a:t>
            </a:r>
          </a:p>
          <a:p>
            <a:r>
              <a:rPr lang="en-US" sz="2400" dirty="0" smtClean="0"/>
              <a:t>Translate byte </a:t>
            </a:r>
            <a:r>
              <a:rPr lang="en-US" sz="2400" dirty="0"/>
              <a:t>stream to </a:t>
            </a:r>
            <a:r>
              <a:rPr lang="en-US" sz="2400" dirty="0" smtClean="0"/>
              <a:t>character </a:t>
            </a:r>
            <a:r>
              <a:rPr lang="en-US" sz="2400" dirty="0"/>
              <a:t>stream and vice versa</a:t>
            </a:r>
          </a:p>
          <a:p>
            <a:r>
              <a:rPr lang="en-US" sz="2400" dirty="0"/>
              <a:t>Read or write a line of text</a:t>
            </a:r>
          </a:p>
          <a:p>
            <a:pPr marL="225425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Streams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23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 Stream Hierarchy</a:t>
            </a:r>
            <a:endParaRPr lang="en-US" dirty="0"/>
          </a:p>
        </p:txBody>
      </p:sp>
      <p:graphicFrame>
        <p:nvGraphicFramePr>
          <p:cNvPr id="890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1296632"/>
              </p:ext>
            </p:extLst>
          </p:nvPr>
        </p:nvGraphicFramePr>
        <p:xfrm>
          <a:off x="533400" y="1447800"/>
          <a:ext cx="7934348" cy="4572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" name="Bitmap Image" r:id="rId4" imgW="3990476" imgH="3371429" progId="PBrush">
                  <p:embed/>
                </p:oleObj>
              </mc:Choice>
              <mc:Fallback>
                <p:oleObj name="Bitmap Image" r:id="rId4" imgW="3990476" imgH="3371429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447800"/>
                        <a:ext cx="7934348" cy="45720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19400" y="4343400"/>
            <a:ext cx="2209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OutputStreamWriter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6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Writer class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4008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6B1AB395-38E6-4B95-819F-EA717C9E08F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320064" y="1295400"/>
            <a:ext cx="542928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63550" indent="-238125" algn="l" defTabSz="914400" rtl="0" eaLnBrk="1" latinLnBrk="0" hangingPunct="1">
              <a:lnSpc>
                <a:spcPct val="120000"/>
              </a:lnSpc>
              <a:spcBef>
                <a:spcPts val="840"/>
              </a:spcBef>
              <a:spcAft>
                <a:spcPts val="0"/>
              </a:spcAft>
              <a:buClr>
                <a:srgbClr val="4D4F53"/>
              </a:buClr>
              <a:buSzPct val="110000"/>
              <a:buFont typeface="Arial" pitchFamily="34" charset="0"/>
              <a:buChar char="•"/>
              <a:defRPr sz="1800" kern="1200">
                <a:solidFill>
                  <a:srgbClr val="4D4F5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79400" algn="l" defTabSz="914400" rtl="0" eaLnBrk="1" latinLnBrk="0" hangingPunct="1">
              <a:lnSpc>
                <a:spcPct val="120000"/>
              </a:lnSpc>
              <a:spcBef>
                <a:spcPts val="840"/>
              </a:spcBef>
              <a:spcAft>
                <a:spcPts val="0"/>
              </a:spcAft>
              <a:buClr>
                <a:srgbClr val="6E267B"/>
              </a:buClr>
              <a:buFont typeface="Arial" pitchFamily="34" charset="0"/>
              <a:buChar char="•"/>
              <a:defRPr sz="1800" kern="1200">
                <a:solidFill>
                  <a:srgbClr val="4D4F53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30288" indent="-284163" algn="l" defTabSz="914400" rtl="0" eaLnBrk="1" latinLnBrk="0" hangingPunct="1">
              <a:lnSpc>
                <a:spcPct val="120000"/>
              </a:lnSpc>
              <a:spcBef>
                <a:spcPts val="840"/>
              </a:spcBef>
              <a:spcAft>
                <a:spcPts val="0"/>
              </a:spcAft>
              <a:buClr>
                <a:srgbClr val="6E267B"/>
              </a:buClr>
              <a:buFont typeface="Arial" pitchFamily="34" charset="0"/>
              <a:buChar char="•"/>
              <a:defRPr sz="1800" kern="1200">
                <a:solidFill>
                  <a:srgbClr val="4D4F53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06513" indent="-279400" algn="l" defTabSz="914400" rtl="0" eaLnBrk="1" latinLnBrk="0" hangingPunct="1">
              <a:lnSpc>
                <a:spcPct val="120000"/>
              </a:lnSpc>
              <a:spcBef>
                <a:spcPts val="840"/>
              </a:spcBef>
              <a:spcAft>
                <a:spcPts val="0"/>
              </a:spcAft>
              <a:buClr>
                <a:srgbClr val="6E267B"/>
              </a:buClr>
              <a:buFont typeface="Arial" pitchFamily="34" charset="0"/>
              <a:buChar char="•"/>
              <a:defRPr sz="1800" kern="1200">
                <a:solidFill>
                  <a:srgbClr val="4D4F53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84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830051"/>
                </a:solidFill>
              </a:rPr>
              <a:t>write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  b) </a:t>
            </a:r>
            <a:br>
              <a:rPr lang="en-US" dirty="0" smtClean="0"/>
            </a:br>
            <a:r>
              <a:rPr lang="en-US" dirty="0" smtClean="0"/>
              <a:t>          Writes the single character to the output stream..</a:t>
            </a:r>
          </a:p>
          <a:p>
            <a:r>
              <a:rPr lang="en-US" b="1" dirty="0" smtClean="0">
                <a:solidFill>
                  <a:srgbClr val="830051"/>
                </a:solidFill>
              </a:rPr>
              <a:t>write</a:t>
            </a:r>
            <a:r>
              <a:rPr lang="en-US" dirty="0" smtClean="0"/>
              <a:t>(char[]  b) </a:t>
            </a:r>
            <a:br>
              <a:rPr lang="en-US" dirty="0" smtClean="0"/>
            </a:br>
            <a:r>
              <a:rPr lang="en-US" dirty="0" smtClean="0"/>
              <a:t>          Writes an array of characters to the character writer stream.</a:t>
            </a:r>
          </a:p>
          <a:p>
            <a:r>
              <a:rPr lang="en-US" dirty="0" smtClean="0">
                <a:solidFill>
                  <a:srgbClr val="830051"/>
                </a:solidFill>
              </a:rPr>
              <a:t>flush() </a:t>
            </a:r>
            <a:r>
              <a:rPr lang="en-US" dirty="0" smtClean="0"/>
              <a:t>– flushes the stream</a:t>
            </a:r>
          </a:p>
          <a:p>
            <a:r>
              <a:rPr lang="en-US" b="1" dirty="0" smtClean="0">
                <a:solidFill>
                  <a:srgbClr val="830051"/>
                </a:solidFill>
              </a:rPr>
              <a:t>close</a:t>
            </a:r>
            <a:r>
              <a:rPr lang="en-US" dirty="0" smtClean="0">
                <a:solidFill>
                  <a:srgbClr val="830051"/>
                </a:solidFill>
              </a:rPr>
              <a:t>() </a:t>
            </a:r>
            <a:r>
              <a:rPr lang="en-US" dirty="0" smtClean="0"/>
              <a:t>closes the character writer stream to free up system resources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86446" y="1500174"/>
            <a:ext cx="30003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OutputStream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86446" y="1857364"/>
            <a:ext cx="3000396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+ write (int )</a:t>
            </a:r>
          </a:p>
          <a:p>
            <a:r>
              <a:rPr lang="en-US" dirty="0" smtClean="0"/>
              <a:t>+ write (byte[ ] data)</a:t>
            </a:r>
          </a:p>
          <a:p>
            <a:r>
              <a:rPr lang="en-US" dirty="0" smtClean="0"/>
              <a:t>+flush()</a:t>
            </a:r>
          </a:p>
          <a:p>
            <a:r>
              <a:rPr lang="en-US" dirty="0" smtClean="0"/>
              <a:t>+ close ( )</a:t>
            </a:r>
          </a:p>
        </p:txBody>
      </p:sp>
    </p:spTree>
    <p:extLst>
      <p:ext uri="{BB962C8B-B14F-4D97-AF65-F5344CB8AC3E}">
        <p14:creationId xmlns:p14="http://schemas.microsoft.com/office/powerpoint/2010/main" val="154714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Writer class - </a:t>
            </a:r>
            <a:r>
              <a:rPr lang="en-US" dirty="0" err="1" smtClean="0"/>
              <a:t>FileWriter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FileWriter</a:t>
            </a:r>
            <a:r>
              <a:rPr lang="en-US" sz="2400" dirty="0" smtClean="0"/>
              <a:t> </a:t>
            </a:r>
          </a:p>
          <a:p>
            <a:pPr lvl="1"/>
            <a:r>
              <a:rPr lang="en-US" sz="2000" dirty="0" smtClean="0"/>
              <a:t>Writes a character to a file</a:t>
            </a:r>
          </a:p>
          <a:p>
            <a:pPr lvl="1"/>
            <a:r>
              <a:rPr lang="en-US" sz="2000" dirty="0" err="1" smtClean="0">
                <a:solidFill>
                  <a:srgbClr val="830051"/>
                </a:solidFill>
              </a:rPr>
              <a:t>FileWriter</a:t>
            </a:r>
            <a:r>
              <a:rPr lang="en-US" sz="2000" dirty="0" smtClean="0">
                <a:solidFill>
                  <a:srgbClr val="830051"/>
                </a:solidFill>
              </a:rPr>
              <a:t>(file/String)</a:t>
            </a:r>
          </a:p>
          <a:p>
            <a:pPr lvl="1"/>
            <a:r>
              <a:rPr lang="en-US" sz="2000" dirty="0" err="1" smtClean="0">
                <a:solidFill>
                  <a:srgbClr val="830051"/>
                </a:solidFill>
              </a:rPr>
              <a:t>FileWriter</a:t>
            </a:r>
            <a:r>
              <a:rPr lang="en-US" sz="2000" dirty="0" smtClean="0">
                <a:solidFill>
                  <a:srgbClr val="830051"/>
                </a:solidFill>
              </a:rPr>
              <a:t>(file/String, </a:t>
            </a:r>
            <a:r>
              <a:rPr lang="en-US" sz="2000" dirty="0" err="1" smtClean="0">
                <a:solidFill>
                  <a:srgbClr val="830051"/>
                </a:solidFill>
              </a:rPr>
              <a:t>boolean</a:t>
            </a:r>
            <a:r>
              <a:rPr lang="en-US" sz="2000" dirty="0" smtClean="0">
                <a:solidFill>
                  <a:srgbClr val="830051"/>
                </a:solidFill>
              </a:rPr>
              <a:t> append)</a:t>
            </a:r>
            <a:endParaRPr lang="en-US" sz="2000" dirty="0">
              <a:solidFill>
                <a:srgbClr val="830051"/>
              </a:solidFill>
            </a:endParaRPr>
          </a:p>
          <a:p>
            <a:pPr lvl="2"/>
            <a:r>
              <a:rPr lang="en-US" sz="1800" dirty="0" smtClean="0"/>
              <a:t>Ex: new </a:t>
            </a:r>
            <a:r>
              <a:rPr lang="en-US" sz="1800" dirty="0" err="1" smtClean="0"/>
              <a:t>FileWriter</a:t>
            </a:r>
            <a:r>
              <a:rPr lang="en-US" sz="1800" dirty="0" smtClean="0"/>
              <a:t>(“abc.txt”, true);</a:t>
            </a:r>
          </a:p>
          <a:p>
            <a:pPr lvl="2"/>
            <a:r>
              <a:rPr lang="en-US" sz="1800" dirty="0" smtClean="0"/>
              <a:t>If append is false, It replaces an existing file otherwise it appends to an existing file.</a:t>
            </a:r>
          </a:p>
          <a:p>
            <a:pPr lvl="1"/>
            <a:r>
              <a:rPr lang="en-US" sz="2000" dirty="0" smtClean="0"/>
              <a:t>If a new line character has to be written then include  ‘\n’ as part of the string </a:t>
            </a:r>
          </a:p>
          <a:p>
            <a:pPr lvl="2"/>
            <a:r>
              <a:rPr lang="en-US" sz="1800" dirty="0" smtClean="0"/>
              <a:t>“welcome to </a:t>
            </a:r>
            <a:r>
              <a:rPr lang="en-US" sz="1800" dirty="0" err="1" smtClean="0"/>
              <a:t>mindtree</a:t>
            </a:r>
            <a:r>
              <a:rPr lang="en-US" sz="1800" dirty="0" smtClean="0"/>
              <a:t>\n”</a:t>
            </a:r>
          </a:p>
          <a:p>
            <a:pPr marL="463550" lvl="1" indent="0">
              <a:buNone/>
            </a:pPr>
            <a:endParaRPr lang="en-US" sz="2000" dirty="0" smtClean="0"/>
          </a:p>
          <a:p>
            <a:pPr marL="463550" lvl="1" indent="0">
              <a:buNone/>
            </a:pPr>
            <a:endParaRPr lang="en-US" sz="2000" dirty="0" smtClean="0"/>
          </a:p>
          <a:p>
            <a:pPr marL="463550" lvl="1" indent="0">
              <a:buNone/>
            </a:pPr>
            <a:endParaRPr lang="en-US" sz="2000" dirty="0" smtClean="0"/>
          </a:p>
          <a:p>
            <a:pPr marL="463550" lvl="1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4008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6B1AB395-38E6-4B95-819F-EA717C9E08F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5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FileWriter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0" y="3459804"/>
            <a:ext cx="1219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4600" y="487680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Xch1.txt</a:t>
            </a:r>
            <a:endParaRPr lang="en-US" sz="1400" dirty="0"/>
          </a:p>
        </p:txBody>
      </p:sp>
      <p:sp>
        <p:nvSpPr>
          <p:cNvPr id="6" name="Flowchart: Punched Tape 5"/>
          <p:cNvSpPr/>
          <p:nvPr/>
        </p:nvSpPr>
        <p:spPr>
          <a:xfrm>
            <a:off x="3200400" y="3581400"/>
            <a:ext cx="2750496" cy="60960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14400" y="1905000"/>
            <a:ext cx="28194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Str= ram\nraj\nravi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324100" y="3200400"/>
            <a:ext cx="8763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H="1" flipV="1">
            <a:off x="2762250" y="2895600"/>
            <a:ext cx="5715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5648" y="4572000"/>
            <a:ext cx="45683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FileWriter writes only one char at a time</a:t>
            </a:r>
          </a:p>
          <a:p>
            <a:r>
              <a:rPr lang="en-US" dirty="0" smtClean="0"/>
              <a:t>If you have tow write 100 chars then 100 time it hits the file</a:t>
            </a:r>
          </a:p>
          <a:p>
            <a:r>
              <a:rPr lang="en-US" dirty="0" smtClean="0"/>
              <a:t>It is very much costlier</a:t>
            </a:r>
          </a:p>
          <a:p>
            <a:r>
              <a:rPr lang="en-US" dirty="0" smtClean="0"/>
              <a:t>Dont use FileWriter directly to write</a:t>
            </a:r>
          </a:p>
          <a:p>
            <a:r>
              <a:rPr lang="en-US" dirty="0"/>
              <a:t>	</a:t>
            </a:r>
            <a:r>
              <a:rPr lang="en-US" dirty="0" smtClean="0"/>
              <a:t>Instead use BufferedWriter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11102" y="324563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112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1547</Words>
  <Application>Microsoft Office PowerPoint</Application>
  <PresentationFormat>On-screen Show (4:3)</PresentationFormat>
  <Paragraphs>294</Paragraphs>
  <Slides>34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Office Theme</vt:lpstr>
      <vt:lpstr>Bitmap Image</vt:lpstr>
      <vt:lpstr>IO</vt:lpstr>
      <vt:lpstr>Objectives</vt:lpstr>
      <vt:lpstr>What is a Stream?</vt:lpstr>
      <vt:lpstr>Byte Vs Character streams</vt:lpstr>
      <vt:lpstr>Character Streams</vt:lpstr>
      <vt:lpstr>Character Stream Hierarchy</vt:lpstr>
      <vt:lpstr>Writer class methods</vt:lpstr>
      <vt:lpstr>Writer class - FileWriter</vt:lpstr>
      <vt:lpstr>FileWriter</vt:lpstr>
      <vt:lpstr>BufferedWriter</vt:lpstr>
      <vt:lpstr>PowerPoint Presentation</vt:lpstr>
      <vt:lpstr>PrintWriter</vt:lpstr>
      <vt:lpstr>Reader class methods</vt:lpstr>
      <vt:lpstr>Reader class</vt:lpstr>
      <vt:lpstr>BufferedReader</vt:lpstr>
      <vt:lpstr>Reading from file</vt:lpstr>
      <vt:lpstr>Converting Streams</vt:lpstr>
      <vt:lpstr>Converting Streams</vt:lpstr>
      <vt:lpstr>Converting Streams - Reading from Keyboard.</vt:lpstr>
      <vt:lpstr>File</vt:lpstr>
      <vt:lpstr>Byte streams hierarchy</vt:lpstr>
      <vt:lpstr>Input Stream and Output Stream</vt:lpstr>
      <vt:lpstr>Console I/O – Reading and writing standard IO</vt:lpstr>
      <vt:lpstr>InputStream class methods</vt:lpstr>
      <vt:lpstr>FileInputStream</vt:lpstr>
      <vt:lpstr>Code Snippet: using FileInputStream to read text file.</vt:lpstr>
      <vt:lpstr>OutputStream class</vt:lpstr>
      <vt:lpstr>FileOutputStream</vt:lpstr>
      <vt:lpstr>Using FileOutputStream to write data to file</vt:lpstr>
      <vt:lpstr>BufferedInputStream and BufferedOutputStream</vt:lpstr>
      <vt:lpstr>Serialization</vt:lpstr>
      <vt:lpstr>PowerPoint Presentation</vt:lpstr>
      <vt:lpstr>Has - a</vt:lpstr>
      <vt:lpstr>Is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47</cp:revision>
  <dcterms:created xsi:type="dcterms:W3CDTF">2014-05-22T23:25:33Z</dcterms:created>
  <dcterms:modified xsi:type="dcterms:W3CDTF">2014-05-24T00:28:57Z</dcterms:modified>
</cp:coreProperties>
</file>