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3" r:id="rId7"/>
    <p:sldId id="264" r:id="rId8"/>
    <p:sldId id="265" r:id="rId9"/>
    <p:sldId id="266" r:id="rId10"/>
    <p:sldId id="273" r:id="rId11"/>
    <p:sldId id="274" r:id="rId12"/>
    <p:sldId id="269" r:id="rId13"/>
    <p:sldId id="267" r:id="rId14"/>
    <p:sldId id="268" r:id="rId15"/>
    <p:sldId id="270" r:id="rId16"/>
    <p:sldId id="271" r:id="rId17"/>
    <p:sldId id="272" r:id="rId18"/>
    <p:sldId id="275" r:id="rId19"/>
    <p:sldId id="276" r:id="rId20"/>
    <p:sldId id="277" r:id="rId21"/>
    <p:sldId id="261" r:id="rId22"/>
    <p:sldId id="278" r:id="rId23"/>
    <p:sldId id="279" r:id="rId24"/>
    <p:sldId id="280" r:id="rId25"/>
    <p:sldId id="281" r:id="rId26"/>
    <p:sldId id="283" r:id="rId27"/>
    <p:sldId id="284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7F33-CADA-4D5D-9E27-E4637BF44FC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6B27-7B68-4F2E-9424-B1B18C080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7F33-CADA-4D5D-9E27-E4637BF44FC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6B27-7B68-4F2E-9424-B1B18C080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7F33-CADA-4D5D-9E27-E4637BF44FC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6B27-7B68-4F2E-9424-B1B18C080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828800"/>
            <a:ext cx="769620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398CBC2-714D-4E77-BD3E-588A54084C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4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7F33-CADA-4D5D-9E27-E4637BF44FC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6B27-7B68-4F2E-9424-B1B18C080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2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7F33-CADA-4D5D-9E27-E4637BF44FC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6B27-7B68-4F2E-9424-B1B18C080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7F33-CADA-4D5D-9E27-E4637BF44FC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6B27-7B68-4F2E-9424-B1B18C080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7F33-CADA-4D5D-9E27-E4637BF44FC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6B27-7B68-4F2E-9424-B1B18C080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3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7F33-CADA-4D5D-9E27-E4637BF44FC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6B27-7B68-4F2E-9424-B1B18C080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7F33-CADA-4D5D-9E27-E4637BF44FC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6B27-7B68-4F2E-9424-B1B18C080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5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7F33-CADA-4D5D-9E27-E4637BF44FC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6B27-7B68-4F2E-9424-B1B18C080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7F33-CADA-4D5D-9E27-E4637BF44FC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6B27-7B68-4F2E-9424-B1B18C080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5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7F33-CADA-4D5D-9E27-E4637BF44FC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6B27-7B68-4F2E-9424-B1B18C080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 compiled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gets executed in DB using 4 phases</a:t>
            </a:r>
          </a:p>
          <a:p>
            <a:pPr lvl="1"/>
            <a:r>
              <a:rPr lang="en-US" dirty="0" smtClean="0"/>
              <a:t>Reads the query</a:t>
            </a:r>
          </a:p>
          <a:p>
            <a:pPr lvl="1"/>
            <a:r>
              <a:rPr lang="en-US" dirty="0" smtClean="0"/>
              <a:t>Parses the query</a:t>
            </a:r>
          </a:p>
          <a:p>
            <a:pPr lvl="1"/>
            <a:r>
              <a:rPr lang="en-US" dirty="0" smtClean="0"/>
              <a:t>Create execution plan</a:t>
            </a:r>
          </a:p>
          <a:p>
            <a:pPr lvl="1"/>
            <a:r>
              <a:rPr lang="en-US" dirty="0" smtClean="0"/>
              <a:t>Hits the DB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4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compiled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Select * from product where category= ‘computer</a:t>
            </a:r>
            <a:r>
              <a:rPr lang="en-US" sz="1600" dirty="0" smtClean="0"/>
              <a:t>’</a:t>
            </a:r>
          </a:p>
          <a:p>
            <a:r>
              <a:rPr lang="en-US" sz="1600" dirty="0" smtClean="0"/>
              <a:t>Select * from product where category= ‘mobile’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800" dirty="0" smtClean="0"/>
              <a:t>The above queries are same but the value passed is different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If same query to executed for multiple times for different parameter</a:t>
            </a:r>
          </a:p>
          <a:p>
            <a:pPr lvl="1"/>
            <a:r>
              <a:rPr lang="en-US" sz="1800" dirty="0" smtClean="0"/>
              <a:t>Use prepsredStatement</a:t>
            </a:r>
          </a:p>
          <a:p>
            <a:pPr lvl="1"/>
            <a:r>
              <a:rPr lang="en-US" sz="1800" dirty="0" smtClean="0"/>
              <a:t>only for the first time</a:t>
            </a:r>
          </a:p>
          <a:p>
            <a:pPr lvl="2"/>
            <a:r>
              <a:rPr lang="en-US" sz="1600" dirty="0" smtClean="0"/>
              <a:t>It undergoes all 4 phases</a:t>
            </a:r>
          </a:p>
          <a:p>
            <a:pPr lvl="2"/>
            <a:r>
              <a:rPr lang="en-US" sz="1600" dirty="0" smtClean="0"/>
              <a:t>It  caches the parsed query and query plan</a:t>
            </a:r>
          </a:p>
          <a:p>
            <a:pPr lvl="1"/>
            <a:r>
              <a:rPr lang="en-US" sz="2000" dirty="0" smtClean="0"/>
              <a:t>For subsequent times</a:t>
            </a:r>
          </a:p>
          <a:p>
            <a:pPr lvl="2"/>
            <a:r>
              <a:rPr lang="en-US" sz="1600" dirty="0" smtClean="0"/>
              <a:t>It gets parsed query and query plan from cache</a:t>
            </a:r>
          </a:p>
          <a:p>
            <a:pPr lvl="2"/>
            <a:r>
              <a:rPr lang="en-US" sz="1600" dirty="0" smtClean="0"/>
              <a:t>Hits the DB</a:t>
            </a:r>
          </a:p>
          <a:p>
            <a:r>
              <a:rPr lang="en-US" sz="2400" dirty="0" smtClean="0"/>
              <a:t>PreparedStatement performance is high</a:t>
            </a:r>
          </a:p>
          <a:p>
            <a:pPr lvl="1"/>
            <a:endParaRPr lang="en-US" sz="1400" dirty="0" smtClean="0"/>
          </a:p>
          <a:p>
            <a:pPr lvl="1"/>
            <a:endParaRPr lang="en-US" sz="1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882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Binding parmeters to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</a:p>
          <a:p>
            <a:pPr lvl="1"/>
            <a:r>
              <a:rPr lang="en-US" dirty="0" smtClean="0"/>
              <a:t>St.setXXX(parameteridx, value)</a:t>
            </a:r>
          </a:p>
          <a:p>
            <a:pPr lvl="1"/>
            <a:r>
              <a:rPr lang="en-US" dirty="0" smtClean="0"/>
              <a:t>St.setInt(1, 1002)</a:t>
            </a:r>
          </a:p>
          <a:p>
            <a:pPr lvl="1"/>
            <a:r>
              <a:rPr lang="en-US" dirty="0" smtClean="0"/>
              <a:t>St.setString(2,’computer’)</a:t>
            </a:r>
          </a:p>
          <a:p>
            <a:r>
              <a:rPr lang="en-US" dirty="0" smtClean="0"/>
              <a:t>setXXX() of prepared statement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1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Step6: Execute the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st.executeQuery()</a:t>
            </a:r>
          </a:p>
          <a:p>
            <a:pPr lvl="1"/>
            <a:r>
              <a:rPr lang="en-US" dirty="0" smtClean="0"/>
              <a:t>Execute Sql </a:t>
            </a: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smtClean="0"/>
              <a:t>queries and returns the result from DB as  ResultSet java object</a:t>
            </a:r>
          </a:p>
          <a:p>
            <a:r>
              <a:rPr lang="en-US" dirty="0" smtClean="0"/>
              <a:t>St.executeUpdate()</a:t>
            </a:r>
          </a:p>
          <a:p>
            <a:pPr lvl="1"/>
            <a:r>
              <a:rPr lang="en-US" dirty="0" smtClean="0"/>
              <a:t>Execute </a:t>
            </a:r>
            <a:r>
              <a:rPr lang="en-US" dirty="0" smtClean="0">
                <a:solidFill>
                  <a:srgbClr val="FF0000"/>
                </a:solidFill>
              </a:rPr>
              <a:t>DML</a:t>
            </a:r>
            <a:r>
              <a:rPr lang="en-US" dirty="0" smtClean="0"/>
              <a:t>(insert/ update/delete) </a:t>
            </a:r>
          </a:p>
          <a:p>
            <a:pPr lvl="1"/>
            <a:r>
              <a:rPr lang="en-US" dirty="0" smtClean="0"/>
              <a:t>Returns no of rows updated as 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9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Iterate the 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 to a row and access columns</a:t>
            </a:r>
          </a:p>
          <a:p>
            <a:r>
              <a:rPr lang="en-US" dirty="0" smtClean="0"/>
              <a:t>rs.next()</a:t>
            </a:r>
          </a:p>
          <a:p>
            <a:pPr lvl="1"/>
            <a:r>
              <a:rPr lang="en-US" dirty="0" smtClean="0"/>
              <a:t>Returns true if there is a row found and points to a current row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While(rs.next()){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rs.getInt(“pid”);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en-US" sz="2600" dirty="0" smtClean="0"/>
              <a:t>Get a column in  a row</a:t>
            </a:r>
          </a:p>
          <a:p>
            <a:pPr lvl="1"/>
            <a:r>
              <a:rPr lang="en-US" dirty="0" smtClean="0"/>
              <a:t>Rs.getXXX(colname/colidx)</a:t>
            </a:r>
          </a:p>
          <a:p>
            <a:pPr lvl="1"/>
            <a:r>
              <a:rPr lang="en-US" dirty="0" smtClean="0"/>
              <a:t>Ex: rs.getInt(“pid”)</a:t>
            </a:r>
          </a:p>
          <a:p>
            <a:pPr lvl="3"/>
            <a:r>
              <a:rPr lang="en-US" dirty="0" smtClean="0"/>
              <a:t>Rs.getDouble(“price”);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6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Close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Conn.close();</a:t>
            </a:r>
          </a:p>
          <a:p>
            <a:r>
              <a:rPr lang="en-US" sz="1800" dirty="0" smtClean="0"/>
              <a:t>Disconnecting the connection from DB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close() of connection instance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524000" y="2667000"/>
            <a:ext cx="1676400" cy="838200"/>
          </a:xfrm>
          <a:prstGeom prst="cloud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971800"/>
            <a:ext cx="990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0600" y="3810000"/>
            <a:ext cx="91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 flipV="1">
            <a:off x="1905000" y="3504307"/>
            <a:ext cx="457200" cy="610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67000" y="3162300"/>
            <a:ext cx="1752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4343400" y="3200400"/>
            <a:ext cx="5334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57400" y="4114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35052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local ref var conn will die when it reaches end of method</a:t>
            </a:r>
          </a:p>
          <a:p>
            <a:r>
              <a:rPr lang="en-US" dirty="0" smtClean="0"/>
              <a:t>Connection Instance is busy with DB and it is not ready to GC</a:t>
            </a:r>
          </a:p>
          <a:p>
            <a:endParaRPr lang="en-US" dirty="0"/>
          </a:p>
          <a:p>
            <a:r>
              <a:rPr lang="en-US" dirty="0" smtClean="0"/>
              <a:t>So close the connection</a:t>
            </a:r>
          </a:p>
          <a:p>
            <a:endParaRPr lang="en-US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05000" y="3733800"/>
            <a:ext cx="381000" cy="23306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05000" y="3733800"/>
            <a:ext cx="457200" cy="23306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43300" y="3086100"/>
            <a:ext cx="190500" cy="4182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543300" y="3162300"/>
            <a:ext cx="1905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9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connection is not closed properly</a:t>
            </a:r>
          </a:p>
          <a:p>
            <a:pPr lvl="1"/>
            <a:r>
              <a:rPr lang="en-US" dirty="0" smtClean="0"/>
              <a:t>Memory leakage in your app</a:t>
            </a:r>
          </a:p>
          <a:p>
            <a:pPr lvl="1"/>
            <a:r>
              <a:rPr lang="en-US" dirty="0" smtClean="0"/>
              <a:t>Db cannot accept any more connection from aother applications</a:t>
            </a:r>
          </a:p>
          <a:p>
            <a:pPr lvl="2"/>
            <a:r>
              <a:rPr lang="en-US" dirty="0" smtClean="0"/>
              <a:t>Scalability becomes low in DB server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57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connection locally</a:t>
            </a:r>
          </a:p>
          <a:p>
            <a:r>
              <a:rPr lang="en-US" dirty="0" smtClean="0"/>
              <a:t>Close a connection locally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8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Why Connection instance must not be static/instance ref?</a:t>
            </a:r>
          </a:p>
          <a:p>
            <a:pPr lvl="1"/>
            <a:r>
              <a:rPr lang="en-US" sz="1600" dirty="0" smtClean="0"/>
              <a:t>Connection instance is synchronized</a:t>
            </a:r>
          </a:p>
          <a:p>
            <a:pPr lvl="1"/>
            <a:r>
              <a:rPr lang="en-US" sz="1600" dirty="0" smtClean="0"/>
              <a:t>Create a connection for each demand and close it immediately after job is over</a:t>
            </a:r>
          </a:p>
          <a:p>
            <a:pPr lvl="1"/>
            <a:r>
              <a:rPr lang="en-US" sz="1600" dirty="0" smtClean="0"/>
              <a:t>Provide connection instance for each demand, to improve performance</a:t>
            </a:r>
          </a:p>
          <a:p>
            <a:pPr lvl="1"/>
            <a:endParaRPr lang="en-US" sz="1600" dirty="0"/>
          </a:p>
        </p:txBody>
      </p:sp>
      <p:sp>
        <p:nvSpPr>
          <p:cNvPr id="4" name="Smiley Face 3"/>
          <p:cNvSpPr/>
          <p:nvPr/>
        </p:nvSpPr>
        <p:spPr>
          <a:xfrm>
            <a:off x="2286000" y="4648200"/>
            <a:ext cx="762000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4038600" y="4572000"/>
            <a:ext cx="762000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14800" y="28194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6096000" y="3048000"/>
            <a:ext cx="8382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5029200" y="30861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</p:cNvCxnSpPr>
          <p:nvPr/>
        </p:nvCxnSpPr>
        <p:spPr>
          <a:xfrm flipV="1">
            <a:off x="2667000" y="33528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67200" y="36957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6"/>
          </p:cNvCxnSpPr>
          <p:nvPr/>
        </p:nvCxnSpPr>
        <p:spPr>
          <a:xfrm flipV="1">
            <a:off x="5181600" y="3733800"/>
            <a:ext cx="1125682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4"/>
          </p:cNvCxnSpPr>
          <p:nvPr/>
        </p:nvCxnSpPr>
        <p:spPr>
          <a:xfrm flipV="1">
            <a:off x="4572000" y="4305300"/>
            <a:ext cx="152400" cy="342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1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Dont return ResultSet to calling method</a:t>
            </a:r>
          </a:p>
          <a:p>
            <a:pPr lvl="1"/>
            <a:r>
              <a:rPr lang="en-US" dirty="0" smtClean="0"/>
              <a:t>Connection has to be kept opened to iterate ResultSet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ApI to intreact with DB</a:t>
            </a:r>
          </a:p>
          <a:p>
            <a:r>
              <a:rPr lang="en-US" dirty="0" smtClean="0"/>
              <a:t>Jdbc api is from java.sql package</a:t>
            </a:r>
          </a:p>
          <a:p>
            <a:r>
              <a:rPr lang="en-US" dirty="0" smtClean="0"/>
              <a:t>Sun java provides JDBC API, </a:t>
            </a:r>
          </a:p>
          <a:p>
            <a:pPr lvl="1"/>
            <a:r>
              <a:rPr lang="en-US" dirty="0" smtClean="0"/>
              <a:t>As Interfaces</a:t>
            </a:r>
          </a:p>
          <a:p>
            <a:pPr lvl="1"/>
            <a:r>
              <a:rPr lang="en-US" dirty="0" smtClean="0"/>
              <a:t>Implementation is vendor specific</a:t>
            </a:r>
          </a:p>
          <a:p>
            <a:r>
              <a:rPr lang="en-US" dirty="0" smtClean="0"/>
              <a:t>This API is a wrapper for vendor specific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SimpledateFormat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SimpleDateFormat sdf = new SimpleDateFormat(pattern)</a:t>
            </a:r>
          </a:p>
          <a:p>
            <a:pPr lvl="1"/>
            <a:r>
              <a:rPr lang="en-US" sz="1400" dirty="0"/>
              <a:t> </a:t>
            </a:r>
            <a:r>
              <a:rPr lang="en-US" sz="1400" dirty="0" smtClean="0"/>
              <a:t>dd - date</a:t>
            </a:r>
          </a:p>
          <a:p>
            <a:pPr lvl="1"/>
            <a:r>
              <a:rPr lang="en-US" sz="1400" dirty="0" smtClean="0"/>
              <a:t>MM - month</a:t>
            </a:r>
          </a:p>
          <a:p>
            <a:pPr lvl="1"/>
            <a:r>
              <a:rPr lang="en-US" sz="1400" dirty="0" smtClean="0"/>
              <a:t>MMM - month in 3 chars</a:t>
            </a:r>
          </a:p>
          <a:p>
            <a:pPr lvl="1"/>
            <a:r>
              <a:rPr lang="en-US" sz="1400" dirty="0" smtClean="0"/>
              <a:t> yyyy - year</a:t>
            </a:r>
          </a:p>
          <a:p>
            <a:pPr lvl="1"/>
            <a:r>
              <a:rPr lang="en-US" sz="1400" dirty="0" smtClean="0"/>
              <a:t> hh - hours</a:t>
            </a:r>
          </a:p>
          <a:p>
            <a:pPr lvl="1"/>
            <a:r>
              <a:rPr lang="en-US" sz="1400" dirty="0" smtClean="0"/>
              <a:t> mm - mins</a:t>
            </a:r>
          </a:p>
          <a:p>
            <a:pPr lvl="1"/>
            <a:r>
              <a:rPr lang="en-US" sz="1400" dirty="0" smtClean="0"/>
              <a:t>Ss – secs</a:t>
            </a:r>
          </a:p>
          <a:p>
            <a:pPr lvl="1"/>
            <a:endParaRPr lang="en-US" sz="1400" dirty="0"/>
          </a:p>
          <a:p>
            <a:r>
              <a:rPr lang="en-US" sz="1800" dirty="0" smtClean="0"/>
              <a:t>Sdf.format(dt)</a:t>
            </a:r>
          </a:p>
          <a:p>
            <a:pPr lvl="1"/>
            <a:r>
              <a:rPr lang="en-US" sz="1400" dirty="0" smtClean="0"/>
              <a:t>Converts date into String</a:t>
            </a:r>
          </a:p>
          <a:p>
            <a:r>
              <a:rPr lang="en-US" sz="1800" dirty="0" smtClean="0"/>
              <a:t>Sdf.parse(str)</a:t>
            </a:r>
          </a:p>
          <a:p>
            <a:pPr lvl="1"/>
            <a:r>
              <a:rPr lang="en-US" sz="1400" dirty="0" smtClean="0"/>
              <a:t>Converts string into date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8583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B36A0-3D07-4667-8A81-F8CF09DA0B07}" type="slidenum">
              <a:rPr lang="en-US"/>
              <a:pPr/>
              <a:t>21</a:t>
            </a:fld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/>
              <a:t>Jdbc - Demo</a:t>
            </a:r>
          </a:p>
        </p:txBody>
      </p:sp>
      <p:graphicFrame>
        <p:nvGraphicFramePr>
          <p:cNvPr id="4813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04800" y="838200"/>
          <a:ext cx="76962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Bitmap Image" r:id="rId3" imgW="6916115" imgH="4172532" progId="Paint.Picture">
                  <p:embed/>
                </p:oleObj>
              </mc:Choice>
              <mc:Fallback>
                <p:oleObj name="Bitmap Image" r:id="rId3" imgW="6916115" imgH="417253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38200"/>
                        <a:ext cx="7696200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AutoShape 6"/>
          <p:cNvSpPr>
            <a:spLocks/>
          </p:cNvSpPr>
          <p:nvPr/>
        </p:nvSpPr>
        <p:spPr bwMode="auto">
          <a:xfrm>
            <a:off x="7086600" y="1104900"/>
            <a:ext cx="1828800" cy="342900"/>
          </a:xfrm>
          <a:prstGeom prst="borderCallout2">
            <a:avLst>
              <a:gd name="adj1" fmla="val 33333"/>
              <a:gd name="adj2" fmla="val -4167"/>
              <a:gd name="adj3" fmla="val 33333"/>
              <a:gd name="adj4" fmla="val -9375"/>
              <a:gd name="adj5" fmla="val 183796"/>
              <a:gd name="adj6" fmla="val -146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1"/>
              <a:t>Load the driver</a:t>
            </a:r>
          </a:p>
        </p:txBody>
      </p:sp>
      <p:sp>
        <p:nvSpPr>
          <p:cNvPr id="48135" name="AutoShape 7"/>
          <p:cNvSpPr>
            <a:spLocks/>
          </p:cNvSpPr>
          <p:nvPr/>
        </p:nvSpPr>
        <p:spPr bwMode="auto">
          <a:xfrm>
            <a:off x="0" y="2209800"/>
            <a:ext cx="2225675" cy="304800"/>
          </a:xfrm>
          <a:prstGeom prst="borderCallout2">
            <a:avLst>
              <a:gd name="adj1" fmla="val 37500"/>
              <a:gd name="adj2" fmla="val 103426"/>
              <a:gd name="adj3" fmla="val 37500"/>
              <a:gd name="adj4" fmla="val 103708"/>
              <a:gd name="adj5" fmla="val -25523"/>
              <a:gd name="adj6" fmla="val 1040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1"/>
              <a:t>Establish connection</a:t>
            </a:r>
          </a:p>
        </p:txBody>
      </p:sp>
      <p:sp>
        <p:nvSpPr>
          <p:cNvPr id="48136" name="AutoShape 8"/>
          <p:cNvSpPr>
            <a:spLocks/>
          </p:cNvSpPr>
          <p:nvPr/>
        </p:nvSpPr>
        <p:spPr bwMode="auto">
          <a:xfrm>
            <a:off x="7162800" y="2438400"/>
            <a:ext cx="1981200" cy="457200"/>
          </a:xfrm>
          <a:prstGeom prst="borderCallout2">
            <a:avLst>
              <a:gd name="adj1" fmla="val 25000"/>
              <a:gd name="adj2" fmla="val -3847"/>
              <a:gd name="adj3" fmla="val 25000"/>
              <a:gd name="adj4" fmla="val -24759"/>
              <a:gd name="adj5" fmla="val 55556"/>
              <a:gd name="adj6" fmla="val -456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1"/>
              <a:t>Create statement</a:t>
            </a:r>
          </a:p>
        </p:txBody>
      </p:sp>
      <p:sp>
        <p:nvSpPr>
          <p:cNvPr id="48137" name="AutoShape 9"/>
          <p:cNvSpPr>
            <a:spLocks/>
          </p:cNvSpPr>
          <p:nvPr/>
        </p:nvSpPr>
        <p:spPr bwMode="auto">
          <a:xfrm>
            <a:off x="0" y="3657600"/>
            <a:ext cx="1219200" cy="609600"/>
          </a:xfrm>
          <a:prstGeom prst="borderCallout2">
            <a:avLst>
              <a:gd name="adj1" fmla="val 18750"/>
              <a:gd name="adj2" fmla="val 106250"/>
              <a:gd name="adj3" fmla="val 18750"/>
              <a:gd name="adj4" fmla="val 106250"/>
              <a:gd name="adj5" fmla="val 13282"/>
              <a:gd name="adj6" fmla="val 110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Execute query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1447800" y="3505200"/>
            <a:ext cx="5486400" cy="167640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AutoShape 11"/>
          <p:cNvSpPr>
            <a:spLocks/>
          </p:cNvSpPr>
          <p:nvPr/>
        </p:nvSpPr>
        <p:spPr bwMode="auto">
          <a:xfrm>
            <a:off x="7543800" y="4686300"/>
            <a:ext cx="1371600" cy="609600"/>
          </a:xfrm>
          <a:prstGeom prst="borderCallout2">
            <a:avLst>
              <a:gd name="adj1" fmla="val 18750"/>
              <a:gd name="adj2" fmla="val -5556"/>
              <a:gd name="adj3" fmla="val 18750"/>
              <a:gd name="adj4" fmla="val -5556"/>
              <a:gd name="adj5" fmla="val 6250"/>
              <a:gd name="adj6" fmla="val -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Process results</a:t>
            </a:r>
          </a:p>
        </p:txBody>
      </p:sp>
      <p:sp>
        <p:nvSpPr>
          <p:cNvPr id="48140" name="AutoShape 12"/>
          <p:cNvSpPr>
            <a:spLocks/>
          </p:cNvSpPr>
          <p:nvPr/>
        </p:nvSpPr>
        <p:spPr bwMode="auto">
          <a:xfrm>
            <a:off x="4953000" y="5257800"/>
            <a:ext cx="1981200" cy="266700"/>
          </a:xfrm>
          <a:prstGeom prst="borderCallout2">
            <a:avLst>
              <a:gd name="adj1" fmla="val 42856"/>
              <a:gd name="adj2" fmla="val -3847"/>
              <a:gd name="adj3" fmla="val 42856"/>
              <a:gd name="adj4" fmla="val -3847"/>
              <a:gd name="adj5" fmla="val 28569"/>
              <a:gd name="adj6" fmla="val -57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1"/>
              <a:t>Close connection</a:t>
            </a: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533400" y="19812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V="1">
            <a:off x="457200" y="33528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ResultSetMetaData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obtained from Result set</a:t>
            </a:r>
          </a:p>
          <a:p>
            <a:r>
              <a:rPr lang="en-US" dirty="0" smtClean="0"/>
              <a:t>It contains metadata about your result set</a:t>
            </a:r>
          </a:p>
          <a:p>
            <a:pPr lvl="1"/>
            <a:r>
              <a:rPr lang="en-US" dirty="0" smtClean="0"/>
              <a:t>Column name</a:t>
            </a:r>
          </a:p>
          <a:p>
            <a:pPr lvl="1"/>
            <a:r>
              <a:rPr lang="en-US" dirty="0" smtClean="0"/>
              <a:t>Column type</a:t>
            </a:r>
          </a:p>
          <a:p>
            <a:pPr lvl="1"/>
            <a:r>
              <a:rPr lang="en-US" dirty="0" smtClean="0"/>
              <a:t>Column scale</a:t>
            </a:r>
          </a:p>
          <a:p>
            <a:pPr lvl="1"/>
            <a:r>
              <a:rPr lang="en-US" dirty="0" smtClean="0"/>
              <a:t>Column precission</a:t>
            </a:r>
          </a:p>
          <a:p>
            <a:pPr lvl="1"/>
            <a:r>
              <a:rPr lang="en-US" dirty="0" smtClean="0"/>
              <a:t>No of colums in result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8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5C7A8-4DDF-429F-A5EA-B0BAB0631146}" type="slidenum">
              <a:rPr lang="en-US"/>
              <a:pPr/>
              <a:t>23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6870700" cy="990600"/>
          </a:xfrm>
        </p:spPr>
        <p:txBody>
          <a:bodyPr/>
          <a:lstStyle/>
          <a:p>
            <a:r>
              <a:rPr lang="en-US"/>
              <a:t>ResultSet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Contains </a:t>
            </a:r>
            <a:r>
              <a:rPr lang="en-US" dirty="0" smtClean="0"/>
              <a:t>rows rows fetched from DB </a:t>
            </a:r>
            <a:r>
              <a:rPr lang="en-US" dirty="0"/>
              <a:t>and metadata returned from DB</a:t>
            </a:r>
          </a:p>
          <a:p>
            <a:r>
              <a:rPr lang="en-US" dirty="0"/>
              <a:t>It maintains the cursor</a:t>
            </a:r>
          </a:p>
          <a:p>
            <a:r>
              <a:rPr lang="en-US" dirty="0"/>
              <a:t>Three types of ResultSet	</a:t>
            </a:r>
          </a:p>
          <a:p>
            <a:pPr lvl="1"/>
            <a:r>
              <a:rPr lang="en-US" dirty="0"/>
              <a:t>Forward result set, Scrollable result set, updatable result set.</a:t>
            </a:r>
          </a:p>
        </p:txBody>
      </p:sp>
    </p:spTree>
    <p:extLst>
      <p:ext uri="{BB962C8B-B14F-4D97-AF65-F5344CB8AC3E}">
        <p14:creationId xmlns:p14="http://schemas.microsoft.com/office/powerpoint/2010/main" val="13506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EDC1F-C359-4560-9A6A-773EF2771485}" type="slidenum">
              <a:rPr lang="en-US"/>
              <a:pPr/>
              <a:t>24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066800"/>
          </a:xfrm>
        </p:spPr>
        <p:txBody>
          <a:bodyPr/>
          <a:lstStyle/>
          <a:p>
            <a:r>
              <a:rPr lang="en-US"/>
              <a:t>Forward Result set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iterate only in forward direction</a:t>
            </a:r>
          </a:p>
          <a:p>
            <a:r>
              <a:rPr lang="en-US">
                <a:solidFill>
                  <a:schemeClr val="folHlink"/>
                </a:solidFill>
              </a:rPr>
              <a:t>conn.prepareStatement(qry);</a:t>
            </a:r>
          </a:p>
          <a:p>
            <a:pPr lvl="1"/>
            <a:r>
              <a:rPr lang="en-US"/>
              <a:t>The above statement returns forward result set.</a:t>
            </a:r>
          </a:p>
        </p:txBody>
      </p:sp>
    </p:spTree>
    <p:extLst>
      <p:ext uri="{BB962C8B-B14F-4D97-AF65-F5344CB8AC3E}">
        <p14:creationId xmlns:p14="http://schemas.microsoft.com/office/powerpoint/2010/main" val="2965686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D3911C-C8A4-494A-B039-5D627971801F}" type="slidenum">
              <a:rPr lang="en-US"/>
              <a:pPr/>
              <a:t>25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19200"/>
          </a:xfrm>
        </p:spPr>
        <p:txBody>
          <a:bodyPr/>
          <a:lstStyle/>
          <a:p>
            <a:r>
              <a:rPr lang="en-US"/>
              <a:t>Scrollable ResultSet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iterate in both direction</a:t>
            </a:r>
          </a:p>
          <a:p>
            <a:r>
              <a:rPr lang="en-US"/>
              <a:t>Only for readable purpose</a:t>
            </a:r>
          </a:p>
          <a:p>
            <a:endParaRPr lang="en-US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69342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914400" y="4876800"/>
            <a:ext cx="746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Add two more arg</a:t>
            </a:r>
          </a:p>
          <a:p>
            <a:pPr>
              <a:spcBef>
                <a:spcPct val="50000"/>
              </a:spcBef>
            </a:pPr>
            <a:r>
              <a:rPr lang="en-US" dirty="0"/>
              <a:t>TYPE_SCROLL_INSENSITIVE -  </a:t>
            </a:r>
            <a:r>
              <a:rPr lang="en-US" dirty="0" smtClean="0"/>
              <a:t>	Changes  done by others are not known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CONCUR_READ_ONLY – retrieved only for readable purpose</a:t>
            </a:r>
          </a:p>
        </p:txBody>
      </p:sp>
    </p:spTree>
    <p:extLst>
      <p:ext uri="{BB962C8B-B14F-4D97-AF65-F5344CB8AC3E}">
        <p14:creationId xmlns:p14="http://schemas.microsoft.com/office/powerpoint/2010/main" val="1790507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72AAFF-FC35-4343-888D-6EDE79E6EEF0}" type="slidenum">
              <a:rPr lang="en-US"/>
              <a:pPr/>
              <a:t>26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1143000"/>
          </a:xfrm>
        </p:spPr>
        <p:txBody>
          <a:bodyPr/>
          <a:lstStyle/>
          <a:p>
            <a:pPr algn="l"/>
            <a:r>
              <a:rPr lang="en-US" sz="3600"/>
              <a:t>Scrollable/updatable RS methods</a:t>
            </a:r>
          </a:p>
        </p:txBody>
      </p:sp>
      <p:graphicFrame>
        <p:nvGraphicFramePr>
          <p:cNvPr id="96292" name="Group 36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7696200" cy="4328160"/>
        </p:xfrm>
        <a:graphic>
          <a:graphicData uri="http://schemas.openxmlformats.org/drawingml/2006/table">
            <a:tbl>
              <a:tblPr/>
              <a:tblGrid>
                <a:gridCol w="3124200"/>
                <a:gridCol w="457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Rs.first()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Returns first 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Rs.last()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Returns last 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Rs.next()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Returns next 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Rs.last()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Returns last 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Rs.beforeFirst()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Cursor moves to before of first 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Rs.afterLast()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Cursor moves to after last 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84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70AFD-D0A2-4589-8E6A-6F2986AA13FD}" type="slidenum">
              <a:rPr lang="en-US"/>
              <a:pPr/>
              <a:t>27</a:t>
            </a:fld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sz="4000"/>
              <a:t>Scrollable/updatable RS methods</a:t>
            </a:r>
          </a:p>
        </p:txBody>
      </p:sp>
      <p:graphicFrame>
        <p:nvGraphicFramePr>
          <p:cNvPr id="98320" name="Group 16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7696200" cy="3657600"/>
        </p:xfrm>
        <a:graphic>
          <a:graphicData uri="http://schemas.openxmlformats.org/drawingml/2006/table">
            <a:tbl>
              <a:tblPr/>
              <a:tblGrid>
                <a:gridCol w="3848100"/>
                <a:gridCol w="3848100"/>
              </a:tblGrid>
              <a:tr h="182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Rs.absolute(n)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Moves to nth 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Rs.relative(n)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From current row, it forwards to n rows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868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69D5CE-C956-4E33-B5E8-65E6A251E791}" type="slidenum">
              <a:rPr lang="en-US"/>
              <a:pPr/>
              <a:t>28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1600200"/>
          </a:xfrm>
        </p:spPr>
        <p:txBody>
          <a:bodyPr/>
          <a:lstStyle/>
          <a:p>
            <a:r>
              <a:rPr lang="en-US"/>
              <a:t>Count no of rows from 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Rs.last</a:t>
            </a:r>
            <a:r>
              <a:rPr lang="en-US" dirty="0" smtClean="0"/>
              <a:t>();// go to last row</a:t>
            </a:r>
            <a:endParaRPr lang="en-US" dirty="0"/>
          </a:p>
          <a:p>
            <a:r>
              <a:rPr lang="en-US" dirty="0"/>
              <a:t>Int r = Rs.getRow</a:t>
            </a:r>
            <a:r>
              <a:rPr lang="en-US" dirty="0" smtClean="0"/>
              <a:t>();// get row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28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Used to invoke a stored procedure</a:t>
            </a:r>
          </a:p>
          <a:p>
            <a:r>
              <a:rPr lang="en-US" dirty="0" smtClean="0"/>
              <a:t>Has IN and OUT parameters</a:t>
            </a:r>
          </a:p>
          <a:p>
            <a:endParaRPr lang="en-US" dirty="0"/>
          </a:p>
          <a:p>
            <a:r>
              <a:rPr lang="en-US" dirty="0" smtClean="0"/>
              <a:t>Create a Callable Statement</a:t>
            </a:r>
          </a:p>
          <a:p>
            <a:pPr lvl="1"/>
            <a:r>
              <a:rPr lang="en-US" sz="2400" dirty="0" smtClean="0"/>
              <a:t>CallableStatement st = conn.prepraeCall(“{call p1}”)</a:t>
            </a:r>
          </a:p>
          <a:p>
            <a:r>
              <a:rPr lang="en-US" dirty="0" smtClean="0"/>
              <a:t>Bind In paarmeters</a:t>
            </a:r>
          </a:p>
          <a:p>
            <a:r>
              <a:rPr lang="en-US" dirty="0" smtClean="0"/>
              <a:t>Out parameters must be registered</a:t>
            </a:r>
          </a:p>
          <a:p>
            <a:pPr lvl="1"/>
            <a:r>
              <a:rPr lang="en-US" sz="2400" dirty="0" smtClean="0"/>
              <a:t>After executing the Sp, callable statement maintains OUT parameter internally</a:t>
            </a:r>
          </a:p>
          <a:p>
            <a:r>
              <a:rPr lang="en-US" sz="2800" dirty="0" smtClean="0"/>
              <a:t>Get the data </a:t>
            </a:r>
            <a:r>
              <a:rPr lang="en-US" sz="2800" smtClean="0"/>
              <a:t>from Callable Statement</a:t>
            </a:r>
          </a:p>
          <a:p>
            <a:pPr lvl="1"/>
            <a:r>
              <a:rPr lang="en-US" sz="2400" dirty="0" smtClean="0"/>
              <a:t>st.getXXX(parameter idx)</a:t>
            </a:r>
          </a:p>
          <a:p>
            <a:pPr lvl="1"/>
            <a:r>
              <a:rPr lang="en-US" dirty="0" smtClean="0"/>
              <a:t>getXXX() of Callable Statement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1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5CB105-BB59-4158-B0EE-B2D1BC64E181}" type="slidenum">
              <a:rPr lang="en-US"/>
              <a:pPr/>
              <a:t>3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914400"/>
          </a:xfrm>
          <a:solidFill>
            <a:srgbClr val="0000FF"/>
          </a:solidFill>
        </p:spPr>
        <p:txBody>
          <a:bodyPr/>
          <a:lstStyle/>
          <a:p>
            <a:pPr algn="l"/>
            <a:r>
              <a:rPr lang="en-US" sz="3600" b="1">
                <a:solidFill>
                  <a:schemeClr val="bg2"/>
                </a:solidFill>
              </a:rPr>
              <a:t>Seven Basic Steps in Using JDBC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dirty="0"/>
              <a:t>1. Load the driver</a:t>
            </a:r>
          </a:p>
          <a:p>
            <a:pPr>
              <a:buFontTx/>
              <a:buNone/>
            </a:pPr>
            <a:r>
              <a:rPr lang="en-US" sz="2800" b="1" dirty="0"/>
              <a:t>2. Define the Connection URL</a:t>
            </a:r>
          </a:p>
          <a:p>
            <a:pPr>
              <a:buFontTx/>
              <a:buNone/>
            </a:pPr>
            <a:r>
              <a:rPr lang="en-US" sz="2800" b="1" dirty="0"/>
              <a:t>3. Establish the Connection</a:t>
            </a:r>
          </a:p>
          <a:p>
            <a:pPr>
              <a:buFontTx/>
              <a:buNone/>
            </a:pPr>
            <a:r>
              <a:rPr lang="en-US" sz="2800" b="1" dirty="0"/>
              <a:t>4. Create a Statement </a:t>
            </a:r>
            <a:r>
              <a:rPr lang="en-US" sz="2800" b="1" dirty="0" smtClean="0"/>
              <a:t>object</a:t>
            </a:r>
          </a:p>
          <a:p>
            <a:pPr>
              <a:buFontTx/>
              <a:buNone/>
            </a:pPr>
            <a:r>
              <a:rPr lang="en-US" sz="2800" b="1" dirty="0" smtClean="0"/>
              <a:t>5. Bind parameters to Statement</a:t>
            </a:r>
            <a:endParaRPr lang="en-US" sz="2800" b="1" dirty="0"/>
          </a:p>
          <a:p>
            <a:pPr>
              <a:buFontTx/>
              <a:buNone/>
            </a:pPr>
            <a:r>
              <a:rPr lang="en-US" sz="2800" b="1" dirty="0" smtClean="0"/>
              <a:t>6. </a:t>
            </a:r>
            <a:r>
              <a:rPr lang="en-US" sz="2800" b="1" dirty="0"/>
              <a:t>Execute a query</a:t>
            </a:r>
          </a:p>
          <a:p>
            <a:pPr>
              <a:buFontTx/>
              <a:buNone/>
            </a:pPr>
            <a:r>
              <a:rPr lang="en-US" sz="2800" b="1" dirty="0" smtClean="0"/>
              <a:t>7. </a:t>
            </a:r>
            <a:r>
              <a:rPr lang="en-US" sz="2800" b="1" dirty="0"/>
              <a:t>Process the results</a:t>
            </a:r>
          </a:p>
          <a:p>
            <a:pPr>
              <a:buFontTx/>
              <a:buNone/>
            </a:pPr>
            <a:r>
              <a:rPr lang="en-US" sz="2800" b="1" dirty="0" smtClean="0"/>
              <a:t>8. </a:t>
            </a:r>
            <a:r>
              <a:rPr lang="en-US" sz="2800" b="1" dirty="0"/>
              <a:t>Close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8662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BY default, Jdbc is using auto commit transaction</a:t>
            </a:r>
          </a:p>
          <a:p>
            <a:r>
              <a:rPr lang="en-US" sz="2400" dirty="0" smtClean="0"/>
              <a:t>If you have 3 sql statements , then it is use 3 TXns</a:t>
            </a:r>
          </a:p>
          <a:p>
            <a:r>
              <a:rPr lang="en-US" sz="2400" dirty="0" smtClean="0"/>
              <a:t>Now I want to make all 3 sql statements to send in single TX</a:t>
            </a:r>
          </a:p>
          <a:p>
            <a:pPr lvl="1"/>
            <a:r>
              <a:rPr lang="en-US" sz="2000" dirty="0" smtClean="0"/>
              <a:t>After obtaining connection</a:t>
            </a:r>
          </a:p>
          <a:p>
            <a:pPr lvl="1"/>
            <a:r>
              <a:rPr lang="en-US" sz="2000" dirty="0" smtClean="0"/>
              <a:t>Set conn.SetAutoCommit(false);</a:t>
            </a:r>
          </a:p>
          <a:p>
            <a:pPr lvl="1"/>
            <a:r>
              <a:rPr lang="en-US" sz="2000" dirty="0" smtClean="0"/>
              <a:t>At the end of try block</a:t>
            </a:r>
          </a:p>
          <a:p>
            <a:pPr lvl="2"/>
            <a:r>
              <a:rPr lang="en-US" sz="1600" dirty="0" smtClean="0"/>
              <a:t>Commit the tx, using conn.commit()</a:t>
            </a:r>
          </a:p>
          <a:p>
            <a:pPr lvl="1"/>
            <a:r>
              <a:rPr lang="en-US" sz="2000" dirty="0" smtClean="0"/>
              <a:t>If any sql statement goes wrong, It should roll back</a:t>
            </a:r>
          </a:p>
          <a:p>
            <a:pPr lvl="2"/>
            <a:r>
              <a:rPr lang="en-US" sz="1600" dirty="0" smtClean="0"/>
              <a:t>Rollback the Tx in catch block, using conn.rollback();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5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163C5-9A8A-4682-9FF8-2D498D9F8B3B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Driver is a java class provided by vendor and it is responsible for </a:t>
            </a:r>
            <a:endParaRPr lang="en-US" dirty="0" smtClean="0"/>
          </a:p>
          <a:p>
            <a:r>
              <a:rPr lang="en-US" dirty="0" smtClean="0"/>
              <a:t>Is responsible for doing entire JDBC operations</a:t>
            </a:r>
            <a:endParaRPr lang="en-US" dirty="0"/>
          </a:p>
          <a:p>
            <a:pPr lvl="1"/>
            <a:r>
              <a:rPr lang="en-US" dirty="0" smtClean="0"/>
              <a:t>Establishing </a:t>
            </a:r>
            <a:r>
              <a:rPr lang="en-US" dirty="0"/>
              <a:t>connection </a:t>
            </a:r>
            <a:r>
              <a:rPr lang="en-US" dirty="0" smtClean="0"/>
              <a:t>to DB</a:t>
            </a:r>
          </a:p>
          <a:p>
            <a:pPr lvl="1"/>
            <a:r>
              <a:rPr lang="en-US" dirty="0" smtClean="0"/>
              <a:t>parse the query</a:t>
            </a:r>
          </a:p>
          <a:p>
            <a:pPr lvl="1"/>
            <a:r>
              <a:rPr lang="en-US" dirty="0" smtClean="0"/>
              <a:t>Send SQL statements</a:t>
            </a:r>
          </a:p>
          <a:p>
            <a:pPr lvl="1"/>
            <a:r>
              <a:rPr lang="en-US" dirty="0" smtClean="0"/>
              <a:t>Receiving resultset from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04BF66-3744-4BDC-94BA-C8C74D3BEFA6}" type="slidenum">
              <a:rPr lang="en-US"/>
              <a:pPr/>
              <a:t>5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90600"/>
          </a:xfrm>
        </p:spPr>
        <p:txBody>
          <a:bodyPr/>
          <a:lstStyle/>
          <a:p>
            <a:pPr algn="l"/>
            <a:r>
              <a:rPr lang="en-US" b="1" dirty="0" smtClean="0"/>
              <a:t>Step 1: Load </a:t>
            </a:r>
            <a:r>
              <a:rPr lang="en-US" b="1" dirty="0"/>
              <a:t>the driver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696200" cy="1905000"/>
          </a:xfrm>
          <a:noFill/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Verdana" pitchFamily="34" charset="0"/>
              </a:rPr>
              <a:t>try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Verdana" pitchFamily="34" charset="0"/>
              </a:rPr>
              <a:t>	</a:t>
            </a:r>
            <a:r>
              <a:rPr lang="en-US" sz="2000" b="1" dirty="0">
                <a:solidFill>
                  <a:schemeClr val="folHlink"/>
                </a:solidFill>
                <a:latin typeface="Verdana" pitchFamily="34" charset="0"/>
              </a:rPr>
              <a:t>Class.forName("oracle.jdbc.driver.OracleDriver");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Verdana" pitchFamily="34" charset="0"/>
              </a:rPr>
              <a:t>} catch (ClassNotFoundException cnfe)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Verdana" pitchFamily="34" charset="0"/>
              </a:rPr>
              <a:t>	System.out.println("Error loading driver: " cnfe);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Verdana" pitchFamily="34" charset="0"/>
              </a:rPr>
              <a:t>	}</a:t>
            </a:r>
          </a:p>
        </p:txBody>
      </p:sp>
      <p:sp>
        <p:nvSpPr>
          <p:cNvPr id="38917" name="AutoShape 5"/>
          <p:cNvSpPr>
            <a:spLocks/>
          </p:cNvSpPr>
          <p:nvPr/>
        </p:nvSpPr>
        <p:spPr bwMode="auto">
          <a:xfrm>
            <a:off x="5791200" y="3733800"/>
            <a:ext cx="3048000" cy="609600"/>
          </a:xfrm>
          <a:prstGeom prst="borderCallout2">
            <a:avLst>
              <a:gd name="adj1" fmla="val 18750"/>
              <a:gd name="adj2" fmla="val -2500"/>
              <a:gd name="adj3" fmla="val 18750"/>
              <a:gd name="adj4" fmla="val -7398"/>
              <a:gd name="adj5" fmla="val -218750"/>
              <a:gd name="adj6" fmla="val -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Handle ClassNotFoundException</a:t>
            </a:r>
          </a:p>
        </p:txBody>
      </p:sp>
    </p:spTree>
    <p:extLst>
      <p:ext uri="{BB962C8B-B14F-4D97-AF65-F5344CB8AC3E}">
        <p14:creationId xmlns:p14="http://schemas.microsoft.com/office/powerpoint/2010/main" val="396584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Step2: Define a DB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Jdbc:mysql://localhost: 3306/test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43000" y="21336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71500" y="3367809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2133600"/>
            <a:ext cx="152400" cy="123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33600" y="3429000"/>
            <a:ext cx="1066800" cy="31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33800" y="2133600"/>
            <a:ext cx="228600" cy="123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429000"/>
            <a:ext cx="838200" cy="31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ipaddr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76800" y="3367809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no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2133600"/>
            <a:ext cx="1143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96000" y="213360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86500" y="3200400"/>
            <a:ext cx="1257300" cy="548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dbname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43000" y="4495800"/>
            <a:ext cx="396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port no for Mysql is 3306</a:t>
            </a:r>
          </a:p>
          <a:p>
            <a:pPr algn="ctr"/>
            <a:r>
              <a:rPr lang="en-US" dirty="0" smtClean="0"/>
              <a:t>Default port no for oracle is 1521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2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Step3: Get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DriverManager.getConnection(url, uname, pwd)</a:t>
            </a:r>
          </a:p>
          <a:p>
            <a:r>
              <a:rPr lang="en-US" sz="2800" dirty="0" smtClean="0"/>
              <a:t>It gets a connection from DB and creates the connection instance</a:t>
            </a:r>
          </a:p>
          <a:p>
            <a:pPr lvl="1"/>
            <a:r>
              <a:rPr lang="en-US" sz="2400" dirty="0" smtClean="0"/>
              <a:t>It invokes the driver</a:t>
            </a:r>
          </a:p>
          <a:p>
            <a:pPr lvl="1"/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743200" y="35052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4876800" y="4495800"/>
            <a:ext cx="6096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62400" y="39624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8200" y="3886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Request DB  for connection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 flipV="1">
            <a:off x="3505200" y="41148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3364" y="426856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Db accepts to give connection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066800" y="3771900"/>
            <a:ext cx="1676400" cy="819834"/>
          </a:xfrm>
          <a:prstGeom prst="line">
            <a:avLst/>
          </a:prstGeom>
          <a:ln cmpd="dbl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5655" y="4686300"/>
            <a:ext cx="9906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6"/>
          </p:cNvCxnSpPr>
          <p:nvPr/>
        </p:nvCxnSpPr>
        <p:spPr>
          <a:xfrm>
            <a:off x="1436255" y="5010150"/>
            <a:ext cx="3364345" cy="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7400" y="51816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Driver creates a connection instance and connected to DB</a:t>
            </a:r>
            <a:endParaRPr lang="en-US" dirty="0"/>
          </a:p>
        </p:txBody>
      </p:sp>
      <p:sp>
        <p:nvSpPr>
          <p:cNvPr id="21" name="Cloud 20"/>
          <p:cNvSpPr/>
          <p:nvPr/>
        </p:nvSpPr>
        <p:spPr>
          <a:xfrm>
            <a:off x="304800" y="4495800"/>
            <a:ext cx="1438564" cy="1066800"/>
          </a:xfrm>
          <a:prstGeom prst="cloud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2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Connection conn = DriverManger.getConnection(url, uname, pass)</a:t>
            </a:r>
            <a:endParaRPr lang="en-US" sz="2000" dirty="0"/>
          </a:p>
        </p:txBody>
      </p:sp>
      <p:sp>
        <p:nvSpPr>
          <p:cNvPr id="4" name="Cloud 3"/>
          <p:cNvSpPr/>
          <p:nvPr/>
        </p:nvSpPr>
        <p:spPr>
          <a:xfrm>
            <a:off x="1524000" y="2667000"/>
            <a:ext cx="1676400" cy="838200"/>
          </a:xfrm>
          <a:prstGeom prst="cloud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5000" y="2971800"/>
            <a:ext cx="990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3810000"/>
            <a:ext cx="91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1905000" y="3504307"/>
            <a:ext cx="457200" cy="610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67000" y="3162300"/>
            <a:ext cx="1752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4343400" y="3200400"/>
            <a:ext cx="5334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19400" y="339447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5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Step4: Creating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PreparedStatement is created using </a:t>
            </a:r>
          </a:p>
          <a:p>
            <a:pPr lvl="2"/>
            <a:r>
              <a:rPr lang="en-US" dirty="0" smtClean="0"/>
              <a:t>conn.prepareStatement(sql)</a:t>
            </a:r>
          </a:p>
          <a:p>
            <a:r>
              <a:rPr lang="en-US" dirty="0" smtClean="0"/>
              <a:t>It contains SQL (query/DML) statements</a:t>
            </a:r>
          </a:p>
          <a:p>
            <a:endParaRPr lang="en-US" dirty="0"/>
          </a:p>
          <a:p>
            <a:r>
              <a:rPr lang="en-US" dirty="0" smtClean="0"/>
              <a:t>It is also Parameterized query statement</a:t>
            </a:r>
          </a:p>
          <a:p>
            <a:r>
              <a:rPr lang="en-US" dirty="0" smtClean="0"/>
              <a:t>It is also pre compiled statement</a:t>
            </a:r>
          </a:p>
          <a:p>
            <a:r>
              <a:rPr lang="en-US" dirty="0" smtClean="0"/>
              <a:t>It gas IN parameters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1003</Words>
  <Application>Microsoft Office PowerPoint</Application>
  <PresentationFormat>On-screen Show (4:3)</PresentationFormat>
  <Paragraphs>234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Bitmap Image</vt:lpstr>
      <vt:lpstr>PowerPoint Presentation</vt:lpstr>
      <vt:lpstr>JDBC</vt:lpstr>
      <vt:lpstr>Seven Basic Steps in Using JDBC</vt:lpstr>
      <vt:lpstr>Driver</vt:lpstr>
      <vt:lpstr>Step 1: Load the driver</vt:lpstr>
      <vt:lpstr>Step2: Define a DB URL</vt:lpstr>
      <vt:lpstr>Step3: Get a Connection</vt:lpstr>
      <vt:lpstr>PowerPoint Presentation</vt:lpstr>
      <vt:lpstr>Step4: Creating Statement</vt:lpstr>
      <vt:lpstr>Pre compiled Statement</vt:lpstr>
      <vt:lpstr>Pre compiled statement</vt:lpstr>
      <vt:lpstr>Step 5: Binding parmeters to query</vt:lpstr>
      <vt:lpstr>Step6: Execute the SQL</vt:lpstr>
      <vt:lpstr>Step 7: Iterate the ResultSet</vt:lpstr>
      <vt:lpstr>Step 8: Close connection</vt:lpstr>
      <vt:lpstr>Close a connection</vt:lpstr>
      <vt:lpstr>Best Practice</vt:lpstr>
      <vt:lpstr>PowerPoint Presentation</vt:lpstr>
      <vt:lpstr>PowerPoint Presentation</vt:lpstr>
      <vt:lpstr>SimpledateFormat</vt:lpstr>
      <vt:lpstr>Jdbc - Demo</vt:lpstr>
      <vt:lpstr>ResultSetMetaData</vt:lpstr>
      <vt:lpstr>ResultSet</vt:lpstr>
      <vt:lpstr>Forward Result set</vt:lpstr>
      <vt:lpstr>Scrollable ResultSet</vt:lpstr>
      <vt:lpstr>Scrollable/updatable RS methods</vt:lpstr>
      <vt:lpstr>Scrollable/updatable RS methods</vt:lpstr>
      <vt:lpstr>Count no of rows from RS</vt:lpstr>
      <vt:lpstr>Callable Statement</vt:lpstr>
      <vt:lpstr>Transaction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WIN764BIT</cp:lastModifiedBy>
  <cp:revision>94</cp:revision>
  <dcterms:created xsi:type="dcterms:W3CDTF">2014-05-22T00:18:46Z</dcterms:created>
  <dcterms:modified xsi:type="dcterms:W3CDTF">2014-08-28T10:31:03Z</dcterms:modified>
</cp:coreProperties>
</file>