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5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41734-7E28-4297-95C4-A8295C303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E15CE-A636-4241-AD6F-08488D1E0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86E1-D894-4093-BE8A-ECB7015C8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9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7CB2-63C4-40DA-A2FE-8A7D9127FEC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59D9-8087-4287-AF21-FEE4C2483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3587"/>
          </a:xfrm>
        </p:spPr>
        <p:txBody>
          <a:bodyPr/>
          <a:lstStyle/>
          <a:p>
            <a:pPr algn="l" eaLnBrk="1" hangingPunct="1"/>
            <a:r>
              <a:rPr lang="en-US" smtClean="0"/>
              <a:t>Overriding – private method</a:t>
            </a: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709613" y="1401763"/>
          <a:ext cx="5205412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Bitmap Image" r:id="rId3" imgW="5361905" imgH="1009791" progId="PBrush">
                  <p:embed/>
                </p:oleObj>
              </mc:Choice>
              <mc:Fallback>
                <p:oleObj name="Bitmap Image" r:id="rId3" imgW="5361905" imgH="1009791" progId="PBrush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401763"/>
                        <a:ext cx="5205412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52463" y="3871913"/>
          <a:ext cx="5459412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Bitmap Image" r:id="rId5" imgW="4742857" imgH="1333333" progId="PBrush">
                  <p:embed/>
                </p:oleObj>
              </mc:Choice>
              <mc:Fallback>
                <p:oleObj name="Bitmap Image" r:id="rId5" imgW="4742857" imgH="1333333" progId="PBrush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871913"/>
                        <a:ext cx="5459412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4924425" y="3051175"/>
            <a:ext cx="3460750" cy="1336675"/>
          </a:xfrm>
          <a:prstGeom prst="wedgeRoundRectCallout">
            <a:avLst>
              <a:gd name="adj1" fmla="val -75690"/>
              <a:gd name="adj2" fmla="val 31472"/>
              <a:gd name="adj3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cs typeface="Arial" pitchFamily="34" charset="0"/>
              </a:rPr>
              <a:t>Actually , Overriding does not takes place</a:t>
            </a:r>
          </a:p>
          <a:p>
            <a:r>
              <a:rPr lang="en-US" b="1">
                <a:solidFill>
                  <a:schemeClr val="bg1"/>
                </a:solidFill>
                <a:cs typeface="Arial" pitchFamily="34" charset="0"/>
              </a:rPr>
              <a:t>Because super class method is private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787400" y="1392238"/>
            <a:ext cx="2433638" cy="4651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5176838" y="1293813"/>
            <a:ext cx="2505075" cy="928687"/>
          </a:xfrm>
          <a:prstGeom prst="cloudCallout">
            <a:avLst>
              <a:gd name="adj1" fmla="val -31875"/>
              <a:gd name="adj2" fmla="val 4059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Arial" pitchFamily="34" charset="0"/>
              </a:rPr>
              <a:t>Why there is no error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2503488" y="2855913"/>
            <a:ext cx="0" cy="1027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Hierarchy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1524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24384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throwable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32004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4038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IOEXception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5105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FileNotFoundException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52800" y="4572000"/>
            <a:ext cx="0" cy="533400"/>
          </a:xfrm>
          <a:prstGeom prst="straightConnector1">
            <a:avLst/>
          </a:prstGeom>
          <a:ln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52800" y="4572000"/>
            <a:ext cx="76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V="1">
            <a:off x="3733800" y="3733800"/>
            <a:ext cx="228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381500" y="2895600"/>
            <a:ext cx="381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4820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5" idx="2"/>
          </p:cNvCxnSpPr>
          <p:nvPr/>
        </p:nvCxnSpPr>
        <p:spPr>
          <a:xfrm flipV="1">
            <a:off x="4419600" y="2057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86400" y="41148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RuntimeException</a:t>
            </a:r>
          </a:p>
        </p:txBody>
      </p:sp>
      <p:cxnSp>
        <p:nvCxnSpPr>
          <p:cNvPr id="24" name="Straight Arrow Connector 23"/>
          <p:cNvCxnSpPr>
            <a:endCxn id="7" idx="3"/>
          </p:cNvCxnSpPr>
          <p:nvPr/>
        </p:nvCxnSpPr>
        <p:spPr>
          <a:xfrm flipH="1" flipV="1">
            <a:off x="5181600" y="3467100"/>
            <a:ext cx="914400" cy="647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10400" y="5153025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ArithmeticException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05400" y="5181600"/>
            <a:ext cx="17907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Null pointer Exzception</a:t>
            </a:r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V="1">
            <a:off x="6000750" y="4648200"/>
            <a:ext cx="55245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0"/>
          </p:cNvCxnSpPr>
          <p:nvPr/>
        </p:nvCxnSpPr>
        <p:spPr>
          <a:xfrm flipH="1" flipV="1">
            <a:off x="7239000" y="4724400"/>
            <a:ext cx="685800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8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Exceptions in Overriding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Can a sub class declares checked exception, If super class method does not declares exception</a:t>
            </a:r>
          </a:p>
          <a:p>
            <a:pPr lvl="1" eaLnBrk="1" hangingPunct="1">
              <a:defRPr/>
            </a:pPr>
            <a:r>
              <a:rPr lang="en-US" sz="2400" dirty="0" smtClean="0"/>
              <a:t>No</a:t>
            </a:r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If super class declares exception then sub class </a:t>
            </a:r>
          </a:p>
          <a:p>
            <a:pPr lvl="1" eaLnBrk="1" hangingPunct="1">
              <a:defRPr/>
            </a:pPr>
            <a:r>
              <a:rPr lang="en-US" sz="2400" dirty="0" smtClean="0"/>
              <a:t>May or may not declare exception</a:t>
            </a:r>
          </a:p>
          <a:p>
            <a:pPr lvl="1" eaLnBrk="1" hangingPunct="1">
              <a:defRPr/>
            </a:pPr>
            <a:r>
              <a:rPr lang="en-US" sz="2400" dirty="0" smtClean="0"/>
              <a:t>If it declares, then declare same checked exception or most specific exception.(subclass of that exception)</a:t>
            </a:r>
          </a:p>
        </p:txBody>
      </p:sp>
    </p:spTree>
    <p:extLst>
      <p:ext uri="{BB962C8B-B14F-4D97-AF65-F5344CB8AC3E}">
        <p14:creationId xmlns:p14="http://schemas.microsoft.com/office/powerpoint/2010/main" val="261013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08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smtClean="0"/>
              <a:t>Exceptions in Overriding </a:t>
            </a:r>
          </a:p>
        </p:txBody>
      </p:sp>
      <p:graphicFrame>
        <p:nvGraphicFramePr>
          <p:cNvPr id="1331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30213" y="1127125"/>
          <a:ext cx="482600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Bitmap Image" r:id="rId3" imgW="5076190" imgH="1467055" progId="PBrush">
                  <p:embed/>
                </p:oleObj>
              </mc:Choice>
              <mc:Fallback>
                <p:oleObj name="Bitmap Image" r:id="rId3" imgW="5076190" imgH="1467055" progId="PBrush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127125"/>
                        <a:ext cx="4826000" cy="250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84175" y="4005263"/>
          <a:ext cx="465772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Bitmap Image" r:id="rId5" imgW="5133333" imgH="1104762" progId="PBrush">
                  <p:embed/>
                </p:oleObj>
              </mc:Choice>
              <mc:Fallback>
                <p:oleObj name="Bitmap Image" r:id="rId5" imgW="5133333" imgH="1104762" progId="PBrush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4005263"/>
                        <a:ext cx="4657725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62663" y="1238250"/>
            <a:ext cx="1787525" cy="547688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Arial" pitchFamily="34" charset="0"/>
              </a:rPr>
              <a:t>Exception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021388" y="2236788"/>
            <a:ext cx="1997075" cy="71755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Arial" pitchFamily="34" charset="0"/>
              </a:rPr>
              <a:t>IOException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7048500" y="1687513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289550" y="4826000"/>
            <a:ext cx="3348038" cy="1527175"/>
          </a:xfrm>
          <a:prstGeom prst="wedgeRoundRectCallout">
            <a:avLst>
              <a:gd name="adj1" fmla="val -83000"/>
              <a:gd name="adj2" fmla="val -63204"/>
              <a:gd name="adj3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Arial" pitchFamily="34" charset="0"/>
              </a:rPr>
              <a:t>Overridden method must throw same checked Exception or most specific  exception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2433638" y="2897188"/>
            <a:ext cx="0" cy="11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5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Covariant return type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Return type can be different , if only a return type is covariant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Method must return same return type or its subclass</a:t>
            </a:r>
            <a:endParaRPr lang="en-US" sz="2800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36766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33400" y="2743200"/>
            <a:ext cx="3733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Class Base{</a:t>
            </a:r>
          </a:p>
          <a:p>
            <a:r>
              <a:rPr lang="en-US"/>
              <a:t>      public Dog getAnimal(){</a:t>
            </a:r>
          </a:p>
          <a:p>
            <a:r>
              <a:rPr lang="en-US"/>
              <a:t>          return null;</a:t>
            </a:r>
          </a:p>
          <a:p>
            <a:r>
              <a:rPr lang="en-US"/>
              <a:t>  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57200" y="5029200"/>
            <a:ext cx="4038600" cy="15240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Class SubA extends Base{</a:t>
            </a:r>
          </a:p>
          <a:p>
            <a:r>
              <a:rPr lang="en-US" dirty="0">
                <a:solidFill>
                  <a:schemeClr val="bg1"/>
                </a:solidFill>
              </a:rPr>
              <a:t>          public ________ getAnimal(){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return null;</a:t>
            </a:r>
          </a:p>
          <a:p>
            <a:r>
              <a:rPr lang="en-US" dirty="0">
                <a:solidFill>
                  <a:schemeClr val="bg1"/>
                </a:solidFill>
              </a:rPr>
              <a:t>      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252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super class method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Provide an additional method in sub class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90850"/>
            <a:ext cx="62484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30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Final class</a:t>
            </a:r>
          </a:p>
          <a:p>
            <a:pPr lvl="1" eaLnBrk="1" hangingPunct="1"/>
            <a:r>
              <a:rPr lang="en-US" smtClean="0"/>
              <a:t>Prevents inheritance</a:t>
            </a:r>
          </a:p>
          <a:p>
            <a:pPr eaLnBrk="1" hangingPunct="1"/>
            <a:r>
              <a:rPr lang="en-US" smtClean="0"/>
              <a:t>Final method</a:t>
            </a:r>
          </a:p>
          <a:p>
            <a:pPr lvl="1" eaLnBrk="1" hangingPunct="1"/>
            <a:r>
              <a:rPr lang="en-US" smtClean="0"/>
              <a:t>Prevents overriding</a:t>
            </a:r>
          </a:p>
          <a:p>
            <a:pPr eaLnBrk="1" hangingPunct="1"/>
            <a:r>
              <a:rPr lang="en-US" smtClean="0"/>
              <a:t>Final var</a:t>
            </a:r>
          </a:p>
          <a:p>
            <a:pPr lvl="1" eaLnBrk="1" hangingPunct="1"/>
            <a:r>
              <a:rPr lang="en-US" smtClean="0"/>
              <a:t>Constant var</a:t>
            </a:r>
          </a:p>
          <a:p>
            <a:pPr eaLnBrk="1" hangingPunct="1"/>
            <a:r>
              <a:rPr lang="en-US" smtClean="0"/>
              <a:t>Local variable is having only one modifier, that is final	</a:t>
            </a:r>
          </a:p>
        </p:txBody>
      </p:sp>
    </p:spTree>
    <p:extLst>
      <p:ext uri="{BB962C8B-B14F-4D97-AF65-F5344CB8AC3E}">
        <p14:creationId xmlns:p14="http://schemas.microsoft.com/office/powerpoint/2010/main" val="257140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 overriding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Final methods in super class cannot be overridden in sub class</a:t>
            </a:r>
          </a:p>
        </p:txBody>
      </p:sp>
    </p:spTree>
    <p:extLst>
      <p:ext uri="{BB962C8B-B14F-4D97-AF65-F5344CB8AC3E}">
        <p14:creationId xmlns:p14="http://schemas.microsoft.com/office/powerpoint/2010/main" val="114361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Immutable class created</a:t>
            </a:r>
          </a:p>
          <a:p>
            <a:pPr lvl="1" eaLnBrk="1" hangingPunct="1"/>
            <a:r>
              <a:rPr lang="en-US" smtClean="0"/>
              <a:t>2 ways</a:t>
            </a:r>
          </a:p>
          <a:p>
            <a:pPr lvl="2" eaLnBrk="1" hangingPunct="1"/>
            <a:r>
              <a:rPr lang="en-US" smtClean="0"/>
              <a:t>Tight encapsulation</a:t>
            </a:r>
          </a:p>
          <a:p>
            <a:pPr lvl="2" eaLnBrk="1" hangingPunct="1"/>
            <a:r>
              <a:rPr lang="en-US" smtClean="0"/>
              <a:t>Make all the fields final</a:t>
            </a:r>
          </a:p>
          <a:p>
            <a:pPr eaLnBrk="1" hangingPunct="1"/>
            <a:r>
              <a:rPr lang="en-US" smtClean="0"/>
              <a:t>Prevent inheritance</a:t>
            </a:r>
          </a:p>
          <a:p>
            <a:pPr lvl="1" eaLnBrk="1" hangingPunct="1"/>
            <a:r>
              <a:rPr lang="en-US" smtClean="0"/>
              <a:t>2 ways</a:t>
            </a:r>
          </a:p>
          <a:p>
            <a:pPr lvl="2" eaLnBrk="1" hangingPunct="1"/>
            <a:r>
              <a:rPr lang="en-US" smtClean="0"/>
              <a:t>Making constructors private</a:t>
            </a:r>
          </a:p>
          <a:p>
            <a:pPr lvl="2" eaLnBrk="1" hangingPunct="1"/>
            <a:r>
              <a:rPr lang="en-US" smtClean="0"/>
              <a:t>Mark the class final</a:t>
            </a:r>
          </a:p>
        </p:txBody>
      </p:sp>
    </p:spTree>
    <p:extLst>
      <p:ext uri="{BB962C8B-B14F-4D97-AF65-F5344CB8AC3E}">
        <p14:creationId xmlns:p14="http://schemas.microsoft.com/office/powerpoint/2010/main" val="351652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var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Static var are shared  to any no of instances of same or different type</a:t>
            </a:r>
          </a:p>
          <a:p>
            <a:pPr lvl="1" eaLnBrk="1" hangingPunct="1"/>
            <a:r>
              <a:rPr lang="en-US" dirty="0" smtClean="0"/>
              <a:t>Count no of instances created</a:t>
            </a:r>
          </a:p>
          <a:p>
            <a:pPr lvl="1" eaLnBrk="1" hangingPunct="1"/>
            <a:r>
              <a:rPr lang="en-US" dirty="0" smtClean="0"/>
              <a:t>Calculate total sales, average</a:t>
            </a:r>
          </a:p>
          <a:p>
            <a:pPr lvl="1" eaLnBrk="1" hangingPunct="1"/>
            <a:r>
              <a:rPr lang="en-US" dirty="0" smtClean="0"/>
              <a:t>Gwnwrate an Id</a:t>
            </a:r>
          </a:p>
          <a:p>
            <a:pPr eaLnBrk="1" hangingPunct="1"/>
            <a:r>
              <a:rPr lang="en-US" dirty="0" smtClean="0"/>
              <a:t>Public static </a:t>
            </a:r>
          </a:p>
          <a:p>
            <a:pPr lvl="1" eaLnBrk="1" hangingPunct="1"/>
            <a:r>
              <a:rPr lang="en-US" dirty="0" smtClean="0"/>
              <a:t>Global variables</a:t>
            </a:r>
          </a:p>
          <a:p>
            <a:pPr eaLnBrk="1" hangingPunct="1"/>
            <a:r>
              <a:rPr lang="en-US" dirty="0" smtClean="0"/>
              <a:t>Public static final</a:t>
            </a:r>
          </a:p>
          <a:p>
            <a:pPr lvl="2" eaLnBrk="1" hangingPunct="1"/>
            <a:r>
              <a:rPr lang="en-US" dirty="0" smtClean="0"/>
              <a:t>Global constant</a:t>
            </a:r>
          </a:p>
        </p:txBody>
      </p:sp>
    </p:spTree>
    <p:extLst>
      <p:ext uri="{BB962C8B-B14F-4D97-AF65-F5344CB8AC3E}">
        <p14:creationId xmlns:p14="http://schemas.microsoft.com/office/powerpoint/2010/main" val="192968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Overriding, Static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669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219200" y="92075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632460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86000" y="1295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Palatino-Roman" charset="0"/>
              <a:cs typeface="Arial" pitchFamily="34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580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219200" y="8382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286000" y="121285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Palatino-Roman" charset="0"/>
              <a:cs typeface="Arial" pitchFamily="34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09575" y="1036638"/>
            <a:ext cx="78803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It applies to variables, methods, static initializer.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A static feature belongs to a class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not an instance of the class.(One copy per class)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Static member is allocated once when class is loaded, the initialization also happens at class-load time.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19088" y="4740275"/>
            <a:ext cx="3749675" cy="1111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cs typeface="Arial" pitchFamily="34" charset="0"/>
              </a:rPr>
              <a:t>class Car{</a:t>
            </a:r>
          </a:p>
          <a:p>
            <a:r>
              <a:rPr lang="en-US">
                <a:cs typeface="Arial" pitchFamily="34" charset="0"/>
              </a:rPr>
              <a:t>	static int price = 5;</a:t>
            </a:r>
          </a:p>
          <a:p>
            <a:r>
              <a:rPr lang="en-US">
                <a:cs typeface="Arial" pitchFamily="34" charset="0"/>
              </a:rPr>
              <a:t>}</a:t>
            </a:r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319713" y="5524500"/>
            <a:ext cx="2193925" cy="609600"/>
          </a:xfrm>
          <a:prstGeom prst="borderCallout1">
            <a:avLst>
              <a:gd name="adj1" fmla="val 18750"/>
              <a:gd name="adj2" fmla="val -3472"/>
              <a:gd name="adj3" fmla="val -223699"/>
              <a:gd name="adj4" fmla="val -71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cs typeface="Arial" pitchFamily="34" charset="0"/>
              </a:rPr>
              <a:t>Int p = Car.price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655638" y="228600"/>
            <a:ext cx="511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i="1">
                <a:cs typeface="Arial" pitchFamily="34" charset="0"/>
              </a:rPr>
              <a:t>Static modifier</a:t>
            </a:r>
            <a:endParaRPr lang="en-US" sz="360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5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254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smtClean="0"/>
              <a:t>Static 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875" y="1235075"/>
            <a:ext cx="4954588" cy="1189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They are not declared inside any methods or constructors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Class variables (belong to a class)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" y="2636838"/>
            <a:ext cx="3990975" cy="3900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cs typeface="Arial" pitchFamily="34" charset="0"/>
              </a:rPr>
              <a:t>Car c1 = </a:t>
            </a:r>
            <a:r>
              <a:rPr lang="en-US" b="1">
                <a:cs typeface="Arial" pitchFamily="34" charset="0"/>
              </a:rPr>
              <a:t>new</a:t>
            </a:r>
            <a:r>
              <a:rPr lang="en-US">
                <a:cs typeface="Arial" pitchFamily="34" charset="0"/>
              </a:rPr>
              <a:t> Car();</a:t>
            </a:r>
          </a:p>
          <a:p>
            <a:r>
              <a:rPr lang="en-US">
                <a:cs typeface="Arial" pitchFamily="34" charset="0"/>
              </a:rPr>
              <a:t>Car.</a:t>
            </a:r>
            <a:r>
              <a:rPr lang="en-US" i="1">
                <a:cs typeface="Arial" pitchFamily="34" charset="0"/>
              </a:rPr>
              <a:t>price</a:t>
            </a:r>
            <a:r>
              <a:rPr lang="en-US">
                <a:cs typeface="Arial" pitchFamily="34" charset="0"/>
              </a:rPr>
              <a:t> = 6000;</a:t>
            </a:r>
          </a:p>
          <a:p>
            <a:r>
              <a:rPr lang="en-US">
                <a:cs typeface="Arial" pitchFamily="34" charset="0"/>
              </a:rPr>
              <a:t>c1.noOfPass = 2;</a:t>
            </a:r>
          </a:p>
          <a:p>
            <a:r>
              <a:rPr lang="en-US">
                <a:cs typeface="Arial" pitchFamily="34" charset="0"/>
              </a:rPr>
              <a:t>System.</a:t>
            </a:r>
            <a:r>
              <a:rPr lang="en-US" i="1">
                <a:cs typeface="Arial" pitchFamily="34" charset="0"/>
              </a:rPr>
              <a:t>out</a:t>
            </a:r>
            <a:r>
              <a:rPr lang="en-US">
                <a:cs typeface="Arial" pitchFamily="34" charset="0"/>
              </a:rPr>
              <a:t>.println(c1.noOfPass + “” 		+ Car.</a:t>
            </a:r>
            <a:r>
              <a:rPr lang="en-US" i="1">
                <a:cs typeface="Arial" pitchFamily="34" charset="0"/>
              </a:rPr>
              <a:t>price</a:t>
            </a:r>
            <a:r>
              <a:rPr lang="en-US">
                <a:cs typeface="Arial" pitchFamily="34" charset="0"/>
              </a:rPr>
              <a:t>);</a:t>
            </a:r>
          </a:p>
          <a:p>
            <a:endParaRPr lang="en-US">
              <a:cs typeface="Arial" pitchFamily="34" charset="0"/>
            </a:endParaRPr>
          </a:p>
          <a:p>
            <a:r>
              <a:rPr lang="en-US">
                <a:cs typeface="Arial" pitchFamily="34" charset="0"/>
              </a:rPr>
              <a:t>Car c2 = </a:t>
            </a:r>
            <a:r>
              <a:rPr lang="en-US" b="1">
                <a:cs typeface="Arial" pitchFamily="34" charset="0"/>
              </a:rPr>
              <a:t>new</a:t>
            </a:r>
            <a:r>
              <a:rPr lang="en-US">
                <a:cs typeface="Arial" pitchFamily="34" charset="0"/>
              </a:rPr>
              <a:t> Car();</a:t>
            </a:r>
          </a:p>
          <a:p>
            <a:r>
              <a:rPr lang="en-US">
                <a:cs typeface="Arial" pitchFamily="34" charset="0"/>
              </a:rPr>
              <a:t>Car.</a:t>
            </a:r>
            <a:r>
              <a:rPr lang="en-US" i="1">
                <a:cs typeface="Arial" pitchFamily="34" charset="0"/>
              </a:rPr>
              <a:t>price</a:t>
            </a:r>
            <a:r>
              <a:rPr lang="en-US">
                <a:cs typeface="Arial" pitchFamily="34" charset="0"/>
              </a:rPr>
              <a:t> = 7000;</a:t>
            </a:r>
          </a:p>
          <a:p>
            <a:r>
              <a:rPr lang="en-US">
                <a:cs typeface="Arial" pitchFamily="34" charset="0"/>
              </a:rPr>
              <a:t>c2.noOfPass = 5;</a:t>
            </a:r>
          </a:p>
          <a:p>
            <a:r>
              <a:rPr lang="en-US">
                <a:cs typeface="Arial" pitchFamily="34" charset="0"/>
              </a:rPr>
              <a:t>System.</a:t>
            </a:r>
            <a:r>
              <a:rPr lang="en-US" i="1">
                <a:cs typeface="Arial" pitchFamily="34" charset="0"/>
              </a:rPr>
              <a:t>out</a:t>
            </a:r>
            <a:r>
              <a:rPr lang="en-US">
                <a:cs typeface="Arial" pitchFamily="34" charset="0"/>
              </a:rPr>
              <a:t>.println(c2.noOfPass + “” 		+ Car.</a:t>
            </a:r>
            <a:r>
              <a:rPr lang="en-US" i="1">
                <a:cs typeface="Arial" pitchFamily="34" charset="0"/>
              </a:rPr>
              <a:t>price</a:t>
            </a:r>
            <a:r>
              <a:rPr lang="en-US">
                <a:cs typeface="Arial" pitchFamily="34" charset="0"/>
              </a:rPr>
              <a:t>);</a:t>
            </a:r>
          </a:p>
          <a:p>
            <a:endParaRPr lang="en-US">
              <a:cs typeface="Arial" pitchFamily="34" charset="0"/>
            </a:endParaRPr>
          </a:p>
          <a:p>
            <a:r>
              <a:rPr lang="en-US">
                <a:cs typeface="Arial" pitchFamily="34" charset="0"/>
              </a:rPr>
              <a:t>System.</a:t>
            </a:r>
            <a:r>
              <a:rPr lang="en-US" i="1">
                <a:cs typeface="Arial" pitchFamily="34" charset="0"/>
              </a:rPr>
              <a:t>out</a:t>
            </a:r>
            <a:r>
              <a:rPr lang="en-US">
                <a:cs typeface="Arial" pitchFamily="34" charset="0"/>
              </a:rPr>
              <a:t>.println(Car.</a:t>
            </a:r>
            <a:r>
              <a:rPr lang="en-US" i="1">
                <a:cs typeface="Arial" pitchFamily="34" charset="0"/>
              </a:rPr>
              <a:t>price</a:t>
            </a:r>
            <a:r>
              <a:rPr lang="en-US">
                <a:cs typeface="Arial" pitchFamily="34" charset="0"/>
              </a:rPr>
              <a:t>);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759450" y="2041525"/>
            <a:ext cx="3201988" cy="2027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cs typeface="Arial" pitchFamily="34" charset="0"/>
              </a:rPr>
              <a:t>class</a:t>
            </a:r>
            <a:r>
              <a:rPr lang="en-US">
                <a:cs typeface="Arial" pitchFamily="34" charset="0"/>
              </a:rPr>
              <a:t> Car{</a:t>
            </a:r>
          </a:p>
          <a:p>
            <a:r>
              <a:rPr lang="en-US" b="1">
                <a:cs typeface="Arial" pitchFamily="34" charset="0"/>
              </a:rPr>
              <a:t>static</a:t>
            </a:r>
            <a:r>
              <a:rPr lang="en-US">
                <a:cs typeface="Arial" pitchFamily="34" charset="0"/>
              </a:rPr>
              <a:t> </a:t>
            </a:r>
            <a:r>
              <a:rPr lang="en-US" b="1">
                <a:cs typeface="Arial" pitchFamily="34" charset="0"/>
              </a:rPr>
              <a:t>double</a:t>
            </a:r>
            <a:r>
              <a:rPr lang="en-US">
                <a:cs typeface="Arial" pitchFamily="34" charset="0"/>
              </a:rPr>
              <a:t> </a:t>
            </a:r>
            <a:r>
              <a:rPr lang="en-US" i="1">
                <a:cs typeface="Arial" pitchFamily="34" charset="0"/>
              </a:rPr>
              <a:t>price</a:t>
            </a:r>
            <a:r>
              <a:rPr lang="en-US">
                <a:cs typeface="Arial" pitchFamily="34" charset="0"/>
              </a:rPr>
              <a:t> = 50000;</a:t>
            </a:r>
          </a:p>
          <a:p>
            <a:r>
              <a:rPr lang="en-US" b="1">
                <a:cs typeface="Arial" pitchFamily="34" charset="0"/>
              </a:rPr>
              <a:t>int</a:t>
            </a:r>
            <a:r>
              <a:rPr lang="en-US">
                <a:cs typeface="Arial" pitchFamily="34" charset="0"/>
              </a:rPr>
              <a:t> noOfPass = 3;</a:t>
            </a:r>
          </a:p>
          <a:p>
            <a:endParaRPr lang="en-US">
              <a:cs typeface="Arial" pitchFamily="34" charset="0"/>
            </a:endParaRPr>
          </a:p>
          <a:p>
            <a:r>
              <a:rPr lang="en-US">
                <a:cs typeface="Arial" pitchFamily="34" charset="0"/>
              </a:rPr>
              <a:t>}</a:t>
            </a:r>
          </a:p>
        </p:txBody>
      </p:sp>
      <p:graphicFrame>
        <p:nvGraphicFramePr>
          <p:cNvPr id="2151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62525" y="4327525"/>
          <a:ext cx="37465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Bitmap Image" r:id="rId3" imgW="1552792" imgH="923810" progId="PBrush">
                  <p:embed/>
                </p:oleObj>
              </mc:Choice>
              <mc:Fallback>
                <p:oleObj name="Bitmap Image" r:id="rId3" imgW="1552792" imgH="923810" progId="PBrush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4327525"/>
                        <a:ext cx="3746500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17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Static variable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5425" y="1223963"/>
            <a:ext cx="4038600" cy="4525962"/>
          </a:xfrm>
        </p:spPr>
        <p:txBody>
          <a:bodyPr/>
          <a:lstStyle/>
          <a:p>
            <a:pPr eaLnBrk="1" hangingPunct="1"/>
            <a:r>
              <a:rPr lang="en-US" sz="1800" smtClean="0"/>
              <a:t>They are shared to all instances of that class</a:t>
            </a:r>
          </a:p>
          <a:p>
            <a:pPr eaLnBrk="1" hangingPunct="1"/>
            <a:r>
              <a:rPr lang="en-US" sz="1800" smtClean="0"/>
              <a:t>It is alive till jvm shuts down</a:t>
            </a:r>
          </a:p>
          <a:p>
            <a:pPr eaLnBrk="1" hangingPunct="1"/>
            <a:r>
              <a:rPr lang="en-US" sz="1800" smtClean="0"/>
              <a:t>Behaved as Global variables</a:t>
            </a:r>
          </a:p>
          <a:p>
            <a:pPr eaLnBrk="1" hangingPunct="1"/>
            <a:r>
              <a:rPr lang="en-US" sz="1800" smtClean="0"/>
              <a:t>Ex – auto generating Ids, total sales of all salesperson, average sales etc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3400" y="3922713"/>
            <a:ext cx="3186113" cy="219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cs typeface="Arial" pitchFamily="34" charset="0"/>
              </a:rPr>
              <a:t>class</a:t>
            </a:r>
            <a:r>
              <a:rPr lang="en-US">
                <a:cs typeface="Arial" pitchFamily="34" charset="0"/>
              </a:rPr>
              <a:t> SalesPerson{</a:t>
            </a:r>
          </a:p>
          <a:p>
            <a:r>
              <a:rPr lang="en-US" b="1">
                <a:cs typeface="Arial" pitchFamily="34" charset="0"/>
              </a:rPr>
              <a:t>static</a:t>
            </a:r>
            <a:r>
              <a:rPr lang="en-US">
                <a:cs typeface="Arial" pitchFamily="34" charset="0"/>
              </a:rPr>
              <a:t> </a:t>
            </a:r>
            <a:r>
              <a:rPr lang="en-US" b="1">
                <a:cs typeface="Arial" pitchFamily="34" charset="0"/>
              </a:rPr>
              <a:t>int</a:t>
            </a:r>
            <a:r>
              <a:rPr lang="en-US">
                <a:cs typeface="Arial" pitchFamily="34" charset="0"/>
              </a:rPr>
              <a:t> </a:t>
            </a:r>
            <a:r>
              <a:rPr lang="en-US" i="1">
                <a:cs typeface="Arial" pitchFamily="34" charset="0"/>
              </a:rPr>
              <a:t>sales</a:t>
            </a:r>
            <a:r>
              <a:rPr lang="en-US">
                <a:cs typeface="Arial" pitchFamily="34" charset="0"/>
              </a:rPr>
              <a:t>;</a:t>
            </a:r>
          </a:p>
          <a:p>
            <a:endParaRPr lang="en-US">
              <a:cs typeface="Arial" pitchFamily="34" charset="0"/>
            </a:endParaRPr>
          </a:p>
          <a:p>
            <a:r>
              <a:rPr lang="en-US">
                <a:cs typeface="Arial" pitchFamily="34" charset="0"/>
              </a:rPr>
              <a:t>SalesPerson(</a:t>
            </a:r>
            <a:r>
              <a:rPr lang="en-US" b="1">
                <a:cs typeface="Arial" pitchFamily="34" charset="0"/>
              </a:rPr>
              <a:t>int</a:t>
            </a:r>
            <a:r>
              <a:rPr lang="en-US">
                <a:cs typeface="Arial" pitchFamily="34" charset="0"/>
              </a:rPr>
              <a:t> tmpSales){</a:t>
            </a:r>
          </a:p>
          <a:p>
            <a:r>
              <a:rPr lang="en-US" i="1">
                <a:cs typeface="Arial" pitchFamily="34" charset="0"/>
              </a:rPr>
              <a:t>sales</a:t>
            </a:r>
            <a:r>
              <a:rPr lang="en-US">
                <a:cs typeface="Arial" pitchFamily="34" charset="0"/>
              </a:rPr>
              <a:t> += tmpSales;</a:t>
            </a:r>
          </a:p>
          <a:p>
            <a:r>
              <a:rPr lang="en-US">
                <a:cs typeface="Arial" pitchFamily="34" charset="0"/>
              </a:rPr>
              <a:t>}</a:t>
            </a:r>
          </a:p>
          <a:p>
            <a:r>
              <a:rPr lang="en-US">
                <a:cs typeface="Arial" pitchFamily="34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298950" y="1158875"/>
            <a:ext cx="484505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cs typeface="Arial" pitchFamily="34" charset="0"/>
              </a:rPr>
              <a:t>SalesPerson </a:t>
            </a:r>
            <a:r>
              <a:rPr lang="en-US" u="sng">
                <a:cs typeface="Arial" pitchFamily="34" charset="0"/>
              </a:rPr>
              <a:t>p1</a:t>
            </a:r>
            <a:r>
              <a:rPr lang="en-US">
                <a:cs typeface="Arial" pitchFamily="34" charset="0"/>
              </a:rPr>
              <a:t> = </a:t>
            </a:r>
            <a:r>
              <a:rPr lang="en-US" b="1">
                <a:cs typeface="Arial" pitchFamily="34" charset="0"/>
              </a:rPr>
              <a:t>new</a:t>
            </a:r>
            <a:r>
              <a:rPr lang="en-US">
                <a:cs typeface="Arial" pitchFamily="34" charset="0"/>
              </a:rPr>
              <a:t>  SalesPerson(1000);</a:t>
            </a:r>
          </a:p>
          <a:p>
            <a:r>
              <a:rPr lang="en-US">
                <a:cs typeface="Arial" pitchFamily="34" charset="0"/>
              </a:rPr>
              <a:t>System.</a:t>
            </a:r>
            <a:r>
              <a:rPr lang="en-US" i="1">
                <a:cs typeface="Arial" pitchFamily="34" charset="0"/>
              </a:rPr>
              <a:t>out</a:t>
            </a:r>
            <a:r>
              <a:rPr lang="en-US">
                <a:cs typeface="Arial" pitchFamily="34" charset="0"/>
              </a:rPr>
              <a:t>.println(SalesPerson.</a:t>
            </a:r>
            <a:r>
              <a:rPr lang="en-US" i="1">
                <a:cs typeface="Arial" pitchFamily="34" charset="0"/>
              </a:rPr>
              <a:t>sales</a:t>
            </a:r>
            <a:r>
              <a:rPr lang="en-US">
                <a:cs typeface="Arial" pitchFamily="34" charset="0"/>
              </a:rPr>
              <a:t>);</a:t>
            </a:r>
          </a:p>
          <a:p>
            <a:r>
              <a:rPr lang="en-US">
                <a:cs typeface="Arial" pitchFamily="34" charset="0"/>
              </a:rPr>
              <a:t>SalesPerson </a:t>
            </a:r>
            <a:r>
              <a:rPr lang="en-US" u="sng">
                <a:cs typeface="Arial" pitchFamily="34" charset="0"/>
              </a:rPr>
              <a:t>p2</a:t>
            </a:r>
            <a:r>
              <a:rPr lang="en-US">
                <a:cs typeface="Arial" pitchFamily="34" charset="0"/>
              </a:rPr>
              <a:t> = </a:t>
            </a:r>
            <a:r>
              <a:rPr lang="en-US" b="1">
                <a:cs typeface="Arial" pitchFamily="34" charset="0"/>
              </a:rPr>
              <a:t>new</a:t>
            </a:r>
            <a:r>
              <a:rPr lang="en-US">
                <a:cs typeface="Arial" pitchFamily="34" charset="0"/>
              </a:rPr>
              <a:t>  SalesPerson(1000);</a:t>
            </a:r>
          </a:p>
          <a:p>
            <a:r>
              <a:rPr lang="en-US">
                <a:cs typeface="Arial" pitchFamily="34" charset="0"/>
              </a:rPr>
              <a:t>System.</a:t>
            </a:r>
            <a:r>
              <a:rPr lang="en-US" i="1">
                <a:cs typeface="Arial" pitchFamily="34" charset="0"/>
              </a:rPr>
              <a:t>out</a:t>
            </a:r>
            <a:r>
              <a:rPr lang="en-US">
                <a:cs typeface="Arial" pitchFamily="34" charset="0"/>
              </a:rPr>
              <a:t>.println(SalesPerson.</a:t>
            </a:r>
            <a:r>
              <a:rPr lang="en-US" i="1">
                <a:cs typeface="Arial" pitchFamily="34" charset="0"/>
              </a:rPr>
              <a:t>sales</a:t>
            </a:r>
            <a:r>
              <a:rPr lang="en-US">
                <a:cs typeface="Arial" pitchFamily="34" charset="0"/>
              </a:rPr>
              <a:t>);</a:t>
            </a:r>
          </a:p>
          <a:p>
            <a:r>
              <a:rPr lang="en-US">
                <a:cs typeface="Arial" pitchFamily="34" charset="0"/>
              </a:rPr>
              <a:t>SalesPerson </a:t>
            </a:r>
            <a:r>
              <a:rPr lang="en-US" u="sng">
                <a:cs typeface="Arial" pitchFamily="34" charset="0"/>
              </a:rPr>
              <a:t>p3</a:t>
            </a:r>
            <a:r>
              <a:rPr lang="en-US">
                <a:cs typeface="Arial" pitchFamily="34" charset="0"/>
              </a:rPr>
              <a:t> = </a:t>
            </a:r>
            <a:r>
              <a:rPr lang="en-US" b="1">
                <a:cs typeface="Arial" pitchFamily="34" charset="0"/>
              </a:rPr>
              <a:t>new</a:t>
            </a:r>
            <a:r>
              <a:rPr lang="en-US">
                <a:cs typeface="Arial" pitchFamily="34" charset="0"/>
              </a:rPr>
              <a:t>  SalesPerson(1000);</a:t>
            </a:r>
          </a:p>
          <a:p>
            <a:r>
              <a:rPr lang="en-US">
                <a:cs typeface="Arial" pitchFamily="34" charset="0"/>
              </a:rPr>
              <a:t>System.</a:t>
            </a:r>
            <a:r>
              <a:rPr lang="en-US" i="1">
                <a:cs typeface="Arial" pitchFamily="34" charset="0"/>
              </a:rPr>
              <a:t>out</a:t>
            </a:r>
            <a:r>
              <a:rPr lang="en-US">
                <a:cs typeface="Arial" pitchFamily="34" charset="0"/>
              </a:rPr>
              <a:t>.println(SalesPerson.</a:t>
            </a:r>
            <a:r>
              <a:rPr lang="en-US" i="1">
                <a:cs typeface="Arial" pitchFamily="34" charset="0"/>
              </a:rPr>
              <a:t>sales</a:t>
            </a:r>
            <a:r>
              <a:rPr lang="en-US">
                <a:cs typeface="Arial" pitchFamily="34" charset="0"/>
              </a:rPr>
              <a:t>);</a:t>
            </a:r>
          </a:p>
        </p:txBody>
      </p:sp>
      <p:graphicFrame>
        <p:nvGraphicFramePr>
          <p:cNvPr id="22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391025" y="4252913"/>
          <a:ext cx="3821113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itmap Image" r:id="rId3" imgW="1504762" imgH="952633" progId="PBrush">
                  <p:embed/>
                </p:oleObj>
              </mc:Choice>
              <mc:Fallback>
                <p:oleObj name="Bitmap Image" r:id="rId3" imgW="1504762" imgH="952633" progId="PBrush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252913"/>
                        <a:ext cx="3821113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3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Method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 get loaded during class time</a:t>
            </a:r>
          </a:p>
          <a:p>
            <a:pPr eaLnBrk="1" hangingPunct="1"/>
            <a:r>
              <a:rPr lang="en-US" dirty="0" smtClean="0"/>
              <a:t>Lifespan – alive till your jvm die</a:t>
            </a:r>
          </a:p>
          <a:p>
            <a:pPr eaLnBrk="1" hangingPunct="1"/>
            <a:r>
              <a:rPr lang="en-US" dirty="0" smtClean="0"/>
              <a:t>Utility functionalities moved in static method</a:t>
            </a:r>
          </a:p>
          <a:p>
            <a:pPr lvl="1" eaLnBrk="1" hangingPunct="1"/>
            <a:r>
              <a:rPr lang="en-US" dirty="0" smtClean="0"/>
              <a:t>Formatting, validation, conversion, logger</a:t>
            </a:r>
          </a:p>
          <a:p>
            <a:pPr eaLnBrk="1" hangingPunct="1"/>
            <a:r>
              <a:rPr lang="en-US" dirty="0" smtClean="0"/>
              <a:t>Singleton, Factory codes in static method</a:t>
            </a:r>
          </a:p>
        </p:txBody>
      </p:sp>
    </p:spTree>
    <p:extLst>
      <p:ext uri="{BB962C8B-B14F-4D97-AF65-F5344CB8AC3E}">
        <p14:creationId xmlns:p14="http://schemas.microsoft.com/office/powerpoint/2010/main" val="10388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Accesing static Method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4825" y="2506663"/>
          <a:ext cx="7192963" cy="382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Bitmap Image" r:id="rId3" imgW="5047619" imgH="3277057" progId="PBrush">
                  <p:embed/>
                </p:oleObj>
              </mc:Choice>
              <mc:Fallback>
                <p:oleObj name="Bitmap Image" r:id="rId3" imgW="5047619" imgH="3277057" progId="PBrush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506663"/>
                        <a:ext cx="7192963" cy="382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AutoShape 5"/>
          <p:cNvSpPr>
            <a:spLocks/>
          </p:cNvSpPr>
          <p:nvPr/>
        </p:nvSpPr>
        <p:spPr bwMode="auto">
          <a:xfrm>
            <a:off x="6858000" y="4441825"/>
            <a:ext cx="2073275" cy="1812925"/>
          </a:xfrm>
          <a:prstGeom prst="borderCallout2">
            <a:avLst>
              <a:gd name="adj1" fmla="val 6306"/>
              <a:gd name="adj2" fmla="val -3676"/>
              <a:gd name="adj3" fmla="val 6306"/>
              <a:gd name="adj4" fmla="val -23889"/>
              <a:gd name="adj5" fmla="val -43259"/>
              <a:gd name="adj6" fmla="val -441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cs typeface="Arial" pitchFamily="34" charset="0"/>
              </a:rPr>
              <a:t>Static variables and methods are accessed before any instance is created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1584325" y="2743200"/>
            <a:ext cx="4953000" cy="960438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6260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15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smtClean="0"/>
              <a:t>Static method access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46075" y="2112963"/>
          <a:ext cx="5329238" cy="34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Bitmap Image" r:id="rId3" imgW="4095238" imgH="1762371" progId="PBrush">
                  <p:embed/>
                </p:oleObj>
              </mc:Choice>
              <mc:Fallback>
                <p:oleObj name="Bitmap Image" r:id="rId3" imgW="4095238" imgH="1762371" progId="PBrush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112963"/>
                        <a:ext cx="5329238" cy="343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779838" y="4556125"/>
            <a:ext cx="11430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486400" y="2438400"/>
            <a:ext cx="3933825" cy="2043113"/>
          </a:xfrm>
          <a:prstGeom prst="wedgeRoundRectCallout">
            <a:avLst>
              <a:gd name="adj1" fmla="val -35551"/>
              <a:gd name="adj2" fmla="val 9079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>
                <a:cs typeface="Arial" pitchFamily="34" charset="0"/>
              </a:rPr>
              <a:t>Instance members cannot be accessed directly in static method or static block.</a:t>
            </a:r>
            <a:endParaRPr lang="en-US" sz="240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087563" y="5973763"/>
            <a:ext cx="5867400" cy="701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cs typeface="Arial" pitchFamily="34" charset="0"/>
              </a:rPr>
              <a:t>StaticMethodDemo sd = new StaticMethodDemo</a:t>
            </a:r>
          </a:p>
          <a:p>
            <a:r>
              <a:rPr lang="en-US">
                <a:cs typeface="Arial" pitchFamily="34" charset="0"/>
              </a:rPr>
              <a:t>System.</a:t>
            </a:r>
            <a:r>
              <a:rPr lang="en-US" i="1">
                <a:cs typeface="Arial" pitchFamily="34" charset="0"/>
              </a:rPr>
              <a:t>out</a:t>
            </a:r>
            <a:r>
              <a:rPr lang="en-US">
                <a:cs typeface="Arial" pitchFamily="34" charset="0"/>
              </a:rPr>
              <a:t>.println(sd.</a:t>
            </a:r>
            <a:r>
              <a:rPr lang="en-US" u="sng">
                <a:cs typeface="Arial" pitchFamily="34" charset="0"/>
              </a:rPr>
              <a:t>age</a:t>
            </a:r>
            <a:r>
              <a:rPr lang="en-US">
                <a:cs typeface="Arial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05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static block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843088"/>
            <a:ext cx="8229600" cy="23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The main purpose to use static initializer is to ensure some codes to be executed mandatory once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Static block is loaded and executed during class time</a:t>
            </a:r>
          </a:p>
          <a:p>
            <a:pPr eaLnBrk="1" hangingPunct="1"/>
            <a:r>
              <a:rPr lang="en-US" sz="2800" b="1">
                <a:latin typeface="Times New Roman" pitchFamily="18" charset="0"/>
                <a:cs typeface="Arial" pitchFamily="34" charset="0"/>
              </a:rPr>
              <a:t>What codes does the static block contain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Loading the class programatically 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Initializing static final variable</a:t>
            </a:r>
          </a:p>
        </p:txBody>
      </p:sp>
    </p:spTree>
    <p:extLst>
      <p:ext uri="{BB962C8B-B14F-4D97-AF65-F5344CB8AC3E}">
        <p14:creationId xmlns:p14="http://schemas.microsoft.com/office/powerpoint/2010/main" val="13993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 Block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 initializer is loaded and executed whenever the object is created</a:t>
            </a:r>
          </a:p>
          <a:p>
            <a:pPr eaLnBrk="1" hangingPunct="1"/>
            <a:r>
              <a:rPr lang="en-US" smtClean="0"/>
              <a:t>Redundant codes in overloaded constructors can be moved to instance Block</a:t>
            </a:r>
          </a:p>
        </p:txBody>
      </p:sp>
    </p:spTree>
    <p:extLst>
      <p:ext uri="{BB962C8B-B14F-4D97-AF65-F5344CB8AC3E}">
        <p14:creationId xmlns:p14="http://schemas.microsoft.com/office/powerpoint/2010/main" val="31646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6287"/>
          </a:xfrm>
        </p:spPr>
        <p:txBody>
          <a:bodyPr/>
          <a:lstStyle/>
          <a:p>
            <a:pPr eaLnBrk="1" hangingPunct="1"/>
            <a:r>
              <a:rPr lang="en-US" smtClean="0"/>
              <a:t>Restrictions on modifier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85888"/>
            <a:ext cx="8229600" cy="2925762"/>
          </a:xfrm>
        </p:spPr>
        <p:txBody>
          <a:bodyPr/>
          <a:lstStyle/>
          <a:p>
            <a:pPr eaLnBrk="1" hangingPunct="1"/>
            <a:r>
              <a:rPr lang="en-US" smtClean="0"/>
              <a:t>private and abstract cannot come together</a:t>
            </a:r>
          </a:p>
          <a:p>
            <a:pPr eaLnBrk="1" hangingPunct="1"/>
            <a:r>
              <a:rPr lang="en-US" smtClean="0"/>
              <a:t>abstract  and final cannot come together</a:t>
            </a:r>
          </a:p>
          <a:p>
            <a:pPr eaLnBrk="1" hangingPunct="1"/>
            <a:r>
              <a:rPr lang="en-US" smtClean="0"/>
              <a:t>static and transient cannot come together</a:t>
            </a:r>
          </a:p>
          <a:p>
            <a:pPr eaLnBrk="1" hangingPunct="1"/>
            <a:r>
              <a:rPr lang="en-US" smtClean="0"/>
              <a:t>None of the non – access modifier come together with abstract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32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3437"/>
          </a:xfrm>
        </p:spPr>
        <p:txBody>
          <a:bodyPr/>
          <a:lstStyle/>
          <a:p>
            <a:pPr algn="l" eaLnBrk="1" hangingPunct="1"/>
            <a:r>
              <a:rPr lang="en-US" smtClean="0"/>
              <a:t>Scopes of a variable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247775"/>
            <a:ext cx="8229600" cy="601663"/>
          </a:xfrm>
        </p:spPr>
        <p:txBody>
          <a:bodyPr/>
          <a:lstStyle/>
          <a:p>
            <a:pPr eaLnBrk="1" hangingPunct="1"/>
            <a:r>
              <a:rPr lang="en-US" smtClean="0"/>
              <a:t>There are 3 scopes of a variable</a:t>
            </a:r>
          </a:p>
          <a:p>
            <a:pPr eaLnBrk="1" hangingPunct="1"/>
            <a:endParaRPr lang="en-US" smtClean="0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561975" y="2716213"/>
            <a:ext cx="2124075" cy="703262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cs typeface="Arial" pitchFamily="34" charset="0"/>
              </a:rPr>
              <a:t>static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2871788" y="2870200"/>
            <a:ext cx="2193925" cy="42068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cs typeface="Arial" pitchFamily="34" charset="0"/>
              </a:rPr>
              <a:t>instance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6808788" y="2686050"/>
            <a:ext cx="1927225" cy="37465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cs typeface="Arial" pitchFamily="34" charset="0"/>
              </a:rPr>
              <a:t>local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2222500" y="1928813"/>
            <a:ext cx="1603375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3851275" y="2012950"/>
            <a:ext cx="436563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3841750" y="1955800"/>
            <a:ext cx="3446463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350838" y="4495800"/>
            <a:ext cx="3192462" cy="2362200"/>
          </a:xfrm>
          <a:prstGeom prst="wedgeRoundRectCallout">
            <a:avLst>
              <a:gd name="adj1" fmla="val -13005"/>
              <a:gd name="adj2" fmla="val -79167"/>
              <a:gd name="adj3" fmla="val 16667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They are declared in the general area of the class</a:t>
            </a: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They live until the jvm shuts down </a:t>
            </a: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Reside in method area</a:t>
            </a: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Initializes by default</a:t>
            </a: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3770313" y="5181600"/>
            <a:ext cx="4487862" cy="1676400"/>
          </a:xfrm>
          <a:prstGeom prst="wedgeRoundRectCallout">
            <a:avLst>
              <a:gd name="adj1" fmla="val -46995"/>
              <a:gd name="adj2" fmla="val -137972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They are declared in the general area of the class</a:t>
            </a: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They live until the instance is alive</a:t>
            </a: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Reside in heap space</a:t>
            </a: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Initialize values by deafuly</a:t>
            </a:r>
          </a:p>
          <a:p>
            <a:pPr>
              <a:buFontTx/>
              <a:buChar char="•"/>
            </a:pPr>
            <a:endParaRPr lang="en-US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4795838" y="3503613"/>
            <a:ext cx="4922837" cy="1525587"/>
          </a:xfrm>
          <a:prstGeom prst="wedgeRoundRectCallout">
            <a:avLst>
              <a:gd name="adj1" fmla="val 9852"/>
              <a:gd name="adj2" fmla="val -75704"/>
              <a:gd name="adj3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They are declared inside the method</a:t>
            </a: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They die when the method completes its execution</a:t>
            </a: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Reside in java stack</a:t>
            </a: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  <a:cs typeface="Arial" pitchFamily="34" charset="0"/>
              </a:rPr>
              <a:t>Not initialized by default</a:t>
            </a:r>
          </a:p>
        </p:txBody>
      </p:sp>
    </p:spTree>
    <p:extLst>
      <p:ext uri="{BB962C8B-B14F-4D97-AF65-F5344CB8AC3E}">
        <p14:creationId xmlns:p14="http://schemas.microsoft.com/office/powerpoint/2010/main" val="39546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smtClean="0"/>
              <a:t>Occurs only in inheritance</a:t>
            </a:r>
          </a:p>
          <a:p>
            <a:pPr eaLnBrk="1" hangingPunct="1">
              <a:lnSpc>
                <a:spcPct val="80000"/>
              </a:lnSpc>
            </a:pPr>
            <a:r>
              <a:rPr lang="en-US" sz="4000" smtClean="0"/>
              <a:t>Methods in super class and sub class having same method name, signature and return type</a:t>
            </a:r>
          </a:p>
          <a:p>
            <a:pPr eaLnBrk="1" hangingPunct="1">
              <a:lnSpc>
                <a:spcPct val="80000"/>
              </a:lnSpc>
            </a:pPr>
            <a:r>
              <a:rPr lang="en-US" sz="4000" smtClean="0"/>
              <a:t>Sub class method overrides super class method</a:t>
            </a:r>
          </a:p>
          <a:p>
            <a:pPr eaLnBrk="1" hangingPunct="1">
              <a:lnSpc>
                <a:spcPct val="80000"/>
              </a:lnSpc>
            </a:pPr>
            <a:r>
              <a:rPr lang="en-US" sz="4000" smtClean="0"/>
              <a:t>Only instance methods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4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855368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of a local variable</a:t>
            </a:r>
          </a:p>
        </p:txBody>
      </p:sp>
      <p:graphicFrame>
        <p:nvGraphicFramePr>
          <p:cNvPr id="348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92113" y="2235200"/>
          <a:ext cx="511175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Bitmap Image" r:id="rId3" imgW="4563112" imgH="3086531" progId="PBrush">
                  <p:embed/>
                </p:oleObj>
              </mc:Choice>
              <mc:Fallback>
                <p:oleObj name="Bitmap Image" r:id="rId3" imgW="4563112" imgH="3086531" progId="PBrush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2235200"/>
                        <a:ext cx="5111750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79413" y="4838700"/>
            <a:ext cx="3052762" cy="1168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Jvm flow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 eaLnBrk="1" hangingPunct="1"/>
            <a:r>
              <a:rPr lang="en-US" smtClean="0"/>
              <a:t>Class is loaded – Static variables loaded in method area and initializes default values</a:t>
            </a:r>
          </a:p>
          <a:p>
            <a:pPr eaLnBrk="1" hangingPunct="1"/>
            <a:r>
              <a:rPr lang="en-US" smtClean="0"/>
              <a:t>Static method gets loaded and available at RT</a:t>
            </a:r>
          </a:p>
          <a:p>
            <a:pPr eaLnBrk="1" hangingPunct="1"/>
            <a:r>
              <a:rPr lang="en-US" smtClean="0"/>
              <a:t>Static block gets loaded and executed</a:t>
            </a:r>
          </a:p>
          <a:p>
            <a:pPr eaLnBrk="1" hangingPunct="1"/>
            <a:r>
              <a:rPr lang="en-US" smtClean="0"/>
              <a:t>Constructor, inst method and inst block gets loaded and available when obj gets referenced</a:t>
            </a:r>
          </a:p>
        </p:txBody>
      </p:sp>
    </p:spTree>
    <p:extLst>
      <p:ext uri="{BB962C8B-B14F-4D97-AF65-F5344CB8AC3E}">
        <p14:creationId xmlns:p14="http://schemas.microsoft.com/office/powerpoint/2010/main" val="3288980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 creation flow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04225" cy="4583113"/>
          </a:xfrm>
        </p:spPr>
        <p:txBody>
          <a:bodyPr/>
          <a:lstStyle/>
          <a:p>
            <a:pPr eaLnBrk="1" hangingPunct="1"/>
            <a:r>
              <a:rPr lang="en-US" sz="2800" b="1" smtClean="0"/>
              <a:t>When instance is created</a:t>
            </a:r>
          </a:p>
          <a:p>
            <a:pPr eaLnBrk="1" hangingPunct="1"/>
            <a:r>
              <a:rPr lang="en-US" sz="2800" b="1" smtClean="0"/>
              <a:t>JVM invokes the constructor and if necessary calls the explicit super class constructor</a:t>
            </a:r>
          </a:p>
          <a:p>
            <a:pPr eaLnBrk="1" hangingPunct="1"/>
            <a:r>
              <a:rPr lang="en-US" sz="2800" b="1" smtClean="0"/>
              <a:t>Jvm determines the super class is object class then object creation process is started</a:t>
            </a:r>
          </a:p>
          <a:p>
            <a:pPr lvl="1" eaLnBrk="1" hangingPunct="1"/>
            <a:r>
              <a:rPr lang="en-US" sz="2400" b="1" smtClean="0"/>
              <a:t>Instance variable is loaded and initialized default values</a:t>
            </a:r>
          </a:p>
          <a:p>
            <a:pPr lvl="1" eaLnBrk="1" hangingPunct="1"/>
            <a:r>
              <a:rPr lang="en-US" sz="2400" b="1" smtClean="0"/>
              <a:t>Instance methods are referenced</a:t>
            </a:r>
          </a:p>
          <a:p>
            <a:pPr lvl="1" eaLnBrk="1" hangingPunct="1"/>
            <a:r>
              <a:rPr lang="en-US" sz="2400" b="1" smtClean="0"/>
              <a:t>Instance block is  executed</a:t>
            </a:r>
          </a:p>
          <a:p>
            <a:pPr lvl="1" eaLnBrk="1" hangingPunct="1"/>
            <a:r>
              <a:rPr lang="en-US" sz="2400" b="1" smtClean="0"/>
              <a:t>Code in the constructor  fires</a:t>
            </a:r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21364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use overriding?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the new system has improved version of existing behavior</a:t>
            </a:r>
          </a:p>
          <a:p>
            <a:pPr eaLnBrk="1" hangingPunct="1"/>
            <a:r>
              <a:rPr lang="en-US" smtClean="0"/>
              <a:t>Run time polymorphism</a:t>
            </a:r>
          </a:p>
        </p:txBody>
      </p:sp>
    </p:spTree>
    <p:extLst>
      <p:ext uri="{BB962C8B-B14F-4D97-AF65-F5344CB8AC3E}">
        <p14:creationId xmlns:p14="http://schemas.microsoft.com/office/powerpoint/2010/main" val="25532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69373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smtClean="0"/>
              <a:t>Overriding</a:t>
            </a:r>
          </a:p>
        </p:txBody>
      </p:sp>
      <p:graphicFrame>
        <p:nvGraphicFramePr>
          <p:cNvPr id="5123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1108075"/>
          <a:ext cx="4038600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3" imgW="5057143" imgH="1504762" progId="PBrush">
                  <p:embed/>
                </p:oleObj>
              </mc:Choice>
              <mc:Fallback>
                <p:oleObj name="Bitmap Image" r:id="rId3" imgW="5057143" imgH="1504762" progId="PBrush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8075"/>
                        <a:ext cx="4038600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8463" y="3756025"/>
          <a:ext cx="40386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Bitmap Image" r:id="rId5" imgW="4839375" imgH="1162212" progId="PBrush">
                  <p:embed/>
                </p:oleObj>
              </mc:Choice>
              <mc:Fallback>
                <p:oleObj name="Bitmap Image" r:id="rId5" imgW="4839375" imgH="1162212" progId="PBrush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756025"/>
                        <a:ext cx="40386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968375"/>
          <a:ext cx="3870325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Bitmap Image" r:id="rId7" imgW="4552381" imgH="1200318" progId="PBrush">
                  <p:embed/>
                </p:oleObj>
              </mc:Choice>
              <mc:Fallback>
                <p:oleObj name="Bitmap Image" r:id="rId7" imgW="4552381" imgH="1200318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968375"/>
                        <a:ext cx="3870325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605463" y="5110163"/>
          <a:ext cx="28702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Bitmap Image" r:id="rId9" imgW="2238687" imgH="800212" progId="PBrush">
                  <p:embed/>
                </p:oleObj>
              </mc:Choice>
              <mc:Fallback>
                <p:oleObj name="Bitmap Image" r:id="rId9" imgW="2238687" imgH="800212" progId="PBrush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5110163"/>
                        <a:ext cx="287020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2938463" y="5851525"/>
            <a:ext cx="1814512" cy="619125"/>
          </a:xfrm>
          <a:prstGeom prst="wedgeEllipseCallout">
            <a:avLst>
              <a:gd name="adj1" fmla="val 93481"/>
              <a:gd name="adj2" fmla="val -68463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Arial" pitchFamily="34" charset="0"/>
              </a:rPr>
              <a:t>output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1773238" y="2925763"/>
            <a:ext cx="1270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5064125" y="296863"/>
            <a:ext cx="1885950" cy="395287"/>
          </a:xfrm>
          <a:prstGeom prst="wedgeRoundRectCallout">
            <a:avLst>
              <a:gd name="adj1" fmla="val 81565"/>
              <a:gd name="adj2" fmla="val 177310"/>
              <a:gd name="adj3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Arial" pitchFamily="34" charset="0"/>
              </a:rPr>
              <a:t>Client code</a:t>
            </a: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534988" y="4430713"/>
            <a:ext cx="1855787" cy="4079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633413" y="2039938"/>
            <a:ext cx="1785937" cy="3508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064125" y="3798888"/>
            <a:ext cx="3868738" cy="7874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rgbClr val="FFFF66"/>
              </a:gs>
              <a:gs pos="100000">
                <a:srgbClr val="00FF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b="1">
                <a:cs typeface="Arial" pitchFamily="34" charset="0"/>
              </a:rPr>
              <a:t>startEngine() of car method overrides startEngine() of vehicle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409575" y="5881688"/>
            <a:ext cx="2039938" cy="800100"/>
          </a:xfrm>
          <a:prstGeom prst="wedgeEllipseCallout">
            <a:avLst>
              <a:gd name="adj1" fmla="val 28523"/>
              <a:gd name="adj2" fmla="val -17797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cs typeface="Arial" pitchFamily="34" charset="0"/>
              </a:rPr>
              <a:t>Overridden mehod</a:t>
            </a:r>
          </a:p>
        </p:txBody>
      </p:sp>
    </p:spTree>
    <p:extLst>
      <p:ext uri="{BB962C8B-B14F-4D97-AF65-F5344CB8AC3E}">
        <p14:creationId xmlns:p14="http://schemas.microsoft.com/office/powerpoint/2010/main" val="256368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happens if signatures are different?</a:t>
            </a:r>
          </a:p>
          <a:p>
            <a:pPr lvl="1" eaLnBrk="1" hangingPunct="1"/>
            <a:r>
              <a:rPr lang="en-US" smtClean="0"/>
              <a:t>Compiles fine and it is Overloading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What happens if return type is different?</a:t>
            </a:r>
          </a:p>
          <a:p>
            <a:pPr lvl="1" eaLnBrk="1" hangingPunct="1"/>
            <a:r>
              <a:rPr lang="en-US" smtClean="0"/>
              <a:t>Compile – time error except covariant types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50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Overridden - restrictions</a:t>
            </a:r>
          </a:p>
        </p:txBody>
      </p:sp>
      <p:graphicFrame>
        <p:nvGraphicFramePr>
          <p:cNvPr id="717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0200" y="2076450"/>
          <a:ext cx="491013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3" imgW="5571429" imgH="1467055" progId="PBrush">
                  <p:embed/>
                </p:oleObj>
              </mc:Choice>
              <mc:Fallback>
                <p:oleObj name="Bitmap Image" r:id="rId3" imgW="5571429" imgH="1467055" progId="PBrush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076450"/>
                        <a:ext cx="4910138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5763" y="4219575"/>
          <a:ext cx="478313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5" imgW="5152381" imgH="1324160" progId="PBrush">
                  <p:embed/>
                </p:oleObj>
              </mc:Choice>
              <mc:Fallback>
                <p:oleObj name="Bitmap Image" r:id="rId5" imgW="5152381" imgH="1324160" progId="PBrush">
                  <p:embed/>
                  <p:pic>
                    <p:nvPicPr>
                      <p:cNvPr id="0" name="Picture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219575"/>
                        <a:ext cx="4783137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Oval 6"/>
          <p:cNvSpPr>
            <a:spLocks noChangeArrowheads="1"/>
          </p:cNvSpPr>
          <p:nvPr/>
        </p:nvSpPr>
        <p:spPr bwMode="auto">
          <a:xfrm>
            <a:off x="885825" y="4838700"/>
            <a:ext cx="760413" cy="4937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AutoShape 7"/>
          <p:cNvSpPr>
            <a:spLocks noChangeArrowheads="1"/>
          </p:cNvSpPr>
          <p:nvPr/>
        </p:nvSpPr>
        <p:spPr bwMode="auto">
          <a:xfrm>
            <a:off x="2827338" y="5984875"/>
            <a:ext cx="3081337" cy="627063"/>
          </a:xfrm>
          <a:prstGeom prst="wedgeRoundRectCallout">
            <a:avLst>
              <a:gd name="adj1" fmla="val -59532"/>
              <a:gd name="adj2" fmla="val -120380"/>
              <a:gd name="adj3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Arial" pitchFamily="34" charset="0"/>
              </a:rPr>
              <a:t>Cannot override because return types are different</a:t>
            </a:r>
          </a:p>
        </p:txBody>
      </p:sp>
      <p:graphicFrame>
        <p:nvGraphicFramePr>
          <p:cNvPr id="7175" name="Object 8"/>
          <p:cNvGraphicFramePr>
            <a:graphicFrameLocks noChangeAspect="1"/>
          </p:cNvGraphicFramePr>
          <p:nvPr/>
        </p:nvGraphicFramePr>
        <p:xfrm>
          <a:off x="5411788" y="2239963"/>
          <a:ext cx="3732212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7" imgW="4382112" imgH="685714" progId="PBrush">
                  <p:embed/>
                </p:oleObj>
              </mc:Choice>
              <mc:Fallback>
                <p:oleObj name="Bitmap Image" r:id="rId7" imgW="4382112" imgH="685714" progId="PBrush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2239963"/>
                        <a:ext cx="3732212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AutoShape 9"/>
          <p:cNvSpPr>
            <a:spLocks noChangeArrowheads="1"/>
          </p:cNvSpPr>
          <p:nvPr/>
        </p:nvSpPr>
        <p:spPr bwMode="auto">
          <a:xfrm>
            <a:off x="5668963" y="4291013"/>
            <a:ext cx="2898775" cy="1054100"/>
          </a:xfrm>
          <a:prstGeom prst="wedgeRoundRectCallout">
            <a:avLst>
              <a:gd name="adj1" fmla="val 9144"/>
              <a:gd name="adj2" fmla="val -139458"/>
              <a:gd name="adj3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Arial" pitchFamily="34" charset="0"/>
              </a:rPr>
              <a:t>Legal, because it is not overriding,</a:t>
            </a:r>
          </a:p>
          <a:p>
            <a:r>
              <a:rPr lang="en-US">
                <a:solidFill>
                  <a:schemeClr val="bg1"/>
                </a:solidFill>
                <a:cs typeface="Arial" pitchFamily="34" charset="0"/>
              </a:rPr>
              <a:t>It is overloading</a:t>
            </a:r>
          </a:p>
        </p:txBody>
      </p:sp>
      <p:sp>
        <p:nvSpPr>
          <p:cNvPr id="7177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99495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specifier in overriding</a:t>
            </a:r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auto">
          <a:xfrm>
            <a:off x="533400" y="1905000"/>
            <a:ext cx="7924800" cy="2035175"/>
          </a:xfrm>
          <a:prstGeom prst="horizontalScroll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>
                <a:solidFill>
                  <a:schemeClr val="bg1"/>
                </a:solidFill>
                <a:cs typeface="Arial" pitchFamily="34" charset="0"/>
              </a:rPr>
              <a:t>Overridden method access modifier must be same access level or widening access level</a:t>
            </a:r>
          </a:p>
        </p:txBody>
      </p:sp>
    </p:spTree>
    <p:extLst>
      <p:ext uri="{BB962C8B-B14F-4D97-AF65-F5344CB8AC3E}">
        <p14:creationId xmlns:p14="http://schemas.microsoft.com/office/powerpoint/2010/main" val="167156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58775" y="225425"/>
            <a:ext cx="8229600" cy="411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Access modifiers - overriding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1565275"/>
          <a:ext cx="40386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Bitmap Image" r:id="rId3" imgW="5514286" imgH="1428949" progId="PBrush">
                  <p:embed/>
                </p:oleObj>
              </mc:Choice>
              <mc:Fallback>
                <p:oleObj name="Bitmap Image" r:id="rId3" imgW="5514286" imgH="1428949" progId="PBrush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65275"/>
                        <a:ext cx="4038600" cy="241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8475" y="4224338"/>
          <a:ext cx="4038600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Bitmap Image" r:id="rId5" imgW="5180952" imgH="1123810" progId="PBrush">
                  <p:embed/>
                </p:oleObj>
              </mc:Choice>
              <mc:Fallback>
                <p:oleObj name="Bitmap Image" r:id="rId5" imgW="5180952" imgH="1123810" progId="PBrush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4224338"/>
                        <a:ext cx="4038600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48213" y="1473200"/>
          <a:ext cx="4038600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Bitmap Image" r:id="rId7" imgW="5068007" imgH="1486107" progId="PBrush">
                  <p:embed/>
                </p:oleObj>
              </mc:Choice>
              <mc:Fallback>
                <p:oleObj name="Bitmap Image" r:id="rId7" imgW="5068007" imgH="1486107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1473200"/>
                        <a:ext cx="4038600" cy="260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2433638" y="3292475"/>
            <a:ext cx="55562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815975" y="2405063"/>
            <a:ext cx="2911475" cy="3952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942975" y="5022850"/>
            <a:ext cx="3009900" cy="4079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5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845050" y="4313238"/>
          <a:ext cx="40386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Bitmap Image" r:id="rId9" imgW="4667902" imgH="1076475" progId="PBrush">
                  <p:embed/>
                </p:oleObj>
              </mc:Choice>
              <mc:Fallback>
                <p:oleObj name="Bitmap Image" r:id="rId9" imgW="4667902" imgH="1076475" progId="PBrush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313238"/>
                        <a:ext cx="40386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Line 11"/>
          <p:cNvSpPr>
            <a:spLocks noChangeShapeType="1"/>
          </p:cNvSpPr>
          <p:nvPr/>
        </p:nvSpPr>
        <p:spPr bwMode="auto">
          <a:xfrm flipV="1">
            <a:off x="7343775" y="3924300"/>
            <a:ext cx="142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AutoShape 12"/>
          <p:cNvSpPr>
            <a:spLocks/>
          </p:cNvSpPr>
          <p:nvPr/>
        </p:nvSpPr>
        <p:spPr bwMode="auto">
          <a:xfrm>
            <a:off x="6192838" y="3402013"/>
            <a:ext cx="2352675" cy="357187"/>
          </a:xfrm>
          <a:prstGeom prst="borderCallout2">
            <a:avLst>
              <a:gd name="adj1" fmla="val 32000"/>
              <a:gd name="adj2" fmla="val -3241"/>
              <a:gd name="adj3" fmla="val 32000"/>
              <a:gd name="adj4" fmla="val -10528"/>
              <a:gd name="adj5" fmla="val -23111"/>
              <a:gd name="adj6" fmla="val -18083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cs typeface="Arial" pitchFamily="34" charset="0"/>
              </a:rPr>
              <a:t>Less Generous</a:t>
            </a:r>
          </a:p>
        </p:txBody>
      </p:sp>
      <p:sp>
        <p:nvSpPr>
          <p:cNvPr id="9228" name="AutoShape 13"/>
          <p:cNvSpPr>
            <a:spLocks/>
          </p:cNvSpPr>
          <p:nvPr/>
        </p:nvSpPr>
        <p:spPr bwMode="auto">
          <a:xfrm>
            <a:off x="6913563" y="6118225"/>
            <a:ext cx="1954212" cy="609600"/>
          </a:xfrm>
          <a:prstGeom prst="borderCallout2">
            <a:avLst>
              <a:gd name="adj1" fmla="val 18750"/>
              <a:gd name="adj2" fmla="val -3898"/>
              <a:gd name="adj3" fmla="val 18750"/>
              <a:gd name="adj4" fmla="val -19333"/>
              <a:gd name="adj5" fmla="val -20315"/>
              <a:gd name="adj6" fmla="val -34852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cs typeface="Arial" pitchFamily="34" charset="0"/>
              </a:rPr>
              <a:t>More Generous/</a:t>
            </a:r>
          </a:p>
          <a:p>
            <a:pPr algn="ctr"/>
            <a:r>
              <a:rPr lang="en-US" b="1">
                <a:solidFill>
                  <a:schemeClr val="bg1"/>
                </a:solidFill>
                <a:cs typeface="Arial" pitchFamily="34" charset="0"/>
              </a:rPr>
              <a:t>Widened scope</a:t>
            </a:r>
          </a:p>
        </p:txBody>
      </p:sp>
      <p:sp>
        <p:nvSpPr>
          <p:cNvPr id="9229" name="AutoShape 14"/>
          <p:cNvSpPr>
            <a:spLocks noChangeArrowheads="1"/>
          </p:cNvSpPr>
          <p:nvPr/>
        </p:nvSpPr>
        <p:spPr bwMode="auto">
          <a:xfrm>
            <a:off x="1308100" y="900113"/>
            <a:ext cx="2152650" cy="323850"/>
          </a:xfrm>
          <a:prstGeom prst="wedgeRoundRectCallout">
            <a:avLst>
              <a:gd name="adj1" fmla="val -18880"/>
              <a:gd name="adj2" fmla="val 200000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Illegal</a:t>
            </a:r>
          </a:p>
        </p:txBody>
      </p:sp>
      <p:sp>
        <p:nvSpPr>
          <p:cNvPr id="9230" name="AutoShape 15"/>
          <p:cNvSpPr>
            <a:spLocks noChangeArrowheads="1"/>
          </p:cNvSpPr>
          <p:nvPr/>
        </p:nvSpPr>
        <p:spPr bwMode="auto">
          <a:xfrm>
            <a:off x="5654675" y="801688"/>
            <a:ext cx="1533525" cy="338137"/>
          </a:xfrm>
          <a:prstGeom prst="wedgeRoundRectCallout">
            <a:avLst>
              <a:gd name="adj1" fmla="val 14907"/>
              <a:gd name="adj2" fmla="val 199296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cs typeface="Arial" pitchFamily="34" charset="0"/>
              </a:rPr>
              <a:t>legal</a:t>
            </a:r>
          </a:p>
        </p:txBody>
      </p:sp>
    </p:spTree>
    <p:extLst>
      <p:ext uri="{BB962C8B-B14F-4D97-AF65-F5344CB8AC3E}">
        <p14:creationId xmlns:p14="http://schemas.microsoft.com/office/powerpoint/2010/main" val="8723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962</Words>
  <Application>Microsoft Office PowerPoint</Application>
  <PresentationFormat>On-screen Show (4:3)</PresentationFormat>
  <Paragraphs>204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Palatino-Roman</vt:lpstr>
      <vt:lpstr>Tahoma</vt:lpstr>
      <vt:lpstr>Times New Roman</vt:lpstr>
      <vt:lpstr>Verdana</vt:lpstr>
      <vt:lpstr>Office Theme</vt:lpstr>
      <vt:lpstr>Bitmap Image</vt:lpstr>
      <vt:lpstr>PowerPoint Presentation</vt:lpstr>
      <vt:lpstr>Overriding, Static</vt:lpstr>
      <vt:lpstr>Overriding</vt:lpstr>
      <vt:lpstr>When to use overriding?</vt:lpstr>
      <vt:lpstr>Overriding</vt:lpstr>
      <vt:lpstr>Overriding</vt:lpstr>
      <vt:lpstr>Overridden - restrictions</vt:lpstr>
      <vt:lpstr>Access specifier in overriding</vt:lpstr>
      <vt:lpstr>Access modifiers - overriding</vt:lpstr>
      <vt:lpstr>Overriding – private method</vt:lpstr>
      <vt:lpstr>Exception Hierarchy</vt:lpstr>
      <vt:lpstr>Exceptions in Overriding</vt:lpstr>
      <vt:lpstr>Exceptions in Overriding </vt:lpstr>
      <vt:lpstr>Covariant return type</vt:lpstr>
      <vt:lpstr>Accessing super class method</vt:lpstr>
      <vt:lpstr>final</vt:lpstr>
      <vt:lpstr>Prevent overriding</vt:lpstr>
      <vt:lpstr>PowerPoint Presentation</vt:lpstr>
      <vt:lpstr>Static var</vt:lpstr>
      <vt:lpstr>PowerPoint Presentation</vt:lpstr>
      <vt:lpstr>Static variables</vt:lpstr>
      <vt:lpstr>Static variable</vt:lpstr>
      <vt:lpstr>Static Method</vt:lpstr>
      <vt:lpstr>Accesing static Method</vt:lpstr>
      <vt:lpstr>Static method access</vt:lpstr>
      <vt:lpstr>static block</vt:lpstr>
      <vt:lpstr>Instance Block</vt:lpstr>
      <vt:lpstr>Restrictions on modifier</vt:lpstr>
      <vt:lpstr>Scopes of a variable</vt:lpstr>
      <vt:lpstr>Scope of a local variable</vt:lpstr>
      <vt:lpstr>Jvm flow</vt:lpstr>
      <vt:lpstr>Instance creation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Dowmafru Mog</cp:lastModifiedBy>
  <cp:revision>5</cp:revision>
  <dcterms:created xsi:type="dcterms:W3CDTF">2014-05-15T23:38:40Z</dcterms:created>
  <dcterms:modified xsi:type="dcterms:W3CDTF">2017-12-28T06:56:38Z</dcterms:modified>
</cp:coreProperties>
</file>