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1" r:id="rId3"/>
    <p:sldId id="262" r:id="rId4"/>
    <p:sldId id="257" r:id="rId5"/>
    <p:sldId id="259" r:id="rId6"/>
    <p:sldId id="258" r:id="rId7"/>
    <p:sldId id="260" r:id="rId8"/>
    <p:sldId id="281" r:id="rId9"/>
    <p:sldId id="282" r:id="rId10"/>
    <p:sldId id="297" r:id="rId11"/>
    <p:sldId id="283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98" r:id="rId22"/>
    <p:sldId id="302" r:id="rId23"/>
    <p:sldId id="280" r:id="rId24"/>
    <p:sldId id="273" r:id="rId25"/>
    <p:sldId id="284" r:id="rId26"/>
    <p:sldId id="296" r:id="rId27"/>
    <p:sldId id="303" r:id="rId28"/>
    <p:sldId id="285" r:id="rId29"/>
    <p:sldId id="293" r:id="rId30"/>
    <p:sldId id="294" r:id="rId31"/>
    <p:sldId id="274" r:id="rId32"/>
    <p:sldId id="288" r:id="rId33"/>
    <p:sldId id="275" r:id="rId34"/>
    <p:sldId id="276" r:id="rId35"/>
    <p:sldId id="292" r:id="rId36"/>
    <p:sldId id="289" r:id="rId37"/>
    <p:sldId id="290" r:id="rId38"/>
    <p:sldId id="291" r:id="rId39"/>
    <p:sldId id="299" r:id="rId40"/>
    <p:sldId id="300" r:id="rId41"/>
    <p:sldId id="301" r:id="rId42"/>
    <p:sldId id="304" r:id="rId43"/>
    <p:sldId id="305" r:id="rId44"/>
    <p:sldId id="30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87" d="100"/>
          <a:sy n="87" d="100"/>
        </p:scale>
        <p:origin x="111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30A6E-896D-4A9D-A1E1-C7AA0E4872A1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226C7-4589-4B3F-9055-00BC7567D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7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F37F32-797B-4044-A55C-5A1103B9AA4E}" type="slidenum">
              <a:rPr lang="en-US"/>
              <a:pPr/>
              <a:t>2</a:t>
            </a:fld>
            <a:endParaRPr 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0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55C-D9A9-416F-ADEB-F27CD68DE05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46DA-4639-4B50-A527-DBB40B3BD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55C-D9A9-416F-ADEB-F27CD68DE05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46DA-4639-4B50-A527-DBB40B3BD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55C-D9A9-416F-ADEB-F27CD68DE05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46DA-4639-4B50-A527-DBB40B3BD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8013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8625" y="1295400"/>
            <a:ext cx="4037013" cy="4722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8038" y="1295400"/>
            <a:ext cx="4038600" cy="4722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7086600" y="6248400"/>
            <a:ext cx="1600200" cy="363538"/>
          </a:xfrm>
        </p:spPr>
        <p:txBody>
          <a:bodyPr/>
          <a:lstStyle>
            <a:lvl1pPr>
              <a:defRPr/>
            </a:lvl1pPr>
          </a:lstStyle>
          <a:p>
            <a:fld id="{6B0CBD6F-0090-4890-8110-D77A0A8491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8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8013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28625" y="1295400"/>
            <a:ext cx="8228013" cy="47228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7086600" y="6248400"/>
            <a:ext cx="1600200" cy="363538"/>
          </a:xfrm>
        </p:spPr>
        <p:txBody>
          <a:bodyPr/>
          <a:lstStyle>
            <a:lvl1pPr>
              <a:defRPr/>
            </a:lvl1pPr>
          </a:lstStyle>
          <a:p>
            <a:fld id="{B5A1B1F8-8927-483D-AC6A-79A81FBAF0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55C-D9A9-416F-ADEB-F27CD68DE05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46DA-4639-4B50-A527-DBB40B3BD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55C-D9A9-416F-ADEB-F27CD68DE05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46DA-4639-4B50-A527-DBB40B3BD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55C-D9A9-416F-ADEB-F27CD68DE05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46DA-4639-4B50-A527-DBB40B3BD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55C-D9A9-416F-ADEB-F27CD68DE05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46DA-4639-4B50-A527-DBB40B3BD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55C-D9A9-416F-ADEB-F27CD68DE05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46DA-4639-4B50-A527-DBB40B3BD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55C-D9A9-416F-ADEB-F27CD68DE05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46DA-4639-4B50-A527-DBB40B3BD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55C-D9A9-416F-ADEB-F27CD68DE05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46DA-4639-4B50-A527-DBB40B3BD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55C-D9A9-416F-ADEB-F27CD68DE05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46DA-4639-4B50-A527-DBB40B3BD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D55C-D9A9-416F-ADEB-F27CD68DE059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346DA-4639-4B50-A527-DBB40B3BD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f4j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ogback.qos.ch/code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ogback.qos.ch/xref/ch/qos/logback/core/encoder/LayoutWrappingEncod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logback.qos.ch/xref/ch/qos/logback/core/Layout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logging-intro" TargetMode="External"/><Relationship Id="rId2" Type="http://schemas.openxmlformats.org/officeDocument/2006/relationships/hyperlink" Target="https://en.wikipedia.org/wiki/Facade_patter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SLF4J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Logback</a:t>
            </a:r>
            <a:r>
              <a:rPr lang="en-US" dirty="0" smtClean="0"/>
              <a:t>- core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faster execution compared to </a:t>
            </a:r>
            <a:r>
              <a:rPr lang="en-US" i="1" dirty="0" smtClean="0"/>
              <a:t>log4j</a:t>
            </a:r>
            <a:endParaRPr lang="en-US" dirty="0" smtClean="0"/>
          </a:p>
          <a:p>
            <a:r>
              <a:rPr lang="en-US" dirty="0" smtClean="0"/>
              <a:t>native support for </a:t>
            </a:r>
            <a:r>
              <a:rPr lang="en-US" i="1" dirty="0" smtClean="0"/>
              <a:t>slf4j</a:t>
            </a:r>
            <a:r>
              <a:rPr lang="en-US" dirty="0" smtClean="0"/>
              <a:t>, which makes it easy to switch to a different logging framework, should that be necessary later on</a:t>
            </a:r>
          </a:p>
          <a:p>
            <a:r>
              <a:rPr lang="en-US" dirty="0" smtClean="0"/>
              <a:t>conditional processing of the defined configuration</a:t>
            </a:r>
          </a:p>
          <a:p>
            <a:r>
              <a:rPr lang="en-US" dirty="0" smtClean="0"/>
              <a:t>advanced filtering capabilities</a:t>
            </a:r>
          </a:p>
          <a:p>
            <a:r>
              <a:rPr lang="en-US" dirty="0" smtClean="0"/>
              <a:t>compression of archived log files</a:t>
            </a:r>
          </a:p>
          <a:p>
            <a:r>
              <a:rPr lang="en-US" dirty="0" smtClean="0"/>
              <a:t>support for setting a maximum number of archived log files</a:t>
            </a:r>
          </a:p>
          <a:p>
            <a:r>
              <a:rPr lang="en-US" dirty="0" smtClean="0"/>
              <a:t>HTTP-access logging</a:t>
            </a:r>
          </a:p>
          <a:p>
            <a:r>
              <a:rPr lang="en-US" dirty="0" smtClean="0"/>
              <a:t>recovery from I/O failures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Logback</a:t>
            </a:r>
            <a:r>
              <a:rPr lang="en-US" dirty="0" smtClean="0"/>
              <a:t> -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Logback</a:t>
            </a:r>
            <a:r>
              <a:rPr lang="en-US" dirty="0" smtClean="0"/>
              <a:t> is comprised of three modules</a:t>
            </a:r>
          </a:p>
          <a:p>
            <a:pPr lvl="1"/>
            <a:r>
              <a:rPr lang="en-US" dirty="0" err="1" smtClean="0"/>
              <a:t>logback</a:t>
            </a:r>
            <a:r>
              <a:rPr lang="en-US" dirty="0" smtClean="0"/>
              <a:t>-core</a:t>
            </a:r>
          </a:p>
          <a:p>
            <a:pPr lvl="2"/>
            <a:r>
              <a:rPr lang="en-US" dirty="0" smtClean="0"/>
              <a:t>contains the basic logging functionality</a:t>
            </a:r>
          </a:p>
          <a:p>
            <a:pPr lvl="2"/>
            <a:r>
              <a:rPr lang="en-US" dirty="0" smtClean="0"/>
              <a:t>The </a:t>
            </a:r>
            <a:r>
              <a:rPr lang="en-US" i="1" dirty="0" smtClean="0"/>
              <a:t>core</a:t>
            </a:r>
            <a:r>
              <a:rPr lang="en-US" dirty="0" smtClean="0"/>
              <a:t> module lays the groundwork for the other two modules</a:t>
            </a:r>
          </a:p>
          <a:p>
            <a:pPr lvl="1"/>
            <a:r>
              <a:rPr lang="en-US" dirty="0" err="1" smtClean="0"/>
              <a:t>logback</a:t>
            </a:r>
            <a:r>
              <a:rPr lang="en-US" dirty="0" smtClean="0"/>
              <a:t>-classic </a:t>
            </a:r>
          </a:p>
          <a:p>
            <a:pPr lvl="2"/>
            <a:r>
              <a:rPr lang="en-US" dirty="0" smtClean="0"/>
              <a:t>The </a:t>
            </a:r>
            <a:r>
              <a:rPr lang="en-US" i="1" dirty="0" smtClean="0"/>
              <a:t>classic</a:t>
            </a:r>
            <a:r>
              <a:rPr lang="en-US" dirty="0" smtClean="0"/>
              <a:t> module extends </a:t>
            </a:r>
            <a:r>
              <a:rPr lang="en-US" i="1" dirty="0" smtClean="0"/>
              <a:t>core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The classic module corresponds to a significantly improved version of log4j. </a:t>
            </a:r>
          </a:p>
          <a:p>
            <a:pPr lvl="2"/>
            <a:r>
              <a:rPr lang="en-US" dirty="0" err="1" smtClean="0"/>
              <a:t>Logback</a:t>
            </a:r>
            <a:r>
              <a:rPr lang="en-US" dirty="0" smtClean="0"/>
              <a:t>-classic natively implements the </a:t>
            </a:r>
            <a:r>
              <a:rPr lang="en-US" dirty="0" smtClean="0">
                <a:hlinkClick r:id="rId2"/>
              </a:rPr>
              <a:t>SLF4J API</a:t>
            </a:r>
            <a:r>
              <a:rPr lang="en-US" dirty="0" smtClean="0"/>
              <a:t> </a:t>
            </a:r>
          </a:p>
          <a:p>
            <a:pPr lvl="2"/>
            <a:r>
              <a:rPr lang="en-US" dirty="0" smtClean="0"/>
              <a:t>contains additional logging improvements, such as slf4j support</a:t>
            </a:r>
          </a:p>
          <a:p>
            <a:pPr lvl="1"/>
            <a:r>
              <a:rPr lang="en-US" dirty="0" err="1" smtClean="0"/>
              <a:t>logback</a:t>
            </a:r>
            <a:r>
              <a:rPr lang="en-US" dirty="0" smtClean="0"/>
              <a:t>-access.</a:t>
            </a:r>
          </a:p>
          <a:p>
            <a:pPr lvl="2"/>
            <a:r>
              <a:rPr lang="en-US" dirty="0" smtClean="0"/>
              <a:t>The third module called </a:t>
            </a:r>
            <a:r>
              <a:rPr lang="en-US" i="1" dirty="0" smtClean="0"/>
              <a:t>access </a:t>
            </a:r>
            <a:r>
              <a:rPr lang="en-US" dirty="0" smtClean="0"/>
              <a:t>integrates with Servlet containers to provide HTTP-access log functionality.</a:t>
            </a:r>
          </a:p>
          <a:p>
            <a:pPr lvl="2"/>
            <a:r>
              <a:rPr lang="en-US" dirty="0" smtClean="0"/>
              <a:t>provides integration with </a:t>
            </a:r>
            <a:r>
              <a:rPr lang="en-US" dirty="0" err="1" smtClean="0"/>
              <a:t>servlet</a:t>
            </a:r>
            <a:r>
              <a:rPr lang="en-US" dirty="0" smtClean="0"/>
              <a:t> containers, such as Tomcat and Jetty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7086600" y="6248400"/>
            <a:ext cx="1600200" cy="363538"/>
          </a:xfrm>
          <a:prstGeom prst="rect">
            <a:avLst/>
          </a:prstGeom>
        </p:spPr>
        <p:txBody>
          <a:bodyPr/>
          <a:lstStyle/>
          <a:p>
            <a:fld id="{66B9FD98-0BB2-4BDE-AD35-A17B13E747F1}" type="slidenum">
              <a:rPr lang="en-US"/>
              <a:pPr/>
              <a:t>12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>
                <a:solidFill>
                  <a:srgbClr val="6E267B"/>
                </a:solidFill>
                <a:latin typeface="Arial" charset="0"/>
              </a:rPr>
              <a:t>Log4j Architecture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Architecture involves Three Components</a:t>
            </a:r>
          </a:p>
          <a:p>
            <a:r>
              <a:rPr lang="en-US" b="1" dirty="0" smtClean="0">
                <a:solidFill>
                  <a:srgbClr val="A7193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Logger</a:t>
            </a:r>
            <a:endParaRPr lang="en-US" b="1" dirty="0">
              <a:solidFill>
                <a:srgbClr val="A7193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dirty="0"/>
              <a:t>Logger is responsible for handling the majority of log operations. </a:t>
            </a:r>
          </a:p>
          <a:p>
            <a:r>
              <a:rPr lang="en-US" b="1" dirty="0">
                <a:solidFill>
                  <a:srgbClr val="A7193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public interface </a:t>
            </a:r>
            <a:r>
              <a:rPr lang="en-US" b="1" dirty="0" err="1">
                <a:solidFill>
                  <a:srgbClr val="A7193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Appender</a:t>
            </a:r>
            <a:endParaRPr lang="en-US" b="1" i="1" dirty="0">
              <a:solidFill>
                <a:srgbClr val="A7193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i="1" dirty="0" err="1"/>
              <a:t>Appender</a:t>
            </a:r>
            <a:r>
              <a:rPr lang="en-US" dirty="0"/>
              <a:t> is responsible for </a:t>
            </a:r>
            <a:r>
              <a:rPr lang="en-US" dirty="0" smtClean="0"/>
              <a:t>writing </a:t>
            </a:r>
            <a:r>
              <a:rPr lang="en-US" dirty="0"/>
              <a:t>the </a:t>
            </a:r>
            <a:r>
              <a:rPr lang="en-US" dirty="0" smtClean="0"/>
              <a:t>log messages to different destination such as console, file, db, </a:t>
            </a:r>
            <a:r>
              <a:rPr lang="en-US" dirty="0" err="1" smtClean="0"/>
              <a:t>smtp</a:t>
            </a:r>
            <a:endParaRPr lang="en-US" dirty="0"/>
          </a:p>
          <a:p>
            <a:r>
              <a:rPr lang="en-US" b="1" dirty="0" smtClean="0">
                <a:solidFill>
                  <a:srgbClr val="A7193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Encoder and Layout</a:t>
            </a:r>
            <a:endParaRPr lang="en-US" b="1" dirty="0">
              <a:solidFill>
                <a:srgbClr val="A7193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dirty="0" smtClean="0"/>
              <a:t>Encoder and Layout </a:t>
            </a:r>
            <a:r>
              <a:rPr lang="en-US" dirty="0"/>
              <a:t>is responsible for formatting the </a:t>
            </a:r>
            <a:r>
              <a:rPr lang="en-US" dirty="0" smtClean="0"/>
              <a:t>log messages used by </a:t>
            </a:r>
            <a:r>
              <a:rPr lang="en-US" dirty="0" err="1"/>
              <a:t>Appender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7086600" y="6248400"/>
            <a:ext cx="1600200" cy="363538"/>
          </a:xfrm>
          <a:prstGeom prst="rect">
            <a:avLst/>
          </a:prstGeom>
        </p:spPr>
        <p:txBody>
          <a:bodyPr/>
          <a:lstStyle/>
          <a:p>
            <a:fld id="{D26CAFD6-58AD-4C75-AB02-A5398043E624}" type="slidenum">
              <a:rPr lang="en-US"/>
              <a:pPr/>
              <a:t>13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>
                <a:solidFill>
                  <a:srgbClr val="6E267B"/>
                </a:solidFill>
                <a:latin typeface="Arial" charset="0"/>
              </a:rPr>
              <a:t>Logger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Responsible for logging operations</a:t>
            </a:r>
          </a:p>
          <a:p>
            <a:r>
              <a:rPr lang="en-US"/>
              <a:t>There are two types of logger</a:t>
            </a:r>
          </a:p>
          <a:p>
            <a:pPr lvl="1">
              <a:buFont typeface="Times New Roman" pitchFamily="18" charset="0"/>
              <a:buChar char="–"/>
            </a:pPr>
            <a:r>
              <a:rPr lang="en-US"/>
              <a:t>Root logger</a:t>
            </a:r>
          </a:p>
          <a:p>
            <a:pPr lvl="1">
              <a:buFont typeface="Times New Roman" pitchFamily="18" charset="0"/>
              <a:buChar char="–"/>
            </a:pPr>
            <a:r>
              <a:rPr lang="en-US"/>
              <a:t>Custom logger</a:t>
            </a:r>
          </a:p>
        </p:txBody>
      </p:sp>
    </p:spTree>
    <p:extLst>
      <p:ext uri="{BB962C8B-B14F-4D97-AF65-F5344CB8AC3E}">
        <p14:creationId xmlns:p14="http://schemas.microsoft.com/office/powerpoint/2010/main" val="27694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idx="4294967295"/>
          </p:nvPr>
        </p:nvSpPr>
        <p:spPr>
          <a:xfrm>
            <a:off x="7086600" y="6248400"/>
            <a:ext cx="1600200" cy="363538"/>
          </a:xfrm>
          <a:prstGeom prst="rect">
            <a:avLst/>
          </a:prstGeom>
        </p:spPr>
        <p:txBody>
          <a:bodyPr/>
          <a:lstStyle/>
          <a:p>
            <a:fld id="{5BC3AE50-E9FD-4E82-86FC-F107F5994446}" type="slidenum">
              <a:rPr lang="en-US"/>
              <a:pPr/>
              <a:t>14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>
                <a:solidFill>
                  <a:srgbClr val="6E267B"/>
                </a:solidFill>
                <a:latin typeface="Arial" charset="0"/>
              </a:rPr>
              <a:t>Logger Hierachy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H="1">
            <a:off x="1371600" y="2362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1828800" y="2362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828800" y="23622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295400" y="2819400"/>
            <a:ext cx="457200" cy="457200"/>
          </a:xfrm>
          <a:prstGeom prst="rect">
            <a:avLst/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362200" y="2819400"/>
            <a:ext cx="381000" cy="457200"/>
          </a:xfrm>
          <a:prstGeom prst="rect">
            <a:avLst/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038600" y="2819400"/>
            <a:ext cx="609600" cy="457200"/>
          </a:xfrm>
          <a:prstGeom prst="rect">
            <a:avLst/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com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876800" y="3581400"/>
            <a:ext cx="1447800" cy="609600"/>
          </a:xfrm>
          <a:prstGeom prst="rect">
            <a:avLst/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hcl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4648200" y="3200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152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1371600" y="3962400"/>
            <a:ext cx="381000" cy="609600"/>
          </a:xfrm>
          <a:prstGeom prst="rect">
            <a:avLst/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362200" y="3886200"/>
            <a:ext cx="457200" cy="533400"/>
          </a:xfrm>
          <a:prstGeom prst="rect">
            <a:avLst/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25146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1371600" y="1981200"/>
            <a:ext cx="1447800" cy="381000"/>
          </a:xfrm>
          <a:prstGeom prst="rect">
            <a:avLst/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logger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4876800" y="1600200"/>
            <a:ext cx="3505200" cy="1538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A71930"/>
                </a:solidFill>
              </a:rPr>
              <a:t>Non root Logger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  <a:r>
              <a:rPr lang="en-US">
                <a:solidFill>
                  <a:srgbClr val="4D4F53"/>
                </a:solidFill>
              </a:rPr>
              <a:t>x.y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4D4F53"/>
                </a:solidFill>
              </a:rPr>
              <a:t>a.b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4D4F53"/>
                </a:solidFill>
              </a:rPr>
              <a:t>com.mindtree</a:t>
            </a:r>
          </a:p>
        </p:txBody>
      </p:sp>
    </p:spTree>
    <p:extLst>
      <p:ext uri="{BB962C8B-B14F-4D97-AF65-F5344CB8AC3E}">
        <p14:creationId xmlns:p14="http://schemas.microsoft.com/office/powerpoint/2010/main" val="34518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7086600" y="6248400"/>
            <a:ext cx="1600200" cy="363538"/>
          </a:xfrm>
          <a:prstGeom prst="rect">
            <a:avLst/>
          </a:prstGeom>
        </p:spPr>
        <p:txBody>
          <a:bodyPr/>
          <a:lstStyle/>
          <a:p>
            <a:fld id="{20B24DE6-5F5F-42C5-BF9B-29F30D274F75}" type="slidenum">
              <a:rPr lang="en-US"/>
              <a:pPr/>
              <a:t>15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b="1" dirty="0">
                <a:solidFill>
                  <a:srgbClr val="6E267B"/>
                </a:solidFill>
                <a:latin typeface="Arial" charset="0"/>
              </a:rPr>
              <a:t>Root Logger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root logger resides at the top of the logger hierarchy. It is exceptional in three ways:</a:t>
            </a:r>
          </a:p>
          <a:p>
            <a:pPr lvl="1"/>
            <a:r>
              <a:rPr lang="en-US" dirty="0"/>
              <a:t>• it always exists,</a:t>
            </a:r>
          </a:p>
          <a:p>
            <a:pPr lvl="1"/>
            <a:r>
              <a:rPr lang="en-US" dirty="0"/>
              <a:t>• its level cannot be set to null,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Invoking the class static </a:t>
            </a:r>
            <a:r>
              <a:rPr lang="en-US" dirty="0" err="1" smtClean="0">
                <a:solidFill>
                  <a:srgbClr val="A71930"/>
                </a:solidFill>
              </a:rPr>
              <a:t>LoggerFactory.getLogger</a:t>
            </a:r>
            <a:r>
              <a:rPr lang="en-US" dirty="0" smtClean="0">
                <a:solidFill>
                  <a:srgbClr val="A71930"/>
                </a:solidFill>
              </a:rPr>
              <a:t>(</a:t>
            </a:r>
            <a:r>
              <a:rPr lang="en-US" sz="2000" dirty="0" err="1" smtClean="0"/>
              <a:t>Logger.ROOT_LOGGER_NAME</a:t>
            </a:r>
            <a:r>
              <a:rPr lang="en-US" dirty="0" smtClean="0">
                <a:solidFill>
                  <a:srgbClr val="A71930"/>
                </a:solidFill>
              </a:rPr>
              <a:t>) </a:t>
            </a:r>
            <a:r>
              <a:rPr lang="en-US" dirty="0"/>
              <a:t>method retrieves it.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7086600" y="6248400"/>
            <a:ext cx="1600200" cy="363538"/>
          </a:xfrm>
          <a:prstGeom prst="rect">
            <a:avLst/>
          </a:prstGeom>
        </p:spPr>
        <p:txBody>
          <a:bodyPr/>
          <a:lstStyle/>
          <a:p>
            <a:fld id="{FAA69BD2-62D9-4A6D-A141-81146409B994}" type="slidenum">
              <a:rPr lang="en-US"/>
              <a:pPr/>
              <a:t>16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>
                <a:solidFill>
                  <a:srgbClr val="6E267B"/>
                </a:solidFill>
                <a:latin typeface="Arial" charset="0"/>
              </a:rPr>
              <a:t>Custom logger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Times New Roman" pitchFamily="18" charset="0"/>
              <a:buChar char="•"/>
            </a:pPr>
            <a:r>
              <a:rPr lang="en-US" dirty="0"/>
              <a:t>Has a name that follows a package name in java</a:t>
            </a:r>
          </a:p>
          <a:p>
            <a:pPr lvl="1">
              <a:buFont typeface="Times New Roman" pitchFamily="18" charset="0"/>
              <a:buChar char="–"/>
            </a:pPr>
            <a:r>
              <a:rPr lang="en-US" dirty="0">
                <a:solidFill>
                  <a:srgbClr val="A71930"/>
                </a:solidFill>
              </a:rPr>
              <a:t>Ex: </a:t>
            </a:r>
            <a:r>
              <a:rPr lang="en-US" dirty="0" err="1" smtClean="0">
                <a:solidFill>
                  <a:srgbClr val="A71930"/>
                </a:solidFill>
              </a:rPr>
              <a:t>com.sapient</a:t>
            </a:r>
            <a:r>
              <a:rPr lang="en-US" dirty="0" smtClean="0"/>
              <a:t>,  </a:t>
            </a:r>
            <a:endParaRPr lang="en-US" dirty="0"/>
          </a:p>
          <a:p>
            <a:pPr lvl="1">
              <a:buFont typeface="Times New Roman" pitchFamily="18" charset="0"/>
              <a:buChar char="–"/>
            </a:pPr>
            <a:r>
              <a:rPr lang="en-US" dirty="0" err="1" smtClean="0"/>
              <a:t>hcl</a:t>
            </a:r>
            <a:r>
              <a:rPr lang="en-US" dirty="0" smtClean="0"/>
              <a:t> </a:t>
            </a:r>
            <a:r>
              <a:rPr lang="en-US" dirty="0"/>
              <a:t>is the child logger to com and com is the child logger to root logger</a:t>
            </a:r>
          </a:p>
          <a:p>
            <a:pPr>
              <a:buFont typeface="Times New Roman" pitchFamily="18" charset="0"/>
              <a:buChar char="•"/>
            </a:pPr>
            <a:r>
              <a:rPr lang="en-US" dirty="0" err="1">
                <a:solidFill>
                  <a:srgbClr val="A71930"/>
                </a:solidFill>
              </a:rPr>
              <a:t>Logger.getLogger</a:t>
            </a:r>
            <a:r>
              <a:rPr lang="en-US" dirty="0">
                <a:solidFill>
                  <a:srgbClr val="A71930"/>
                </a:solidFill>
              </a:rPr>
              <a:t>(String/class name)</a:t>
            </a:r>
          </a:p>
          <a:p>
            <a:pPr lvl="1">
              <a:buFont typeface="Times New Roman" pitchFamily="18" charset="0"/>
              <a:buChar char="–"/>
            </a:pPr>
            <a:r>
              <a:rPr lang="en-US" dirty="0"/>
              <a:t> instantiates if logger does not exists in the given name otherwise it retrieves it</a:t>
            </a:r>
          </a:p>
          <a:p>
            <a:pPr>
              <a:buFont typeface="Times New Roman" pitchFamily="18" charset="0"/>
              <a:buChar char="•"/>
            </a:pPr>
            <a:r>
              <a:rPr lang="en-US" dirty="0"/>
              <a:t>Can be set to null</a:t>
            </a:r>
          </a:p>
          <a:p>
            <a:pPr>
              <a:buFont typeface="Times New Roman" pitchFamily="18" charset="0"/>
              <a:buChar char="•"/>
            </a:pPr>
            <a:r>
              <a:rPr lang="en-US" dirty="0"/>
              <a:t>Retrieved by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E263A24-D020-4E7C-88A5-1A5EA13E070D}" type="slidenum">
              <a:rPr lang="en-US"/>
              <a:pPr/>
              <a:t>17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6E267B"/>
                </a:solidFill>
                <a:latin typeface="Arial" charset="0"/>
              </a:rPr>
              <a:t>Logger Levels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143000"/>
            <a:ext cx="7162800" cy="457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The org.apache.log4j.Level class provides following levels </a:t>
            </a:r>
          </a:p>
        </p:txBody>
      </p:sp>
      <p:graphicFrame>
        <p:nvGraphicFramePr>
          <p:cNvPr id="33941" name="Group 14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2195268"/>
              </p:ext>
            </p:extLst>
          </p:nvPr>
        </p:nvGraphicFramePr>
        <p:xfrm>
          <a:off x="533400" y="2133600"/>
          <a:ext cx="7924800" cy="3711381"/>
        </p:xfrm>
        <a:graphic>
          <a:graphicData uri="http://schemas.openxmlformats.org/drawingml/2006/table">
            <a:tbl>
              <a:tblPr/>
              <a:tblGrid>
                <a:gridCol w="1106488"/>
                <a:gridCol w="6818312"/>
              </a:tblGrid>
              <a:tr h="451674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Level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Description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</a:tr>
              <a:tr h="514122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Trace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Designates finer-grained informational events than the DEBUG , this is introduced from 1.2.12 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</a:tr>
              <a:tr h="514122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DEBUG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Designates fine-grained informational events that are most useful to debug an application.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</a:tr>
              <a:tr h="514122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INFO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Designates informational messages that highlight the progress of the application at coarse-grained level.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</a:tr>
              <a:tr h="468948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WARN	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Designates potentially harmful situation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</a:tr>
              <a:tr h="514122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ERROR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Designates error events that might still allow the application to continue running.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</a:tr>
              <a:tr h="383855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7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4705E54-F037-4685-9E85-4E66F0A5FD23}" type="slidenum">
              <a:rPr lang="en-US"/>
              <a:pPr/>
              <a:t>18</a:t>
            </a:fld>
            <a:endParaRPr lang="en-US"/>
          </a:p>
        </p:txBody>
      </p:sp>
      <p:sp>
        <p:nvSpPr>
          <p:cNvPr id="3586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6E267B"/>
                </a:solidFill>
                <a:latin typeface="Arial" charset="0"/>
              </a:rPr>
              <a:t>Logger Levels</a:t>
            </a:r>
          </a:p>
        </p:txBody>
      </p:sp>
      <p:graphicFrame>
        <p:nvGraphicFramePr>
          <p:cNvPr id="35877" name="Group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370444"/>
              </p:ext>
            </p:extLst>
          </p:nvPr>
        </p:nvGraphicFramePr>
        <p:xfrm>
          <a:off x="457200" y="1295400"/>
          <a:ext cx="8228013" cy="3470275"/>
        </p:xfrm>
        <a:graphic>
          <a:graphicData uri="http://schemas.openxmlformats.org/drawingml/2006/table">
            <a:tbl>
              <a:tblPr/>
              <a:tblGrid>
                <a:gridCol w="1149350"/>
                <a:gridCol w="7078663"/>
              </a:tblGrid>
              <a:tr h="858838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Level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Description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ALL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The ALL Level has the lowest possible rank and is intended to turn on all logging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</a:tr>
              <a:tr h="1004887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OFF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The OFF Level has the highest possible rank and is intended to turn off logging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t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193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0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3B9991E-1C66-45AD-880C-D49E0499550A}" type="slidenum">
              <a:rPr lang="en-US"/>
              <a:pPr/>
              <a:t>19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6E267B"/>
                </a:solidFill>
                <a:latin typeface="Arial" charset="0"/>
              </a:rPr>
              <a:t>Logger Levels – Basic selection rule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7953375" cy="1295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•"/>
            </a:pPr>
            <a:r>
              <a:rPr lang="en-US" dirty="0"/>
              <a:t>This rule is at the heart of log4j. It assumes that levels are ordered. For the standard levels, we have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 smtClean="0">
                <a:solidFill>
                  <a:srgbClr val="A71930"/>
                </a:solidFill>
              </a:rPr>
              <a:t>TRACE &lt; DEBUG </a:t>
            </a:r>
            <a:r>
              <a:rPr lang="en-US" dirty="0">
                <a:solidFill>
                  <a:srgbClr val="A71930"/>
                </a:solidFill>
              </a:rPr>
              <a:t>&lt; INFO &lt; WARN &lt; ERROR </a:t>
            </a:r>
          </a:p>
        </p:txBody>
      </p:sp>
      <p:graphicFrame>
        <p:nvGraphicFramePr>
          <p:cNvPr id="38951" name="Group 3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8524096"/>
              </p:ext>
            </p:extLst>
          </p:nvPr>
        </p:nvGraphicFramePr>
        <p:xfrm>
          <a:off x="762000" y="3276600"/>
          <a:ext cx="6858000" cy="3161159"/>
        </p:xfrm>
        <a:graphic>
          <a:graphicData uri="http://schemas.openxmlformats.org/drawingml/2006/table">
            <a:tbl>
              <a:tblPr/>
              <a:tblGrid>
                <a:gridCol w="1295400"/>
                <a:gridCol w="556260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7193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Level Set 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7193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Displays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F53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Trace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F53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Displays all levels of Log messages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F53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Debug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F53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Dispays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F53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 all levels of log messages From DEBUG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F53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Info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F53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Displays from INFO, WARN, ERROR and FATAL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F53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Warn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F53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Displays from WARN, ERROR and FATAL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F53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F53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Displays from ERROR and FATAL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F53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F53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3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7086600" y="6248400"/>
            <a:ext cx="1600200" cy="363538"/>
          </a:xfrm>
          <a:prstGeom prst="rect">
            <a:avLst/>
          </a:prstGeom>
        </p:spPr>
        <p:txBody>
          <a:bodyPr/>
          <a:lstStyle/>
          <a:p>
            <a:fld id="{48263C81-2ACC-405E-9363-231D849DFD90}" type="slidenum">
              <a:rPr lang="en-US"/>
              <a:pPr/>
              <a:t>2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3976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800" dirty="0">
                <a:solidFill>
                  <a:srgbClr val="6E267B"/>
                </a:solidFill>
              </a:rPr>
              <a:t>What is </a:t>
            </a:r>
            <a:r>
              <a:rPr lang="en-US" sz="2800" dirty="0" smtClean="0">
                <a:solidFill>
                  <a:srgbClr val="6E267B"/>
                </a:solidFill>
              </a:rPr>
              <a:t>logging and What is logged?</a:t>
            </a:r>
            <a:endParaRPr lang="en-US" sz="2800" dirty="0">
              <a:solidFill>
                <a:srgbClr val="6E267B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91544" y="16002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hangingPunct="1">
              <a:spcAft>
                <a:spcPts val="1425"/>
              </a:spcAft>
            </a:pPr>
            <a:r>
              <a:rPr lang="en-US" dirty="0">
                <a:solidFill>
                  <a:srgbClr val="4D4F53"/>
                </a:solidFill>
                <a:cs typeface="Arial" charset="0"/>
              </a:rPr>
              <a:t>Logging refers to the recording of </a:t>
            </a:r>
            <a:r>
              <a:rPr lang="en-US" dirty="0" smtClean="0">
                <a:solidFill>
                  <a:srgbClr val="4D4F53"/>
                </a:solidFill>
                <a:cs typeface="Arial" charset="0"/>
              </a:rPr>
              <a:t>activity</a:t>
            </a:r>
          </a:p>
          <a:p>
            <a:pPr hangingPunct="1">
              <a:spcAft>
                <a:spcPts val="1425"/>
              </a:spcAft>
            </a:pPr>
            <a:endParaRPr lang="en-US" sz="2000" dirty="0" smtClean="0">
              <a:solidFill>
                <a:srgbClr val="6E267B"/>
              </a:solidFill>
            </a:endParaRPr>
          </a:p>
          <a:p>
            <a:pPr marL="342900" indent="-342900" eaLnBrk="0">
              <a:lnSpc>
                <a:spcPct val="112000"/>
              </a:lnSpc>
              <a:spcAft>
                <a:spcPts val="1425"/>
              </a:spcAft>
            </a:pPr>
            <a:r>
              <a:rPr lang="en-US" dirty="0" smtClean="0">
                <a:solidFill>
                  <a:srgbClr val="4D4F53"/>
                </a:solidFill>
              </a:rPr>
              <a:t>Types </a:t>
            </a:r>
            <a:r>
              <a:rPr lang="en-US" dirty="0">
                <a:solidFill>
                  <a:srgbClr val="4D4F53"/>
                </a:solidFill>
              </a:rPr>
              <a:t>of information logged</a:t>
            </a:r>
          </a:p>
          <a:p>
            <a:pPr lvl="1">
              <a:lnSpc>
                <a:spcPct val="112000"/>
              </a:lnSpc>
              <a:spcAft>
                <a:spcPts val="1138"/>
              </a:spcAft>
              <a:buFont typeface="Times New Roman" pitchFamily="18" charset="0"/>
              <a:buChar char="–"/>
            </a:pPr>
            <a:r>
              <a:rPr lang="en-US" dirty="0">
                <a:solidFill>
                  <a:srgbClr val="4D4F53"/>
                </a:solidFill>
              </a:rPr>
              <a:t>Program flow</a:t>
            </a:r>
          </a:p>
          <a:p>
            <a:pPr lvl="1">
              <a:lnSpc>
                <a:spcPct val="112000"/>
              </a:lnSpc>
              <a:spcAft>
                <a:spcPts val="1138"/>
              </a:spcAft>
              <a:buFont typeface="Times New Roman" pitchFamily="18" charset="0"/>
              <a:buChar char="–"/>
            </a:pPr>
            <a:r>
              <a:rPr lang="en-US" dirty="0">
                <a:solidFill>
                  <a:srgbClr val="4D4F53"/>
                </a:solidFill>
              </a:rPr>
              <a:t>Detailed information about what occurs in a method at a granular level.</a:t>
            </a:r>
          </a:p>
          <a:p>
            <a:pPr lvl="1">
              <a:lnSpc>
                <a:spcPct val="112000"/>
              </a:lnSpc>
              <a:spcAft>
                <a:spcPts val="1138"/>
              </a:spcAft>
              <a:buFont typeface="Times New Roman" pitchFamily="18" charset="0"/>
              <a:buChar char="–"/>
            </a:pPr>
            <a:r>
              <a:rPr lang="en-US" dirty="0">
                <a:solidFill>
                  <a:srgbClr val="4D4F53"/>
                </a:solidFill>
              </a:rPr>
              <a:t>Information about a specific error that has occurred in the system.</a:t>
            </a:r>
          </a:p>
          <a:p>
            <a:pPr lvl="1">
              <a:lnSpc>
                <a:spcPct val="112000"/>
              </a:lnSpc>
              <a:spcAft>
                <a:spcPts val="1138"/>
              </a:spcAft>
              <a:buFont typeface="Times New Roman" pitchFamily="18" charset="0"/>
              <a:buChar char="–"/>
            </a:pPr>
            <a:r>
              <a:rPr lang="en-US" dirty="0">
                <a:solidFill>
                  <a:srgbClr val="4D4F53"/>
                </a:solidFill>
              </a:rPr>
              <a:t>Document historical business events that have occurred.</a:t>
            </a:r>
          </a:p>
          <a:p>
            <a:pPr hangingPunct="1">
              <a:spcAft>
                <a:spcPts val="1425"/>
              </a:spcAft>
            </a:pPr>
            <a:endParaRPr lang="en-US" dirty="0" smtClean="0">
              <a:solidFill>
                <a:srgbClr val="4D4F53"/>
              </a:solidFill>
              <a:cs typeface="Arial" charset="0"/>
            </a:endParaRPr>
          </a:p>
          <a:p>
            <a:pPr hangingPunct="1">
              <a:spcAft>
                <a:spcPts val="1425"/>
              </a:spcAft>
            </a:pPr>
            <a:r>
              <a:rPr lang="en-US" dirty="0" smtClean="0">
                <a:solidFill>
                  <a:srgbClr val="4D4F53"/>
                </a:solidFill>
                <a:cs typeface="Arial" charset="0"/>
              </a:rPr>
              <a:t> </a:t>
            </a:r>
            <a:endParaRPr lang="en-US" dirty="0">
              <a:solidFill>
                <a:srgbClr val="4D4F53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8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7086600" y="6248400"/>
            <a:ext cx="1600200" cy="363538"/>
          </a:xfrm>
          <a:prstGeom prst="rect">
            <a:avLst/>
          </a:prstGeom>
        </p:spPr>
        <p:txBody>
          <a:bodyPr/>
          <a:lstStyle/>
          <a:p>
            <a:fld id="{C2BA28E7-1B50-4AF0-AC76-6214C9F46B8A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solidFill>
                  <a:srgbClr val="6E267B"/>
                </a:solidFill>
                <a:latin typeface="Arial" charset="0"/>
              </a:rPr>
              <a:t>Configuring </a:t>
            </a:r>
            <a:r>
              <a:rPr lang="en-US" sz="2700" dirty="0" smtClean="0">
                <a:solidFill>
                  <a:srgbClr val="6E267B"/>
                </a:solidFill>
                <a:latin typeface="Arial" charset="0"/>
              </a:rPr>
              <a:t>Logger</a:t>
            </a:r>
            <a:endParaRPr lang="en-US" sz="2700" dirty="0">
              <a:solidFill>
                <a:srgbClr val="6E267B"/>
              </a:solidFill>
              <a:latin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	Configuring logger means assigning the logger level, defining </a:t>
            </a:r>
            <a:r>
              <a:rPr lang="en-US" dirty="0" err="1"/>
              <a:t>appender</a:t>
            </a:r>
            <a:r>
              <a:rPr lang="en-US" dirty="0"/>
              <a:t> and defining specific layout to </a:t>
            </a:r>
            <a:r>
              <a:rPr lang="en-US" dirty="0" err="1" smtClean="0"/>
              <a:t>appender</a:t>
            </a:r>
            <a:endParaRPr lang="en-US" dirty="0" smtClean="0"/>
          </a:p>
          <a:p>
            <a:pPr lvl="1"/>
            <a:r>
              <a:rPr lang="en-US" dirty="0" smtClean="0"/>
              <a:t>If no configuration is defined then it uses simple configuration(</a:t>
            </a:r>
            <a:r>
              <a:rPr lang="en-US" dirty="0" err="1" smtClean="0"/>
              <a:t>BasicConfig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By default , it uses DEBUG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Logback</a:t>
            </a:r>
            <a:r>
              <a:rPr lang="en-US" b="1" dirty="0" smtClean="0"/>
              <a:t>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will automatically pick up and use the configuration automatically.</a:t>
            </a:r>
          </a:p>
          <a:p>
            <a:r>
              <a:rPr lang="en-US" dirty="0" smtClean="0"/>
              <a:t>There are three valid standard file names you can choose from:</a:t>
            </a:r>
          </a:p>
          <a:p>
            <a:pPr lvl="1"/>
            <a:r>
              <a:rPr lang="en-US" i="1" dirty="0" smtClean="0"/>
              <a:t>logback-test.xml</a:t>
            </a:r>
            <a:endParaRPr lang="en-US" dirty="0" smtClean="0"/>
          </a:p>
          <a:p>
            <a:pPr lvl="1"/>
            <a:r>
              <a:rPr lang="en-US" i="1" dirty="0" err="1" smtClean="0"/>
              <a:t>logback.groovy</a:t>
            </a:r>
            <a:endParaRPr lang="en-US" dirty="0" smtClean="0"/>
          </a:p>
          <a:p>
            <a:pPr lvl="1"/>
            <a:r>
              <a:rPr lang="en-US" i="1" dirty="0" smtClean="0"/>
              <a:t>logback.xml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Logger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51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idx="4294967295"/>
          </p:nvPr>
        </p:nvSpPr>
        <p:spPr>
          <a:xfrm>
            <a:off x="7086600" y="6248400"/>
            <a:ext cx="1600200" cy="363538"/>
          </a:xfrm>
          <a:prstGeom prst="rect">
            <a:avLst/>
          </a:prstGeom>
        </p:spPr>
        <p:txBody>
          <a:bodyPr/>
          <a:lstStyle/>
          <a:p>
            <a:fld id="{A20000EA-D3D2-4C3D-9D71-E33EAA512CEE}" type="slidenum">
              <a:rPr lang="en-US">
                <a:solidFill>
                  <a:schemeClr val="bg1"/>
                </a:solidFill>
              </a:rPr>
              <a:pPr/>
              <a:t>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965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6E267B"/>
                </a:solidFill>
                <a:latin typeface="Arial" charset="0"/>
              </a:rPr>
              <a:t>Appender – Hierarchy</a:t>
            </a:r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3200400" y="1447800"/>
            <a:ext cx="1676400" cy="457200"/>
          </a:xfrm>
          <a:prstGeom prst="rect">
            <a:avLst/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2895600" y="2209800"/>
            <a:ext cx="2286000" cy="381000"/>
          </a:xfrm>
          <a:prstGeom prst="rect">
            <a:avLst/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Appender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2590800" y="2819400"/>
            <a:ext cx="2743200" cy="457200"/>
          </a:xfrm>
          <a:prstGeom prst="rect">
            <a:avLst/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OutputStreamAppender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2133600" y="3657600"/>
            <a:ext cx="2133600" cy="609600"/>
          </a:xfrm>
          <a:prstGeom prst="rect">
            <a:avLst/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FileAppender</a:t>
            </a:r>
          </a:p>
        </p:txBody>
      </p: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4953000" y="3657600"/>
            <a:ext cx="2133600" cy="533400"/>
          </a:xfrm>
          <a:prstGeom prst="rect">
            <a:avLst/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ConsoleAppender</a:t>
            </a: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1676400" y="4724400"/>
            <a:ext cx="2133600" cy="381000"/>
          </a:xfrm>
          <a:prstGeom prst="rect">
            <a:avLst/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RollingFileAppender</a:t>
            </a:r>
          </a:p>
        </p:txBody>
      </p:sp>
      <p:sp>
        <p:nvSpPr>
          <p:cNvPr id="69660" name="Line 28"/>
          <p:cNvSpPr>
            <a:spLocks noChangeShapeType="1"/>
          </p:cNvSpPr>
          <p:nvPr/>
        </p:nvSpPr>
        <p:spPr bwMode="auto">
          <a:xfrm>
            <a:off x="3962400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9661" name="Line 29"/>
          <p:cNvSpPr>
            <a:spLocks noChangeShapeType="1"/>
          </p:cNvSpPr>
          <p:nvPr/>
        </p:nvSpPr>
        <p:spPr bwMode="auto">
          <a:xfrm>
            <a:off x="3962400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9662" name="Line 30"/>
          <p:cNvSpPr>
            <a:spLocks noChangeShapeType="1"/>
          </p:cNvSpPr>
          <p:nvPr/>
        </p:nvSpPr>
        <p:spPr bwMode="auto">
          <a:xfrm flipH="1">
            <a:off x="3352800" y="3276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9663" name="Line 31"/>
          <p:cNvSpPr>
            <a:spLocks noChangeShapeType="1"/>
          </p:cNvSpPr>
          <p:nvPr/>
        </p:nvSpPr>
        <p:spPr bwMode="auto">
          <a:xfrm>
            <a:off x="4724400" y="3276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 flipH="1">
            <a:off x="2895600" y="4343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7086600" y="6248400"/>
            <a:ext cx="1600200" cy="363538"/>
          </a:xfrm>
          <a:prstGeom prst="rect">
            <a:avLst/>
          </a:prstGeom>
        </p:spPr>
        <p:txBody>
          <a:bodyPr/>
          <a:lstStyle/>
          <a:p>
            <a:fld id="{E392C079-4FE7-4BD2-9446-2490781EE048}" type="slidenum">
              <a:rPr lang="en-US"/>
              <a:pPr/>
              <a:t>24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6E267B"/>
                </a:solidFill>
                <a:latin typeface="Arial" charset="0"/>
              </a:rPr>
              <a:t>Appender</a:t>
            </a:r>
            <a:endParaRPr lang="en-US" sz="2800" dirty="0">
              <a:solidFill>
                <a:srgbClr val="6E267B"/>
              </a:solidFill>
              <a:latin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2000"/>
              </a:lnSpc>
              <a:buFont typeface="Times New Roman" pitchFamily="18" charset="0"/>
              <a:buChar char="•"/>
            </a:pPr>
            <a:r>
              <a:rPr lang="en-US" dirty="0" err="1"/>
              <a:t>Appender</a:t>
            </a:r>
            <a:r>
              <a:rPr lang="en-US" dirty="0"/>
              <a:t> objects which are primarily responsible for printing logging messages to different destinations such as consoles,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i="1" dirty="0" err="1" smtClean="0"/>
              <a:t>ConsoleAppender</a:t>
            </a:r>
            <a:r>
              <a:rPr lang="en-US" dirty="0" smtClean="0"/>
              <a:t> – writes messages to the system console</a:t>
            </a:r>
          </a:p>
          <a:p>
            <a:pPr lvl="1"/>
            <a:r>
              <a:rPr lang="en-US" i="1" dirty="0" err="1" smtClean="0"/>
              <a:t>FileAppender</a:t>
            </a:r>
            <a:r>
              <a:rPr lang="en-US" dirty="0" smtClean="0"/>
              <a:t> – appends messages to a file</a:t>
            </a:r>
          </a:p>
          <a:p>
            <a:pPr lvl="1"/>
            <a:r>
              <a:rPr lang="en-US" i="1" dirty="0" err="1" smtClean="0"/>
              <a:t>RollingFileAppender</a:t>
            </a:r>
            <a:r>
              <a:rPr lang="en-US" dirty="0" smtClean="0"/>
              <a:t> – extends the </a:t>
            </a:r>
            <a:r>
              <a:rPr lang="en-US" i="1" dirty="0" err="1" smtClean="0"/>
              <a:t>FileAppender</a:t>
            </a:r>
            <a:r>
              <a:rPr lang="en-US" dirty="0" smtClean="0"/>
              <a:t> with the ability to roll over log files</a:t>
            </a:r>
          </a:p>
          <a:p>
            <a:pPr lvl="1"/>
            <a:r>
              <a:rPr lang="en-US" i="1" dirty="0" err="1" smtClean="0"/>
              <a:t>SMTPAppender</a:t>
            </a:r>
            <a:r>
              <a:rPr lang="en-US" dirty="0" smtClean="0"/>
              <a:t> – sends log messages in an email, by default only for ERROR messages</a:t>
            </a:r>
          </a:p>
          <a:p>
            <a:pPr lvl="1"/>
            <a:r>
              <a:rPr lang="en-US" i="1" dirty="0" err="1" smtClean="0"/>
              <a:t>DBAppender</a:t>
            </a:r>
            <a:r>
              <a:rPr lang="en-US" dirty="0" smtClean="0"/>
              <a:t> – adds log events to a database</a:t>
            </a:r>
          </a:p>
          <a:p>
            <a:pPr lvl="1"/>
            <a:r>
              <a:rPr lang="en-US" i="1" dirty="0" err="1" smtClean="0"/>
              <a:t>SiftingAppender</a:t>
            </a:r>
            <a:r>
              <a:rPr lang="en-US" dirty="0" smtClean="0"/>
              <a:t> – separates logs based on a runtime attribute</a:t>
            </a:r>
          </a:p>
          <a:p>
            <a:pPr>
              <a:lnSpc>
                <a:spcPct val="102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Layouts can only transform a message into </a:t>
            </a:r>
            <a:r>
              <a:rPr lang="en-US" i="1" dirty="0" smtClean="0"/>
              <a:t>String</a:t>
            </a:r>
            <a:r>
              <a:rPr lang="en-US" dirty="0" smtClean="0"/>
              <a:t>, while encoders are more flexible and can transform the message into a byte array, then write that to an </a:t>
            </a:r>
            <a:r>
              <a:rPr lang="en-US" i="1" dirty="0" err="1" smtClean="0"/>
              <a:t>OutputStream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means encoders have more control over when and how bytes are written.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OutputStreamAppender</a:t>
            </a:r>
            <a:r>
              <a:rPr lang="en-US" dirty="0" smtClean="0"/>
              <a:t> and sub-classes now take an Encoder as a sub-component instead of a Layout.</a:t>
            </a:r>
          </a:p>
          <a:p>
            <a:pPr lvl="1"/>
            <a:r>
              <a:rPr lang="en-US" dirty="0" smtClean="0"/>
              <a:t> In previous versions, most </a:t>
            </a:r>
            <a:r>
              <a:rPr lang="en-US" dirty="0" err="1" smtClean="0"/>
              <a:t>appenders</a:t>
            </a:r>
            <a:r>
              <a:rPr lang="en-US" dirty="0" smtClean="0"/>
              <a:t> relied on a layout to transform an event into a string and write it out using a </a:t>
            </a:r>
            <a:r>
              <a:rPr lang="en-US" dirty="0" err="1" smtClean="0"/>
              <a:t>java.io.Writer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In previous versions of </a:t>
            </a:r>
            <a:r>
              <a:rPr lang="en-US" dirty="0" err="1" smtClean="0"/>
              <a:t>logback</a:t>
            </a:r>
            <a:r>
              <a:rPr lang="en-US" dirty="0" smtClean="0"/>
              <a:t>, users would nest a </a:t>
            </a:r>
            <a:r>
              <a:rPr lang="en-US" dirty="0" err="1" smtClean="0"/>
              <a:t>PatternLayout</a:t>
            </a:r>
            <a:r>
              <a:rPr lang="en-US" dirty="0" smtClean="0"/>
              <a:t> within </a:t>
            </a:r>
            <a:r>
              <a:rPr lang="en-US" dirty="0" err="1" smtClean="0"/>
              <a:t>FileAppender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Since </a:t>
            </a:r>
            <a:r>
              <a:rPr lang="en-US" dirty="0" err="1" smtClean="0"/>
              <a:t>logback</a:t>
            </a:r>
            <a:r>
              <a:rPr lang="en-US" dirty="0" smtClean="0"/>
              <a:t> 0.9.19, </a:t>
            </a:r>
            <a:r>
              <a:rPr lang="en-US" dirty="0" err="1" smtClean="0"/>
              <a:t>FileAppender</a:t>
            </a:r>
            <a:r>
              <a:rPr lang="en-US" dirty="0" smtClean="0"/>
              <a:t> and sub-classes </a:t>
            </a:r>
            <a:r>
              <a:rPr lang="en-US" dirty="0" smtClean="0">
                <a:hlinkClick r:id="rId2"/>
              </a:rPr>
              <a:t>expect an encoder and no longer take a layout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Configuring-</a:t>
            </a:r>
            <a:r>
              <a:rPr lang="en-US" sz="3600" dirty="0" err="1" smtClean="0"/>
              <a:t>ConsoleAppender</a:t>
            </a:r>
            <a:r>
              <a:rPr lang="en-US" sz="3600" dirty="0" smtClean="0"/>
              <a:t> and Encoder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79953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86200"/>
            <a:ext cx="863811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ine Callout 1 4"/>
          <p:cNvSpPr/>
          <p:nvPr/>
        </p:nvSpPr>
        <p:spPr>
          <a:xfrm>
            <a:off x="1828800" y="2895600"/>
            <a:ext cx="6858000" cy="914400"/>
          </a:xfrm>
          <a:prstGeom prst="borderCallout1">
            <a:avLst>
              <a:gd name="adj1" fmla="val 18750"/>
              <a:gd name="adj2" fmla="val -8333"/>
              <a:gd name="adj3" fmla="val 103269"/>
              <a:gd name="adj4" fmla="val -12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Depreacted</a:t>
            </a:r>
            <a:r>
              <a:rPr lang="en-US" dirty="0" smtClean="0"/>
              <a:t> style because </a:t>
            </a:r>
            <a:r>
              <a:rPr lang="en-US" dirty="0" err="1" smtClean="0"/>
              <a:t>appender</a:t>
            </a:r>
            <a:r>
              <a:rPr lang="en-US" dirty="0" smtClean="0"/>
              <a:t> uses layout directly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Layout returns the formatted message as a string and not a byte[]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Configuring- </a:t>
            </a:r>
            <a:r>
              <a:rPr lang="en-US" dirty="0" err="1" smtClean="0"/>
              <a:t>FileAppender</a:t>
            </a:r>
            <a:r>
              <a:rPr lang="en-US" dirty="0" smtClean="0"/>
              <a:t> and Encoder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75089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LayoutWrappingEncoder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appenders</a:t>
            </a:r>
            <a:r>
              <a:rPr lang="en-US" dirty="0" smtClean="0"/>
              <a:t> relied on the Layout instances to control the format of log output</a:t>
            </a:r>
          </a:p>
          <a:p>
            <a:r>
              <a:rPr lang="en-US" dirty="0" err="1" smtClean="0">
                <a:hlinkClick r:id="rId2"/>
              </a:rPr>
              <a:t>LayoutWrappingEncoder</a:t>
            </a:r>
            <a:r>
              <a:rPr lang="en-US" dirty="0" smtClean="0"/>
              <a:t> bridges the gap between encoders and layouts</a:t>
            </a:r>
          </a:p>
          <a:p>
            <a:r>
              <a:rPr lang="en-US" dirty="0" smtClean="0"/>
              <a:t>. It implements the encoder interface and wraps a layout to which it delegates the work of transforming an event into string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4294967295"/>
          </p:nvPr>
        </p:nvSpPr>
        <p:spPr>
          <a:xfrm>
            <a:off x="7086600" y="6248400"/>
            <a:ext cx="1600200" cy="363538"/>
          </a:xfrm>
          <a:prstGeom prst="rect">
            <a:avLst/>
          </a:prstGeom>
        </p:spPr>
        <p:txBody>
          <a:bodyPr/>
          <a:lstStyle/>
          <a:p>
            <a:fld id="{18859E47-33AD-4657-B3FC-AB05AD67E28A}" type="slidenum">
              <a:rPr lang="en-US"/>
              <a:pPr/>
              <a:t>3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solidFill>
                  <a:srgbClr val="6E267B"/>
                </a:solidFill>
              </a:rPr>
              <a:t>Problems of </a:t>
            </a:r>
            <a:r>
              <a:rPr lang="en-US" sz="2700" dirty="0" err="1">
                <a:solidFill>
                  <a:srgbClr val="6E267B"/>
                </a:solidFill>
              </a:rPr>
              <a:t>System.out.println</a:t>
            </a:r>
            <a:r>
              <a:rPr lang="en-US" sz="2700" dirty="0">
                <a:solidFill>
                  <a:srgbClr val="6E267B"/>
                </a:solidFill>
              </a:rPr>
              <a:t>()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95400"/>
            <a:ext cx="8228013" cy="4876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1400"/>
              </a:spcAft>
              <a:buFont typeface="Times New Roman" pitchFamily="18" charset="0"/>
              <a:buChar char="•"/>
            </a:pPr>
            <a:r>
              <a:rPr lang="en-US" sz="2000" dirty="0" err="1"/>
              <a:t>System.out.println</a:t>
            </a:r>
            <a:r>
              <a:rPr lang="en-US" sz="2000" dirty="0"/>
              <a:t>()  method displays the messages in the server’s console and it becomes more complicated to trace or debug an web application.</a:t>
            </a:r>
            <a:endParaRPr lang="en-US" sz="700" dirty="0"/>
          </a:p>
          <a:p>
            <a:pPr>
              <a:lnSpc>
                <a:spcPct val="110000"/>
              </a:lnSpc>
              <a:spcAft>
                <a:spcPts val="1400"/>
              </a:spcAft>
              <a:buFont typeface="Times New Roman" pitchFamily="18" charset="0"/>
              <a:buChar char="•"/>
            </a:pPr>
            <a:r>
              <a:rPr lang="en-US" sz="2000" dirty="0"/>
              <a:t>The type of messages is missing such as error, exception and information</a:t>
            </a:r>
          </a:p>
          <a:p>
            <a:pPr>
              <a:lnSpc>
                <a:spcPct val="110000"/>
              </a:lnSpc>
              <a:spcAft>
                <a:spcPts val="1400"/>
              </a:spcAft>
              <a:buFont typeface="Times New Roman" pitchFamily="18" charset="0"/>
              <a:buChar char="•"/>
            </a:pPr>
            <a:r>
              <a:rPr lang="en-US" sz="2000" dirty="0"/>
              <a:t>It runs as part of the existing thread</a:t>
            </a:r>
          </a:p>
          <a:p>
            <a:pPr>
              <a:lnSpc>
                <a:spcPct val="110000"/>
              </a:lnSpc>
              <a:spcAft>
                <a:spcPts val="1400"/>
              </a:spcAft>
              <a:buFont typeface="Times New Roman" pitchFamily="18" charset="0"/>
              <a:buChar char="•"/>
            </a:pPr>
            <a:r>
              <a:rPr lang="en-US" sz="2000" dirty="0"/>
              <a:t>There is no option to turn off the messages or specific type of messages</a:t>
            </a:r>
          </a:p>
          <a:p>
            <a:pPr>
              <a:lnSpc>
                <a:spcPct val="110000"/>
              </a:lnSpc>
              <a:spcAft>
                <a:spcPts val="1400"/>
              </a:spcAft>
              <a:buFont typeface="Times New Roman" pitchFamily="18" charset="0"/>
              <a:buChar char="•"/>
            </a:pPr>
            <a:r>
              <a:rPr lang="en-US" sz="2000" dirty="0"/>
              <a:t>There is no option to check the messages later </a:t>
            </a:r>
          </a:p>
          <a:p>
            <a:pPr>
              <a:buFont typeface="Times New Roman" pitchFamily="18" charset="0"/>
              <a:buChar char="•"/>
            </a:pPr>
            <a:endParaRPr lang="en-US" sz="2000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09600" y="4648200"/>
            <a:ext cx="7772400" cy="1905000"/>
          </a:xfrm>
          <a:prstGeom prst="rect">
            <a:avLst/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5000"/>
              </a:lnSpc>
              <a:buFont typeface="Times New Roman" pitchFamily="18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SOPs are bad in </a:t>
            </a:r>
            <a:r>
              <a:rPr lang="en-US" sz="1600" b="1" dirty="0" smtClean="0">
                <a:solidFill>
                  <a:schemeClr val="bg1"/>
                </a:solidFill>
              </a:rPr>
              <a:t>performance. When </a:t>
            </a:r>
            <a:r>
              <a:rPr lang="en-US" sz="1600" b="1" dirty="0">
                <a:solidFill>
                  <a:schemeClr val="bg1"/>
                </a:solidFill>
              </a:rPr>
              <a:t>we analyze </a:t>
            </a:r>
            <a:r>
              <a:rPr lang="en-US" sz="1600" b="1" dirty="0" smtClean="0">
                <a:solidFill>
                  <a:schemeClr val="bg1"/>
                </a:solidFill>
              </a:rPr>
              <a:t>deeply  </a:t>
            </a:r>
            <a:r>
              <a:rPr lang="en-US" sz="1600" b="1" dirty="0">
                <a:solidFill>
                  <a:schemeClr val="bg1"/>
                </a:solidFill>
              </a:rPr>
              <a:t>the sequence of calls are like </a:t>
            </a:r>
            <a:r>
              <a:rPr lang="en-US" sz="1600" b="1" dirty="0" err="1">
                <a:solidFill>
                  <a:schemeClr val="bg1"/>
                </a:solidFill>
              </a:rPr>
              <a:t>println</a:t>
            </a:r>
            <a:r>
              <a:rPr lang="en-US" sz="1600" b="1" dirty="0">
                <a:solidFill>
                  <a:schemeClr val="bg1"/>
                </a:solidFill>
              </a:rPr>
              <a:t> -&gt; print -&gt; write() + </a:t>
            </a:r>
            <a:r>
              <a:rPr lang="en-US" sz="1600" b="1" dirty="0" err="1">
                <a:solidFill>
                  <a:schemeClr val="bg1"/>
                </a:solidFill>
              </a:rPr>
              <a:t>newLine</a:t>
            </a:r>
            <a:r>
              <a:rPr lang="en-US" sz="1600" b="1" dirty="0" smtClean="0">
                <a:solidFill>
                  <a:schemeClr val="bg1"/>
                </a:solidFill>
              </a:rPr>
              <a:t>() method.</a:t>
            </a:r>
            <a:endParaRPr lang="en-US" sz="1600" b="1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  <a:buFont typeface="Times New Roman" pitchFamily="18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Both write() and </a:t>
            </a:r>
            <a:r>
              <a:rPr lang="en-US" sz="1600" b="1" dirty="0" err="1">
                <a:solidFill>
                  <a:schemeClr val="bg1"/>
                </a:solidFill>
              </a:rPr>
              <a:t>newLine</a:t>
            </a:r>
            <a:r>
              <a:rPr lang="en-US" sz="1600" b="1" dirty="0">
                <a:solidFill>
                  <a:schemeClr val="bg1"/>
                </a:solidFill>
              </a:rPr>
              <a:t>() contains a synchronized </a:t>
            </a:r>
            <a:r>
              <a:rPr lang="en-US" sz="1600" b="1" dirty="0" smtClean="0">
                <a:solidFill>
                  <a:schemeClr val="bg1"/>
                </a:solidFill>
              </a:rPr>
              <a:t>block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it has a little overhead and it is more the </a:t>
            </a:r>
            <a:r>
              <a:rPr lang="en-US" sz="1600" b="1" dirty="0" err="1" smtClean="0">
                <a:solidFill>
                  <a:schemeClr val="bg1"/>
                </a:solidFill>
              </a:rPr>
              <a:t>the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cost of adding characters to the buffer and printing is high. </a:t>
            </a:r>
          </a:p>
        </p:txBody>
      </p:sp>
    </p:spTree>
    <p:extLst>
      <p:ext uri="{BB962C8B-B14F-4D97-AF65-F5344CB8AC3E}">
        <p14:creationId xmlns:p14="http://schemas.microsoft.com/office/powerpoint/2010/main" val="40958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PatternLayoutEncoder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It is  an extension of </a:t>
            </a:r>
            <a:r>
              <a:rPr lang="en-US" dirty="0" err="1" smtClean="0"/>
              <a:t>LayoutWrappingEncoder</a:t>
            </a:r>
            <a:endParaRPr lang="en-US" dirty="0" smtClean="0"/>
          </a:p>
          <a:p>
            <a:r>
              <a:rPr lang="en-US" dirty="0" smtClean="0"/>
              <a:t> It is restricted to wrapping instances of </a:t>
            </a:r>
            <a:r>
              <a:rPr lang="en-US" dirty="0" err="1" smtClean="0"/>
              <a:t>PatternLayout</a:t>
            </a:r>
            <a:endParaRPr lang="en-US" dirty="0" smtClean="0"/>
          </a:p>
          <a:p>
            <a:r>
              <a:rPr lang="en-US" dirty="0" smtClean="0"/>
              <a:t>It uses pattern to display the messages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65" y="3505200"/>
            <a:ext cx="879953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7086600" y="6248400"/>
            <a:ext cx="1600200" cy="363538"/>
          </a:xfrm>
          <a:prstGeom prst="rect">
            <a:avLst/>
          </a:prstGeom>
        </p:spPr>
        <p:txBody>
          <a:bodyPr/>
          <a:lstStyle/>
          <a:p>
            <a:fld id="{D3824088-9565-4959-8C0E-04F13974864A}" type="slidenum">
              <a:rPr lang="en-US"/>
              <a:pPr/>
              <a:t>31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6E267B"/>
                </a:solidFill>
                <a:latin typeface="Arial" charset="0"/>
              </a:rPr>
              <a:t>Layout</a:t>
            </a:r>
            <a:endParaRPr lang="en-US" sz="2800" dirty="0">
              <a:solidFill>
                <a:srgbClr val="6E267B"/>
              </a:solidFill>
              <a:latin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Layout is responsible to format the log message. </a:t>
            </a:r>
          </a:p>
          <a:p>
            <a:pPr lvl="1"/>
            <a:r>
              <a:rPr lang="en-US" dirty="0" smtClean="0"/>
              <a:t>It knows how to format the log messages</a:t>
            </a:r>
          </a:p>
          <a:p>
            <a:r>
              <a:rPr lang="en-US" dirty="0" smtClean="0"/>
              <a:t>The </a:t>
            </a:r>
            <a:r>
              <a:rPr lang="en-US" dirty="0" err="1"/>
              <a:t>Appender</a:t>
            </a:r>
            <a:r>
              <a:rPr lang="en-US" dirty="0"/>
              <a:t> must have </a:t>
            </a:r>
            <a:r>
              <a:rPr lang="en-US" dirty="0" err="1"/>
              <a:t>have</a:t>
            </a:r>
            <a:r>
              <a:rPr lang="en-US" dirty="0"/>
              <a:t> an associated </a:t>
            </a:r>
            <a:r>
              <a:rPr lang="en-US" dirty="0" smtClean="0"/>
              <a:t>encoder </a:t>
            </a:r>
          </a:p>
          <a:p>
            <a:r>
              <a:rPr lang="en-US" dirty="0" smtClean="0"/>
              <a:t> Layout  is wrapped by an encoder to return the formatted message as byte[]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There are three types of Layout </a:t>
            </a:r>
            <a:r>
              <a:rPr lang="en-US" dirty="0" smtClean="0"/>
              <a:t>available wrapped by encoder: 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A71930"/>
                </a:solidFill>
              </a:rPr>
              <a:t>HTMLLayout</a:t>
            </a:r>
            <a:r>
              <a:rPr lang="en-US" dirty="0">
                <a:solidFill>
                  <a:srgbClr val="A71930"/>
                </a:solidFill>
              </a:rPr>
              <a:t> </a:t>
            </a:r>
            <a:r>
              <a:rPr lang="en-US" dirty="0" smtClean="0"/>
              <a:t> formats </a:t>
            </a:r>
            <a:r>
              <a:rPr lang="en-US" dirty="0"/>
              <a:t>the output as </a:t>
            </a:r>
            <a:r>
              <a:rPr lang="en-US" dirty="0" smtClean="0"/>
              <a:t>HTML </a:t>
            </a:r>
            <a:r>
              <a:rPr lang="en-US" dirty="0"/>
              <a:t>table. </a:t>
            </a:r>
          </a:p>
          <a:p>
            <a:pPr lvl="1"/>
            <a:r>
              <a:rPr lang="en-US" dirty="0" err="1">
                <a:solidFill>
                  <a:srgbClr val="A71930"/>
                </a:solidFill>
              </a:rPr>
              <a:t>PatternLayout</a:t>
            </a:r>
            <a:r>
              <a:rPr lang="en-US" dirty="0">
                <a:solidFill>
                  <a:srgbClr val="A71930"/>
                </a:solidFill>
              </a:rPr>
              <a:t> </a:t>
            </a:r>
            <a:r>
              <a:rPr lang="en-US" dirty="0"/>
              <a:t>	formats the output based on a </a:t>
            </a:r>
            <a:r>
              <a:rPr lang="en-US" i="1" dirty="0" smtClean="0"/>
              <a:t>pattern</a:t>
            </a:r>
            <a:r>
              <a:rPr lang="en-US" dirty="0" smtClean="0"/>
              <a:t> specified. 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A71930"/>
                </a:solidFill>
              </a:rPr>
              <a:t>XMLLayout</a:t>
            </a:r>
            <a:r>
              <a:rPr lang="en-US" dirty="0" smtClean="0">
                <a:solidFill>
                  <a:srgbClr val="A71930"/>
                </a:solidFill>
              </a:rPr>
              <a:t> </a:t>
            </a:r>
            <a:r>
              <a:rPr lang="en-US" dirty="0" smtClean="0"/>
              <a:t>formats the output in as XML format</a:t>
            </a:r>
            <a:endParaRPr lang="en-US" dirty="0"/>
          </a:p>
          <a:p>
            <a:pPr lvl="2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 are </a:t>
            </a:r>
            <a:r>
              <a:rPr lang="en-US" dirty="0" err="1" smtClean="0"/>
              <a:t>logback</a:t>
            </a:r>
            <a:r>
              <a:rPr lang="en-US" dirty="0" smtClean="0"/>
              <a:t> components responsible for transforming an incoming event into a String. </a:t>
            </a:r>
          </a:p>
          <a:p>
            <a:r>
              <a:rPr lang="en-US" dirty="0" smtClean="0"/>
              <a:t>The format() method in the </a:t>
            </a:r>
            <a:r>
              <a:rPr lang="en-US" dirty="0" smtClean="0">
                <a:hlinkClick r:id="rId2"/>
              </a:rPr>
              <a:t>Layout</a:t>
            </a:r>
            <a:r>
              <a:rPr lang="en-US" dirty="0" smtClean="0"/>
              <a:t> interface takes an object that represents an event (of any type) and returns a String.</a:t>
            </a:r>
          </a:p>
          <a:p>
            <a:r>
              <a:rPr lang="en-US" dirty="0" smtClean="0"/>
              <a:t>Encoders transforms string into byte[]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7086600" y="6248400"/>
            <a:ext cx="1600200" cy="363538"/>
          </a:xfrm>
          <a:prstGeom prst="rect">
            <a:avLst/>
          </a:prstGeom>
        </p:spPr>
        <p:txBody>
          <a:bodyPr/>
          <a:lstStyle/>
          <a:p>
            <a:fld id="{C1E39C2F-B7AB-44B1-88EA-B925A4D02C1C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6E267B"/>
                </a:solidFill>
                <a:latin typeface="Arial" charset="0"/>
              </a:rPr>
              <a:t>PatternLayout</a:t>
            </a:r>
            <a:endParaRPr lang="en-US" sz="2800" dirty="0">
              <a:solidFill>
                <a:srgbClr val="6E267B"/>
              </a:solidFill>
              <a:latin typeface="Arial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PatternLayout</a:t>
            </a:r>
            <a:r>
              <a:rPr lang="en-US" sz="2400" dirty="0" smtClean="0"/>
              <a:t> </a:t>
            </a:r>
            <a:r>
              <a:rPr lang="en-US" sz="2400" dirty="0" err="1" smtClean="0"/>
              <a:t>isdeprecated</a:t>
            </a:r>
            <a:endParaRPr lang="en-US" sz="2400" dirty="0" smtClean="0"/>
          </a:p>
          <a:p>
            <a:r>
              <a:rPr lang="en-US" sz="2400" dirty="0" smtClean="0"/>
              <a:t>Uses conversion pattern </a:t>
            </a:r>
            <a:r>
              <a:rPr lang="en-US" sz="2400" dirty="0"/>
              <a:t>to format the </a:t>
            </a:r>
            <a:r>
              <a:rPr lang="en-US" sz="2400" dirty="0" smtClean="0"/>
              <a:t>messages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PatternLayoutEncoder</a:t>
            </a:r>
            <a:r>
              <a:rPr lang="en-US" sz="2400" dirty="0" smtClean="0"/>
              <a:t> is an extension of </a:t>
            </a:r>
            <a:r>
              <a:rPr lang="en-US" sz="2400" dirty="0" err="1" smtClean="0"/>
              <a:t>LayoutWrapping</a:t>
            </a:r>
            <a:r>
              <a:rPr lang="en-US" sz="2400" dirty="0" smtClean="0"/>
              <a:t> Encoder</a:t>
            </a:r>
          </a:p>
          <a:p>
            <a:r>
              <a:rPr lang="en-US" sz="2400" dirty="0" smtClean="0"/>
              <a:t>is responsible for formatting the log messages using pattern</a:t>
            </a:r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A71930"/>
                </a:solidFill>
              </a:rPr>
              <a:t>	</a:t>
            </a:r>
          </a:p>
          <a:p>
            <a:endParaRPr lang="en-US" dirty="0">
              <a:solidFill>
                <a:srgbClr val="A7193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65" y="3733800"/>
            <a:ext cx="879953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9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idx="4294967295"/>
          </p:nvPr>
        </p:nvSpPr>
        <p:spPr>
          <a:xfrm>
            <a:off x="7086600" y="6248400"/>
            <a:ext cx="1600200" cy="363538"/>
          </a:xfrm>
          <a:prstGeom prst="rect">
            <a:avLst/>
          </a:prstGeom>
        </p:spPr>
        <p:txBody>
          <a:bodyPr/>
          <a:lstStyle/>
          <a:p>
            <a:fld id="{46D36FFA-B9A7-4B05-999D-1CBE6AB14AB6}" type="slidenum">
              <a:rPr lang="en-US"/>
              <a:pPr/>
              <a:t>34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6E267B"/>
                </a:solidFill>
                <a:latin typeface="Arial" charset="0"/>
              </a:rPr>
              <a:t>Logger Configured - Programatically</a:t>
            </a:r>
          </a:p>
        </p:txBody>
      </p:sp>
      <p:sp>
        <p:nvSpPr>
          <p:cNvPr id="32775" name="AutoShape 7"/>
          <p:cNvSpPr>
            <a:spLocks/>
          </p:cNvSpPr>
          <p:nvPr/>
        </p:nvSpPr>
        <p:spPr bwMode="auto">
          <a:xfrm>
            <a:off x="990600" y="4648200"/>
            <a:ext cx="3048000" cy="609600"/>
          </a:xfrm>
          <a:prstGeom prst="borderCallout1">
            <a:avLst>
              <a:gd name="adj1" fmla="val 18750"/>
              <a:gd name="adj2" fmla="val -2940"/>
              <a:gd name="adj3" fmla="val -429426"/>
              <a:gd name="adj4" fmla="val -5329"/>
            </a:avLst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%d{</a:t>
            </a:r>
            <a:r>
              <a:rPr lang="en-US" dirty="0" err="1" smtClean="0">
                <a:solidFill>
                  <a:schemeClr val="bg1"/>
                </a:solidFill>
              </a:rPr>
              <a:t>Yyyy:MM:dd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hh:mm:ss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776" name="AutoShape 8"/>
          <p:cNvSpPr>
            <a:spLocks/>
          </p:cNvSpPr>
          <p:nvPr/>
        </p:nvSpPr>
        <p:spPr bwMode="auto">
          <a:xfrm>
            <a:off x="3733800" y="3733800"/>
            <a:ext cx="1143000" cy="609600"/>
          </a:xfrm>
          <a:prstGeom prst="borderCallout1">
            <a:avLst>
              <a:gd name="adj1" fmla="val 18750"/>
              <a:gd name="adj2" fmla="val -8333"/>
              <a:gd name="adj3" fmla="val -277289"/>
              <a:gd name="adj4" fmla="val -33910"/>
            </a:avLst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%thread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777" name="AutoShape 9"/>
          <p:cNvSpPr>
            <a:spLocks/>
          </p:cNvSpPr>
          <p:nvPr/>
        </p:nvSpPr>
        <p:spPr bwMode="auto">
          <a:xfrm>
            <a:off x="4038600" y="2743200"/>
            <a:ext cx="1447800" cy="609600"/>
          </a:xfrm>
          <a:prstGeom prst="borderCallout1">
            <a:avLst>
              <a:gd name="adj1" fmla="val 18750"/>
              <a:gd name="adj2" fmla="val -8333"/>
              <a:gd name="adj3" fmla="val -125225"/>
              <a:gd name="adj4" fmla="val 7934"/>
            </a:avLst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Logger </a:t>
            </a:r>
            <a:r>
              <a:rPr lang="en-US" dirty="0" smtClean="0">
                <a:solidFill>
                  <a:schemeClr val="bg1"/>
                </a:solidFill>
              </a:rPr>
              <a:t>level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%level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778" name="AutoShape 10"/>
          <p:cNvSpPr>
            <a:spLocks/>
          </p:cNvSpPr>
          <p:nvPr/>
        </p:nvSpPr>
        <p:spPr bwMode="auto">
          <a:xfrm>
            <a:off x="5867400" y="3581400"/>
            <a:ext cx="1676400" cy="609600"/>
          </a:xfrm>
          <a:prstGeom prst="borderCallout1">
            <a:avLst>
              <a:gd name="adj1" fmla="val 18750"/>
              <a:gd name="adj2" fmla="val -4546"/>
              <a:gd name="adj3" fmla="val -253846"/>
              <a:gd name="adj4" fmla="val -26923"/>
            </a:avLst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Logger </a:t>
            </a:r>
            <a:r>
              <a:rPr lang="en-US" dirty="0" smtClean="0">
                <a:solidFill>
                  <a:schemeClr val="bg1"/>
                </a:solidFill>
              </a:rPr>
              <a:t>name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%logger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779" name="AutoShape 11"/>
          <p:cNvSpPr>
            <a:spLocks/>
          </p:cNvSpPr>
          <p:nvPr/>
        </p:nvSpPr>
        <p:spPr bwMode="auto">
          <a:xfrm>
            <a:off x="6934200" y="2514600"/>
            <a:ext cx="1752600" cy="609600"/>
          </a:xfrm>
          <a:prstGeom prst="borderCallout1">
            <a:avLst>
              <a:gd name="adj1" fmla="val -18173"/>
              <a:gd name="adj2" fmla="val -9163"/>
              <a:gd name="adj3" fmla="val -93750"/>
              <a:gd name="adj4" fmla="val -34782"/>
            </a:avLst>
          </a:prstGeom>
          <a:solidFill>
            <a:srgbClr val="A7193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 </a:t>
            </a:r>
            <a:r>
              <a:rPr lang="en-US" dirty="0" smtClean="0">
                <a:solidFill>
                  <a:schemeClr val="bg1"/>
                </a:solidFill>
              </a:rPr>
              <a:t>message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%</a:t>
            </a:r>
            <a:r>
              <a:rPr lang="en-US" dirty="0" err="1" smtClean="0">
                <a:solidFill>
                  <a:schemeClr val="bg1"/>
                </a:solidFill>
              </a:rPr>
              <a:t>msg%n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16002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2017-12-24 19:31:43 [main] DEBUG sapient - message1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282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LAYOUT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7987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 Layout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69008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Callout 1 6"/>
          <p:cNvSpPr/>
          <p:nvPr/>
        </p:nvSpPr>
        <p:spPr>
          <a:xfrm>
            <a:off x="5791200" y="990600"/>
            <a:ext cx="3124200" cy="685800"/>
          </a:xfrm>
          <a:prstGeom prst="borderCallout1">
            <a:avLst>
              <a:gd name="adj1" fmla="val 18750"/>
              <a:gd name="adj2" fmla="val -8333"/>
              <a:gd name="adj3" fmla="val 125687"/>
              <a:gd name="adj4" fmla="val -12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the class that extends </a:t>
            </a:r>
            <a:r>
              <a:rPr lang="en-US" dirty="0" err="1" smtClean="0"/>
              <a:t>LayoutBase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Layout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58129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048000"/>
            <a:ext cx="658817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LAYOUT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794524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581400"/>
            <a:ext cx="6934200" cy="253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Parameters passed to log messages</a:t>
            </a:r>
          </a:p>
          <a:p>
            <a:pPr lvl="1"/>
            <a:r>
              <a:rPr lang="en-US" dirty="0" err="1" smtClean="0"/>
              <a:t>log.debug</a:t>
            </a:r>
            <a:r>
              <a:rPr lang="en-US" dirty="0" smtClean="0"/>
              <a:t>("</a:t>
            </a:r>
            <a:r>
              <a:rPr lang="en-US" dirty="0" err="1" smtClean="0"/>
              <a:t>emp</a:t>
            </a:r>
            <a:r>
              <a:rPr lang="en-US" dirty="0" smtClean="0"/>
              <a:t> id is {} and name is {}", </a:t>
            </a:r>
            <a:r>
              <a:rPr lang="en-US" dirty="0" err="1" smtClean="0"/>
              <a:t>eid</a:t>
            </a:r>
            <a:r>
              <a:rPr lang="en-US" dirty="0" smtClean="0"/>
              <a:t>, </a:t>
            </a:r>
            <a:r>
              <a:rPr lang="en-US" dirty="0" err="1" smtClean="0"/>
              <a:t>ename</a:t>
            </a: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505200"/>
            <a:ext cx="687897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ine Callout 1 4"/>
          <p:cNvSpPr/>
          <p:nvPr/>
        </p:nvSpPr>
        <p:spPr>
          <a:xfrm>
            <a:off x="5029200" y="2819400"/>
            <a:ext cx="2743200" cy="609600"/>
          </a:xfrm>
          <a:prstGeom prst="borderCallout1">
            <a:avLst>
              <a:gd name="adj1" fmla="val 18750"/>
              <a:gd name="adj2" fmla="val -8333"/>
              <a:gd name="adj3" fmla="val -49038"/>
              <a:gd name="adj4" fmla="val -24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 to be passed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SLF4J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Logging Facade for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 </a:t>
            </a:r>
            <a:r>
              <a:rPr lang="en-US" dirty="0"/>
              <a:t>acts as a </a:t>
            </a:r>
            <a:r>
              <a:rPr lang="en-US" dirty="0">
                <a:hlinkClick r:id="rId2"/>
              </a:rPr>
              <a:t>facade</a:t>
            </a:r>
            <a:r>
              <a:rPr lang="en-US" dirty="0"/>
              <a:t> for different logging frameworks (e.g. </a:t>
            </a:r>
            <a:r>
              <a:rPr lang="en-US" dirty="0" err="1">
                <a:hlinkClick r:id="rId3"/>
              </a:rPr>
              <a:t>java.util.logging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logback</a:t>
            </a:r>
            <a:r>
              <a:rPr lang="en-US" dirty="0">
                <a:hlinkClick r:id="rId3"/>
              </a:rPr>
              <a:t>, Log4j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offers a generic API making the logging independent of the actual </a:t>
            </a:r>
            <a:r>
              <a:rPr lang="en-US" dirty="0" smtClean="0"/>
              <a:t>implementation.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Logging </a:t>
            </a:r>
            <a:r>
              <a:rPr lang="en-US" dirty="0" err="1" smtClean="0"/>
              <a:t>Seperation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121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Seperates</a:t>
            </a:r>
            <a:r>
              <a:rPr lang="en-US" dirty="0" smtClean="0"/>
              <a:t> logs based on runtime attribute</a:t>
            </a:r>
          </a:p>
          <a:p>
            <a:r>
              <a:rPr lang="en-US" dirty="0" smtClean="0"/>
              <a:t>It is done by Sifting </a:t>
            </a:r>
            <a:r>
              <a:rPr lang="en-US" dirty="0" err="1" smtClean="0"/>
              <a:t>Appender</a:t>
            </a:r>
            <a:r>
              <a:rPr lang="en-US" dirty="0" smtClean="0"/>
              <a:t> configured in xml</a:t>
            </a:r>
          </a:p>
          <a:p>
            <a:r>
              <a:rPr lang="en-US" dirty="0" smtClean="0"/>
              <a:t>Set the runtime attribute  </a:t>
            </a:r>
            <a:r>
              <a:rPr lang="en-US" dirty="0" err="1" smtClean="0"/>
              <a:t>programatically</a:t>
            </a:r>
            <a:r>
              <a:rPr lang="en-US" dirty="0" smtClean="0"/>
              <a:t> using </a:t>
            </a:r>
            <a:r>
              <a:rPr lang="en-US" dirty="0" err="1" smtClean="0"/>
              <a:t>MDC.put</a:t>
            </a:r>
            <a:r>
              <a:rPr lang="en-US" dirty="0" smtClean="0"/>
              <a:t>(key, value)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748156"/>
            <a:ext cx="7086600" cy="365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SiftingAppender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1600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implementation of this </a:t>
            </a:r>
            <a:r>
              <a:rPr lang="en-US" sz="2000" dirty="0" err="1" smtClean="0"/>
              <a:t>appender</a:t>
            </a:r>
            <a:r>
              <a:rPr lang="en-US" sz="2000" dirty="0" smtClean="0"/>
              <a:t> relies on creating nested </a:t>
            </a:r>
            <a:r>
              <a:rPr lang="en-US" sz="2000" dirty="0" err="1" smtClean="0"/>
              <a:t>appenders</a:t>
            </a:r>
            <a:endParaRPr lang="en-US" sz="2000" dirty="0" smtClean="0"/>
          </a:p>
          <a:p>
            <a:r>
              <a:rPr lang="en-US" sz="2000" dirty="0" smtClean="0"/>
              <a:t>using one of these for logging depending on a discriminator. </a:t>
            </a:r>
          </a:p>
          <a:p>
            <a:r>
              <a:rPr lang="en-US" sz="2000" dirty="0" smtClean="0"/>
              <a:t>The default discriminator used is </a:t>
            </a:r>
            <a:r>
              <a:rPr lang="en-US" sz="2000" i="1" dirty="0" err="1" smtClean="0"/>
              <a:t>MDCBasedDiscriminator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Mapped Diagnostic Context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868365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RollingFileAppender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0"/>
            <a:ext cx="8229600" cy="3754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8492" y="11430000"/>
            <a:ext cx="71628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8600" y="5464523"/>
            <a:ext cx="898609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 smtClean="0">
                <a:latin typeface="+mj-lt"/>
              </a:rPr>
              <a:t>RollingFileAppender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extends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FileAppender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 with the capability to rollover log files.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RollingFileAppender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 can log to a given file named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debug.log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 file and, once a certain condition is met, change its logging target to another file. </a:t>
            </a:r>
          </a:p>
        </p:txBody>
      </p:sp>
    </p:spTree>
    <p:extLst>
      <p:ext uri="{BB962C8B-B14F-4D97-AF65-F5344CB8AC3E}">
        <p14:creationId xmlns:p14="http://schemas.microsoft.com/office/powerpoint/2010/main" val="3166402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RollingFileAppender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145249"/>
              </p:ext>
            </p:extLst>
          </p:nvPr>
        </p:nvGraphicFramePr>
        <p:xfrm>
          <a:off x="457200" y="1600200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2133600"/>
                <a:gridCol w="449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&lt;file&gt;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Represents initial file name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&lt;append&gt;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Represents</a:t>
                      </a:r>
                      <a:r>
                        <a:rPr lang="en-US" baseline="0" dirty="0" smtClean="0"/>
                        <a:t> the file to be opened in append mode, By default append is true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&lt;encoder&gt;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Uses </a:t>
                      </a:r>
                      <a:r>
                        <a:rPr lang="en-US" dirty="0" err="1" smtClean="0"/>
                        <a:t>patternLayoutEncoder</a:t>
                      </a:r>
                      <a:r>
                        <a:rPr lang="en-US" dirty="0" smtClean="0"/>
                        <a:t> or </a:t>
                      </a:r>
                      <a:r>
                        <a:rPr lang="en-US" dirty="0" err="1" smtClean="0"/>
                        <a:t>LayoutWrappingEncoder</a:t>
                      </a:r>
                      <a:r>
                        <a:rPr lang="en-US" baseline="0" dirty="0" smtClean="0"/>
                        <a:t> for formatting the messages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002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rollingPolicy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Uses </a:t>
                      </a:r>
                      <a:r>
                        <a:rPr lang="en-US" dirty="0" err="1" smtClean="0"/>
                        <a:t>SizeAndTimeBasedRollingPolicy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0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fileNamePattern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 the rollback file name and also represents when to roll back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maxFileSize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rollbacks when it reaches the maximum file size</a:t>
                      </a:r>
                      <a:endParaRPr lang="en-US" dirty="0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maxHistory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maximum number of archive files to keep</a:t>
                      </a:r>
                      <a:endParaRPr lang="en-US" dirty="0"/>
                    </a:p>
                  </a:txBody>
                  <a:tcPr/>
                </a:tc>
              </a:tr>
              <a:tr h="160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totalSizeCap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</a:t>
                      </a:r>
                      <a:r>
                        <a:rPr lang="en-US" baseline="0" dirty="0" smtClean="0"/>
                        <a:t> the total size of all archive files.</a:t>
                      </a:r>
                    </a:p>
                    <a:p>
                      <a:r>
                        <a:rPr lang="en-US" baseline="0" dirty="0" smtClean="0"/>
                        <a:t>When it reaches it deletes the old archive file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737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FileNamePattern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755778"/>
              </p:ext>
            </p:extLst>
          </p:nvPr>
        </p:nvGraphicFramePr>
        <p:xfrm>
          <a:off x="1524000" y="139700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yyyy</a:t>
                      </a:r>
                      <a:r>
                        <a:rPr lang="en-US" dirty="0" smtClean="0"/>
                        <a:t>-MM-</a:t>
                      </a:r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Rollback</a:t>
                      </a:r>
                      <a:r>
                        <a:rPr lang="en-US" baseline="0" dirty="0" smtClean="0"/>
                        <a:t> daily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Yyyy</a:t>
                      </a:r>
                      <a:r>
                        <a:rPr lang="en-US" dirty="0" smtClean="0"/>
                        <a:t>/MM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Rollback at beginning of each month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yyyy-ww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Rollback at beginning of each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yyyy</a:t>
                      </a:r>
                      <a:r>
                        <a:rPr lang="en-US" dirty="0" smtClean="0"/>
                        <a:t>-MM-</a:t>
                      </a:r>
                      <a:r>
                        <a:rPr lang="en-US" dirty="0" err="1" smtClean="0"/>
                        <a:t>dd_hh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Rollback for</a:t>
                      </a:r>
                      <a:r>
                        <a:rPr lang="en-US" baseline="0" dirty="0" smtClean="0"/>
                        <a:t> each hour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yyyy</a:t>
                      </a:r>
                      <a:r>
                        <a:rPr lang="en-US" dirty="0" smtClean="0"/>
                        <a:t>-MM-</a:t>
                      </a:r>
                      <a:r>
                        <a:rPr lang="en-US" dirty="0" err="1" smtClean="0"/>
                        <a:t>dd_hh</a:t>
                      </a:r>
                      <a:r>
                        <a:rPr lang="en-US" dirty="0" smtClean="0"/>
                        <a:t>-mm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Rolback</a:t>
                      </a:r>
                      <a:r>
                        <a:rPr lang="en-US" dirty="0" smtClean="0"/>
                        <a:t> for every minute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97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SLF4J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to migrate to any logger implementation</a:t>
            </a:r>
          </a:p>
          <a:p>
            <a:r>
              <a:rPr lang="en-US" dirty="0" smtClean="0"/>
              <a:t>Ex : to migrate from log4j to </a:t>
            </a:r>
            <a:r>
              <a:rPr lang="en-US" dirty="0" err="1" smtClean="0"/>
              <a:t>logback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SLF4J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162800" cy="436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 level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524000"/>
            <a:ext cx="4267200" cy="459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Logback</a:t>
            </a:r>
            <a:r>
              <a:rPr lang="en-US" dirty="0" smtClean="0"/>
              <a:t> is intended as a successor to the popular log4j project. </a:t>
            </a:r>
          </a:p>
          <a:p>
            <a:r>
              <a:rPr lang="en-US" dirty="0" smtClean="0"/>
              <a:t>It was designed by </a:t>
            </a:r>
            <a:r>
              <a:rPr lang="en-US" dirty="0" err="1" smtClean="0"/>
              <a:t>Ceki</a:t>
            </a:r>
            <a:r>
              <a:rPr lang="en-US" dirty="0" smtClean="0"/>
              <a:t> </a:t>
            </a:r>
            <a:r>
              <a:rPr lang="en-US" dirty="0" err="1" smtClean="0"/>
              <a:t>Gülcü</a:t>
            </a:r>
            <a:r>
              <a:rPr lang="en-US" dirty="0" smtClean="0"/>
              <a:t>, log4j's founder.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Logback</a:t>
            </a:r>
            <a:r>
              <a:rPr lang="en-US" dirty="0" smtClean="0"/>
              <a:t> -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Logback</a:t>
            </a:r>
            <a:r>
              <a:rPr lang="en-US" dirty="0" smtClean="0"/>
              <a:t> offers many advantages over log4j </a:t>
            </a:r>
          </a:p>
          <a:p>
            <a:pPr lvl="1"/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smaller memory footprint</a:t>
            </a:r>
          </a:p>
          <a:p>
            <a:pPr lvl="1"/>
            <a:r>
              <a:rPr lang="en-US" dirty="0" smtClean="0"/>
              <a:t>automatic reloading of configuration files</a:t>
            </a:r>
          </a:p>
          <a:p>
            <a:pPr lvl="1"/>
            <a:r>
              <a:rPr lang="en-US" dirty="0" smtClean="0"/>
              <a:t>automatic compression of archived log files</a:t>
            </a:r>
          </a:p>
          <a:p>
            <a:pPr lvl="1"/>
            <a:r>
              <a:rPr lang="en-US" dirty="0" smtClean="0"/>
              <a:t>conditional processing of configuration files and many more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1178</Words>
  <Application>Microsoft Office PowerPoint</Application>
  <PresentationFormat>On-screen Show (4:3)</PresentationFormat>
  <Paragraphs>284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 Unicode MS</vt:lpstr>
      <vt:lpstr>Arial</vt:lpstr>
      <vt:lpstr>Calibri</vt:lpstr>
      <vt:lpstr>Times New Roman</vt:lpstr>
      <vt:lpstr>Office Theme</vt:lpstr>
      <vt:lpstr>SLF4J</vt:lpstr>
      <vt:lpstr>What is logging and What is logged?</vt:lpstr>
      <vt:lpstr>Problems of System.out.println()</vt:lpstr>
      <vt:lpstr>SLF4J</vt:lpstr>
      <vt:lpstr>When to use SLF4J</vt:lpstr>
      <vt:lpstr>SLF4J</vt:lpstr>
      <vt:lpstr>Logger level</vt:lpstr>
      <vt:lpstr>logback</vt:lpstr>
      <vt:lpstr>Logback - Advantages</vt:lpstr>
      <vt:lpstr>Logback- core features</vt:lpstr>
      <vt:lpstr>Logback - Modules</vt:lpstr>
      <vt:lpstr>Log4j Architecture</vt:lpstr>
      <vt:lpstr>Logger</vt:lpstr>
      <vt:lpstr>Logger Hierachy</vt:lpstr>
      <vt:lpstr>Root Logger</vt:lpstr>
      <vt:lpstr>Custom logger</vt:lpstr>
      <vt:lpstr>Logger Levels</vt:lpstr>
      <vt:lpstr>Logger Levels</vt:lpstr>
      <vt:lpstr>Logger Levels – Basic selection rule</vt:lpstr>
      <vt:lpstr>Configuring Logger</vt:lpstr>
      <vt:lpstr>Logback Configuration Files</vt:lpstr>
      <vt:lpstr>Configuring Logger</vt:lpstr>
      <vt:lpstr>Appender – Hierarchy</vt:lpstr>
      <vt:lpstr>Appender</vt:lpstr>
      <vt:lpstr>Encoder</vt:lpstr>
      <vt:lpstr>Why Encoder</vt:lpstr>
      <vt:lpstr>Configuring-ConsoleAppender and Encoder</vt:lpstr>
      <vt:lpstr>Configuring- FileAppender and Encoder</vt:lpstr>
      <vt:lpstr>LayoutWrappingEncoder</vt:lpstr>
      <vt:lpstr>PatternLayoutEncoder</vt:lpstr>
      <vt:lpstr>Layout</vt:lpstr>
      <vt:lpstr>Layout</vt:lpstr>
      <vt:lpstr>PatternLayout</vt:lpstr>
      <vt:lpstr>Logger Configured - Programatically</vt:lpstr>
      <vt:lpstr>XML LAYOUT</vt:lpstr>
      <vt:lpstr>Custom Layout</vt:lpstr>
      <vt:lpstr>Custom Layout</vt:lpstr>
      <vt:lpstr>HTML LAYOUT</vt:lpstr>
      <vt:lpstr>Parameterized logging</vt:lpstr>
      <vt:lpstr>Logging Seperation</vt:lpstr>
      <vt:lpstr>SiftingAppender</vt:lpstr>
      <vt:lpstr>RollingFileAppender</vt:lpstr>
      <vt:lpstr>RollingFileAppender</vt:lpstr>
      <vt:lpstr>FileNamePattern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SLF4J</dc:title>
  <dc:creator>Ramanuja</dc:creator>
  <cp:lastModifiedBy>Govindarajulu Govindarajulu (V)</cp:lastModifiedBy>
  <cp:revision>96</cp:revision>
  <dcterms:created xsi:type="dcterms:W3CDTF">2017-12-24T05:41:07Z</dcterms:created>
  <dcterms:modified xsi:type="dcterms:W3CDTF">2018-01-03T03:23:56Z</dcterms:modified>
</cp:coreProperties>
</file>