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334" r:id="rId3"/>
    <p:sldId id="423" r:id="rId4"/>
    <p:sldId id="427" r:id="rId5"/>
    <p:sldId id="424" r:id="rId6"/>
    <p:sldId id="425" r:id="rId7"/>
    <p:sldId id="428" r:id="rId8"/>
    <p:sldId id="426" r:id="rId9"/>
    <p:sldId id="335" r:id="rId10"/>
    <p:sldId id="361" r:id="rId11"/>
    <p:sldId id="336" r:id="rId12"/>
    <p:sldId id="362" r:id="rId13"/>
    <p:sldId id="337" r:id="rId14"/>
    <p:sldId id="338" r:id="rId15"/>
    <p:sldId id="364" r:id="rId16"/>
    <p:sldId id="365" r:id="rId17"/>
    <p:sldId id="366" r:id="rId18"/>
    <p:sldId id="367" r:id="rId19"/>
    <p:sldId id="368" r:id="rId20"/>
    <p:sldId id="341" r:id="rId21"/>
    <p:sldId id="369" r:id="rId22"/>
    <p:sldId id="370" r:id="rId23"/>
    <p:sldId id="371" r:id="rId24"/>
    <p:sldId id="342" r:id="rId25"/>
    <p:sldId id="377" r:id="rId26"/>
    <p:sldId id="375" r:id="rId27"/>
    <p:sldId id="376" r:id="rId28"/>
    <p:sldId id="385" r:id="rId29"/>
    <p:sldId id="383" r:id="rId30"/>
    <p:sldId id="384" r:id="rId31"/>
    <p:sldId id="386" r:id="rId32"/>
    <p:sldId id="389" r:id="rId33"/>
    <p:sldId id="390" r:id="rId34"/>
    <p:sldId id="391" r:id="rId35"/>
    <p:sldId id="392" r:id="rId36"/>
    <p:sldId id="393" r:id="rId37"/>
    <p:sldId id="394" r:id="rId38"/>
    <p:sldId id="421" r:id="rId39"/>
    <p:sldId id="350" r:id="rId40"/>
    <p:sldId id="400" r:id="rId41"/>
    <p:sldId id="402" r:id="rId42"/>
    <p:sldId id="404" r:id="rId43"/>
    <p:sldId id="409" r:id="rId44"/>
    <p:sldId id="408" r:id="rId45"/>
    <p:sldId id="410" r:id="rId46"/>
    <p:sldId id="411" r:id="rId47"/>
    <p:sldId id="401" r:id="rId48"/>
    <p:sldId id="387" r:id="rId49"/>
    <p:sldId id="414" r:id="rId50"/>
    <p:sldId id="415" r:id="rId51"/>
    <p:sldId id="416" r:id="rId52"/>
    <p:sldId id="417" r:id="rId53"/>
    <p:sldId id="273" r:id="rId54"/>
    <p:sldId id="276" r:id="rId55"/>
    <p:sldId id="434" r:id="rId56"/>
    <p:sldId id="435" r:id="rId57"/>
    <p:sldId id="436" r:id="rId58"/>
    <p:sldId id="261" r:id="rId59"/>
    <p:sldId id="405" r:id="rId60"/>
    <p:sldId id="406" r:id="rId61"/>
    <p:sldId id="309" r:id="rId62"/>
    <p:sldId id="407" r:id="rId63"/>
    <p:sldId id="325" r:id="rId64"/>
    <p:sldId id="311" r:id="rId65"/>
    <p:sldId id="312" r:id="rId66"/>
    <p:sldId id="318" r:id="rId67"/>
    <p:sldId id="313" r:id="rId68"/>
    <p:sldId id="262" r:id="rId69"/>
    <p:sldId id="322" r:id="rId70"/>
    <p:sldId id="272" r:id="rId71"/>
    <p:sldId id="314" r:id="rId72"/>
    <p:sldId id="321" r:id="rId73"/>
    <p:sldId id="315" r:id="rId74"/>
    <p:sldId id="419" r:id="rId75"/>
    <p:sldId id="263" r:id="rId76"/>
    <p:sldId id="420" r:id="rId77"/>
    <p:sldId id="317" r:id="rId78"/>
    <p:sldId id="429" r:id="rId79"/>
    <p:sldId id="430" r:id="rId80"/>
    <p:sldId id="439" r:id="rId81"/>
    <p:sldId id="431" r:id="rId82"/>
    <p:sldId id="433" r:id="rId83"/>
    <p:sldId id="264" r:id="rId84"/>
    <p:sldId id="271" r:id="rId85"/>
    <p:sldId id="316" r:id="rId86"/>
    <p:sldId id="437" r:id="rId87"/>
    <p:sldId id="438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BBCAD-60B2-4AEC-A9BE-AF049BF67C54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1AAD9-9387-48C1-B238-0B53EAD0C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973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Mastering OOAD w/ UML 2.0 – Instructor Notes</a:t>
            </a:r>
          </a:p>
        </p:txBody>
      </p:sp>
      <p:sp>
        <p:nvSpPr>
          <p:cNvPr id="48131" name="Rectangle 1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Module 2 - Concepts of Object Orientation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dirty="0">
                <a:latin typeface="ZapfHumnst BT" pitchFamily="34" charset="0"/>
              </a:rPr>
              <a:t>The next several slides will explain and define each of these relationships.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Mastering OOAD w/ UML 2.0 – Instructor Notes</a:t>
            </a:r>
          </a:p>
        </p:txBody>
      </p:sp>
      <p:sp>
        <p:nvSpPr>
          <p:cNvPr id="51203" name="Rectangle 1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Module 2 - Concepts of Object Orientation</a:t>
            </a:r>
            <a:endParaRPr lang="en-US">
              <a:latin typeface="ZapfHumnst BT" pitchFamily="34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fontAlgn="t" hangingPunct="1"/>
            <a:r>
              <a:rPr lang="en-US" sz="1000" b="1" dirty="0">
                <a:latin typeface="ZapfHumnst BT" pitchFamily="34" charset="0"/>
              </a:rPr>
              <a:t>Multiplicity</a:t>
            </a:r>
            <a:r>
              <a:rPr lang="en-US" sz="1000" dirty="0">
                <a:latin typeface="ZapfHumnst BT" pitchFamily="34" charset="0"/>
              </a:rPr>
              <a:t> can be defined as:</a:t>
            </a:r>
          </a:p>
          <a:p>
            <a:pPr eaLnBrk="1" fontAlgn="t" hangingPunct="1"/>
            <a:r>
              <a:rPr lang="en-US" sz="1000" dirty="0">
                <a:latin typeface="ZapfHumnst BT" pitchFamily="34" charset="0"/>
              </a:rPr>
              <a:t>The number of instances of one class that relate to one instance of another class.</a:t>
            </a:r>
          </a:p>
          <a:p>
            <a:pPr marL="225468" lvl="1" indent="-112734" fontAlgn="t">
              <a:buFontTx/>
              <a:buChar char="•"/>
            </a:pPr>
            <a:r>
              <a:rPr lang="en-US" sz="1000" dirty="0">
                <a:latin typeface="ZapfHumnst BT" pitchFamily="34" charset="0"/>
              </a:rPr>
              <a:t>For each role, you can specify the multiplicity</a:t>
            </a:r>
            <a:r>
              <a:rPr lang="en-US" sz="1000" b="1" dirty="0">
                <a:latin typeface="ZapfHumnst BT" pitchFamily="34" charset="0"/>
              </a:rPr>
              <a:t> </a:t>
            </a:r>
            <a:r>
              <a:rPr lang="en-US" sz="1000" dirty="0">
                <a:latin typeface="ZapfHumnst BT" pitchFamily="34" charset="0"/>
              </a:rPr>
              <a:t>of its class and how many objects of the class can be associated with one object of the other class. </a:t>
            </a:r>
          </a:p>
          <a:p>
            <a:pPr marL="225468" lvl="1" indent="-112734" fontAlgn="t">
              <a:buFontTx/>
              <a:buChar char="•"/>
            </a:pPr>
            <a:r>
              <a:rPr lang="en-US" sz="1000" dirty="0">
                <a:latin typeface="ZapfHumnst BT" pitchFamily="34" charset="0"/>
              </a:rPr>
              <a:t>Multiplicity is indicated by a text expression on the role. The expression is a comma-separated list of integer ranges. </a:t>
            </a:r>
          </a:p>
          <a:p>
            <a:pPr marL="225468" lvl="1" indent="-112734" fontAlgn="t">
              <a:buFontTx/>
              <a:buChar char="•"/>
            </a:pPr>
            <a:r>
              <a:rPr lang="en-US" sz="1000" dirty="0">
                <a:latin typeface="ZapfHumnst BT" pitchFamily="34" charset="0"/>
              </a:rPr>
              <a:t>It is important to remember that multiplicity is referring to instances of classes (objects) and their relationships. In this example, a Course Offering object can have either zero or one Professor object related to it. Conversely, a Professor object can have zero or more Course Offering objects related to it.</a:t>
            </a:r>
          </a:p>
          <a:p>
            <a:pPr marL="225468" lvl="1" indent="-112734" fontAlgn="t">
              <a:buFontTx/>
              <a:buChar char="•"/>
            </a:pPr>
            <a:r>
              <a:rPr lang="en-US" sz="1000" dirty="0">
                <a:latin typeface="ZapfHumnst BT" pitchFamily="34" charset="0"/>
              </a:rPr>
              <a:t>Multiplicity must be defined on both ends of the association.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Mastering OOAD w/ UML 2.0 – Instructor Notes</a:t>
            </a:r>
          </a:p>
        </p:txBody>
      </p:sp>
      <p:sp>
        <p:nvSpPr>
          <p:cNvPr id="52227" name="Rectangle 1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Module 2 - Concepts of Object Orientation</a:t>
            </a:r>
            <a:endParaRPr lang="en-US">
              <a:latin typeface="ZapfHumnst BT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34" indent="-112734" fontAlgn="t">
              <a:buFontTx/>
              <a:buChar char="•"/>
            </a:pPr>
            <a:r>
              <a:rPr lang="en-US" sz="1000" dirty="0">
                <a:latin typeface="ZapfHumnst BT" pitchFamily="34" charset="0"/>
              </a:rPr>
              <a:t>Multiplicity is indicated by a text expression on the role. </a:t>
            </a:r>
          </a:p>
          <a:p>
            <a:pPr marL="112734" indent="-112734" fontAlgn="t">
              <a:buFontTx/>
              <a:buChar char="•"/>
            </a:pPr>
            <a:r>
              <a:rPr lang="en-US" sz="1000" dirty="0">
                <a:latin typeface="ZapfHumnst BT" pitchFamily="34" charset="0"/>
              </a:rPr>
              <a:t>The expression is a comma-separated list of integer ranges. </a:t>
            </a:r>
          </a:p>
          <a:p>
            <a:pPr marL="112734" indent="-112734" fontAlgn="t">
              <a:buFontTx/>
              <a:buChar char="•"/>
            </a:pPr>
            <a:r>
              <a:rPr lang="en-US" sz="1000" dirty="0">
                <a:latin typeface="ZapfHumnst BT" pitchFamily="34" charset="0"/>
              </a:rPr>
              <a:t>A range is indicated by an integer (the lower value), two dots, followed by another integer (the upper value).</a:t>
            </a:r>
          </a:p>
          <a:p>
            <a:pPr marL="112734" indent="-112734" fontAlgn="t">
              <a:buFontTx/>
              <a:buChar char="•"/>
            </a:pPr>
            <a:r>
              <a:rPr lang="en-US" sz="1000" dirty="0">
                <a:latin typeface="ZapfHumnst BT" pitchFamily="34" charset="0"/>
              </a:rPr>
              <a:t>A single integer is a valid range, and the symbol “*” indicates "many.” That is, an asterisk “*” indicates an unlimited number of objects. </a:t>
            </a:r>
          </a:p>
          <a:p>
            <a:pPr marL="112734" indent="-112734" fontAlgn="t">
              <a:buFontTx/>
              <a:buChar char="•"/>
            </a:pPr>
            <a:r>
              <a:rPr lang="en-US" sz="1000" dirty="0">
                <a:latin typeface="ZapfHumnst BT" pitchFamily="34" charset="0"/>
              </a:rPr>
              <a:t>The symbol “*” by itself is equivalent to “0..*” That is, it represents any number, including none. This is the default value. </a:t>
            </a:r>
          </a:p>
          <a:p>
            <a:pPr marL="112734" indent="-112734" fontAlgn="t">
              <a:buFontTx/>
              <a:buChar char="•"/>
            </a:pPr>
            <a:r>
              <a:rPr lang="en-US" sz="1000" dirty="0">
                <a:latin typeface="ZapfHumnst BT" pitchFamily="34" charset="0"/>
              </a:rPr>
              <a:t>An optional scalar role has the multiplicity 0..1. </a:t>
            </a:r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569180" y="1204239"/>
            <a:ext cx="1856022" cy="6827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471" tIns="53236" rIns="106471" bIns="53236"/>
          <a:lstStyle/>
          <a:p>
            <a:pPr>
              <a:lnSpc>
                <a:spcPct val="87000"/>
              </a:lnSpc>
              <a:spcBef>
                <a:spcPct val="40000"/>
              </a:spcBef>
            </a:pPr>
            <a:r>
              <a:rPr lang="en-US" sz="1000" dirty="0">
                <a:latin typeface="ZapfHumnst BT" pitchFamily="34" charset="0"/>
              </a:rPr>
              <a:t>The use of “N” instead of “*” is from </a:t>
            </a:r>
            <a:r>
              <a:rPr lang="en-US" sz="1000" dirty="0" err="1">
                <a:latin typeface="ZapfHumnst BT" pitchFamily="34" charset="0"/>
              </a:rPr>
              <a:t>Booch</a:t>
            </a:r>
            <a:r>
              <a:rPr lang="en-US" sz="1000" dirty="0">
                <a:latin typeface="ZapfHumnst BT" pitchFamily="34" charset="0"/>
              </a:rPr>
              <a:t>, not UML. For example, the use of “0..N” and “N” is not UML.</a:t>
            </a:r>
          </a:p>
          <a:p>
            <a:pPr>
              <a:lnSpc>
                <a:spcPct val="87000"/>
              </a:lnSpc>
              <a:spcBef>
                <a:spcPct val="40000"/>
              </a:spcBef>
            </a:pPr>
            <a:r>
              <a:rPr lang="en-US" sz="1000" dirty="0">
                <a:latin typeface="ZapfHumnst BT" pitchFamily="34" charset="0"/>
              </a:rPr>
              <a:t>The multiplicity specified for a relationship is for all instances of that relationship, not simply for a particular use-case realization or for a particular point in time.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Mastering OOAD w/ UML 2.0 – Instructor Notes</a:t>
            </a:r>
          </a:p>
        </p:txBody>
      </p:sp>
      <p:sp>
        <p:nvSpPr>
          <p:cNvPr id="36867" name="Rectangle 1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Module 2 - Concepts of Object Orientation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0625" y="836613"/>
            <a:ext cx="4035425" cy="3027362"/>
          </a:xfrm>
          <a:solidFill>
            <a:srgbClr val="FFFFFF"/>
          </a:solidFill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3976" y="4094730"/>
            <a:ext cx="3970340" cy="4020452"/>
          </a:xfrm>
          <a:noFill/>
          <a:ln/>
        </p:spPr>
        <p:txBody>
          <a:bodyPr/>
          <a:lstStyle/>
          <a:p>
            <a:pPr eaLnBrk="1" hangingPunct="1"/>
            <a:r>
              <a:rPr lang="en-US" sz="1000" dirty="0" smtClean="0">
                <a:latin typeface="ZapfHumnst BT" pitchFamily="34" charset="0"/>
                <a:ea typeface="Arial Unicode MS" pitchFamily="34" charset="-128"/>
                <a:cs typeface="Arial Unicode MS" pitchFamily="34" charset="-128"/>
              </a:rPr>
              <a:t>According to </a:t>
            </a:r>
            <a:r>
              <a:rPr lang="en-US" sz="1000" dirty="0" err="1" smtClean="0">
                <a:latin typeface="ZapfHumnst BT" pitchFamily="34" charset="0"/>
                <a:ea typeface="Arial Unicode MS" pitchFamily="34" charset="-128"/>
                <a:cs typeface="Arial Unicode MS" pitchFamily="34" charset="-128"/>
              </a:rPr>
              <a:t>Booch</a:t>
            </a:r>
            <a:r>
              <a:rPr lang="en-US" sz="1000" dirty="0" smtClean="0">
                <a:latin typeface="ZapfHumnst BT" pitchFamily="34" charset="0"/>
                <a:ea typeface="Arial Unicode MS" pitchFamily="34" charset="-128"/>
                <a:cs typeface="Arial Unicode MS" pitchFamily="34" charset="-128"/>
              </a:rPr>
              <a:t> in </a:t>
            </a:r>
            <a:r>
              <a:rPr lang="en-US" sz="1000" i="1" dirty="0" smtClean="0">
                <a:latin typeface="ZapfHumnst BT" pitchFamily="34" charset="0"/>
                <a:ea typeface="Arial Unicode MS" pitchFamily="34" charset="-128"/>
                <a:cs typeface="Arial Unicode MS" pitchFamily="34" charset="-128"/>
              </a:rPr>
              <a:t>The Unified Modeling Language User Guide</a:t>
            </a:r>
            <a:r>
              <a:rPr lang="en-US" sz="1000" dirty="0" smtClean="0">
                <a:latin typeface="ZapfHumnst BT" pitchFamily="34" charset="0"/>
                <a:ea typeface="Arial Unicode MS" pitchFamily="34" charset="-128"/>
                <a:cs typeface="Arial Unicode MS" pitchFamily="34" charset="-128"/>
              </a:rPr>
              <a:t>, modeling achieves four aims:</a:t>
            </a:r>
          </a:p>
          <a:p>
            <a:pPr eaLnBrk="1" hangingPunct="1"/>
            <a:r>
              <a:rPr lang="en-US" sz="1000" dirty="0" smtClean="0">
                <a:latin typeface="ZapfHumnst BT" pitchFamily="34" charset="0"/>
                <a:ea typeface="Arial Unicode MS" pitchFamily="34" charset="-128"/>
                <a:cs typeface="Arial Unicode MS" pitchFamily="34" charset="-128"/>
              </a:rPr>
              <a:t>1. Models help you to </a:t>
            </a:r>
            <a:r>
              <a:rPr lang="en-US" sz="1000" b="1" dirty="0" smtClean="0">
                <a:latin typeface="ZapfHumnst BT" pitchFamily="34" charset="0"/>
                <a:ea typeface="Arial Unicode MS" pitchFamily="34" charset="-128"/>
                <a:cs typeface="Arial Unicode MS" pitchFamily="34" charset="-128"/>
              </a:rPr>
              <a:t>visualize</a:t>
            </a:r>
            <a:r>
              <a:rPr lang="en-US" sz="1000" dirty="0" smtClean="0">
                <a:latin typeface="ZapfHumnst BT" pitchFamily="34" charset="0"/>
                <a:ea typeface="Arial Unicode MS" pitchFamily="34" charset="-128"/>
                <a:cs typeface="Arial Unicode MS" pitchFamily="34" charset="-128"/>
              </a:rPr>
              <a:t> a system, as you want it to be.  A model helps the software team communicate the vision for the system being developed. It is difficult for a software team to have a unified vision of a system that is described only in specification and requirement documents. Models bring about understanding of the system.</a:t>
            </a:r>
          </a:p>
          <a:p>
            <a:pPr eaLnBrk="1" hangingPunct="1"/>
            <a:r>
              <a:rPr lang="en-US" sz="1000" dirty="0" smtClean="0">
                <a:latin typeface="ZapfHumnst BT" pitchFamily="34" charset="0"/>
                <a:ea typeface="Arial Unicode MS" pitchFamily="34" charset="-128"/>
                <a:cs typeface="Arial Unicode MS" pitchFamily="34" charset="-128"/>
              </a:rPr>
              <a:t>2. Models permit you to </a:t>
            </a:r>
            <a:r>
              <a:rPr lang="en-US" sz="1000" b="1" dirty="0" smtClean="0">
                <a:latin typeface="ZapfHumnst BT" pitchFamily="34" charset="0"/>
                <a:ea typeface="Arial Unicode MS" pitchFamily="34" charset="-128"/>
                <a:cs typeface="Arial Unicode MS" pitchFamily="34" charset="-128"/>
              </a:rPr>
              <a:t>specify</a:t>
            </a:r>
            <a:r>
              <a:rPr lang="en-US" sz="1000" dirty="0" smtClean="0">
                <a:latin typeface="ZapfHumnst BT" pitchFamily="34" charset="0"/>
                <a:ea typeface="Arial Unicode MS" pitchFamily="34" charset="-128"/>
                <a:cs typeface="Arial Unicode MS" pitchFamily="34" charset="-128"/>
              </a:rPr>
              <a:t> the structure of behavior of a system.  A model allows how to document system behavior and structure before coding the system.</a:t>
            </a:r>
          </a:p>
          <a:p>
            <a:pPr eaLnBrk="1" hangingPunct="1"/>
            <a:r>
              <a:rPr lang="en-US" sz="1000" dirty="0" smtClean="0">
                <a:latin typeface="ZapfHumnst BT" pitchFamily="34" charset="0"/>
                <a:ea typeface="Arial Unicode MS" pitchFamily="34" charset="-128"/>
                <a:cs typeface="Arial Unicode MS" pitchFamily="34" charset="-128"/>
              </a:rPr>
              <a:t>3. Models give a template that guide you in </a:t>
            </a:r>
            <a:r>
              <a:rPr lang="en-US" sz="1000" b="1" dirty="0" smtClean="0">
                <a:latin typeface="ZapfHumnst BT" pitchFamily="34" charset="0"/>
                <a:ea typeface="Arial Unicode MS" pitchFamily="34" charset="-128"/>
                <a:cs typeface="Arial Unicode MS" pitchFamily="34" charset="-128"/>
              </a:rPr>
              <a:t>constructing </a:t>
            </a:r>
            <a:r>
              <a:rPr lang="en-US" sz="1000" dirty="0" smtClean="0">
                <a:latin typeface="ZapfHumnst BT" pitchFamily="34" charset="0"/>
                <a:ea typeface="Arial Unicode MS" pitchFamily="34" charset="-128"/>
                <a:cs typeface="Arial Unicode MS" pitchFamily="34" charset="-128"/>
              </a:rPr>
              <a:t>a system.  A model is an invaluable tool during construction. It serves as a road map for a developer. Have you experienced a situation where a developer coded incorrect behavior because he or she was confused over the wording in a requirements document? Modeling helps alleviate that situation.</a:t>
            </a:r>
          </a:p>
          <a:p>
            <a:pPr eaLnBrk="1" hangingPunct="1"/>
            <a:r>
              <a:rPr lang="en-US" sz="1000" dirty="0" smtClean="0">
                <a:latin typeface="ZapfHumnst BT" pitchFamily="34" charset="0"/>
                <a:cs typeface="Times New Roman" pitchFamily="18" charset="0"/>
              </a:rPr>
              <a:t>4. Models </a:t>
            </a:r>
            <a:r>
              <a:rPr lang="en-US" sz="1000" b="1" dirty="0" smtClean="0">
                <a:latin typeface="ZapfHumnst BT" pitchFamily="34" charset="0"/>
                <a:cs typeface="Times New Roman" pitchFamily="18" charset="0"/>
              </a:rPr>
              <a:t>document </a:t>
            </a:r>
            <a:r>
              <a:rPr lang="en-US" sz="1000" dirty="0" smtClean="0">
                <a:latin typeface="ZapfHumnst BT" pitchFamily="34" charset="0"/>
                <a:cs typeface="Times New Roman" pitchFamily="18" charset="0"/>
              </a:rPr>
              <a:t>the decisions you’ve made. Models are valuable tools in the long term because they give “hard” information on design decisions. You don’t need to rely on someone’s memory.</a:t>
            </a:r>
            <a:r>
              <a:rPr lang="en-US" sz="1000" dirty="0" smtClean="0">
                <a:latin typeface="ZapfHumnst BT" pitchFamily="34" charset="0"/>
              </a:rPr>
              <a:t> </a:t>
            </a: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446993" y="1205821"/>
            <a:ext cx="1744660" cy="667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7008" tIns="53504" rIns="107008" bIns="53504"/>
          <a:lstStyle/>
          <a:p>
            <a:pPr defTabSz="906570">
              <a:lnSpc>
                <a:spcPct val="87000"/>
              </a:lnSpc>
              <a:spcBef>
                <a:spcPct val="40000"/>
              </a:spcBef>
            </a:pPr>
            <a:r>
              <a:rPr lang="en-US" sz="1000" dirty="0">
                <a:latin typeface="ZapfHumnst BT" pitchFamily="34" charset="0"/>
              </a:rPr>
              <a:t>Sell the students on the value of visual modeling.</a:t>
            </a:r>
          </a:p>
          <a:p>
            <a:pPr defTabSz="906570">
              <a:lnSpc>
                <a:spcPct val="87000"/>
              </a:lnSpc>
              <a:spcBef>
                <a:spcPct val="40000"/>
              </a:spcBef>
            </a:pPr>
            <a:r>
              <a:rPr lang="en-US" sz="1000" dirty="0">
                <a:latin typeface="ZapfHumnst BT" pitchFamily="34" charset="0"/>
                <a:ea typeface="Arial Unicode MS" pitchFamily="34" charset="-128"/>
                <a:cs typeface="Arial Unicode MS" pitchFamily="34" charset="-128"/>
              </a:rPr>
              <a:t>Clarify that you are discussing formal modeling, not modeling written on a white board or on the back of a napkin at lunch.</a:t>
            </a:r>
          </a:p>
          <a:p>
            <a:pPr defTabSz="906570">
              <a:lnSpc>
                <a:spcPct val="87000"/>
              </a:lnSpc>
              <a:spcBef>
                <a:spcPct val="40000"/>
              </a:spcBef>
            </a:pPr>
            <a:endParaRPr lang="en-US" sz="1000" dirty="0">
              <a:latin typeface="ZapfHumnst BT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Mastering OOAD w/ UML 2.0 – Instructor Notes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3 - Requirements Overview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05629" y="832854"/>
            <a:ext cx="3953326" cy="30295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87069" y="4096310"/>
            <a:ext cx="3971886" cy="402045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112734" indent="-112734">
              <a:buFontTx/>
              <a:buChar char="•"/>
            </a:pPr>
            <a:r>
              <a:rPr lang="en-US" sz="1000" dirty="0">
                <a:latin typeface="ZapfHumnst BT" pitchFamily="34" charset="0"/>
              </a:rPr>
              <a:t>No system exists in isolation. Every system interacts with people or automated systems for some purpose. These interactions result in some sort of predictable result. This predictable result is system behavior. </a:t>
            </a:r>
          </a:p>
          <a:p>
            <a:pPr marL="112734" indent="-112734">
              <a:buFontTx/>
              <a:buChar char="•"/>
            </a:pPr>
            <a:r>
              <a:rPr lang="en-US" sz="1000" dirty="0">
                <a:latin typeface="ZapfHumnst BT" pitchFamily="34" charset="0"/>
              </a:rPr>
              <a:t>Use cases are the mechanism for capturing the desired behavior for the system that is under development, but they do not specify how the behavior is to be implemented.</a:t>
            </a:r>
          </a:p>
          <a:p>
            <a:pPr marL="112734" indent="-112734">
              <a:buFontTx/>
              <a:buChar char="•"/>
            </a:pPr>
            <a:r>
              <a:rPr lang="en-US" sz="1000" dirty="0">
                <a:latin typeface="ZapfHumnst BT" pitchFamily="34" charset="0"/>
              </a:rPr>
              <a:t>The UML specifies a model for communicating system behavior — the Use-Case Model.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Mastering OOAD w/ UML 2.0 – Instructor Notes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3 - Requirements Overview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3800" y="833438"/>
            <a:ext cx="4037013" cy="3028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87069" y="4096310"/>
            <a:ext cx="3971886" cy="402045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000" dirty="0">
                <a:latin typeface="ZapfHumnst BT" pitchFamily="34" charset="0"/>
              </a:rPr>
              <a:t>An </a:t>
            </a:r>
            <a:r>
              <a:rPr lang="en-US" sz="1000" b="1" dirty="0">
                <a:latin typeface="ZapfHumnst BT" pitchFamily="34" charset="0"/>
              </a:rPr>
              <a:t>actor</a:t>
            </a:r>
            <a:r>
              <a:rPr lang="en-US" sz="1000" dirty="0">
                <a:latin typeface="ZapfHumnst BT" pitchFamily="34" charset="0"/>
              </a:rPr>
              <a:t> represents a coherent set of roles that users of the system play when interacting with these use cases. Typically, an actor represents a human, a hardware device, or some other external system. In UML 2, actors should be named whenever possible.</a:t>
            </a:r>
          </a:p>
          <a:p>
            <a:r>
              <a:rPr lang="en-US" sz="1000" dirty="0">
                <a:latin typeface="ZapfHumnst BT" pitchFamily="34" charset="0"/>
              </a:rPr>
              <a:t>A </a:t>
            </a:r>
            <a:r>
              <a:rPr lang="en-US" sz="1000" b="1" dirty="0">
                <a:latin typeface="ZapfHumnst BT" pitchFamily="34" charset="0"/>
              </a:rPr>
              <a:t>use case</a:t>
            </a:r>
            <a:r>
              <a:rPr lang="en-US" sz="1000" dirty="0">
                <a:latin typeface="ZapfHumnst BT" pitchFamily="34" charset="0"/>
              </a:rPr>
              <a:t> is a sequence of actions a system performs to yield an observable result that is of value to a particular actor. A use case describes </a:t>
            </a:r>
            <a:r>
              <a:rPr lang="en-US" sz="1000" i="1" dirty="0">
                <a:latin typeface="ZapfHumnst BT" pitchFamily="34" charset="0"/>
              </a:rPr>
              <a:t>what</a:t>
            </a:r>
            <a:r>
              <a:rPr lang="en-US" sz="1000" dirty="0">
                <a:latin typeface="ZapfHumnst BT" pitchFamily="34" charset="0"/>
              </a:rPr>
              <a:t> a system does, but it does not specify </a:t>
            </a:r>
            <a:r>
              <a:rPr lang="en-US" sz="1000" i="1" dirty="0">
                <a:latin typeface="ZapfHumnst BT" pitchFamily="34" charset="0"/>
              </a:rPr>
              <a:t>how</a:t>
            </a:r>
            <a:r>
              <a:rPr lang="en-US" sz="1000" dirty="0">
                <a:latin typeface="ZapfHumnst BT" pitchFamily="34" charset="0"/>
              </a:rPr>
              <a:t> it does it. Whenever space permits, put the name of the use case inside the icon.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569180" y="1204239"/>
            <a:ext cx="1732287" cy="6827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6471" tIns="53236" rIns="106471" bIns="53236"/>
          <a:lstStyle/>
          <a:p>
            <a:r>
              <a:rPr lang="en-US">
                <a:latin typeface="ZapfHumnst BT" pitchFamily="34" charset="0"/>
              </a:rPr>
              <a:t>This is a good place to remind students that in UML 2, actors are usually named and to put the name of the use case in the icon when space permits.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6B351-43C7-47AF-8ABB-D4C111EBFE59}" type="slidenum">
              <a:rPr lang="en-IN" smtClean="0"/>
              <a:pPr/>
              <a:t>79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E11-9E23-40DA-80A9-5B0E77AAE634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AE8-D721-410E-AB20-96F11CA29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E11-9E23-40DA-80A9-5B0E77AAE634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AE8-D721-410E-AB20-96F11CA29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E11-9E23-40DA-80A9-5B0E77AAE634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AE8-D721-410E-AB20-96F11CA29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83718-A1B3-4E74-8A80-2316F8E1F8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ECD02-31B7-4AF5-AF48-126A4A2D4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E11-9E23-40DA-80A9-5B0E77AAE634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AE8-D721-410E-AB20-96F11CA29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E11-9E23-40DA-80A9-5B0E77AAE634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AE8-D721-410E-AB20-96F11CA29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E11-9E23-40DA-80A9-5B0E77AAE634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AE8-D721-410E-AB20-96F11CA29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E11-9E23-40DA-80A9-5B0E77AAE634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AE8-D721-410E-AB20-96F11CA29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E11-9E23-40DA-80A9-5B0E77AAE634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AE8-D721-410E-AB20-96F11CA29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E11-9E23-40DA-80A9-5B0E77AAE634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AE8-D721-410E-AB20-96F11CA29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E11-9E23-40DA-80A9-5B0E77AAE634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AE8-D721-410E-AB20-96F11CA29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2E11-9E23-40DA-80A9-5B0E77AAE634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6AE8-D721-410E-AB20-96F11CA29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2E11-9E23-40DA-80A9-5B0E77AAE634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26AE8-D721-410E-AB20-96F11CA29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g.org/" TargetMode="External"/><Relationship Id="rId2" Type="http://schemas.openxmlformats.org/officeDocument/2006/relationships/hyperlink" Target="http://www.rational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OOAD and 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594600" cy="2514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Real time physical entity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An object is an instance of a class.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It contains state and </a:t>
            </a:r>
            <a:r>
              <a:rPr lang="en-US" sz="2400" b="1" dirty="0" err="1" smtClean="0"/>
              <a:t>behaviour</a:t>
            </a: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“State” of an object is called an “instance variable”.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“Behavior” of an object is known as “method”.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842963" y="419100"/>
            <a:ext cx="7589837" cy="646331"/>
          </a:xfrm>
          <a:prstGeom prst="rect">
            <a:avLst/>
          </a:prstGeom>
          <a:solidFill>
            <a:srgbClr val="00FFFF"/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3600" b="1" dirty="0" smtClean="0">
                <a:solidFill>
                  <a:srgbClr val="CC3300"/>
                </a:solidFill>
              </a:rPr>
              <a:t>Object</a:t>
            </a:r>
            <a:endParaRPr lang="en-US" sz="3600" b="1" dirty="0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vs Class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r>
              <a:rPr lang="en-US" dirty="0"/>
              <a:t>Class is template</a:t>
            </a:r>
          </a:p>
          <a:p>
            <a:r>
              <a:rPr lang="en-US" dirty="0" smtClean="0"/>
              <a:t>Class </a:t>
            </a:r>
            <a:r>
              <a:rPr lang="en-US" dirty="0"/>
              <a:t>is purely static concept, represented by program text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0" y="1676400"/>
            <a:ext cx="4191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 is instance of the class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 is dynamic entity, occupying space in memory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 of 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Reusability</a:t>
            </a:r>
          </a:p>
          <a:p>
            <a:r>
              <a:rPr lang="en-US" dirty="0" smtClean="0"/>
              <a:t>Extensibility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</a:t>
            </a:r>
            <a:r>
              <a:rPr lang="en-US" dirty="0"/>
              <a:t>Principles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Major themes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Modularity</a:t>
            </a:r>
          </a:p>
          <a:p>
            <a:pPr lvl="1"/>
            <a:r>
              <a:rPr lang="en-US" dirty="0" smtClean="0"/>
              <a:t>inheritance</a:t>
            </a:r>
            <a:endParaRPr lang="en-US" dirty="0"/>
          </a:p>
          <a:p>
            <a:pPr lvl="1"/>
            <a:r>
              <a:rPr lang="en-US" dirty="0"/>
              <a:t>Polymorphism</a:t>
            </a:r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</a:t>
            </a:r>
            <a:r>
              <a:rPr lang="en-US" dirty="0" smtClean="0"/>
              <a:t>hides the state and behavior of an object to other code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9725"/>
            <a:ext cx="8229600" cy="4525963"/>
          </a:xfrm>
        </p:spPr>
        <p:txBody>
          <a:bodyPr/>
          <a:lstStyle/>
          <a:p>
            <a:r>
              <a:rPr lang="en-US" smtClean="0"/>
              <a:t>Wraps code and data together is called encapsulation</a:t>
            </a:r>
          </a:p>
          <a:p>
            <a:r>
              <a:rPr lang="en-US" smtClean="0"/>
              <a:t>Why Encapsulation?</a:t>
            </a:r>
          </a:p>
          <a:p>
            <a:pPr lvl="1"/>
            <a:r>
              <a:rPr lang="en-US" smtClean="0"/>
              <a:t>To avoid unwanted data which is not suitable to real world</a:t>
            </a:r>
          </a:p>
          <a:p>
            <a:pPr lvl="1"/>
            <a:r>
              <a:rPr lang="en-US" smtClean="0"/>
              <a:t>When the characteristics of state changes, it must not affect other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Encapsulation achieves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Maintainable </a:t>
            </a:r>
          </a:p>
          <a:p>
            <a:r>
              <a:rPr lang="en-US" dirty="0" smtClean="0"/>
              <a:t>data secure</a:t>
            </a:r>
          </a:p>
          <a:p>
            <a:r>
              <a:rPr lang="en-US" dirty="0" smtClean="0"/>
              <a:t>Read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will you do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Make all the fields private</a:t>
            </a:r>
          </a:p>
          <a:p>
            <a:pPr>
              <a:defRPr/>
            </a:pPr>
            <a:r>
              <a:rPr lang="en-US" dirty="0" smtClean="0"/>
              <a:t>Provide setters and getters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TightEncapsulation</a:t>
            </a:r>
          </a:p>
          <a:p>
            <a:pPr lvl="1">
              <a:defRPr/>
            </a:pPr>
            <a:r>
              <a:rPr lang="en-US" dirty="0" smtClean="0"/>
              <a:t>Make all the fields private</a:t>
            </a:r>
          </a:p>
          <a:p>
            <a:pPr lvl="1">
              <a:defRPr/>
            </a:pPr>
            <a:r>
              <a:rPr lang="en-US" dirty="0" smtClean="0"/>
              <a:t>Provide only getters</a:t>
            </a:r>
          </a:p>
          <a:p>
            <a:pPr lvl="2">
              <a:defRPr/>
            </a:pPr>
            <a:r>
              <a:rPr lang="en-US" dirty="0" smtClean="0"/>
              <a:t>Aceives immutable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Setter and getter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Setter</a:t>
            </a:r>
          </a:p>
          <a:p>
            <a:pPr lvl="1"/>
            <a:r>
              <a:rPr lang="en-US" smtClean="0"/>
              <a:t>Set the data to instance variable</a:t>
            </a:r>
          </a:p>
          <a:p>
            <a:pPr lvl="1"/>
            <a:r>
              <a:rPr lang="en-US" smtClean="0"/>
              <a:t>To write business rule to validate the data</a:t>
            </a:r>
          </a:p>
          <a:p>
            <a:r>
              <a:rPr lang="en-US" smtClean="0"/>
              <a:t>Getter</a:t>
            </a:r>
          </a:p>
          <a:p>
            <a:pPr lvl="1"/>
            <a:r>
              <a:rPr lang="en-US" smtClean="0"/>
              <a:t>Get the data from instance var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33437"/>
          </a:xfrm>
        </p:spPr>
        <p:txBody>
          <a:bodyPr/>
          <a:lstStyle/>
          <a:p>
            <a:pPr algn="l" eaLnBrk="1" hangingPunct="1"/>
            <a:r>
              <a:rPr lang="en-US" smtClean="0"/>
              <a:t>What is encapsulation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19125" y="2589213"/>
            <a:ext cx="2082800" cy="760412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solidFill>
                  <a:schemeClr val="tx1"/>
                </a:solidFill>
              </a:rPr>
              <a:t>Client code </a:t>
            </a:r>
          </a:p>
          <a:p>
            <a:pPr>
              <a:defRPr/>
            </a:pPr>
            <a:r>
              <a:rPr lang="en-US" sz="1800">
                <a:solidFill>
                  <a:schemeClr val="tx1"/>
                </a:solidFill>
              </a:rPr>
              <a:t>cust.getAge();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854450" y="1701800"/>
            <a:ext cx="4473575" cy="2757488"/>
          </a:xfrm>
          <a:prstGeom prst="rect">
            <a:avLst/>
          </a:prstGeom>
          <a:gradFill rotWithShape="1">
            <a:gsLst>
              <a:gs pos="0">
                <a:srgbClr val="D6ECEE"/>
              </a:gs>
              <a:gs pos="50000">
                <a:schemeClr val="bg1"/>
              </a:gs>
              <a:gs pos="100000">
                <a:srgbClr val="D6ECEE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>
              <a:defRPr/>
            </a:pPr>
            <a:r>
              <a:rPr lang="en-US" sz="1800">
                <a:solidFill>
                  <a:schemeClr val="tx1"/>
                </a:solidFill>
              </a:rPr>
              <a:t>Owner code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4246563" y="2519363"/>
            <a:ext cx="2039937" cy="1222375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bg1"/>
                </a:solidFill>
              </a:rPr>
              <a:t>setAge()</a:t>
            </a:r>
          </a:p>
          <a:p>
            <a:r>
              <a:rPr lang="en-US" sz="1800">
                <a:solidFill>
                  <a:schemeClr val="bg1"/>
                </a:solidFill>
              </a:rPr>
              <a:t>getAge()</a:t>
            </a:r>
          </a:p>
        </p:txBody>
      </p:sp>
      <p:sp>
        <p:nvSpPr>
          <p:cNvPr id="22534" name="Oval 7"/>
          <p:cNvSpPr>
            <a:spLocks noChangeArrowheads="1"/>
          </p:cNvSpPr>
          <p:nvPr/>
        </p:nvSpPr>
        <p:spPr bwMode="auto">
          <a:xfrm>
            <a:off x="6837363" y="2574925"/>
            <a:ext cx="969962" cy="492125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>
                <a:solidFill>
                  <a:schemeClr val="bg1"/>
                </a:solidFill>
              </a:rPr>
              <a:t>age</a:t>
            </a:r>
          </a:p>
        </p:txBody>
      </p:sp>
      <p:graphicFrame>
        <p:nvGraphicFramePr>
          <p:cNvPr id="22535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1377950" y="3449638"/>
          <a:ext cx="676275" cy="1076325"/>
        </p:xfrm>
        <a:graphic>
          <a:graphicData uri="http://schemas.openxmlformats.org/presentationml/2006/ole">
            <p:oleObj spid="_x0000_s3092" name="Bitmap Image" r:id="rId3" imgW="676369" imgH="1076475" progId="PBrush">
              <p:embed/>
            </p:oleObj>
          </a:graphicData>
        </a:graphic>
      </p:graphicFrame>
      <p:sp>
        <p:nvSpPr>
          <p:cNvPr id="22536" name="Line 11"/>
          <p:cNvSpPr>
            <a:spLocks noChangeShapeType="1"/>
          </p:cNvSpPr>
          <p:nvPr/>
        </p:nvSpPr>
        <p:spPr bwMode="auto">
          <a:xfrm flipV="1">
            <a:off x="2265363" y="3305175"/>
            <a:ext cx="1884362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7" name="Line 12"/>
          <p:cNvSpPr>
            <a:spLocks noChangeShapeType="1"/>
          </p:cNvSpPr>
          <p:nvPr/>
        </p:nvSpPr>
        <p:spPr bwMode="auto">
          <a:xfrm flipV="1">
            <a:off x="6189663" y="2911475"/>
            <a:ext cx="674687" cy="141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</a:t>
            </a:r>
            <a:r>
              <a:rPr lang="en-US" dirty="0" err="1" smtClean="0"/>
              <a:t>vs</a:t>
            </a:r>
            <a:r>
              <a:rPr lang="en-US" dirty="0" smtClean="0"/>
              <a:t> OOP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219200"/>
          <a:ext cx="6096000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oriented OOP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data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security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 constant Data cannot be read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constant Data can be read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More than  one method cannot have same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More than one method can have same name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Code cannot be extensible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Code can</a:t>
                      </a:r>
                      <a:r>
                        <a:rPr kumimoji="0" lang="en-US" sz="1800" b="0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be extensible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abstraction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Abstraction is possible(hiding data and methods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other code)</a:t>
                      </a:r>
                      <a:endParaRPr kumimoji="0" lang="en-US" sz="1800" b="0" i="0" u="none" strike="noStrike" kern="1200" cap="none" spc="0" normalizeH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Reusability</a:t>
                      </a:r>
                      <a:r>
                        <a:rPr lang="en-US" baseline="0" dirty="0" smtClean="0"/>
                        <a:t> and maintainability of the code is limited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Reusability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and maintainability of code is high</a:t>
                      </a:r>
                      <a:endParaRPr kumimoji="0" lang="en-US" sz="1800" b="0" i="0" u="none" strike="noStrike" kern="1200" cap="none" spc="0" normalizeH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Always tightly coupled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Loosely coupled is possible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Focused on the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Focused on the data and functions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Modularity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is the process of decomposing a problem (program) into a set of modules</a:t>
            </a:r>
          </a:p>
          <a:p>
            <a:r>
              <a:rPr lang="en-US" dirty="0" smtClean="0"/>
              <a:t> so as to reduce the overall complexity of the problem.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sz="half" idx="1"/>
          </p:nvPr>
        </p:nvSpPr>
        <p:spPr>
          <a:xfrm>
            <a:off x="485775" y="1425575"/>
            <a:ext cx="779145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Static polymorphism is implemented using Overloading</a:t>
            </a:r>
          </a:p>
          <a:p>
            <a:r>
              <a:rPr lang="en-US" dirty="0" smtClean="0"/>
              <a:t>Method overloading</a:t>
            </a:r>
          </a:p>
          <a:p>
            <a:pPr lvl="1"/>
            <a:r>
              <a:rPr lang="en-US" dirty="0" smtClean="0"/>
              <a:t>Two or more methods having same name with different signature</a:t>
            </a:r>
          </a:p>
          <a:p>
            <a:r>
              <a:rPr lang="en-US" dirty="0" smtClean="0"/>
              <a:t>Signature</a:t>
            </a:r>
          </a:p>
          <a:p>
            <a:pPr lvl="1"/>
            <a:r>
              <a:rPr lang="en-US" dirty="0" smtClean="0"/>
              <a:t>Includes method name and argument list</a:t>
            </a:r>
          </a:p>
          <a:p>
            <a:pPr lvl="1"/>
            <a:r>
              <a:rPr lang="en-US" dirty="0" smtClean="0"/>
              <a:t>Arguments must differ from type and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63738"/>
            <a:ext cx="8229600" cy="4162425"/>
          </a:xfrm>
        </p:spPr>
        <p:txBody>
          <a:bodyPr/>
          <a:lstStyle/>
          <a:p>
            <a:pPr eaLnBrk="1" hangingPunct="1"/>
            <a:r>
              <a:rPr lang="en-US" dirty="0" smtClean="0"/>
              <a:t>Providing the client to attain same task with different types of input.</a:t>
            </a:r>
          </a:p>
          <a:p>
            <a:pPr eaLnBrk="1" hangingPunct="1"/>
            <a:r>
              <a:rPr lang="en-US" dirty="0" smtClean="0"/>
              <a:t>Attain same task with additional </a:t>
            </a:r>
            <a:r>
              <a:rPr lang="en-US" dirty="0" err="1" smtClean="0"/>
              <a:t>arg</a:t>
            </a:r>
            <a:r>
              <a:rPr lang="en-US" dirty="0" smtClean="0"/>
              <a:t> that behaves with </a:t>
            </a:r>
            <a:r>
              <a:rPr lang="en-US" dirty="0" err="1" smtClean="0"/>
              <a:t>addl</a:t>
            </a:r>
            <a:r>
              <a:rPr lang="en-US" dirty="0" smtClean="0"/>
              <a:t> benefit.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381000" y="450850"/>
            <a:ext cx="8001000" cy="64633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When to </a:t>
            </a:r>
            <a:r>
              <a:rPr lang="en-US" sz="3600" dirty="0">
                <a:solidFill>
                  <a:schemeClr val="tx1"/>
                </a:solidFill>
              </a:rPr>
              <a:t>use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overloading </a:t>
            </a:r>
            <a:r>
              <a:rPr lang="en-US" sz="3600" b="1" dirty="0" err="1" smtClean="0">
                <a:solidFill>
                  <a:schemeClr val="tx1"/>
                </a:solidFill>
              </a:rPr>
              <a:t>Overloading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Overloading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Overloading Achieves</a:t>
            </a:r>
          </a:p>
          <a:p>
            <a:pPr lvl="1" eaLnBrk="1" hangingPunct="1"/>
            <a:r>
              <a:rPr lang="en-US" smtClean="0"/>
              <a:t>Maintainability</a:t>
            </a:r>
          </a:p>
          <a:p>
            <a:pPr eaLnBrk="1" hangingPunct="1"/>
            <a:r>
              <a:rPr lang="en-US" smtClean="0"/>
              <a:t>Methods are invoked based on the signature</a:t>
            </a:r>
          </a:p>
          <a:p>
            <a:pPr eaLnBrk="1" hangingPunct="1"/>
            <a:r>
              <a:rPr lang="en-US" smtClean="0"/>
              <a:t>All the methods must do the same job</a:t>
            </a:r>
          </a:p>
          <a:p>
            <a:pPr eaLnBrk="1" hangingPunct="1"/>
            <a:r>
              <a:rPr lang="en-US" smtClean="0"/>
              <a:t>Overloading occurs in stand alone class and also in inheritance</a:t>
            </a:r>
          </a:p>
          <a:p>
            <a:pPr eaLnBrk="1" hangingPunct="1"/>
            <a:r>
              <a:rPr lang="en-US" smtClean="0"/>
              <a:t>Return types can be different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Inheritance- class hierarchy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Generalisation</a:t>
            </a:r>
            <a:r>
              <a:rPr lang="en-US" dirty="0"/>
              <a:t>- ‘is a’ or ‘is a kind’ relationship</a:t>
            </a:r>
          </a:p>
          <a:p>
            <a:pPr lvl="1"/>
            <a:r>
              <a:rPr lang="en-US" dirty="0" smtClean="0"/>
              <a:t>Car </a:t>
            </a:r>
            <a:r>
              <a:rPr lang="en-US" dirty="0"/>
              <a:t>and </a:t>
            </a:r>
            <a:r>
              <a:rPr lang="en-US" dirty="0" smtClean="0"/>
              <a:t>vehicle</a:t>
            </a:r>
          </a:p>
          <a:p>
            <a:r>
              <a:rPr lang="en-US" dirty="0" err="1" smtClean="0"/>
              <a:t>Generalisation</a:t>
            </a:r>
            <a:r>
              <a:rPr lang="en-US" dirty="0" smtClean="0"/>
              <a:t> is implemented using inheritance</a:t>
            </a:r>
            <a:endParaRPr lang="en-US" dirty="0"/>
          </a:p>
          <a:p>
            <a:r>
              <a:rPr lang="en-US" dirty="0"/>
              <a:t>Types </a:t>
            </a:r>
          </a:p>
          <a:p>
            <a:pPr lvl="1"/>
            <a:r>
              <a:rPr lang="en-US" dirty="0"/>
              <a:t>Single</a:t>
            </a:r>
          </a:p>
          <a:p>
            <a:pPr lvl="1"/>
            <a:r>
              <a:rPr lang="en-US" dirty="0"/>
              <a:t>Multilevel</a:t>
            </a:r>
          </a:p>
          <a:p>
            <a:pPr lvl="1"/>
            <a:r>
              <a:rPr lang="en-US" dirty="0"/>
              <a:t>Multiple</a:t>
            </a:r>
          </a:p>
          <a:p>
            <a:pPr lvl="1"/>
            <a:r>
              <a:rPr lang="en-US" dirty="0"/>
              <a:t>Hybrid</a:t>
            </a:r>
          </a:p>
          <a:p>
            <a:pPr lvl="1">
              <a:buFontTx/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Subclass has its own state and behaviour plus non private members of super class</a:t>
            </a:r>
          </a:p>
          <a:p>
            <a:pPr eaLnBrk="1" hangingPunct="1"/>
            <a:r>
              <a:rPr lang="en-US" smtClean="0"/>
              <a:t>Inheritance achieves</a:t>
            </a:r>
          </a:p>
          <a:p>
            <a:pPr lvl="1" eaLnBrk="1" hangingPunct="1"/>
            <a:r>
              <a:rPr lang="en-US" smtClean="0"/>
              <a:t>Reusbility and extensibility is achieved</a:t>
            </a:r>
          </a:p>
          <a:p>
            <a:pPr eaLnBrk="1" hangingPunct="1"/>
            <a:r>
              <a:rPr lang="en-US" smtClean="0"/>
              <a:t>If a class does not extend explicit super class then that class will be the direct sublass of Object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762000"/>
            <a:ext cx="72866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to go for inheritance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When the new system has existing features of old system with extra features.</a:t>
            </a:r>
          </a:p>
          <a:p>
            <a:pPr eaLnBrk="1" hangingPunct="1"/>
            <a:r>
              <a:rPr lang="en-US" dirty="0" smtClean="0"/>
              <a:t>Two or more class having common state and behavior, then move the state and behavior to parent class</a:t>
            </a:r>
          </a:p>
          <a:p>
            <a:pPr eaLnBrk="1" hangingPunct="1"/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relation 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– a </a:t>
            </a:r>
          </a:p>
          <a:p>
            <a:pPr lvl="1"/>
            <a:r>
              <a:rPr lang="en-US" dirty="0" smtClean="0"/>
              <a:t>An object will be the member in another class</a:t>
            </a:r>
          </a:p>
          <a:p>
            <a:pPr lvl="2"/>
            <a:r>
              <a:rPr lang="en-US" dirty="0" smtClean="0"/>
              <a:t>Car has an Engine</a:t>
            </a:r>
          </a:p>
          <a:p>
            <a:pPr lvl="1"/>
            <a:r>
              <a:rPr lang="en-US" dirty="0" smtClean="0"/>
              <a:t>Relied on </a:t>
            </a:r>
            <a:r>
              <a:rPr lang="en-US" dirty="0" err="1" smtClean="0"/>
              <a:t>instane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endParaRPr lang="en-US" dirty="0" smtClean="0"/>
          </a:p>
          <a:p>
            <a:pPr lvl="1"/>
            <a:r>
              <a:rPr lang="en-US" dirty="0" smtClean="0"/>
              <a:t>Tightly coupled between two classes</a:t>
            </a:r>
          </a:p>
          <a:p>
            <a:r>
              <a:rPr lang="en-US" dirty="0" smtClean="0"/>
              <a:t>Is –a </a:t>
            </a:r>
          </a:p>
          <a:p>
            <a:pPr lvl="1"/>
            <a:r>
              <a:rPr lang="en-US" dirty="0" smtClean="0"/>
              <a:t>Relied on inheritance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 – a - relationship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95288" y="1758950"/>
            <a:ext cx="4217987" cy="1363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class Car{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	Wheel wheel = new Wheel();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1027113" y="3711575"/>
            <a:ext cx="2027237" cy="1182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class Wheel {</a:t>
            </a:r>
          </a:p>
          <a:p>
            <a:pPr algn="l"/>
            <a:endParaRPr lang="en-US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0725" name="Line 7"/>
          <p:cNvSpPr>
            <a:spLocks noChangeShapeType="1"/>
          </p:cNvSpPr>
          <p:nvPr/>
        </p:nvSpPr>
        <p:spPr bwMode="auto">
          <a:xfrm>
            <a:off x="1982788" y="3095625"/>
            <a:ext cx="14287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6" name="Text Box 8"/>
          <p:cNvSpPr txBox="1">
            <a:spLocks noChangeArrowheads="1"/>
          </p:cNvSpPr>
          <p:nvPr/>
        </p:nvSpPr>
        <p:spPr bwMode="auto">
          <a:xfrm>
            <a:off x="2433638" y="3362325"/>
            <a:ext cx="715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has</a:t>
            </a:r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4773613" y="1524000"/>
            <a:ext cx="4037012" cy="17700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/>
              <a:t> </a:t>
            </a:r>
            <a:r>
              <a:rPr lang="en-US" sz="2800"/>
              <a:t>relies on instance var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800"/>
              <a:t>Tightly coupled between two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Grady </a:t>
            </a:r>
            <a:r>
              <a:rPr lang="en-US" dirty="0" err="1" smtClean="0"/>
              <a:t>Booch</a:t>
            </a:r>
            <a:r>
              <a:rPr lang="en-US" dirty="0" smtClean="0"/>
              <a:t> has defined OOA as, </a:t>
            </a:r>
          </a:p>
          <a:p>
            <a:r>
              <a:rPr lang="en-US" i="1" dirty="0" smtClean="0"/>
              <a:t>“Object-oriented analysis is a method of analysis that examines requirements from the perspective of the classes and objects found in the vocabulary of the problem domain”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Is-a-Relation ship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2403475" y="3625850"/>
            <a:ext cx="2574925" cy="2066925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50000">
                <a:srgbClr val="FFFF99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1800" b="1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5246688" y="254000"/>
            <a:ext cx="2392362" cy="646113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50000">
                <a:srgbClr val="FFFF99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5640388" y="3600450"/>
            <a:ext cx="2714625" cy="1927225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50000">
                <a:srgbClr val="FFFF99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1800" b="1">
                <a:solidFill>
                  <a:schemeClr val="tx1"/>
                </a:solidFill>
              </a:rPr>
              <a:t>Bike</a:t>
            </a:r>
          </a:p>
        </p:txBody>
      </p:sp>
      <p:graphicFrame>
        <p:nvGraphicFramePr>
          <p:cNvPr id="31750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48325" y="4151313"/>
          <a:ext cx="2671763" cy="1144587"/>
        </p:xfrm>
        <a:graphic>
          <a:graphicData uri="http://schemas.openxmlformats.org/presentationml/2006/ole">
            <p:oleObj spid="_x0000_s5176" name="Bitmap Image" r:id="rId3" imgW="2715004" imgH="609524" progId="PBrush">
              <p:embed/>
            </p:oleObj>
          </a:graphicData>
        </a:graphic>
      </p:graphicFrame>
      <p:graphicFrame>
        <p:nvGraphicFramePr>
          <p:cNvPr id="31751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06650" y="3998913"/>
          <a:ext cx="2520950" cy="1403350"/>
        </p:xfrm>
        <a:graphic>
          <a:graphicData uri="http://schemas.openxmlformats.org/presentationml/2006/ole">
            <p:oleObj spid="_x0000_s5177" name="Bitmap Image" r:id="rId4" imgW="2591162" imgH="685714" progId="PBrush">
              <p:embed/>
            </p:oleObj>
          </a:graphicData>
        </a:graphic>
      </p:graphicFrame>
      <p:sp>
        <p:nvSpPr>
          <p:cNvPr id="31752" name="Rectangle 4"/>
          <p:cNvSpPr>
            <a:spLocks noChangeArrowheads="1"/>
          </p:cNvSpPr>
          <p:nvPr/>
        </p:nvSpPr>
        <p:spPr bwMode="auto">
          <a:xfrm>
            <a:off x="5105400" y="1336675"/>
            <a:ext cx="2165350" cy="1773238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50000">
                <a:srgbClr val="FFFF99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1800" b="1">
                <a:solidFill>
                  <a:schemeClr val="tx1"/>
                </a:solidFill>
              </a:rPr>
              <a:t>Vehicle</a:t>
            </a:r>
          </a:p>
        </p:txBody>
      </p:sp>
      <p:graphicFrame>
        <p:nvGraphicFramePr>
          <p:cNvPr id="31753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5102225" y="1774825"/>
          <a:ext cx="2138363" cy="1192213"/>
        </p:xfrm>
        <a:graphic>
          <a:graphicData uri="http://schemas.openxmlformats.org/presentationml/2006/ole">
            <p:oleObj spid="_x0000_s5178" name="Bitmap Image" r:id="rId5" imgW="1504762" imgH="628571" progId="PBrush">
              <p:embed/>
            </p:oleObj>
          </a:graphicData>
        </a:graphic>
      </p:graphicFrame>
      <p:sp>
        <p:nvSpPr>
          <p:cNvPr id="31754" name="Line 14"/>
          <p:cNvSpPr>
            <a:spLocks noChangeShapeType="1"/>
          </p:cNvSpPr>
          <p:nvPr/>
        </p:nvSpPr>
        <p:spPr bwMode="auto">
          <a:xfrm flipV="1">
            <a:off x="4530725" y="3122613"/>
            <a:ext cx="1250950" cy="465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5" name="Line 15"/>
          <p:cNvSpPr>
            <a:spLocks noChangeShapeType="1"/>
          </p:cNvSpPr>
          <p:nvPr/>
        </p:nvSpPr>
        <p:spPr bwMode="auto">
          <a:xfrm flipH="1" flipV="1">
            <a:off x="6189663" y="3136900"/>
            <a:ext cx="338137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6" name="Line 16"/>
          <p:cNvSpPr>
            <a:spLocks noChangeShapeType="1"/>
          </p:cNvSpPr>
          <p:nvPr/>
        </p:nvSpPr>
        <p:spPr bwMode="auto">
          <a:xfrm flipV="1">
            <a:off x="6288088" y="801688"/>
            <a:ext cx="0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7"/>
          <p:cNvSpPr txBox="1">
            <a:spLocks noChangeArrowheads="1"/>
          </p:cNvSpPr>
          <p:nvPr/>
        </p:nvSpPr>
        <p:spPr bwMode="auto">
          <a:xfrm>
            <a:off x="407988" y="1435100"/>
            <a:ext cx="4319587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</a:rPr>
              <a:t>Inheritance achieves is-a-relationship</a:t>
            </a:r>
          </a:p>
          <a:p>
            <a:pPr algn="l">
              <a:spcBef>
                <a:spcPct val="50000"/>
              </a:spcBef>
            </a:pP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07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Class Relationships</a:t>
            </a:r>
          </a:p>
        </p:txBody>
      </p:sp>
      <p:sp>
        <p:nvSpPr>
          <p:cNvPr id="15363" name="Rectangle 3077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48688" cy="173196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Class diagrams may contain the following relationships:</a:t>
            </a:r>
          </a:p>
        </p:txBody>
      </p:sp>
      <p:sp>
        <p:nvSpPr>
          <p:cNvPr id="15364" name="Rectangle 3078"/>
          <p:cNvSpPr>
            <a:spLocks noChangeArrowheads="1"/>
          </p:cNvSpPr>
          <p:nvPr/>
        </p:nvSpPr>
        <p:spPr bwMode="auto">
          <a:xfrm>
            <a:off x="1052513" y="3170238"/>
            <a:ext cx="3681412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65" name="Text Box 3079"/>
          <p:cNvSpPr txBox="1">
            <a:spLocks noChangeArrowheads="1"/>
          </p:cNvSpPr>
          <p:nvPr/>
        </p:nvSpPr>
        <p:spPr bwMode="auto">
          <a:xfrm>
            <a:off x="447675" y="2744788"/>
            <a:ext cx="3402013" cy="25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7950" tIns="53975" rIns="107950" bIns="53975">
            <a:spAutoFit/>
          </a:bodyPr>
          <a:lstStyle/>
          <a:p>
            <a:pPr lvl="1" eaLnBrk="1" hangingPunct="1">
              <a:lnSpc>
                <a:spcPct val="87000"/>
              </a:lnSpc>
              <a:spcBef>
                <a:spcPct val="30000"/>
              </a:spcBef>
              <a:buClr>
                <a:srgbClr val="DDDDDD"/>
              </a:buClr>
              <a:buFont typeface="Wingdings" pitchFamily="2" charset="2"/>
              <a:buChar char="§"/>
            </a:pPr>
            <a:r>
              <a:rPr lang="en-US" sz="2800" b="0" dirty="0"/>
              <a:t> Association</a:t>
            </a:r>
          </a:p>
          <a:p>
            <a:pPr lvl="1" eaLnBrk="1" hangingPunct="1">
              <a:lnSpc>
                <a:spcPct val="87000"/>
              </a:lnSpc>
              <a:spcBef>
                <a:spcPct val="30000"/>
              </a:spcBef>
              <a:buClr>
                <a:srgbClr val="DDDDDD"/>
              </a:buClr>
              <a:buFont typeface="Wingdings" pitchFamily="2" charset="2"/>
              <a:buChar char="§"/>
            </a:pPr>
            <a:r>
              <a:rPr lang="en-US" sz="2800" b="0" dirty="0"/>
              <a:t> Aggregation</a:t>
            </a:r>
          </a:p>
          <a:p>
            <a:pPr lvl="1" eaLnBrk="1" hangingPunct="1">
              <a:lnSpc>
                <a:spcPct val="87000"/>
              </a:lnSpc>
              <a:spcBef>
                <a:spcPct val="30000"/>
              </a:spcBef>
              <a:buClr>
                <a:srgbClr val="DDDDDD"/>
              </a:buClr>
              <a:buFont typeface="Wingdings" pitchFamily="2" charset="2"/>
              <a:buChar char="§"/>
            </a:pPr>
            <a:r>
              <a:rPr lang="en-US" sz="2800" b="0" dirty="0"/>
              <a:t> Composition</a:t>
            </a:r>
          </a:p>
          <a:p>
            <a:pPr lvl="1" eaLnBrk="1" hangingPunct="1">
              <a:lnSpc>
                <a:spcPct val="87000"/>
              </a:lnSpc>
              <a:spcBef>
                <a:spcPct val="30000"/>
              </a:spcBef>
              <a:buClr>
                <a:srgbClr val="DDDDDD"/>
              </a:buClr>
              <a:buFont typeface="Wingdings" pitchFamily="2" charset="2"/>
              <a:buChar char="§"/>
            </a:pPr>
            <a:r>
              <a:rPr lang="en-US" sz="2800" b="0" dirty="0"/>
              <a:t> Generalization</a:t>
            </a:r>
          </a:p>
          <a:p>
            <a:pPr lvl="1" eaLnBrk="1" hangingPunct="1">
              <a:lnSpc>
                <a:spcPct val="87000"/>
              </a:lnSpc>
              <a:spcBef>
                <a:spcPct val="30000"/>
              </a:spcBef>
              <a:buClr>
                <a:srgbClr val="DDDDDD"/>
              </a:buClr>
              <a:buFont typeface="Wingdings" pitchFamily="2" charset="2"/>
              <a:buChar char="§"/>
            </a:pPr>
            <a:r>
              <a:rPr lang="en-US" sz="2800" b="0" dirty="0" smtClean="0"/>
              <a:t> </a:t>
            </a:r>
            <a:r>
              <a:rPr lang="en-US" sz="2800" b="0" dirty="0"/>
              <a:t>Realization</a:t>
            </a:r>
          </a:p>
        </p:txBody>
      </p:sp>
      <p:grpSp>
        <p:nvGrpSpPr>
          <p:cNvPr id="2" name="Group 3080"/>
          <p:cNvGrpSpPr>
            <a:grpSpLocks/>
          </p:cNvGrpSpPr>
          <p:nvPr/>
        </p:nvGrpSpPr>
        <p:grpSpPr bwMode="auto">
          <a:xfrm>
            <a:off x="3886200" y="4953000"/>
            <a:ext cx="1876425" cy="304800"/>
            <a:chOff x="2496" y="2112"/>
            <a:chExt cx="1182" cy="192"/>
          </a:xfrm>
        </p:grpSpPr>
        <p:sp>
          <p:nvSpPr>
            <p:cNvPr id="15388" name="AutoShape 3081"/>
            <p:cNvSpPr>
              <a:spLocks noChangeArrowheads="1"/>
            </p:cNvSpPr>
            <p:nvPr/>
          </p:nvSpPr>
          <p:spPr bwMode="auto">
            <a:xfrm rot="5400000">
              <a:off x="3495" y="2121"/>
              <a:ext cx="192" cy="17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66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9" name="Line 3082"/>
            <p:cNvSpPr>
              <a:spLocks noChangeShapeType="1"/>
            </p:cNvSpPr>
            <p:nvPr/>
          </p:nvSpPr>
          <p:spPr bwMode="auto">
            <a:xfrm rot="5400000">
              <a:off x="2992" y="1712"/>
              <a:ext cx="0" cy="992"/>
            </a:xfrm>
            <a:prstGeom prst="line">
              <a:avLst/>
            </a:prstGeom>
            <a:noFill/>
            <a:ln w="19050">
              <a:solidFill>
                <a:srgbClr val="66CCFF"/>
              </a:solidFill>
              <a:prstDash val="lgDash"/>
              <a:round/>
              <a:headEnd/>
              <a:tailEnd/>
            </a:ln>
          </p:spPr>
          <p:txBody>
            <a:bodyPr lIns="107950" tIns="53975" rIns="107950" bIns="53975"/>
            <a:lstStyle/>
            <a:p>
              <a:endParaRPr lang="en-US"/>
            </a:p>
          </p:txBody>
        </p:sp>
      </p:grpSp>
      <p:grpSp>
        <p:nvGrpSpPr>
          <p:cNvPr id="3" name="Group 3083"/>
          <p:cNvGrpSpPr>
            <a:grpSpLocks/>
          </p:cNvGrpSpPr>
          <p:nvPr/>
        </p:nvGrpSpPr>
        <p:grpSpPr bwMode="auto">
          <a:xfrm>
            <a:off x="3962400" y="4343400"/>
            <a:ext cx="1870075" cy="304800"/>
            <a:chOff x="2496" y="1152"/>
            <a:chExt cx="1178" cy="192"/>
          </a:xfrm>
        </p:grpSpPr>
        <p:sp>
          <p:nvSpPr>
            <p:cNvPr id="15386" name="AutoShape 3084"/>
            <p:cNvSpPr>
              <a:spLocks noChangeArrowheads="1"/>
            </p:cNvSpPr>
            <p:nvPr/>
          </p:nvSpPr>
          <p:spPr bwMode="auto">
            <a:xfrm rot="5400000">
              <a:off x="3493" y="1163"/>
              <a:ext cx="192" cy="17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66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7" name="Line 3085"/>
            <p:cNvSpPr>
              <a:spLocks noChangeShapeType="1"/>
            </p:cNvSpPr>
            <p:nvPr/>
          </p:nvSpPr>
          <p:spPr bwMode="auto">
            <a:xfrm rot="16200000" flipV="1">
              <a:off x="2998" y="746"/>
              <a:ext cx="1" cy="1005"/>
            </a:xfrm>
            <a:prstGeom prst="line">
              <a:avLst/>
            </a:prstGeom>
            <a:noFill/>
            <a:ln w="9525">
              <a:solidFill>
                <a:srgbClr val="66CCFF"/>
              </a:solidFill>
              <a:round/>
              <a:headEnd/>
              <a:tailEnd/>
            </a:ln>
          </p:spPr>
          <p:txBody>
            <a:bodyPr lIns="107950" tIns="53975" rIns="107950" bIns="53975"/>
            <a:lstStyle/>
            <a:p>
              <a:endParaRPr lang="en-US"/>
            </a:p>
          </p:txBody>
        </p:sp>
      </p:grpSp>
      <p:sp>
        <p:nvSpPr>
          <p:cNvPr id="15368" name="Line 3086"/>
          <p:cNvSpPr>
            <a:spLocks noChangeShapeType="1"/>
          </p:cNvSpPr>
          <p:nvPr/>
        </p:nvSpPr>
        <p:spPr bwMode="auto">
          <a:xfrm flipV="1">
            <a:off x="3962400" y="2971800"/>
            <a:ext cx="1895475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lIns="107950" tIns="53975" rIns="107950" bIns="53975"/>
          <a:lstStyle/>
          <a:p>
            <a:endParaRPr lang="en-US"/>
          </a:p>
        </p:txBody>
      </p:sp>
      <p:grpSp>
        <p:nvGrpSpPr>
          <p:cNvPr id="4" name="Group 3087"/>
          <p:cNvGrpSpPr>
            <a:grpSpLocks/>
          </p:cNvGrpSpPr>
          <p:nvPr/>
        </p:nvGrpSpPr>
        <p:grpSpPr bwMode="auto">
          <a:xfrm>
            <a:off x="3962400" y="3352800"/>
            <a:ext cx="1927225" cy="233363"/>
            <a:chOff x="2496" y="2112"/>
            <a:chExt cx="1214" cy="147"/>
          </a:xfrm>
        </p:grpSpPr>
        <p:sp>
          <p:nvSpPr>
            <p:cNvPr id="15384" name="Freeform 3088"/>
            <p:cNvSpPr>
              <a:spLocks/>
            </p:cNvSpPr>
            <p:nvPr/>
          </p:nvSpPr>
          <p:spPr bwMode="auto">
            <a:xfrm>
              <a:off x="2496" y="2112"/>
              <a:ext cx="278" cy="147"/>
            </a:xfrm>
            <a:custGeom>
              <a:avLst/>
              <a:gdLst>
                <a:gd name="T0" fmla="*/ 0 w 102"/>
                <a:gd name="T1" fmla="*/ 30 h 54"/>
                <a:gd name="T2" fmla="*/ 48 w 102"/>
                <a:gd name="T3" fmla="*/ 54 h 54"/>
                <a:gd name="T4" fmla="*/ 102 w 102"/>
                <a:gd name="T5" fmla="*/ 30 h 54"/>
                <a:gd name="T6" fmla="*/ 48 w 102"/>
                <a:gd name="T7" fmla="*/ 0 h 54"/>
                <a:gd name="T8" fmla="*/ 0 w 102"/>
                <a:gd name="T9" fmla="*/ 3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54"/>
                <a:gd name="T17" fmla="*/ 102 w 102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54">
                  <a:moveTo>
                    <a:pt x="0" y="30"/>
                  </a:moveTo>
                  <a:lnTo>
                    <a:pt x="48" y="54"/>
                  </a:lnTo>
                  <a:lnTo>
                    <a:pt x="102" y="30"/>
                  </a:lnTo>
                  <a:lnTo>
                    <a:pt x="48" y="0"/>
                  </a:lnTo>
                  <a:lnTo>
                    <a:pt x="0" y="30"/>
                  </a:lnTo>
                  <a:close/>
                </a:path>
              </a:pathLst>
            </a:custGeom>
            <a:noFill/>
            <a:ln w="19050" cmpd="sng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Line 3089"/>
            <p:cNvSpPr>
              <a:spLocks noChangeShapeType="1"/>
            </p:cNvSpPr>
            <p:nvPr/>
          </p:nvSpPr>
          <p:spPr bwMode="auto">
            <a:xfrm>
              <a:off x="2774" y="2189"/>
              <a:ext cx="93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lIns="107950" tIns="53975" rIns="107950" bIns="53975"/>
            <a:lstStyle/>
            <a:p>
              <a:endParaRPr lang="en-US"/>
            </a:p>
          </p:txBody>
        </p:sp>
      </p:grpSp>
      <p:sp>
        <p:nvSpPr>
          <p:cNvPr id="15371" name="Line 3091"/>
          <p:cNvSpPr>
            <a:spLocks noChangeShapeType="1"/>
          </p:cNvSpPr>
          <p:nvPr/>
        </p:nvSpPr>
        <p:spPr bwMode="auto">
          <a:xfrm flipV="1">
            <a:off x="6438900" y="2971800"/>
            <a:ext cx="1895475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lg" len="med"/>
          </a:ln>
        </p:spPr>
        <p:txBody>
          <a:bodyPr lIns="107950" tIns="53975" rIns="107950" bIns="53975"/>
          <a:lstStyle/>
          <a:p>
            <a:endParaRPr lang="en-US"/>
          </a:p>
        </p:txBody>
      </p:sp>
      <p:grpSp>
        <p:nvGrpSpPr>
          <p:cNvPr id="5" name="Group 3092"/>
          <p:cNvGrpSpPr>
            <a:grpSpLocks/>
          </p:cNvGrpSpPr>
          <p:nvPr/>
        </p:nvGrpSpPr>
        <p:grpSpPr bwMode="auto">
          <a:xfrm>
            <a:off x="3973513" y="3887788"/>
            <a:ext cx="1916112" cy="233362"/>
            <a:chOff x="2503" y="2449"/>
            <a:chExt cx="1207" cy="147"/>
          </a:xfrm>
        </p:grpSpPr>
        <p:sp>
          <p:nvSpPr>
            <p:cNvPr id="15382" name="Freeform 3093"/>
            <p:cNvSpPr>
              <a:spLocks/>
            </p:cNvSpPr>
            <p:nvPr/>
          </p:nvSpPr>
          <p:spPr bwMode="auto">
            <a:xfrm>
              <a:off x="2503" y="2449"/>
              <a:ext cx="278" cy="147"/>
            </a:xfrm>
            <a:custGeom>
              <a:avLst/>
              <a:gdLst>
                <a:gd name="T0" fmla="*/ 0 w 102"/>
                <a:gd name="T1" fmla="*/ 30 h 54"/>
                <a:gd name="T2" fmla="*/ 48 w 102"/>
                <a:gd name="T3" fmla="*/ 54 h 54"/>
                <a:gd name="T4" fmla="*/ 102 w 102"/>
                <a:gd name="T5" fmla="*/ 30 h 54"/>
                <a:gd name="T6" fmla="*/ 48 w 102"/>
                <a:gd name="T7" fmla="*/ 0 h 54"/>
                <a:gd name="T8" fmla="*/ 0 w 102"/>
                <a:gd name="T9" fmla="*/ 3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54"/>
                <a:gd name="T17" fmla="*/ 102 w 102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54">
                  <a:moveTo>
                    <a:pt x="0" y="30"/>
                  </a:moveTo>
                  <a:lnTo>
                    <a:pt x="48" y="54"/>
                  </a:lnTo>
                  <a:lnTo>
                    <a:pt x="102" y="30"/>
                  </a:lnTo>
                  <a:lnTo>
                    <a:pt x="48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hlink"/>
            </a:solidFill>
            <a:ln w="19050" cmpd="sng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3094"/>
            <p:cNvSpPr>
              <a:spLocks noChangeShapeType="1"/>
            </p:cNvSpPr>
            <p:nvPr/>
          </p:nvSpPr>
          <p:spPr bwMode="auto">
            <a:xfrm>
              <a:off x="2774" y="2531"/>
              <a:ext cx="93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lIns="107950" tIns="53975" rIns="107950" bIns="53975"/>
            <a:lstStyle/>
            <a:p>
              <a:endParaRPr lang="en-US"/>
            </a:p>
          </p:txBody>
        </p:sp>
      </p:grpSp>
      <p:sp>
        <p:nvSpPr>
          <p:cNvPr id="15373" name="Text Box 3095"/>
          <p:cNvSpPr txBox="1">
            <a:spLocks noChangeArrowheads="1"/>
          </p:cNvSpPr>
          <p:nvPr/>
        </p:nvSpPr>
        <p:spPr bwMode="auto">
          <a:xfrm>
            <a:off x="5881688" y="2797175"/>
            <a:ext cx="558800" cy="3825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07950" tIns="53975" rIns="107950" bIns="53975">
            <a:spAutoFit/>
          </a:bodyPr>
          <a:lstStyle/>
          <a:p>
            <a:pPr algn="ctr"/>
            <a:r>
              <a:rPr lang="en-US" sz="1800" b="0"/>
              <a:t>OR</a:t>
            </a:r>
          </a:p>
        </p:txBody>
      </p:sp>
      <p:sp>
        <p:nvSpPr>
          <p:cNvPr id="15374" name="Text Box 3096"/>
          <p:cNvSpPr txBox="1">
            <a:spLocks noChangeArrowheads="1"/>
          </p:cNvSpPr>
          <p:nvPr/>
        </p:nvSpPr>
        <p:spPr bwMode="auto">
          <a:xfrm>
            <a:off x="5881688" y="3292475"/>
            <a:ext cx="558800" cy="3825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07950" tIns="53975" rIns="107950" bIns="53975">
            <a:spAutoFit/>
          </a:bodyPr>
          <a:lstStyle/>
          <a:p>
            <a:pPr algn="ctr"/>
            <a:r>
              <a:rPr lang="en-US" sz="1800" b="0"/>
              <a:t>OR</a:t>
            </a:r>
          </a:p>
        </p:txBody>
      </p:sp>
      <p:sp>
        <p:nvSpPr>
          <p:cNvPr id="15375" name="Text Box 3097"/>
          <p:cNvSpPr txBox="1">
            <a:spLocks noChangeArrowheads="1"/>
          </p:cNvSpPr>
          <p:nvPr/>
        </p:nvSpPr>
        <p:spPr bwMode="auto">
          <a:xfrm>
            <a:off x="5881688" y="3813175"/>
            <a:ext cx="558800" cy="3825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07950" tIns="53975" rIns="107950" bIns="53975">
            <a:spAutoFit/>
          </a:bodyPr>
          <a:lstStyle/>
          <a:p>
            <a:pPr algn="ctr"/>
            <a:r>
              <a:rPr lang="en-US" sz="1800" b="0"/>
              <a:t>OR</a:t>
            </a:r>
          </a:p>
        </p:txBody>
      </p:sp>
      <p:grpSp>
        <p:nvGrpSpPr>
          <p:cNvPr id="6" name="Group 3098"/>
          <p:cNvGrpSpPr>
            <a:grpSpLocks/>
          </p:cNvGrpSpPr>
          <p:nvPr/>
        </p:nvGrpSpPr>
        <p:grpSpPr bwMode="auto">
          <a:xfrm>
            <a:off x="6464300" y="3365500"/>
            <a:ext cx="1882775" cy="233363"/>
            <a:chOff x="4072" y="2104"/>
            <a:chExt cx="1186" cy="147"/>
          </a:xfrm>
        </p:grpSpPr>
        <p:sp>
          <p:nvSpPr>
            <p:cNvPr id="15380" name="Line 3099"/>
            <p:cNvSpPr>
              <a:spLocks noChangeShapeType="1"/>
            </p:cNvSpPr>
            <p:nvPr/>
          </p:nvSpPr>
          <p:spPr bwMode="auto">
            <a:xfrm flipV="1">
              <a:off x="4344" y="2184"/>
              <a:ext cx="914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arrow" w="lg" len="med"/>
            </a:ln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5381" name="Freeform 3100"/>
            <p:cNvSpPr>
              <a:spLocks/>
            </p:cNvSpPr>
            <p:nvPr/>
          </p:nvSpPr>
          <p:spPr bwMode="auto">
            <a:xfrm>
              <a:off x="4072" y="2104"/>
              <a:ext cx="278" cy="147"/>
            </a:xfrm>
            <a:custGeom>
              <a:avLst/>
              <a:gdLst>
                <a:gd name="T0" fmla="*/ 0 w 102"/>
                <a:gd name="T1" fmla="*/ 30 h 54"/>
                <a:gd name="T2" fmla="*/ 48 w 102"/>
                <a:gd name="T3" fmla="*/ 54 h 54"/>
                <a:gd name="T4" fmla="*/ 102 w 102"/>
                <a:gd name="T5" fmla="*/ 30 h 54"/>
                <a:gd name="T6" fmla="*/ 48 w 102"/>
                <a:gd name="T7" fmla="*/ 0 h 54"/>
                <a:gd name="T8" fmla="*/ 0 w 102"/>
                <a:gd name="T9" fmla="*/ 3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54"/>
                <a:gd name="T17" fmla="*/ 102 w 102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54">
                  <a:moveTo>
                    <a:pt x="0" y="30"/>
                  </a:moveTo>
                  <a:lnTo>
                    <a:pt x="48" y="54"/>
                  </a:lnTo>
                  <a:lnTo>
                    <a:pt x="102" y="30"/>
                  </a:lnTo>
                  <a:lnTo>
                    <a:pt x="48" y="0"/>
                  </a:lnTo>
                  <a:lnTo>
                    <a:pt x="0" y="30"/>
                  </a:lnTo>
                  <a:close/>
                </a:path>
              </a:pathLst>
            </a:custGeom>
            <a:noFill/>
            <a:ln w="19050" cmpd="sng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01"/>
          <p:cNvGrpSpPr>
            <a:grpSpLocks/>
          </p:cNvGrpSpPr>
          <p:nvPr/>
        </p:nvGrpSpPr>
        <p:grpSpPr bwMode="auto">
          <a:xfrm>
            <a:off x="6464300" y="3887788"/>
            <a:ext cx="1895475" cy="233362"/>
            <a:chOff x="4072" y="2433"/>
            <a:chExt cx="1194" cy="147"/>
          </a:xfrm>
        </p:grpSpPr>
        <p:sp>
          <p:nvSpPr>
            <p:cNvPr id="15378" name="Line 3102"/>
            <p:cNvSpPr>
              <a:spLocks noChangeShapeType="1"/>
            </p:cNvSpPr>
            <p:nvPr/>
          </p:nvSpPr>
          <p:spPr bwMode="auto">
            <a:xfrm flipV="1">
              <a:off x="4072" y="2512"/>
              <a:ext cx="1194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arrow" w="lg" len="med"/>
            </a:ln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5379" name="Freeform 3103"/>
            <p:cNvSpPr>
              <a:spLocks/>
            </p:cNvSpPr>
            <p:nvPr/>
          </p:nvSpPr>
          <p:spPr bwMode="auto">
            <a:xfrm>
              <a:off x="4079" y="2433"/>
              <a:ext cx="278" cy="147"/>
            </a:xfrm>
            <a:custGeom>
              <a:avLst/>
              <a:gdLst>
                <a:gd name="T0" fmla="*/ 0 w 102"/>
                <a:gd name="T1" fmla="*/ 30 h 54"/>
                <a:gd name="T2" fmla="*/ 48 w 102"/>
                <a:gd name="T3" fmla="*/ 54 h 54"/>
                <a:gd name="T4" fmla="*/ 102 w 102"/>
                <a:gd name="T5" fmla="*/ 30 h 54"/>
                <a:gd name="T6" fmla="*/ 48 w 102"/>
                <a:gd name="T7" fmla="*/ 0 h 54"/>
                <a:gd name="T8" fmla="*/ 0 w 102"/>
                <a:gd name="T9" fmla="*/ 3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54"/>
                <a:gd name="T17" fmla="*/ 102 w 102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54">
                  <a:moveTo>
                    <a:pt x="0" y="30"/>
                  </a:moveTo>
                  <a:lnTo>
                    <a:pt x="48" y="54"/>
                  </a:lnTo>
                  <a:lnTo>
                    <a:pt x="102" y="30"/>
                  </a:lnTo>
                  <a:lnTo>
                    <a:pt x="48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hlink"/>
            </a:solidFill>
            <a:ln w="19050" cmpd="sng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An association is a structural relationship within which classes or objects are connected to each other. (An association between objects is called a link.)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4800600"/>
            <a:ext cx="5943600" cy="457200"/>
            <a:chOff x="1056" y="3024"/>
            <a:chExt cx="3744" cy="288"/>
          </a:xfrm>
        </p:grpSpPr>
        <p:sp>
          <p:nvSpPr>
            <p:cNvPr id="216069" name="Rectangle 5"/>
            <p:cNvSpPr>
              <a:spLocks noChangeArrowheads="1"/>
            </p:cNvSpPr>
            <p:nvPr/>
          </p:nvSpPr>
          <p:spPr bwMode="auto">
            <a:xfrm>
              <a:off x="3408" y="3024"/>
              <a:ext cx="1392" cy="288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2400" dirty="0" smtClean="0">
                  <a:latin typeface="Times New Roman" pitchFamily="18" charset="0"/>
                </a:rPr>
                <a:t>Cd player</a:t>
              </a:r>
              <a:endParaRPr lang="en-US" sz="2400" b="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070" name="Rectangle 6"/>
            <p:cNvSpPr>
              <a:spLocks noChangeArrowheads="1"/>
            </p:cNvSpPr>
            <p:nvPr/>
          </p:nvSpPr>
          <p:spPr bwMode="auto">
            <a:xfrm>
              <a:off x="1056" y="3024"/>
              <a:ext cx="1392" cy="288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2400" dirty="0" smtClean="0">
                  <a:latin typeface="Times New Roman" pitchFamily="18" charset="0"/>
                </a:rPr>
                <a:t>customer</a:t>
              </a:r>
              <a:endParaRPr lang="en-US" sz="2400" b="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6071" name="Line 7"/>
            <p:cNvSpPr>
              <a:spLocks noChangeShapeType="1"/>
            </p:cNvSpPr>
            <p:nvPr/>
          </p:nvSpPr>
          <p:spPr bwMode="auto">
            <a:xfrm>
              <a:off x="2448" y="316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4114800" y="4648200"/>
            <a:ext cx="914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plays</a:t>
            </a:r>
            <a:endParaRPr lang="en-US" dirty="0"/>
          </a:p>
        </p:txBody>
      </p:sp>
    </p:spTree>
  </p:cSld>
  <p:clrMapOvr>
    <a:masterClrMapping/>
  </p:clrMapOvr>
  <p:transition advTm="28944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119"/>
          <p:cNvSpPr>
            <a:spLocks noChangeShapeType="1"/>
          </p:cNvSpPr>
          <p:nvPr/>
        </p:nvSpPr>
        <p:spPr bwMode="auto">
          <a:xfrm flipH="1">
            <a:off x="3022600" y="5305425"/>
            <a:ext cx="286067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Rectangle 409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What Is Multiplicity?</a:t>
            </a:r>
          </a:p>
        </p:txBody>
      </p:sp>
      <p:sp>
        <p:nvSpPr>
          <p:cNvPr id="18436" name="Rectangle 4099"/>
          <p:cNvSpPr>
            <a:spLocks noGrp="1" noChangeArrowheads="1"/>
          </p:cNvSpPr>
          <p:nvPr>
            <p:ph type="body" sz="half" idx="1"/>
          </p:nvPr>
        </p:nvSpPr>
        <p:spPr>
          <a:xfrm>
            <a:off x="361950" y="1052513"/>
            <a:ext cx="8232775" cy="3354387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800" dirty="0" smtClean="0"/>
              <a:t>Multiplicity is the number of instances one class relates to ONE instance of another class.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 smtClean="0"/>
              <a:t>For each association, there are two multiplicity decisions to make, one for each end of the association.</a:t>
            </a:r>
          </a:p>
          <a:p>
            <a:pPr lvl="1" eaLnBrk="1" hangingPunct="1">
              <a:lnSpc>
                <a:spcPct val="77000"/>
              </a:lnSpc>
            </a:pPr>
            <a:r>
              <a:rPr lang="en-US" sz="2400" dirty="0" smtClean="0"/>
              <a:t>For each instance of Professor, many Course may be taught.</a:t>
            </a:r>
          </a:p>
          <a:p>
            <a:pPr lvl="1" eaLnBrk="1" hangingPunct="1">
              <a:lnSpc>
                <a:spcPct val="77000"/>
              </a:lnSpc>
            </a:pPr>
            <a:r>
              <a:rPr lang="en-US" sz="2400" dirty="0" smtClean="0"/>
              <a:t>For each instance of Course there may be either one or zero Professor as the instructor.</a:t>
            </a:r>
          </a:p>
          <a:p>
            <a:pPr eaLnBrk="1" hangingPunct="1">
              <a:lnSpc>
                <a:spcPct val="70000"/>
              </a:lnSpc>
            </a:pPr>
            <a:endParaRPr lang="en-US" sz="2800" dirty="0" smtClean="0"/>
          </a:p>
        </p:txBody>
      </p:sp>
      <p:sp>
        <p:nvSpPr>
          <p:cNvPr id="18437" name="Rectangle 4120"/>
          <p:cNvSpPr>
            <a:spLocks noChangeArrowheads="1"/>
          </p:cNvSpPr>
          <p:nvPr/>
        </p:nvSpPr>
        <p:spPr bwMode="auto">
          <a:xfrm>
            <a:off x="1701800" y="4719638"/>
            <a:ext cx="1363663" cy="1066800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438" name="Rectangle 4121"/>
          <p:cNvSpPr>
            <a:spLocks noChangeArrowheads="1"/>
          </p:cNvSpPr>
          <p:nvPr/>
        </p:nvSpPr>
        <p:spPr bwMode="auto">
          <a:xfrm>
            <a:off x="1916113" y="5024438"/>
            <a:ext cx="977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800" b="0">
                <a:solidFill>
                  <a:srgbClr val="000000"/>
                </a:solidFill>
              </a:rPr>
              <a:t>Professor</a:t>
            </a:r>
            <a:endParaRPr lang="en-US" sz="1800" b="0"/>
          </a:p>
        </p:txBody>
      </p:sp>
      <p:sp>
        <p:nvSpPr>
          <p:cNvPr id="18439" name="Rectangle 4122"/>
          <p:cNvSpPr>
            <a:spLocks noChangeArrowheads="1"/>
          </p:cNvSpPr>
          <p:nvPr/>
        </p:nvSpPr>
        <p:spPr bwMode="auto">
          <a:xfrm>
            <a:off x="1701800" y="5400675"/>
            <a:ext cx="1363663" cy="385763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440" name="Rectangle 4123"/>
          <p:cNvSpPr>
            <a:spLocks noChangeArrowheads="1"/>
          </p:cNvSpPr>
          <p:nvPr/>
        </p:nvSpPr>
        <p:spPr bwMode="auto">
          <a:xfrm>
            <a:off x="1701800" y="5548313"/>
            <a:ext cx="1363663" cy="238125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441" name="Rectangle 4125"/>
          <p:cNvSpPr>
            <a:spLocks noChangeArrowheads="1"/>
          </p:cNvSpPr>
          <p:nvPr/>
        </p:nvSpPr>
        <p:spPr bwMode="auto">
          <a:xfrm>
            <a:off x="5516563" y="4719638"/>
            <a:ext cx="1897062" cy="1066800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442" name="Rectangle 4126"/>
          <p:cNvSpPr>
            <a:spLocks noChangeArrowheads="1"/>
          </p:cNvSpPr>
          <p:nvPr/>
        </p:nvSpPr>
        <p:spPr bwMode="auto">
          <a:xfrm>
            <a:off x="5624513" y="5024438"/>
            <a:ext cx="16795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000000"/>
                </a:solidFill>
              </a:rPr>
              <a:t>Course</a:t>
            </a:r>
            <a:endParaRPr lang="en-US" sz="1800" b="0" dirty="0"/>
          </a:p>
        </p:txBody>
      </p:sp>
      <p:sp>
        <p:nvSpPr>
          <p:cNvPr id="18443" name="Rectangle 4127"/>
          <p:cNvSpPr>
            <a:spLocks noChangeArrowheads="1"/>
          </p:cNvSpPr>
          <p:nvPr/>
        </p:nvSpPr>
        <p:spPr bwMode="auto">
          <a:xfrm>
            <a:off x="5516563" y="5400675"/>
            <a:ext cx="1897062" cy="385763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444" name="Rectangle 4128"/>
          <p:cNvSpPr>
            <a:spLocks noChangeArrowheads="1"/>
          </p:cNvSpPr>
          <p:nvPr/>
        </p:nvSpPr>
        <p:spPr bwMode="auto">
          <a:xfrm>
            <a:off x="5516563" y="5548313"/>
            <a:ext cx="1897062" cy="238125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445" name="Rectangle 4130"/>
          <p:cNvSpPr>
            <a:spLocks noChangeArrowheads="1"/>
          </p:cNvSpPr>
          <p:nvPr/>
        </p:nvSpPr>
        <p:spPr bwMode="auto">
          <a:xfrm>
            <a:off x="3211513" y="5376863"/>
            <a:ext cx="4032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0">
                <a:solidFill>
                  <a:schemeClr val="tx2"/>
                </a:solidFill>
              </a:rPr>
              <a:t>0..1</a:t>
            </a:r>
            <a:endParaRPr lang="en-US" sz="1000" b="0">
              <a:solidFill>
                <a:schemeClr val="tx2"/>
              </a:solidFill>
            </a:endParaRPr>
          </a:p>
        </p:txBody>
      </p:sp>
      <p:sp>
        <p:nvSpPr>
          <p:cNvPr id="18446" name="Rectangle 4131"/>
          <p:cNvSpPr>
            <a:spLocks noChangeArrowheads="1"/>
          </p:cNvSpPr>
          <p:nvPr/>
        </p:nvSpPr>
        <p:spPr bwMode="auto">
          <a:xfrm>
            <a:off x="5013325" y="5376863"/>
            <a:ext cx="3619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0">
                <a:solidFill>
                  <a:schemeClr val="tx2"/>
                </a:solidFill>
              </a:rPr>
              <a:t>0..*</a:t>
            </a:r>
            <a:endParaRPr lang="en-US" sz="1000" b="0">
              <a:solidFill>
                <a:schemeClr val="tx2"/>
              </a:solidFill>
            </a:endParaRPr>
          </a:p>
        </p:txBody>
      </p:sp>
      <p:sp>
        <p:nvSpPr>
          <p:cNvPr id="18447" name="Rectangle 4134"/>
          <p:cNvSpPr>
            <a:spLocks noChangeArrowheads="1"/>
          </p:cNvSpPr>
          <p:nvPr/>
        </p:nvSpPr>
        <p:spPr bwMode="auto">
          <a:xfrm>
            <a:off x="3208338" y="4918075"/>
            <a:ext cx="1203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0">
                <a:solidFill>
                  <a:schemeClr val="tx2"/>
                </a:solidFill>
              </a:rPr>
              <a:t>+ instructor</a:t>
            </a:r>
            <a:endParaRPr lang="en-US" sz="1000" b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Multiplicity Indicators</a:t>
            </a:r>
          </a:p>
        </p:txBody>
      </p:sp>
      <p:sp>
        <p:nvSpPr>
          <p:cNvPr id="19459" name="Rectangle 27"/>
          <p:cNvSpPr>
            <a:spLocks noChangeArrowheads="1"/>
          </p:cNvSpPr>
          <p:nvPr/>
        </p:nvSpPr>
        <p:spPr bwMode="auto">
          <a:xfrm>
            <a:off x="6248400" y="990600"/>
            <a:ext cx="1420813" cy="6397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107950" tIns="53975" rIns="107950" bIns="53975" anchor="ctr"/>
          <a:lstStyle/>
          <a:p>
            <a:endParaRPr lang="en-IN" sz="2400"/>
          </a:p>
        </p:txBody>
      </p:sp>
      <p:sp>
        <p:nvSpPr>
          <p:cNvPr id="19460" name="Rectangle 28"/>
          <p:cNvSpPr>
            <a:spLocks noChangeArrowheads="1"/>
          </p:cNvSpPr>
          <p:nvPr/>
        </p:nvSpPr>
        <p:spPr bwMode="auto">
          <a:xfrm>
            <a:off x="6248400" y="1625600"/>
            <a:ext cx="1420813" cy="639763"/>
          </a:xfrm>
          <a:prstGeom prst="rect">
            <a:avLst/>
          </a:prstGeom>
          <a:solidFill>
            <a:srgbClr val="CC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107950" tIns="53975" rIns="107950" bIns="53975" anchor="ctr"/>
          <a:lstStyle/>
          <a:p>
            <a:endParaRPr lang="en-IN" sz="2400"/>
          </a:p>
        </p:txBody>
      </p:sp>
      <p:sp>
        <p:nvSpPr>
          <p:cNvPr id="19461" name="Rectangle 29"/>
          <p:cNvSpPr>
            <a:spLocks noChangeArrowheads="1"/>
          </p:cNvSpPr>
          <p:nvPr/>
        </p:nvSpPr>
        <p:spPr bwMode="auto">
          <a:xfrm>
            <a:off x="6248400" y="2260600"/>
            <a:ext cx="1420813" cy="6397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107950" tIns="53975" rIns="107950" bIns="53975" anchor="ctr"/>
          <a:lstStyle/>
          <a:p>
            <a:endParaRPr lang="en-IN" sz="2400"/>
          </a:p>
        </p:txBody>
      </p:sp>
      <p:sp>
        <p:nvSpPr>
          <p:cNvPr id="19462" name="Rectangle 30"/>
          <p:cNvSpPr>
            <a:spLocks noChangeArrowheads="1"/>
          </p:cNvSpPr>
          <p:nvPr/>
        </p:nvSpPr>
        <p:spPr bwMode="auto">
          <a:xfrm>
            <a:off x="6248400" y="2894013"/>
            <a:ext cx="1420813" cy="639762"/>
          </a:xfrm>
          <a:prstGeom prst="rect">
            <a:avLst/>
          </a:prstGeom>
          <a:solidFill>
            <a:srgbClr val="CC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107950" tIns="53975" rIns="107950" bIns="53975" anchor="ctr"/>
          <a:lstStyle/>
          <a:p>
            <a:endParaRPr lang="en-IN" sz="2400"/>
          </a:p>
        </p:txBody>
      </p:sp>
      <p:sp>
        <p:nvSpPr>
          <p:cNvPr id="19463" name="Rectangle 31"/>
          <p:cNvSpPr>
            <a:spLocks noChangeArrowheads="1"/>
          </p:cNvSpPr>
          <p:nvPr/>
        </p:nvSpPr>
        <p:spPr bwMode="auto">
          <a:xfrm>
            <a:off x="6248400" y="3529013"/>
            <a:ext cx="1420813" cy="6397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107950" tIns="53975" rIns="107950" bIns="53975" anchor="ctr"/>
          <a:lstStyle/>
          <a:p>
            <a:endParaRPr lang="en-IN" sz="2400"/>
          </a:p>
        </p:txBody>
      </p:sp>
      <p:sp>
        <p:nvSpPr>
          <p:cNvPr id="19464" name="Rectangle 32"/>
          <p:cNvSpPr>
            <a:spLocks noChangeArrowheads="1"/>
          </p:cNvSpPr>
          <p:nvPr/>
        </p:nvSpPr>
        <p:spPr bwMode="auto">
          <a:xfrm>
            <a:off x="6248400" y="4162425"/>
            <a:ext cx="1420813" cy="639763"/>
          </a:xfrm>
          <a:prstGeom prst="rect">
            <a:avLst/>
          </a:prstGeom>
          <a:solidFill>
            <a:srgbClr val="CC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107950" tIns="53975" rIns="107950" bIns="53975" anchor="ctr"/>
          <a:lstStyle/>
          <a:p>
            <a:endParaRPr lang="en-IN" sz="2400"/>
          </a:p>
        </p:txBody>
      </p:sp>
      <p:sp>
        <p:nvSpPr>
          <p:cNvPr id="19465" name="Rectangle 33"/>
          <p:cNvSpPr>
            <a:spLocks noChangeArrowheads="1"/>
          </p:cNvSpPr>
          <p:nvPr/>
        </p:nvSpPr>
        <p:spPr bwMode="auto">
          <a:xfrm>
            <a:off x="6248400" y="4797425"/>
            <a:ext cx="1420813" cy="6397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107950" tIns="53975" rIns="107950" bIns="53975" anchor="ctr"/>
          <a:lstStyle/>
          <a:p>
            <a:endParaRPr lang="en-IN" sz="2400"/>
          </a:p>
        </p:txBody>
      </p:sp>
      <p:sp>
        <p:nvSpPr>
          <p:cNvPr id="19466" name="Rectangle 34"/>
          <p:cNvSpPr>
            <a:spLocks noChangeArrowheads="1"/>
          </p:cNvSpPr>
          <p:nvPr/>
        </p:nvSpPr>
        <p:spPr bwMode="auto">
          <a:xfrm>
            <a:off x="6248400" y="5430838"/>
            <a:ext cx="1420813" cy="639762"/>
          </a:xfrm>
          <a:prstGeom prst="rect">
            <a:avLst/>
          </a:prstGeom>
          <a:solidFill>
            <a:srgbClr val="CC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107950" tIns="53975" rIns="107950" bIns="53975" anchor="ctr"/>
          <a:lstStyle/>
          <a:p>
            <a:endParaRPr lang="en-IN" sz="2400"/>
          </a:p>
        </p:txBody>
      </p:sp>
      <p:sp>
        <p:nvSpPr>
          <p:cNvPr id="19467" name="Rectangle 35"/>
          <p:cNvSpPr>
            <a:spLocks noChangeArrowheads="1"/>
          </p:cNvSpPr>
          <p:nvPr/>
        </p:nvSpPr>
        <p:spPr bwMode="auto">
          <a:xfrm>
            <a:off x="1447800" y="990600"/>
            <a:ext cx="4838700" cy="6397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107950" tIns="53975" rIns="107950" bIns="53975" anchor="ctr"/>
          <a:lstStyle/>
          <a:p>
            <a:endParaRPr lang="en-IN" sz="2400"/>
          </a:p>
        </p:txBody>
      </p:sp>
      <p:sp>
        <p:nvSpPr>
          <p:cNvPr id="19468" name="Rectangle 36"/>
          <p:cNvSpPr>
            <a:spLocks noChangeArrowheads="1"/>
          </p:cNvSpPr>
          <p:nvPr/>
        </p:nvSpPr>
        <p:spPr bwMode="auto">
          <a:xfrm>
            <a:off x="1447800" y="1625600"/>
            <a:ext cx="4838700" cy="639763"/>
          </a:xfrm>
          <a:prstGeom prst="rect">
            <a:avLst/>
          </a:prstGeom>
          <a:solidFill>
            <a:srgbClr val="CC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107950" tIns="53975" rIns="107950" bIns="53975" anchor="ctr"/>
          <a:lstStyle/>
          <a:p>
            <a:endParaRPr lang="en-IN" sz="2400"/>
          </a:p>
        </p:txBody>
      </p:sp>
      <p:sp>
        <p:nvSpPr>
          <p:cNvPr id="19469" name="Rectangle 37"/>
          <p:cNvSpPr>
            <a:spLocks noChangeArrowheads="1"/>
          </p:cNvSpPr>
          <p:nvPr/>
        </p:nvSpPr>
        <p:spPr bwMode="auto">
          <a:xfrm>
            <a:off x="1447800" y="2260600"/>
            <a:ext cx="4838700" cy="6397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107950" tIns="53975" rIns="107950" bIns="53975" anchor="ctr"/>
          <a:lstStyle/>
          <a:p>
            <a:endParaRPr lang="en-IN" sz="2400"/>
          </a:p>
        </p:txBody>
      </p:sp>
      <p:sp>
        <p:nvSpPr>
          <p:cNvPr id="19470" name="Rectangle 38"/>
          <p:cNvSpPr>
            <a:spLocks noChangeArrowheads="1"/>
          </p:cNvSpPr>
          <p:nvPr/>
        </p:nvSpPr>
        <p:spPr bwMode="auto">
          <a:xfrm>
            <a:off x="1447800" y="2894013"/>
            <a:ext cx="4838700" cy="639762"/>
          </a:xfrm>
          <a:prstGeom prst="rect">
            <a:avLst/>
          </a:prstGeom>
          <a:solidFill>
            <a:srgbClr val="CC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107950" tIns="53975" rIns="107950" bIns="53975" anchor="ctr"/>
          <a:lstStyle/>
          <a:p>
            <a:endParaRPr lang="en-IN" sz="2400"/>
          </a:p>
        </p:txBody>
      </p:sp>
      <p:sp>
        <p:nvSpPr>
          <p:cNvPr id="19471" name="Rectangle 39"/>
          <p:cNvSpPr>
            <a:spLocks noChangeArrowheads="1"/>
          </p:cNvSpPr>
          <p:nvPr/>
        </p:nvSpPr>
        <p:spPr bwMode="auto">
          <a:xfrm>
            <a:off x="1447800" y="3529013"/>
            <a:ext cx="4838700" cy="6397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107950" tIns="53975" rIns="107950" bIns="53975" anchor="ctr"/>
          <a:lstStyle/>
          <a:p>
            <a:endParaRPr lang="en-IN" sz="2400"/>
          </a:p>
        </p:txBody>
      </p:sp>
      <p:sp>
        <p:nvSpPr>
          <p:cNvPr id="19472" name="Rectangle 40"/>
          <p:cNvSpPr>
            <a:spLocks noChangeArrowheads="1"/>
          </p:cNvSpPr>
          <p:nvPr/>
        </p:nvSpPr>
        <p:spPr bwMode="auto">
          <a:xfrm>
            <a:off x="1447800" y="4162425"/>
            <a:ext cx="4838700" cy="639763"/>
          </a:xfrm>
          <a:prstGeom prst="rect">
            <a:avLst/>
          </a:prstGeom>
          <a:solidFill>
            <a:srgbClr val="CC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107950" tIns="53975" rIns="107950" bIns="53975" anchor="ctr"/>
          <a:lstStyle/>
          <a:p>
            <a:endParaRPr lang="en-IN" sz="2400"/>
          </a:p>
        </p:txBody>
      </p:sp>
      <p:sp>
        <p:nvSpPr>
          <p:cNvPr id="19473" name="Rectangle 41"/>
          <p:cNvSpPr>
            <a:spLocks noChangeArrowheads="1"/>
          </p:cNvSpPr>
          <p:nvPr/>
        </p:nvSpPr>
        <p:spPr bwMode="auto">
          <a:xfrm>
            <a:off x="1447800" y="4797425"/>
            <a:ext cx="4838700" cy="6397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107950" tIns="53975" rIns="107950" bIns="53975" anchor="ctr"/>
          <a:lstStyle/>
          <a:p>
            <a:endParaRPr lang="en-IN" sz="2400"/>
          </a:p>
        </p:txBody>
      </p:sp>
      <p:sp>
        <p:nvSpPr>
          <p:cNvPr id="19474" name="Rectangle 42"/>
          <p:cNvSpPr>
            <a:spLocks noChangeArrowheads="1"/>
          </p:cNvSpPr>
          <p:nvPr/>
        </p:nvSpPr>
        <p:spPr bwMode="auto">
          <a:xfrm>
            <a:off x="1447800" y="5430838"/>
            <a:ext cx="4838700" cy="639762"/>
          </a:xfrm>
          <a:prstGeom prst="rect">
            <a:avLst/>
          </a:prstGeom>
          <a:solidFill>
            <a:srgbClr val="CC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107950" tIns="53975" rIns="107950" bIns="53975" anchor="ctr"/>
          <a:lstStyle/>
          <a:p>
            <a:endParaRPr lang="en-IN" sz="2400"/>
          </a:p>
        </p:txBody>
      </p:sp>
      <p:sp>
        <p:nvSpPr>
          <p:cNvPr id="19475" name="Text Box 43"/>
          <p:cNvSpPr txBox="1">
            <a:spLocks noChangeArrowheads="1"/>
          </p:cNvSpPr>
          <p:nvPr/>
        </p:nvSpPr>
        <p:spPr bwMode="auto">
          <a:xfrm>
            <a:off x="6642100" y="5014913"/>
            <a:ext cx="464871" cy="36933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0"/>
              <a:t>2..4</a:t>
            </a:r>
          </a:p>
        </p:txBody>
      </p:sp>
      <p:sp>
        <p:nvSpPr>
          <p:cNvPr id="19476" name="Text Box 44"/>
          <p:cNvSpPr txBox="1">
            <a:spLocks noChangeArrowheads="1"/>
          </p:cNvSpPr>
          <p:nvPr/>
        </p:nvSpPr>
        <p:spPr bwMode="auto">
          <a:xfrm>
            <a:off x="6642100" y="4367213"/>
            <a:ext cx="464871" cy="36933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0"/>
              <a:t>0..1</a:t>
            </a:r>
          </a:p>
        </p:txBody>
      </p:sp>
      <p:sp>
        <p:nvSpPr>
          <p:cNvPr id="19477" name="Text Box 45"/>
          <p:cNvSpPr txBox="1">
            <a:spLocks noChangeArrowheads="1"/>
          </p:cNvSpPr>
          <p:nvPr/>
        </p:nvSpPr>
        <p:spPr bwMode="auto">
          <a:xfrm>
            <a:off x="6642100" y="3719513"/>
            <a:ext cx="463268" cy="36933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0"/>
              <a:t>1..*</a:t>
            </a:r>
          </a:p>
        </p:txBody>
      </p:sp>
      <p:sp>
        <p:nvSpPr>
          <p:cNvPr id="19478" name="Text Box 46"/>
          <p:cNvSpPr txBox="1">
            <a:spLocks noChangeArrowheads="1"/>
          </p:cNvSpPr>
          <p:nvPr/>
        </p:nvSpPr>
        <p:spPr bwMode="auto">
          <a:xfrm>
            <a:off x="6642100" y="2487613"/>
            <a:ext cx="463268" cy="36933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0"/>
              <a:t>0..*</a:t>
            </a:r>
          </a:p>
        </p:txBody>
      </p:sp>
      <p:sp>
        <p:nvSpPr>
          <p:cNvPr id="19479" name="Text Box 47"/>
          <p:cNvSpPr txBox="1">
            <a:spLocks noChangeArrowheads="1"/>
          </p:cNvSpPr>
          <p:nvPr/>
        </p:nvSpPr>
        <p:spPr bwMode="auto">
          <a:xfrm>
            <a:off x="6642100" y="1828800"/>
            <a:ext cx="155492" cy="36933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0"/>
              <a:t>1</a:t>
            </a:r>
          </a:p>
        </p:txBody>
      </p:sp>
      <p:sp>
        <p:nvSpPr>
          <p:cNvPr id="19480" name="Text Box 48"/>
          <p:cNvSpPr txBox="1">
            <a:spLocks noChangeArrowheads="1"/>
          </p:cNvSpPr>
          <p:nvPr/>
        </p:nvSpPr>
        <p:spPr bwMode="auto">
          <a:xfrm>
            <a:off x="6642100" y="3109913"/>
            <a:ext cx="153888" cy="36933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0"/>
              <a:t>*</a:t>
            </a:r>
          </a:p>
        </p:txBody>
      </p:sp>
      <p:sp>
        <p:nvSpPr>
          <p:cNvPr id="19481" name="Text Box 49"/>
          <p:cNvSpPr txBox="1">
            <a:spLocks noChangeArrowheads="1"/>
          </p:cNvSpPr>
          <p:nvPr/>
        </p:nvSpPr>
        <p:spPr bwMode="auto">
          <a:xfrm>
            <a:off x="6642100" y="5656263"/>
            <a:ext cx="766235" cy="36933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lg" len="lg"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0"/>
              <a:t>2, 4..6</a:t>
            </a:r>
          </a:p>
        </p:txBody>
      </p:sp>
      <p:sp>
        <p:nvSpPr>
          <p:cNvPr id="19482" name="Text Box 50"/>
          <p:cNvSpPr txBox="1">
            <a:spLocks noChangeArrowheads="1"/>
          </p:cNvSpPr>
          <p:nvPr/>
        </p:nvSpPr>
        <p:spPr bwMode="auto">
          <a:xfrm>
            <a:off x="4043363" y="1028700"/>
            <a:ext cx="1694375" cy="47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7950" tIns="53975" rIns="107950" bIns="53975">
            <a:spAutoFit/>
          </a:bodyPr>
          <a:lstStyle/>
          <a:p>
            <a:r>
              <a:rPr lang="en-US" sz="2400" b="0"/>
              <a:t>Unspecified</a:t>
            </a:r>
          </a:p>
        </p:txBody>
      </p:sp>
      <p:sp>
        <p:nvSpPr>
          <p:cNvPr id="19483" name="Text Box 51"/>
          <p:cNvSpPr txBox="1">
            <a:spLocks noChangeArrowheads="1"/>
          </p:cNvSpPr>
          <p:nvPr/>
        </p:nvSpPr>
        <p:spPr bwMode="auto">
          <a:xfrm>
            <a:off x="3987800" y="1663700"/>
            <a:ext cx="1674369" cy="47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7950" tIns="53975" rIns="107950" bIns="53975">
            <a:spAutoFit/>
          </a:bodyPr>
          <a:lstStyle/>
          <a:p>
            <a:r>
              <a:rPr lang="en-US" sz="2400" b="0"/>
              <a:t>Exactly One</a:t>
            </a:r>
          </a:p>
        </p:txBody>
      </p:sp>
      <p:sp>
        <p:nvSpPr>
          <p:cNvPr id="19484" name="Text Box 52"/>
          <p:cNvSpPr txBox="1">
            <a:spLocks noChangeArrowheads="1"/>
          </p:cNvSpPr>
          <p:nvPr/>
        </p:nvSpPr>
        <p:spPr bwMode="auto">
          <a:xfrm>
            <a:off x="3844925" y="2300288"/>
            <a:ext cx="1865062" cy="47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7950" tIns="53975" rIns="107950" bIns="53975">
            <a:spAutoFit/>
          </a:bodyPr>
          <a:lstStyle/>
          <a:p>
            <a:r>
              <a:rPr lang="en-US" sz="2400" b="0"/>
              <a:t>Zero or More</a:t>
            </a:r>
          </a:p>
        </p:txBody>
      </p:sp>
      <p:sp>
        <p:nvSpPr>
          <p:cNvPr id="19485" name="Text Box 54"/>
          <p:cNvSpPr txBox="1">
            <a:spLocks noChangeArrowheads="1"/>
          </p:cNvSpPr>
          <p:nvPr/>
        </p:nvSpPr>
        <p:spPr bwMode="auto">
          <a:xfrm>
            <a:off x="1587500" y="4206875"/>
            <a:ext cx="4341701" cy="47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7950" tIns="53975" rIns="107950" bIns="53975">
            <a:spAutoFit/>
          </a:bodyPr>
          <a:lstStyle/>
          <a:p>
            <a:r>
              <a:rPr lang="en-US" sz="2400" b="0"/>
              <a:t>Zero or One (optional scalar role)</a:t>
            </a:r>
          </a:p>
        </p:txBody>
      </p:sp>
      <p:sp>
        <p:nvSpPr>
          <p:cNvPr id="19486" name="Text Box 55"/>
          <p:cNvSpPr txBox="1">
            <a:spLocks noChangeArrowheads="1"/>
          </p:cNvSpPr>
          <p:nvPr/>
        </p:nvSpPr>
        <p:spPr bwMode="auto">
          <a:xfrm>
            <a:off x="3905250" y="3571875"/>
            <a:ext cx="1826590" cy="47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7950" tIns="53975" rIns="107950" bIns="53975">
            <a:spAutoFit/>
          </a:bodyPr>
          <a:lstStyle/>
          <a:p>
            <a:r>
              <a:rPr lang="en-US" sz="2400" b="0"/>
              <a:t>One or More</a:t>
            </a:r>
          </a:p>
        </p:txBody>
      </p:sp>
      <p:sp>
        <p:nvSpPr>
          <p:cNvPr id="19487" name="Text Box 56"/>
          <p:cNvSpPr txBox="1">
            <a:spLocks noChangeArrowheads="1"/>
          </p:cNvSpPr>
          <p:nvPr/>
        </p:nvSpPr>
        <p:spPr bwMode="auto">
          <a:xfrm>
            <a:off x="3290888" y="4843463"/>
            <a:ext cx="2196755" cy="47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7950" tIns="53975" rIns="107950" bIns="53975">
            <a:spAutoFit/>
          </a:bodyPr>
          <a:lstStyle/>
          <a:p>
            <a:r>
              <a:rPr lang="en-US" sz="2400" b="0"/>
              <a:t>Specified Range</a:t>
            </a:r>
          </a:p>
        </p:txBody>
      </p:sp>
      <p:sp>
        <p:nvSpPr>
          <p:cNvPr id="19488" name="Text Box 57"/>
          <p:cNvSpPr txBox="1">
            <a:spLocks noChangeArrowheads="1"/>
          </p:cNvSpPr>
          <p:nvPr/>
        </p:nvSpPr>
        <p:spPr bwMode="auto">
          <a:xfrm>
            <a:off x="1984375" y="5480050"/>
            <a:ext cx="3327193" cy="47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7950" tIns="53975" rIns="107950" bIns="53975">
            <a:spAutoFit/>
          </a:bodyPr>
          <a:lstStyle/>
          <a:p>
            <a:r>
              <a:rPr lang="en-US" sz="2400" b="0"/>
              <a:t>Multiple, Disjoint Ranges</a:t>
            </a:r>
          </a:p>
        </p:txBody>
      </p:sp>
      <p:sp>
        <p:nvSpPr>
          <p:cNvPr id="19489" name="Rectangle 58"/>
          <p:cNvSpPr>
            <a:spLocks noChangeArrowheads="1"/>
          </p:cNvSpPr>
          <p:nvPr/>
        </p:nvSpPr>
        <p:spPr bwMode="auto">
          <a:xfrm>
            <a:off x="1371600" y="901700"/>
            <a:ext cx="6400800" cy="527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7950" tIns="53975" rIns="107950" bIns="53975" anchor="ctr"/>
          <a:lstStyle/>
          <a:p>
            <a:endParaRPr lang="en-IN" sz="2400"/>
          </a:p>
        </p:txBody>
      </p:sp>
      <p:sp>
        <p:nvSpPr>
          <p:cNvPr id="19490" name="Text Box 59"/>
          <p:cNvSpPr txBox="1">
            <a:spLocks noChangeArrowheads="1"/>
          </p:cNvSpPr>
          <p:nvPr/>
        </p:nvSpPr>
        <p:spPr bwMode="auto">
          <a:xfrm>
            <a:off x="3840163" y="2924175"/>
            <a:ext cx="1865062" cy="47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7950" tIns="53975" rIns="107950" bIns="53975">
            <a:spAutoFit/>
          </a:bodyPr>
          <a:lstStyle/>
          <a:p>
            <a:r>
              <a:rPr lang="en-US" sz="2400" b="0"/>
              <a:t>Zero or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Multiplicity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Example: a Person is employed by one Company; a Company employs one or more </a:t>
            </a:r>
            <a:r>
              <a:rPr lang="en-US" dirty="0" smtClean="0"/>
              <a:t>Persons</a:t>
            </a:r>
          </a:p>
          <a:p>
            <a:r>
              <a:rPr lang="en-US" dirty="0" smtClean="0"/>
              <a:t>Multiplicity represent other association like aggregation and composition</a:t>
            </a:r>
            <a:endParaRPr lang="en-US" dirty="0"/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6248400" y="5105400"/>
            <a:ext cx="22098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</a:rPr>
              <a:t>Employees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1066800" y="5105400"/>
            <a:ext cx="22098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</a:rPr>
              <a:t>Company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0166" name="Line 6"/>
          <p:cNvSpPr>
            <a:spLocks noChangeShapeType="1"/>
          </p:cNvSpPr>
          <p:nvPr/>
        </p:nvSpPr>
        <p:spPr bwMode="auto">
          <a:xfrm>
            <a:off x="3352800" y="5334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7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</a:rPr>
              <a:t>1..*</a:t>
            </a:r>
          </a:p>
        </p:txBody>
      </p:sp>
      <p:sp>
        <p:nvSpPr>
          <p:cNvPr id="220168" name="Text Box 8"/>
          <p:cNvSpPr txBox="1">
            <a:spLocks noChangeArrowheads="1"/>
          </p:cNvSpPr>
          <p:nvPr/>
        </p:nvSpPr>
        <p:spPr bwMode="auto">
          <a:xfrm>
            <a:off x="5791200" y="533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</p:spTree>
  </p:cSld>
  <p:clrMapOvr>
    <a:masterClrMapping/>
  </p:clrMapOvr>
  <p:transition advTm="59648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Aggregation is a “</a:t>
            </a:r>
            <a:r>
              <a:rPr lang="en-US" dirty="0" smtClean="0"/>
              <a:t>whole-part</a:t>
            </a:r>
            <a:r>
              <a:rPr lang="en-US" dirty="0"/>
              <a:t>” or “has a” relationship within which one class represents a larger thing that consists of smaller things.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3505200" y="5486400"/>
            <a:ext cx="22098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</a:rPr>
              <a:t>passengers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3505200" y="3886200"/>
            <a:ext cx="22098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</a:rPr>
              <a:t>Car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1190" name="Line 6"/>
          <p:cNvSpPr>
            <a:spLocks noChangeShapeType="1"/>
          </p:cNvSpPr>
          <p:nvPr/>
        </p:nvSpPr>
        <p:spPr bwMode="auto">
          <a:xfrm flipV="1">
            <a:off x="4610100" y="4343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1" name="AutoShape 7"/>
          <p:cNvSpPr>
            <a:spLocks noChangeArrowheads="1"/>
          </p:cNvSpPr>
          <p:nvPr/>
        </p:nvSpPr>
        <p:spPr bwMode="auto">
          <a:xfrm>
            <a:off x="4495800" y="4343400"/>
            <a:ext cx="228600" cy="3048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14400" y="5562600"/>
            <a:ext cx="22098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dirty="0" smtClean="0">
                <a:latin typeface="Times New Roman" pitchFamily="18" charset="0"/>
              </a:rPr>
              <a:t>AC system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2743200" y="44196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429000" y="4267200"/>
            <a:ext cx="228600" cy="3048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36416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Composition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Composition is a special form of aggregation within which the parts are inseparable from the whole.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3505200" y="5486400"/>
            <a:ext cx="22098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dirty="0" smtClean="0">
                <a:latin typeface="Times New Roman" pitchFamily="18" charset="0"/>
              </a:rPr>
              <a:t>Department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3505200" y="3886200"/>
            <a:ext cx="22098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</a:rPr>
              <a:t>University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2214" name="Line 6"/>
          <p:cNvSpPr>
            <a:spLocks noChangeShapeType="1"/>
          </p:cNvSpPr>
          <p:nvPr/>
        </p:nvSpPr>
        <p:spPr bwMode="auto">
          <a:xfrm flipV="1">
            <a:off x="4610100" y="4343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5" name="AutoShape 7"/>
          <p:cNvSpPr>
            <a:spLocks noChangeArrowheads="1"/>
          </p:cNvSpPr>
          <p:nvPr/>
        </p:nvSpPr>
        <p:spPr bwMode="auto">
          <a:xfrm>
            <a:off x="4495800" y="4343400"/>
            <a:ext cx="228600" cy="304800"/>
          </a:xfrm>
          <a:prstGeom prst="diamond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31296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80179" y="4191000"/>
            <a:ext cx="22098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</a:rPr>
              <a:t>Engine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80179" y="2590800"/>
            <a:ext cx="22098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</a:rPr>
              <a:t>Car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4585079" y="3048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18579" y="4191000"/>
            <a:ext cx="22098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dirty="0" smtClean="0">
                <a:latin typeface="Times New Roman" pitchFamily="18" charset="0"/>
              </a:rPr>
              <a:t>Break system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89379" y="4267200"/>
            <a:ext cx="22098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dirty="0" smtClean="0">
                <a:latin typeface="Times New Roman" pitchFamily="18" charset="0"/>
              </a:rPr>
              <a:t>Fuel system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718179" y="31242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 flipV="1">
            <a:off x="5461379" y="3200400"/>
            <a:ext cx="762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463688" y="2971800"/>
            <a:ext cx="228600" cy="304800"/>
          </a:xfrm>
          <a:prstGeom prst="diamond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495800" y="2909248"/>
            <a:ext cx="228600" cy="304800"/>
          </a:xfrm>
          <a:prstGeom prst="diamond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347079" y="3048000"/>
            <a:ext cx="228600" cy="304800"/>
          </a:xfrm>
          <a:prstGeom prst="diamond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324600" y="3390900"/>
            <a:ext cx="22098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dirty="0" err="1" smtClean="0">
                <a:latin typeface="Times New Roman" pitchFamily="18" charset="0"/>
              </a:rPr>
              <a:t>Chasis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H="1" flipV="1">
            <a:off x="5943600" y="2919484"/>
            <a:ext cx="381000" cy="4333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689979" y="2743200"/>
            <a:ext cx="228600" cy="304800"/>
          </a:xfrm>
          <a:prstGeom prst="diamond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9561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Generalization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A generalization is a “kind of” or “is a” relationship between a general thing (superclass or parent) and a more specific thing (subclass or child).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3733800" y="4267200"/>
            <a:ext cx="22098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</a:rPr>
              <a:t>Employee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5562600" y="5638800"/>
            <a:ext cx="2819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</a:rPr>
              <a:t>Contractor Employee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1828800" y="5638800"/>
            <a:ext cx="2819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</a:rPr>
              <a:t>Permanent Employee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 rot="-5400000">
            <a:off x="3695700" y="4762500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48" name="AutoShape 8"/>
          <p:cNvSpPr>
            <a:spLocks noChangeArrowheads="1"/>
          </p:cNvSpPr>
          <p:nvPr/>
        </p:nvSpPr>
        <p:spPr bwMode="auto">
          <a:xfrm rot="5400000">
            <a:off x="5524500" y="4762500"/>
            <a:ext cx="3810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49" name="Line 9"/>
          <p:cNvSpPr>
            <a:spLocks noChangeShapeType="1"/>
          </p:cNvSpPr>
          <p:nvPr/>
        </p:nvSpPr>
        <p:spPr bwMode="auto">
          <a:xfrm flipH="1" flipV="1">
            <a:off x="5638800" y="4953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50" name="Line 10"/>
          <p:cNvSpPr>
            <a:spLocks noChangeShapeType="1"/>
          </p:cNvSpPr>
          <p:nvPr/>
        </p:nvSpPr>
        <p:spPr bwMode="auto">
          <a:xfrm flipV="1">
            <a:off x="3276600" y="4953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4564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task of OOA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objects</a:t>
            </a:r>
          </a:p>
          <a:p>
            <a:r>
              <a:rPr lang="en-US" dirty="0" smtClean="0"/>
              <a:t>Organizing the objects by creating object model diagram</a:t>
            </a:r>
          </a:p>
          <a:p>
            <a:r>
              <a:rPr lang="en-US" dirty="0" smtClean="0"/>
              <a:t>Defining the internals of the objects, or object attributes</a:t>
            </a:r>
          </a:p>
          <a:p>
            <a:r>
              <a:rPr lang="en-US" dirty="0" smtClean="0"/>
              <a:t>Defining the behavior of the objects, i.e., object actions</a:t>
            </a:r>
          </a:p>
          <a:p>
            <a:r>
              <a:rPr lang="en-US" dirty="0" smtClean="0"/>
              <a:t>Describing how the objects interact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Model?</a:t>
            </a:r>
          </a:p>
        </p:txBody>
      </p:sp>
      <p:sp>
        <p:nvSpPr>
          <p:cNvPr id="409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Modeling achieves four aims:</a:t>
            </a:r>
          </a:p>
          <a:p>
            <a:pPr lvl="1" eaLnBrk="1" hangingPunct="1"/>
            <a:r>
              <a:rPr lang="en-US" sz="2400" dirty="0" smtClean="0"/>
              <a:t>Helps you to visualize a system as you want it to be.</a:t>
            </a:r>
          </a:p>
          <a:p>
            <a:pPr lvl="1" eaLnBrk="1" hangingPunct="1"/>
            <a:r>
              <a:rPr lang="en-US" sz="2400" dirty="0" smtClean="0"/>
              <a:t>Permits you to specify the structure or behavior of a system.</a:t>
            </a:r>
          </a:p>
          <a:p>
            <a:pPr lvl="1" eaLnBrk="1" hangingPunct="1"/>
            <a:r>
              <a:rPr lang="en-US" sz="2400" dirty="0" smtClean="0"/>
              <a:t>Gives you a template that guides you in constructing a system.</a:t>
            </a:r>
          </a:p>
          <a:p>
            <a:pPr lvl="1" eaLnBrk="1" hangingPunct="1"/>
            <a:r>
              <a:rPr lang="en-US" sz="2400" dirty="0" smtClean="0"/>
              <a:t>Documents the decisions you have made.</a:t>
            </a:r>
          </a:p>
          <a:p>
            <a:pPr eaLnBrk="1" hangingPunct="1"/>
            <a:r>
              <a:rPr lang="en-US" sz="2800" dirty="0" smtClean="0"/>
              <a:t>You build models of complex systems because you cannot comprehend such a system in its entirely.</a:t>
            </a:r>
          </a:p>
          <a:p>
            <a:pPr eaLnBrk="1" hangingPunct="1"/>
            <a:r>
              <a:rPr lang="en-US" sz="2800" dirty="0" smtClean="0"/>
              <a:t>You build models to better understand the system before you develop.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better understand the system and expose opportunities for simplification and reuse</a:t>
            </a:r>
          </a:p>
          <a:p>
            <a:r>
              <a:rPr lang="en-US" dirty="0"/>
              <a:t>to manage </a:t>
            </a:r>
            <a:r>
              <a:rPr lang="en-US" dirty="0" smtClean="0"/>
              <a:t>risk</a:t>
            </a:r>
          </a:p>
          <a:p>
            <a:r>
              <a:rPr lang="en-US" i="1" dirty="0" smtClean="0"/>
              <a:t>testing</a:t>
            </a:r>
            <a:r>
              <a:rPr lang="en-US" dirty="0" smtClean="0"/>
              <a:t> physical entities before building them</a:t>
            </a:r>
          </a:p>
          <a:p>
            <a:r>
              <a:rPr lang="en-US" dirty="0" smtClean="0"/>
              <a:t>reduction of </a:t>
            </a:r>
            <a:r>
              <a:rPr lang="en-US" i="1" dirty="0" smtClean="0"/>
              <a:t>complexity</a:t>
            </a:r>
            <a:r>
              <a:rPr lang="en-US" dirty="0" smtClean="0"/>
              <a:t>. </a:t>
            </a:r>
          </a:p>
          <a:p>
            <a:r>
              <a:rPr lang="en-US" i="1" dirty="0" smtClean="0"/>
              <a:t>communication</a:t>
            </a:r>
            <a:r>
              <a:rPr lang="en-US" dirty="0" smtClean="0"/>
              <a:t> with customers</a:t>
            </a:r>
          </a:p>
          <a:p>
            <a:endParaRPr lang="en-US" dirty="0"/>
          </a:p>
        </p:txBody>
      </p:sp>
    </p:spTree>
  </p:cSld>
  <p:clrMapOvr>
    <a:masterClrMapping/>
  </p:clrMapOvr>
  <p:transition advTm="101568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Object model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The object model represents the static structure of a system</a:t>
            </a:r>
          </a:p>
          <a:p>
            <a:pPr lvl="1"/>
            <a:r>
              <a:rPr lang="en-US" dirty="0" smtClean="0"/>
              <a:t>Class diagram, package diagram</a:t>
            </a:r>
          </a:p>
          <a:p>
            <a:r>
              <a:rPr lang="en-US" b="1" dirty="0" smtClean="0"/>
              <a:t>Dynamic model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The dynamic model represents a behavior of system, transition of state, exchanging messages over time. </a:t>
            </a:r>
          </a:p>
          <a:p>
            <a:pPr lvl="1"/>
            <a:r>
              <a:rPr lang="en-US" i="1" dirty="0" smtClean="0"/>
              <a:t>State chart diagram</a:t>
            </a:r>
            <a:r>
              <a:rPr lang="en-US" dirty="0" smtClean="0"/>
              <a:t>, </a:t>
            </a:r>
            <a:r>
              <a:rPr lang="en-US" i="1" dirty="0" smtClean="0"/>
              <a:t>activity diagram, sequence diagram, collaboration diagram, use case </a:t>
            </a:r>
            <a:r>
              <a:rPr lang="en-US" i="1" dirty="0" err="1" smtClean="0"/>
              <a:t>diagaram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	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Graphical modelling language that is used to express designs.</a:t>
            </a:r>
          </a:p>
          <a:p>
            <a:r>
              <a:rPr lang="en-US"/>
              <a:t>Standardized language for creating blueprints that depict the structure and design of the software system</a:t>
            </a:r>
          </a:p>
          <a:p>
            <a:r>
              <a:rPr lang="en-US"/>
              <a:t>Is a notational language that enables the stakeholders to view the architecture of the system from various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Language for specifiying artifacts: notations for classes, objects and interfaces</a:t>
            </a:r>
          </a:p>
          <a:p>
            <a:r>
              <a:rPr lang="en-US"/>
              <a:t>Visualizing artifacts</a:t>
            </a:r>
          </a:p>
          <a:p>
            <a:r>
              <a:rPr lang="en-US"/>
              <a:t>Constructing artifacts – forward engineering and reverse engineering</a:t>
            </a:r>
          </a:p>
          <a:p>
            <a:r>
              <a:rPr lang="en-US"/>
              <a:t>Documenting artifacts – input docs for the subsequent phases of SDLC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UML stands for Unified Modeling Language. </a:t>
            </a:r>
          </a:p>
          <a:p>
            <a:r>
              <a:rPr lang="en-US" dirty="0" smtClean="0"/>
              <a:t>This object-oriented system of notation has evolved from the work of </a:t>
            </a:r>
          </a:p>
          <a:p>
            <a:r>
              <a:rPr lang="en-US" dirty="0" smtClean="0"/>
              <a:t>Grady </a:t>
            </a:r>
            <a:r>
              <a:rPr lang="en-US" dirty="0" err="1" smtClean="0"/>
              <a:t>Booch</a:t>
            </a:r>
            <a:r>
              <a:rPr lang="en-US" dirty="0" smtClean="0"/>
              <a:t>, James </a:t>
            </a:r>
            <a:r>
              <a:rPr lang="en-US" dirty="0" err="1" smtClean="0"/>
              <a:t>Rumbaugh</a:t>
            </a:r>
            <a:r>
              <a:rPr lang="en-US" dirty="0" smtClean="0"/>
              <a:t>, </a:t>
            </a:r>
            <a:r>
              <a:rPr lang="en-US" dirty="0" err="1" smtClean="0"/>
              <a:t>Ivar</a:t>
            </a:r>
            <a:r>
              <a:rPr lang="en-US" dirty="0" smtClean="0"/>
              <a:t> Jacobson, and the </a:t>
            </a:r>
            <a:r>
              <a:rPr lang="en-US" u="sng" dirty="0" smtClean="0">
                <a:hlinkClick r:id="rId2"/>
              </a:rPr>
              <a:t>Rational Software Corporation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UML is accepted by the </a:t>
            </a:r>
            <a:r>
              <a:rPr lang="en-US" u="sng" dirty="0" smtClean="0">
                <a:hlinkClick r:id="rId3"/>
              </a:rPr>
              <a:t>Object Management Group (OMG)</a:t>
            </a:r>
            <a:r>
              <a:rPr lang="en-US" dirty="0" smtClean="0"/>
              <a:t> as the standard for modeling object oriented programs.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UML </a:t>
            </a:r>
            <a:r>
              <a:rPr lang="en-US" dirty="0" err="1" smtClean="0"/>
              <a:t>diagarams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UML defines nine types of diagrams:</a:t>
            </a:r>
          </a:p>
          <a:p>
            <a:pPr lvl="1"/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use case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Collaboration</a:t>
            </a:r>
          </a:p>
          <a:p>
            <a:pPr lvl="1"/>
            <a:r>
              <a:rPr lang="en-US" dirty="0" err="1" smtClean="0"/>
              <a:t>Statechart</a:t>
            </a:r>
            <a:endParaRPr lang="en-US" dirty="0" smtClean="0"/>
          </a:p>
          <a:p>
            <a:pPr lvl="1"/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component, </a:t>
            </a:r>
          </a:p>
          <a:p>
            <a:pPr lvl="1"/>
            <a:r>
              <a:rPr lang="en-US" dirty="0" smtClean="0"/>
              <a:t>deployment.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a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Build an Object Model: </a:t>
            </a:r>
          </a:p>
          <a:p>
            <a:pPr lvl="1"/>
            <a:r>
              <a:rPr lang="en-US" dirty="0" smtClean="0"/>
              <a:t>Identify object classes. </a:t>
            </a:r>
          </a:p>
          <a:p>
            <a:pPr lvl="1"/>
            <a:r>
              <a:rPr lang="en-US" dirty="0" smtClean="0"/>
              <a:t>Develop a data dictionary for classes, attributes, and associations. </a:t>
            </a:r>
          </a:p>
          <a:p>
            <a:pPr lvl="1"/>
            <a:r>
              <a:rPr lang="en-US" dirty="0" smtClean="0"/>
              <a:t>Add associations between classes. </a:t>
            </a:r>
          </a:p>
          <a:p>
            <a:pPr lvl="1"/>
            <a:r>
              <a:rPr lang="en-US" dirty="0" smtClean="0"/>
              <a:t>Add attributes for objects and links. </a:t>
            </a:r>
          </a:p>
          <a:p>
            <a:pPr lvl="1"/>
            <a:r>
              <a:rPr lang="en-US" dirty="0" smtClean="0"/>
              <a:t>Organize and simplify object classes using inheritance. </a:t>
            </a:r>
          </a:p>
          <a:p>
            <a:pPr lvl="1"/>
            <a:r>
              <a:rPr lang="en-US" dirty="0" smtClean="0"/>
              <a:t>Test access paths using scenarios and iterate the above steps as necessary. </a:t>
            </a:r>
          </a:p>
          <a:p>
            <a:pPr lvl="1"/>
            <a:r>
              <a:rPr lang="en-US" dirty="0" smtClean="0"/>
              <a:t>Group classes into modules, based on close coupling and related function.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Notation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57600" y="3505200"/>
            <a:ext cx="2133600" cy="2057400"/>
            <a:chOff x="2304" y="2208"/>
            <a:chExt cx="1344" cy="1296"/>
          </a:xfrm>
        </p:grpSpPr>
        <p:sp>
          <p:nvSpPr>
            <p:cNvPr id="210949" name="Rectangle 5"/>
            <p:cNvSpPr>
              <a:spLocks noChangeArrowheads="1"/>
            </p:cNvSpPr>
            <p:nvPr/>
          </p:nvSpPr>
          <p:spPr bwMode="auto">
            <a:xfrm>
              <a:off x="2304" y="2208"/>
              <a:ext cx="1344" cy="288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</a:rPr>
                <a:t>Name</a:t>
              </a:r>
              <a:endParaRPr 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10950" name="Rectangle 6"/>
            <p:cNvSpPr>
              <a:spLocks noChangeArrowheads="1"/>
            </p:cNvSpPr>
            <p:nvPr/>
          </p:nvSpPr>
          <p:spPr bwMode="auto">
            <a:xfrm>
              <a:off x="2304" y="2496"/>
              <a:ext cx="1344" cy="480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2400" b="0">
                  <a:solidFill>
                    <a:schemeClr val="tx1"/>
                  </a:solidFill>
                  <a:latin typeface="Times New Roman" pitchFamily="18" charset="0"/>
                </a:rPr>
                <a:t>Attributes</a:t>
              </a:r>
            </a:p>
          </p:txBody>
        </p:sp>
        <p:sp>
          <p:nvSpPr>
            <p:cNvPr id="210951" name="Rectangle 7"/>
            <p:cNvSpPr>
              <a:spLocks noChangeArrowheads="1"/>
            </p:cNvSpPr>
            <p:nvPr/>
          </p:nvSpPr>
          <p:spPr bwMode="auto">
            <a:xfrm>
              <a:off x="2304" y="2976"/>
              <a:ext cx="1344" cy="528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2400" b="0">
                  <a:solidFill>
                    <a:schemeClr val="tx1"/>
                  </a:solidFill>
                  <a:latin typeface="Times New Roman" pitchFamily="18" charset="0"/>
                </a:rPr>
                <a:t>Operations</a:t>
              </a:r>
            </a:p>
          </p:txBody>
        </p:sp>
      </p:grpSp>
    </p:spTree>
  </p:cSld>
  <p:clrMapOvr>
    <a:masterClrMapping/>
  </p:clrMapOvr>
  <p:transition advTm="1864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Classes are used to represent entities within the system</a:t>
            </a:r>
          </a:p>
          <a:p>
            <a:endParaRPr lang="en-US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633663"/>
            <a:ext cx="4800600" cy="330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Design (OOD) involves implementation of the conceptual model produced during object-oriented analysis.</a:t>
            </a:r>
          </a:p>
          <a:p>
            <a:r>
              <a:rPr lang="en-US" dirty="0" smtClean="0"/>
              <a:t>implementing classes, constraints are identified and interfaces are designed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Classes are divided into three sections</a:t>
            </a:r>
          </a:p>
          <a:p>
            <a:pPr lvl="1"/>
            <a:r>
              <a:rPr lang="en-US"/>
              <a:t>Top : name, package and stereotype is specified</a:t>
            </a:r>
          </a:p>
          <a:p>
            <a:pPr lvl="1"/>
            <a:r>
              <a:rPr lang="en-US"/>
              <a:t>Centre : Attributes of the class are specified</a:t>
            </a:r>
          </a:p>
          <a:p>
            <a:pPr lvl="1"/>
            <a:r>
              <a:rPr lang="en-US"/>
              <a:t>Bottom : Operations that can be performed in the class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Attributes: Is a property of a class</a:t>
            </a:r>
          </a:p>
          <a:p>
            <a:r>
              <a:rPr lang="en-US"/>
              <a:t>The format : </a:t>
            </a:r>
          </a:p>
          <a:p>
            <a:pPr lvl="1">
              <a:buFontTx/>
              <a:buNone/>
            </a:pPr>
            <a:r>
              <a:rPr lang="en-US"/>
              <a:t> visibility name:type = defaultValue</a:t>
            </a:r>
          </a:p>
          <a:p>
            <a:pPr lvl="1">
              <a:buFontTx/>
              <a:buNone/>
            </a:pPr>
            <a:r>
              <a:rPr lang="en-US"/>
              <a:t>Visibility :</a:t>
            </a:r>
          </a:p>
          <a:p>
            <a:pPr lvl="1">
              <a:buFontTx/>
              <a:buNone/>
            </a:pPr>
            <a:r>
              <a:rPr lang="en-US" b="1"/>
              <a:t>-  </a:t>
            </a:r>
            <a:r>
              <a:rPr lang="en-US"/>
              <a:t>Private</a:t>
            </a:r>
          </a:p>
          <a:p>
            <a:pPr lvl="1">
              <a:buFontTx/>
              <a:buNone/>
            </a:pPr>
            <a:r>
              <a:rPr lang="en-US" b="1"/>
              <a:t>+ </a:t>
            </a:r>
            <a:r>
              <a:rPr lang="en-US"/>
              <a:t>Public</a:t>
            </a:r>
          </a:p>
          <a:p>
            <a:pPr lvl="1">
              <a:buFontTx/>
              <a:buNone/>
            </a:pPr>
            <a:r>
              <a:rPr lang="en-US" b="1"/>
              <a:t># </a:t>
            </a:r>
            <a:r>
              <a:rPr lang="en-US"/>
              <a:t>Protected</a:t>
            </a:r>
          </a:p>
          <a:p>
            <a:pPr lvl="1">
              <a:buFontTx/>
              <a:buNone/>
            </a:pPr>
            <a:r>
              <a:rPr lang="en-US" b="1"/>
              <a:t>~ </a:t>
            </a:r>
            <a:r>
              <a:rPr lang="en-US"/>
              <a:t>Package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Operations</a:t>
            </a:r>
          </a:p>
          <a:p>
            <a:r>
              <a:rPr lang="en-US"/>
              <a:t>Visibility name(parameters) : return type</a:t>
            </a:r>
          </a:p>
          <a:p>
            <a:r>
              <a:rPr lang="en-US"/>
              <a:t>Parameters </a:t>
            </a:r>
          </a:p>
          <a:p>
            <a:r>
              <a:rPr lang="en-US"/>
              <a:t>Direction name: type = default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572000"/>
            <a:ext cx="3429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 err="1" smtClean="0"/>
              <a:t>Modelling</a:t>
            </a:r>
            <a:r>
              <a:rPr lang="en-US" dirty="0" smtClean="0"/>
              <a:t> – static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 model represents the static structure of a system</a:t>
            </a:r>
          </a:p>
          <a:p>
            <a:r>
              <a:rPr lang="en-US" dirty="0" smtClean="0"/>
              <a:t>Main concepts are </a:t>
            </a:r>
            <a:r>
              <a:rPr lang="en-US" i="1" dirty="0" smtClean="0"/>
              <a:t>class, state, behavior</a:t>
            </a:r>
            <a:r>
              <a:rPr lang="en-US" dirty="0" smtClean="0"/>
              <a:t> and relation ship such as </a:t>
            </a:r>
            <a:r>
              <a:rPr lang="en-US" i="1" dirty="0" smtClean="0"/>
              <a:t>association</a:t>
            </a:r>
            <a:r>
              <a:rPr lang="en-US" dirty="0" smtClean="0"/>
              <a:t>, </a:t>
            </a:r>
            <a:r>
              <a:rPr lang="en-US" i="1" dirty="0" smtClean="0"/>
              <a:t>Aggregation, composition </a:t>
            </a:r>
            <a:r>
              <a:rPr lang="en-US" dirty="0" smtClean="0"/>
              <a:t>and </a:t>
            </a:r>
            <a:r>
              <a:rPr lang="en-US" i="1" dirty="0" smtClean="0"/>
              <a:t>generalization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of Class Diagrams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model vocabulary of the system, in terms of which abstractions are part of the system and which fall outside its boundaries</a:t>
            </a:r>
          </a:p>
          <a:p>
            <a:r>
              <a:rPr lang="en-US" dirty="0"/>
              <a:t>to model simple collaborations (societies of elements that work together to provide cooperative behavior)</a:t>
            </a:r>
          </a:p>
          <a:p>
            <a:r>
              <a:rPr lang="en-US" dirty="0"/>
              <a:t>to model logical database schema (blueprint for conceptual design of database)</a:t>
            </a:r>
          </a:p>
        </p:txBody>
      </p:sp>
    </p:spTree>
  </p:cSld>
  <p:clrMapOvr>
    <a:masterClrMapping/>
  </p:clrMapOvr>
  <p:transition advTm="6104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568860"/>
            <a:ext cx="7807680" cy="650340"/>
          </a:xfrm>
        </p:spPr>
        <p:txBody>
          <a:bodyPr t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200" dirty="0" smtClean="0"/>
              <a:t>Diff b/w  Static and Dynamic Design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807680" cy="4320454"/>
          </a:xfrm>
        </p:spPr>
        <p:txBody>
          <a:bodyPr lIns="82945" tIns="41473" rIns="82945" bIns="41473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/>
              <a:t>Static design describes object structure and object relations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Class relations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Objects at a given time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800" dirty="0" smtClean="0"/>
              <a:t>Dynamic design shows communication between objects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Similarity to class relations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 smtClean="0"/>
              <a:t>can follow sequences of events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85800" y="1371600"/>
            <a:ext cx="67056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/>
              <a:t>Object Diagrams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/>
              <a:t>Object Diagrams describe the static structure of a system at a particular time. Whereas a class model describes all possible situations, an object model describes a particular situation. Object diagrams contain the following elements: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000" b="1" dirty="0"/>
              <a:t> Objects</a:t>
            </a:r>
            <a:r>
              <a:rPr lang="en-US" sz="2000" dirty="0"/>
              <a:t>, which represent particular entities. These are instances of classes.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000" b="1" dirty="0"/>
              <a:t>Links, </a:t>
            </a:r>
            <a:r>
              <a:rPr lang="en-US" sz="2000" dirty="0"/>
              <a:t>which represent particular relationships between objects. These are instances of associations.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endParaRPr lang="en-US" sz="2000" dirty="0"/>
          </a:p>
          <a:p>
            <a:pPr eaLnBrk="0" hangingPunct="0">
              <a:spcBef>
                <a:spcPct val="50000"/>
              </a:spcBef>
            </a:pPr>
            <a:endParaRPr lang="en-US" sz="2000" b="1" dirty="0"/>
          </a:p>
          <a:p>
            <a:pPr eaLnBrk="0" hangingPunct="0">
              <a:spcBef>
                <a:spcPct val="50000"/>
              </a:spcBef>
            </a:pPr>
            <a:r>
              <a:rPr lang="en-US" sz="2000" dirty="0"/>
              <a:t>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568860"/>
            <a:ext cx="7807680" cy="878940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4400" dirty="0" smtClean="0"/>
              <a:t> Object Diagram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560" y="2040695"/>
            <a:ext cx="4976640" cy="368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5492160" y="3715590"/>
            <a:ext cx="2491003" cy="182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4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dirty="0">
                <a:solidFill>
                  <a:srgbClr val="00FF00"/>
                </a:solidFill>
              </a:rPr>
              <a:t>Object diagram shows</a:t>
            </a:r>
          </a:p>
          <a:p>
            <a:pPr>
              <a:lnSpc>
                <a:spcPct val="94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dirty="0">
                <a:solidFill>
                  <a:srgbClr val="00FF00"/>
                </a:solidFill>
              </a:rPr>
              <a:t>relations at instant in time</a:t>
            </a:r>
          </a:p>
          <a:p>
            <a:pPr>
              <a:lnSpc>
                <a:spcPct val="94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dirty="0">
                <a:solidFill>
                  <a:srgbClr val="00FF00"/>
                </a:solidFill>
              </a:rPr>
              <a:t>(snapshot)</a:t>
            </a:r>
          </a:p>
          <a:p>
            <a:pPr>
              <a:lnSpc>
                <a:spcPct val="94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endParaRPr lang="en-GB" dirty="0">
              <a:solidFill>
                <a:srgbClr val="00FF00"/>
              </a:solidFill>
            </a:endParaRPr>
          </a:p>
          <a:p>
            <a:pPr>
              <a:lnSpc>
                <a:spcPct val="94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dirty="0">
                <a:solidFill>
                  <a:srgbClr val="00FF00"/>
                </a:solidFill>
              </a:rPr>
              <a:t>Object relations are drawn</a:t>
            </a:r>
          </a:p>
          <a:p>
            <a:pPr>
              <a:lnSpc>
                <a:spcPct val="94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dirty="0">
                <a:solidFill>
                  <a:srgbClr val="00FF00"/>
                </a:solidFill>
              </a:rPr>
              <a:t>using the class association</a:t>
            </a:r>
          </a:p>
          <a:p>
            <a:pPr>
              <a:lnSpc>
                <a:spcPct val="94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dirty="0">
                <a:solidFill>
                  <a:srgbClr val="00FF00"/>
                </a:solidFill>
              </a:rPr>
              <a:t>lines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6393600" y="2184710"/>
            <a:ext cx="1350819" cy="52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4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>
                <a:solidFill>
                  <a:srgbClr val="0000FF"/>
                </a:solidFill>
              </a:rPr>
              <a:t>Class diagram</a:t>
            </a:r>
          </a:p>
          <a:p>
            <a:pPr>
              <a:lnSpc>
                <a:spcPct val="94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>
                <a:solidFill>
                  <a:srgbClr val="0000FF"/>
                </a:solidFill>
              </a:rPr>
              <a:t>never changes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dynamic model is used to express and model the </a:t>
            </a:r>
            <a:r>
              <a:rPr lang="en-US" dirty="0" err="1"/>
              <a:t>behaviour</a:t>
            </a:r>
            <a:r>
              <a:rPr lang="en-US" dirty="0"/>
              <a:t> of the system over time. It includes</a:t>
            </a:r>
          </a:p>
          <a:p>
            <a:r>
              <a:rPr lang="en-US" dirty="0"/>
              <a:t>support for activity diagrams, state diagrams, sequence diagrams and extensions including </a:t>
            </a:r>
            <a:r>
              <a:rPr lang="en-US" dirty="0" smtClean="0"/>
              <a:t>business process </a:t>
            </a:r>
            <a:r>
              <a:rPr lang="en-US" dirty="0" err="1"/>
              <a:t>modelling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Dynamic modeling captures system behavior.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System Behavior?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System behavior is how a system acts and reacts.</a:t>
            </a:r>
          </a:p>
          <a:p>
            <a:pPr lvl="1"/>
            <a:r>
              <a:rPr lang="en-US"/>
              <a:t>It is the outwardly visible and testable activity of a system.</a:t>
            </a:r>
          </a:p>
          <a:p>
            <a:r>
              <a:rPr lang="en-US"/>
              <a:t>System behavior is captured in use cases.</a:t>
            </a:r>
          </a:p>
          <a:p>
            <a:pPr lvl="1"/>
            <a:r>
              <a:rPr lang="en-US"/>
              <a:t>Use cases describe the system, its environment, and the relationship between the system and its environment.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implementation details generally include:</a:t>
            </a:r>
          </a:p>
          <a:p>
            <a:pPr lvl="1"/>
            <a:r>
              <a:rPr lang="en-US" dirty="0" smtClean="0"/>
              <a:t>Restructuring the class data (if necessary),</a:t>
            </a:r>
          </a:p>
          <a:p>
            <a:pPr lvl="1"/>
            <a:r>
              <a:rPr lang="en-US" dirty="0" smtClean="0"/>
              <a:t>Implementation of methods, i.e., internal data structures and algorithms,</a:t>
            </a:r>
          </a:p>
          <a:p>
            <a:pPr lvl="1"/>
            <a:r>
              <a:rPr lang="en-US" dirty="0" smtClean="0"/>
              <a:t>Implementation of control, and</a:t>
            </a:r>
          </a:p>
          <a:p>
            <a:pPr lvl="1"/>
            <a:r>
              <a:rPr lang="en-US" dirty="0" smtClean="0"/>
              <a:t>Implementation of associations.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Major Concepts in Use-Case Modeling</a:t>
            </a:r>
          </a:p>
        </p:txBody>
      </p:sp>
      <p:sp>
        <p:nvSpPr>
          <p:cNvPr id="35635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052513"/>
            <a:ext cx="8258175" cy="5043487"/>
          </a:xfrm>
        </p:spPr>
        <p:txBody>
          <a:bodyPr/>
          <a:lstStyle/>
          <a:p>
            <a:r>
              <a:rPr lang="en-US" sz="2800"/>
              <a:t>An actor represents anything that interacts with the system.</a:t>
            </a:r>
          </a:p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endParaRPr lang="en-US" sz="2800"/>
          </a:p>
          <a:p>
            <a:r>
              <a:rPr lang="en-US" sz="2800"/>
              <a:t>A use case is a sequence of actions a system performs that yields an observable result of value to a particular actor.</a:t>
            </a:r>
          </a:p>
        </p:txBody>
      </p:sp>
      <p:sp>
        <p:nvSpPr>
          <p:cNvPr id="356384" name="Oval 1056"/>
          <p:cNvSpPr>
            <a:spLocks noChangeArrowheads="1"/>
          </p:cNvSpPr>
          <p:nvPr/>
        </p:nvSpPr>
        <p:spPr bwMode="auto">
          <a:xfrm>
            <a:off x="3581400" y="5073650"/>
            <a:ext cx="1958975" cy="98425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385" name="Rectangle 1057"/>
          <p:cNvSpPr>
            <a:spLocks noChangeArrowheads="1"/>
          </p:cNvSpPr>
          <p:nvPr/>
        </p:nvSpPr>
        <p:spPr bwMode="auto">
          <a:xfrm>
            <a:off x="3829050" y="5338763"/>
            <a:ext cx="132889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/>
              <a:t>Use Case</a:t>
            </a:r>
          </a:p>
        </p:txBody>
      </p:sp>
      <p:sp>
        <p:nvSpPr>
          <p:cNvPr id="356387" name="Oval 1059"/>
          <p:cNvSpPr>
            <a:spLocks noChangeArrowheads="1"/>
          </p:cNvSpPr>
          <p:nvPr/>
        </p:nvSpPr>
        <p:spPr bwMode="auto">
          <a:xfrm>
            <a:off x="4343400" y="1790700"/>
            <a:ext cx="431800" cy="431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356388" name="Line 1060"/>
          <p:cNvSpPr>
            <a:spLocks noChangeShapeType="1"/>
          </p:cNvSpPr>
          <p:nvPr/>
        </p:nvSpPr>
        <p:spPr bwMode="auto">
          <a:xfrm>
            <a:off x="4559300" y="2222500"/>
            <a:ext cx="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56389" name="Line 1061"/>
          <p:cNvSpPr>
            <a:spLocks noChangeShapeType="1"/>
          </p:cNvSpPr>
          <p:nvPr/>
        </p:nvSpPr>
        <p:spPr bwMode="auto">
          <a:xfrm>
            <a:off x="4178300" y="24003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56392" name="Text Box 1064"/>
          <p:cNvSpPr txBox="1">
            <a:spLocks noChangeArrowheads="1"/>
          </p:cNvSpPr>
          <p:nvPr/>
        </p:nvSpPr>
        <p:spPr bwMode="auto">
          <a:xfrm>
            <a:off x="4184650" y="3117850"/>
            <a:ext cx="7493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7950" tIns="53975" rIns="107950" bIns="53975">
            <a:spAutoFit/>
          </a:bodyPr>
          <a:lstStyle/>
          <a:p>
            <a:r>
              <a:rPr lang="en-US" sz="1800"/>
              <a:t>Actor</a:t>
            </a:r>
          </a:p>
        </p:txBody>
      </p:sp>
      <p:sp>
        <p:nvSpPr>
          <p:cNvPr id="356393" name="Freeform 1065"/>
          <p:cNvSpPr>
            <a:spLocks/>
          </p:cNvSpPr>
          <p:nvPr/>
        </p:nvSpPr>
        <p:spPr bwMode="auto">
          <a:xfrm>
            <a:off x="4175125" y="2679700"/>
            <a:ext cx="774700" cy="3937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40" y="0"/>
              </a:cxn>
              <a:cxn ang="0">
                <a:pos x="488" y="248"/>
              </a:cxn>
            </a:cxnLst>
            <a:rect l="0" t="0" r="r" b="b"/>
            <a:pathLst>
              <a:path w="488" h="248">
                <a:moveTo>
                  <a:pt x="0" y="240"/>
                </a:moveTo>
                <a:lnTo>
                  <a:pt x="240" y="0"/>
                </a:lnTo>
                <a:lnTo>
                  <a:pt x="488" y="248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107950" tIns="53975" rIns="107950" bIns="5397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and Actor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captures behavior of a system </a:t>
            </a:r>
          </a:p>
          <a:p>
            <a:pPr lvl="1"/>
            <a:r>
              <a:rPr lang="en-US" dirty="0" smtClean="0"/>
              <a:t>What the system will do</a:t>
            </a:r>
          </a:p>
          <a:p>
            <a:r>
              <a:rPr lang="en-US" dirty="0" smtClean="0"/>
              <a:t>A </a:t>
            </a:r>
            <a:r>
              <a:rPr lang="en-US" dirty="0"/>
              <a:t>use case is a sequence of actions, including variants, that a system performs to yield an observable result of value to an actor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most useful for creating scenarios</a:t>
            </a:r>
            <a:endParaRPr lang="en-US" dirty="0"/>
          </a:p>
          <a:p>
            <a:r>
              <a:rPr lang="en-US" dirty="0"/>
              <a:t>An actor is a coherent set of roles that human and/or non-human users of use cases play when interacting with those use cases.</a:t>
            </a:r>
          </a:p>
        </p:txBody>
      </p:sp>
    </p:spTree>
  </p:cSld>
  <p:clrMapOvr>
    <a:masterClrMapping/>
  </p:clrMapOvr>
  <p:transition advTm="40880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use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7410450" cy="5272087"/>
          </a:xfrm>
        </p:spPr>
        <p:txBody>
          <a:bodyPr>
            <a:normAutofit fontScale="85000" lnSpcReduction="20000"/>
          </a:bodyPr>
          <a:lstStyle/>
          <a:p>
            <a:pPr fontAlgn="t"/>
            <a:r>
              <a:rPr lang="en-US" b="1" dirty="0" smtClean="0">
                <a:latin typeface="ZapfHumnst BT" pitchFamily="34" charset="0"/>
              </a:rPr>
              <a:t>Communication</a:t>
            </a:r>
            <a:r>
              <a:rPr lang="en-US" dirty="0" smtClean="0">
                <a:latin typeface="ZapfHumnst BT" pitchFamily="34" charset="0"/>
              </a:rPr>
              <a:t> </a:t>
            </a:r>
          </a:p>
          <a:p>
            <a:pPr lvl="1" fontAlgn="t"/>
            <a:r>
              <a:rPr lang="en-US" dirty="0" smtClean="0">
                <a:latin typeface="ZapfHumnst BT" pitchFamily="34" charset="0"/>
              </a:rPr>
              <a:t>with the end users and domain experts: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ZapfHumnst BT" pitchFamily="34" charset="0"/>
              </a:rPr>
              <a:t>Provides buy-in at an early stage of system development.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ZapfHumnst BT" pitchFamily="34" charset="0"/>
              </a:rPr>
              <a:t>Ensures a mutual understanding of the requirements.</a:t>
            </a:r>
          </a:p>
          <a:p>
            <a:r>
              <a:rPr lang="en-US" b="1" dirty="0" smtClean="0">
                <a:latin typeface="ZapfHumnst BT" pitchFamily="34" charset="0"/>
              </a:rPr>
              <a:t>Identification</a:t>
            </a:r>
            <a:r>
              <a:rPr lang="en-US" dirty="0" smtClean="0">
                <a:latin typeface="ZapfHumnst BT" pitchFamily="34" charset="0"/>
              </a:rPr>
              <a:t> </a:t>
            </a:r>
          </a:p>
          <a:p>
            <a:pPr lvl="1"/>
            <a:r>
              <a:rPr lang="en-US" dirty="0" smtClean="0">
                <a:latin typeface="ZapfHumnst BT" pitchFamily="34" charset="0"/>
              </a:rPr>
              <a:t>of system users and what the system should do: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ZapfHumnst BT" pitchFamily="34" charset="0"/>
              </a:rPr>
              <a:t>Establishes the requirements for the system interfaces.</a:t>
            </a:r>
          </a:p>
          <a:p>
            <a:r>
              <a:rPr lang="en-US" b="1" dirty="0" smtClean="0">
                <a:latin typeface="ZapfHumnst BT" pitchFamily="34" charset="0"/>
              </a:rPr>
              <a:t>Verification</a:t>
            </a:r>
            <a:r>
              <a:rPr lang="en-US" dirty="0" smtClean="0">
                <a:latin typeface="ZapfHumnst BT" pitchFamily="34" charset="0"/>
              </a:rPr>
              <a:t> </a:t>
            </a:r>
          </a:p>
          <a:p>
            <a:pPr lvl="1"/>
            <a:r>
              <a:rPr lang="en-US" dirty="0" smtClean="0">
                <a:latin typeface="ZapfHumnst BT" pitchFamily="34" charset="0"/>
              </a:rPr>
              <a:t>that all requirements have been captured: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ZapfHumnst BT" pitchFamily="34" charset="0"/>
              </a:rPr>
              <a:t>Ensures that the development team understands the requirements.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31B1-F46E-4678-8BD6-0E1724607CFA}" type="slidenum">
              <a:rPr lang="en-US" altLang="zh-TW"/>
              <a:pPr/>
              <a:t>63</a:t>
            </a:fld>
            <a:endParaRPr lang="en-US" altLang="zh-TW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Scenarios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Scenario can be created using use cases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use case describes a set of sequences in which each sequence in the set represents one possible flow through all these variations.</a:t>
            </a:r>
          </a:p>
          <a:p>
            <a:r>
              <a:rPr lang="en-US" altLang="zh-TW" dirty="0"/>
              <a:t>Each sequence is called a scenario.</a:t>
            </a:r>
          </a:p>
          <a:p>
            <a:r>
              <a:rPr lang="en-US" altLang="zh-TW" dirty="0"/>
              <a:t>A scenario is a specific sequence of actions that illustrates behavior.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Use Case Diagram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248836" name="Oval 4"/>
          <p:cNvSpPr>
            <a:spLocks noChangeArrowheads="1"/>
          </p:cNvSpPr>
          <p:nvPr/>
        </p:nvSpPr>
        <p:spPr bwMode="auto">
          <a:xfrm>
            <a:off x="3124200" y="2438400"/>
            <a:ext cx="1905000" cy="9906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Do</a:t>
            </a:r>
          </a:p>
          <a:p>
            <a:pPr eaLnBrk="0" hangingPunct="0"/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Trade</a:t>
            </a:r>
          </a:p>
          <a:p>
            <a:pPr eaLnBrk="0" hangingPunct="0"/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Entry</a:t>
            </a:r>
            <a:endParaRPr 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8837" name="Oval 5"/>
          <p:cNvSpPr>
            <a:spLocks noChangeArrowheads="1"/>
          </p:cNvSpPr>
          <p:nvPr/>
        </p:nvSpPr>
        <p:spPr bwMode="auto">
          <a:xfrm>
            <a:off x="5410200" y="3276600"/>
            <a:ext cx="1905000" cy="9906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Generate</a:t>
            </a:r>
          </a:p>
          <a:p>
            <a:pPr eaLnBrk="0" hangingPunct="0"/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Reports</a:t>
            </a:r>
            <a:endParaRPr 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8838" name="Oval 6"/>
          <p:cNvSpPr>
            <a:spLocks noChangeArrowheads="1"/>
          </p:cNvSpPr>
          <p:nvPr/>
        </p:nvSpPr>
        <p:spPr bwMode="auto">
          <a:xfrm>
            <a:off x="3200400" y="4495800"/>
            <a:ext cx="1905000" cy="9906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Update</a:t>
            </a:r>
          </a:p>
          <a:p>
            <a:pPr eaLnBrk="0" hangingPunct="0"/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Portfolio</a:t>
            </a:r>
          </a:p>
          <a:p>
            <a:pPr eaLnBrk="0" hangingPunct="0"/>
            <a:r>
              <a:rPr lang="en-US" sz="2000" b="0">
                <a:solidFill>
                  <a:schemeClr val="tx1"/>
                </a:solidFill>
                <a:latin typeface="Times New Roman" pitchFamily="18" charset="0"/>
              </a:rPr>
              <a:t>Info</a:t>
            </a:r>
            <a:endParaRPr 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371600" y="3276600"/>
            <a:ext cx="838200" cy="1371600"/>
            <a:chOff x="864" y="2064"/>
            <a:chExt cx="528" cy="864"/>
          </a:xfrm>
        </p:grpSpPr>
        <p:sp>
          <p:nvSpPr>
            <p:cNvPr id="248840" name="Oval 8"/>
            <p:cNvSpPr>
              <a:spLocks noChangeArrowheads="1"/>
            </p:cNvSpPr>
            <p:nvPr/>
          </p:nvSpPr>
          <p:spPr bwMode="auto">
            <a:xfrm>
              <a:off x="1008" y="2064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1" name="Line 9"/>
            <p:cNvSpPr>
              <a:spLocks noChangeShapeType="1"/>
            </p:cNvSpPr>
            <p:nvPr/>
          </p:nvSpPr>
          <p:spPr bwMode="auto">
            <a:xfrm>
              <a:off x="1104" y="225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2" name="Line 10"/>
            <p:cNvSpPr>
              <a:spLocks noChangeShapeType="1"/>
            </p:cNvSpPr>
            <p:nvPr/>
          </p:nvSpPr>
          <p:spPr bwMode="auto">
            <a:xfrm>
              <a:off x="864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3" name="Line 11"/>
            <p:cNvSpPr>
              <a:spLocks noChangeShapeType="1"/>
            </p:cNvSpPr>
            <p:nvPr/>
          </p:nvSpPr>
          <p:spPr bwMode="auto">
            <a:xfrm flipH="1">
              <a:off x="864" y="26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4" name="Line 12"/>
            <p:cNvSpPr>
              <a:spLocks noChangeShapeType="1"/>
            </p:cNvSpPr>
            <p:nvPr/>
          </p:nvSpPr>
          <p:spPr bwMode="auto">
            <a:xfrm>
              <a:off x="1104" y="26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8845" name="Line 13"/>
          <p:cNvSpPr>
            <a:spLocks noChangeShapeType="1"/>
          </p:cNvSpPr>
          <p:nvPr/>
        </p:nvSpPr>
        <p:spPr bwMode="auto">
          <a:xfrm flipV="1">
            <a:off x="2209800" y="3200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>
            <a:off x="2438400" y="3886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47" name="Line 15"/>
          <p:cNvSpPr>
            <a:spLocks noChangeShapeType="1"/>
          </p:cNvSpPr>
          <p:nvPr/>
        </p:nvSpPr>
        <p:spPr bwMode="auto">
          <a:xfrm>
            <a:off x="2209800" y="38862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34016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4980" name="Picture 4" descr="Use Case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Interaction between objects</a:t>
            </a:r>
          </a:p>
          <a:p>
            <a:pPr marL="800100" lvl="3" indent="-342900"/>
            <a:r>
              <a:rPr lang="en-US" sz="2800" dirty="0" smtClean="0"/>
              <a:t>most useful for showing detailed design of procedures</a:t>
            </a:r>
          </a:p>
          <a:p>
            <a:pPr lvl="1"/>
            <a:r>
              <a:rPr lang="en-US" dirty="0" smtClean="0"/>
              <a:t>Develop and evaluate various mechanisms for each scenario</a:t>
            </a:r>
            <a:endParaRPr lang="en-US" sz="2400" dirty="0" smtClean="0"/>
          </a:p>
          <a:p>
            <a:pPr lvl="1"/>
            <a:r>
              <a:rPr lang="en-US" dirty="0" smtClean="0"/>
              <a:t>Find new objects and classes</a:t>
            </a:r>
            <a:endParaRPr lang="en-US" sz="2400" dirty="0" smtClean="0"/>
          </a:p>
          <a:p>
            <a:pPr lvl="1"/>
            <a:r>
              <a:rPr lang="en-US" dirty="0" smtClean="0"/>
              <a:t>Develop the interface for each class</a:t>
            </a:r>
          </a:p>
          <a:p>
            <a:pPr lvl="1"/>
            <a:r>
              <a:rPr lang="en-US" dirty="0" smtClean="0"/>
              <a:t>most useful for showing the collaboration of several objects in a single use case</a:t>
            </a:r>
            <a:endParaRPr lang="en-US" sz="3800" dirty="0" smtClean="0"/>
          </a:p>
          <a:p>
            <a:pPr lvl="2"/>
            <a:r>
              <a:rPr lang="en-US" b="1" dirty="0" smtClean="0"/>
              <a:t>Sequence diagrams.</a:t>
            </a:r>
          </a:p>
          <a:p>
            <a:pPr lvl="2"/>
            <a:r>
              <a:rPr lang="en-US" b="1" dirty="0" smtClean="0"/>
              <a:t>Collaboration diagrams.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Interaction and Message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An interaction is a behavior that comprises a set of messages, exchanged among a set of objects, to accomplish a specific purpose.</a:t>
            </a:r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/>
              <a:t>A message is the specification of a communication between objects that conveys information, with the expectation that some kind of activity will ensue.</a:t>
            </a:r>
          </a:p>
        </p:txBody>
      </p:sp>
    </p:spTree>
  </p:cSld>
  <p:clrMapOvr>
    <a:masterClrMapping/>
  </p:clrMapOvr>
  <p:transition advTm="42672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Sequence diagrams are used to display </a:t>
            </a:r>
            <a:r>
              <a:rPr lang="en-US" dirty="0" smtClean="0"/>
              <a:t>the interaction </a:t>
            </a:r>
            <a:r>
              <a:rPr lang="en-US" dirty="0"/>
              <a:t>between users, screens, objects and entities</a:t>
            </a:r>
          </a:p>
          <a:p>
            <a:r>
              <a:rPr lang="en-US" dirty="0"/>
              <a:t>within the system. It provides a sequential map of message passing between objects over time.</a:t>
            </a:r>
          </a:p>
          <a:p>
            <a:r>
              <a:rPr lang="en-US" dirty="0"/>
              <a:t>Frequently these diagrams </a:t>
            </a:r>
            <a:r>
              <a:rPr lang="en-US" dirty="0" smtClean="0"/>
              <a:t>to illustrate </a:t>
            </a:r>
            <a:r>
              <a:rPr lang="en-US" dirty="0"/>
              <a:t>the use </a:t>
            </a:r>
            <a:r>
              <a:rPr lang="en-US" dirty="0" smtClean="0"/>
              <a:t>case scenario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how a user will interact with the system and what happens internally to get the </a:t>
            </a:r>
            <a:r>
              <a:rPr lang="en-US" dirty="0" smtClean="0"/>
              <a:t>work done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diagram shows:</a:t>
            </a:r>
          </a:p>
          <a:p>
            <a:pPr lvl="1"/>
            <a:r>
              <a:rPr lang="en-US" dirty="0" smtClean="0"/>
              <a:t>Object lifeline,</a:t>
            </a:r>
          </a:p>
          <a:p>
            <a:pPr lvl="1"/>
            <a:r>
              <a:rPr lang="en-US" dirty="0" smtClean="0"/>
              <a:t>messages between objects,</a:t>
            </a:r>
          </a:p>
          <a:p>
            <a:pPr lvl="1"/>
            <a:r>
              <a:rPr lang="en-US" dirty="0" smtClean="0"/>
              <a:t>Object life activation.</a:t>
            </a:r>
          </a:p>
          <a:p>
            <a:pPr lvl="1"/>
            <a:r>
              <a:rPr lang="en-US" dirty="0" smtClean="0"/>
              <a:t>Return messages</a:t>
            </a:r>
          </a:p>
          <a:p>
            <a:pPr lvl="1"/>
            <a:r>
              <a:rPr lang="en-US" dirty="0" smtClean="0"/>
              <a:t>Asynchronous 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 model visualizes the elements in a software application in terms of objects.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who will initiate the interaction</a:t>
            </a:r>
          </a:p>
          <a:p>
            <a:r>
              <a:rPr lang="en-US" dirty="0" smtClean="0"/>
              <a:t>Draw the first message to subsystem</a:t>
            </a:r>
          </a:p>
          <a:p>
            <a:r>
              <a:rPr lang="en-US" dirty="0" smtClean="0"/>
              <a:t>Draw message to other sub </a:t>
            </a:r>
            <a:r>
              <a:rPr lang="en-US" dirty="0" err="1" smtClean="0"/>
              <a:t>sysytem</a:t>
            </a:r>
            <a:endParaRPr lang="en-US" dirty="0" smtClean="0"/>
          </a:p>
          <a:p>
            <a:r>
              <a:rPr lang="en-US" dirty="0" smtClean="0"/>
              <a:t>Draw return message to actor</a:t>
            </a:r>
          </a:p>
          <a:p>
            <a:r>
              <a:rPr lang="en-US" dirty="0" smtClean="0"/>
              <a:t>Send/ respond to anonymous actor</a:t>
            </a:r>
            <a:endParaRPr lang="en-US" dirty="0"/>
          </a:p>
        </p:txBody>
      </p:sp>
      <p:pic>
        <p:nvPicPr>
          <p:cNvPr id="4" name="Picture 4" descr="Sequence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114800" y="2362200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2743200"/>
            <a:ext cx="228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0" y="3962400"/>
            <a:ext cx="15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4800" y="4419600"/>
            <a:ext cx="228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Diagram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FontTx/>
              <a:buNone/>
            </a:pPr>
            <a:r>
              <a:rPr lang="en-US" dirty="0"/>
              <a:t>A collaboration diagram is an interaction </a:t>
            </a:r>
            <a:r>
              <a:rPr lang="en-US" dirty="0" smtClean="0"/>
              <a:t>diagram</a:t>
            </a:r>
          </a:p>
          <a:p>
            <a:pPr marL="0" indent="0">
              <a:buFontTx/>
              <a:buNone/>
            </a:pPr>
            <a:r>
              <a:rPr lang="en-US" dirty="0" smtClean="0"/>
              <a:t>Collaboration diagrams represent interactions between objects as a series of sequenced messages. </a:t>
            </a:r>
          </a:p>
          <a:p>
            <a:pPr marL="0" indent="0">
              <a:buFontTx/>
              <a:buNone/>
            </a:pPr>
            <a:r>
              <a:rPr lang="en-US" dirty="0" smtClean="0"/>
              <a:t>It is </a:t>
            </a:r>
            <a:r>
              <a:rPr lang="en-US" dirty="0" err="1" smtClean="0"/>
              <a:t>organised</a:t>
            </a:r>
            <a:r>
              <a:rPr lang="en-US" dirty="0" smtClean="0"/>
              <a:t> object structure </a:t>
            </a:r>
          </a:p>
          <a:p>
            <a:pPr marL="0" indent="0">
              <a:buFontTx/>
              <a:buNone/>
            </a:pPr>
            <a:r>
              <a:rPr lang="en-US" dirty="0" smtClean="0"/>
              <a:t>Collaboration diagrams describe both the static structure and the dynamic behavior of a system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smtClean="0"/>
              <a:t>Sequence </a:t>
            </a:r>
            <a:r>
              <a:rPr lang="en-US" dirty="0"/>
              <a:t>numbers indicate the time ordering of messages, to one or more levels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r>
              <a:rPr lang="en-US" dirty="0" smtClean="0"/>
              <a:t>highlights the roles each object plays in an interaction model</a:t>
            </a:r>
            <a:endParaRPr lang="en-US" dirty="0"/>
          </a:p>
        </p:txBody>
      </p:sp>
    </p:spTree>
  </p:cSld>
  <p:clrMapOvr>
    <a:masterClrMapping/>
  </p:clrMapOvr>
  <p:transition advTm="35248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collaboration diagram shows:</a:t>
            </a:r>
          </a:p>
          <a:p>
            <a:pPr lvl="1"/>
            <a:r>
              <a:rPr lang="en-US" dirty="0" smtClean="0"/>
              <a:t>Objects,</a:t>
            </a:r>
          </a:p>
          <a:p>
            <a:pPr lvl="1"/>
            <a:r>
              <a:rPr lang="en-US" dirty="0" smtClean="0"/>
              <a:t>links between objects,</a:t>
            </a:r>
          </a:p>
          <a:p>
            <a:pPr lvl="1"/>
            <a:r>
              <a:rPr lang="en-US" dirty="0" smtClean="0"/>
              <a:t>messages between objects,</a:t>
            </a:r>
          </a:p>
          <a:p>
            <a:pPr lvl="1"/>
            <a:r>
              <a:rPr lang="en-US" dirty="0" smtClean="0"/>
              <a:t>temporal ordering and nesting of these messages.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2148" name="Picture 4" descr="Collaboration Diagram"/>
          <p:cNvPicPr>
            <a:picLocks noChangeAspect="1" noChangeArrowheads="1"/>
          </p:cNvPicPr>
          <p:nvPr/>
        </p:nvPicPr>
        <p:blipFill>
          <a:blip r:embed="rId2"/>
          <a:srcRect l="14064" t="18753" r="14064" b="187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diagram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9248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370523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Activity diagrams are used to show how different workflows in the system are </a:t>
            </a:r>
            <a:r>
              <a:rPr lang="en-US" dirty="0" smtClean="0"/>
              <a:t>constructed.</a:t>
            </a:r>
          </a:p>
          <a:p>
            <a:r>
              <a:rPr lang="en-US" dirty="0" smtClean="0"/>
              <a:t>most useful for business modeling of a human organization or the workflow of a system </a:t>
            </a:r>
          </a:p>
          <a:p>
            <a:r>
              <a:rPr lang="en-US" dirty="0" smtClean="0"/>
              <a:t>how they start </a:t>
            </a:r>
            <a:r>
              <a:rPr lang="en-US" dirty="0"/>
              <a:t>and the possibly many decision paths that can be taken from start to finish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control flow from one activity to another. This control flow does not include messages.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565773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73556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8532" name="Picture 4" descr="Activity Diagram"/>
          <p:cNvPicPr>
            <a:picLocks noChangeAspect="1" noChangeArrowheads="1"/>
          </p:cNvPicPr>
          <p:nvPr/>
        </p:nvPicPr>
        <p:blipFill>
          <a:blip r:embed="rId2"/>
          <a:srcRect t="6252"/>
          <a:stretch>
            <a:fillRect/>
          </a:stretch>
        </p:blipFill>
        <p:spPr bwMode="auto">
          <a:xfrm>
            <a:off x="304800" y="990600"/>
            <a:ext cx="81534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ED2F15-7458-4A21-8DC6-21729B1E70A4}" type="slidenum">
              <a:rPr lang="en-US">
                <a:latin typeface="Times New Roman" charset="0"/>
              </a:rPr>
              <a:pPr/>
              <a:t>78</a:t>
            </a:fld>
            <a:endParaRPr lang="en-US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What is component diagram?</a:t>
            </a:r>
            <a:endParaRPr lang="en-US" sz="2800" b="1" smtClean="0"/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000" b="1" u="sng" smtClean="0"/>
              <a:t>COMPONENT DIAGRAM:</a:t>
            </a:r>
          </a:p>
          <a:p>
            <a:pPr>
              <a:buFont typeface="Monotype Sorts" pitchFamily="2" charset="2"/>
              <a:buNone/>
            </a:pPr>
            <a:endParaRPr lang="en-US" sz="1600" b="1" smtClean="0"/>
          </a:p>
          <a:p>
            <a:pPr lvl="1">
              <a:buFont typeface="Monotype Sorts" pitchFamily="2" charset="2"/>
              <a:buChar char="4"/>
            </a:pPr>
            <a:r>
              <a:rPr lang="en-US" sz="2000" smtClean="0"/>
              <a:t>Component diagrams illustrate the organizations and dependencies among software components.</a:t>
            </a:r>
          </a:p>
          <a:p>
            <a:endParaRPr lang="en-US" sz="2000" smtClean="0"/>
          </a:p>
          <a:p>
            <a:pPr lvl="1">
              <a:buFont typeface="Monotype Sorts" pitchFamily="2" charset="2"/>
              <a:buChar char="4"/>
            </a:pPr>
            <a:r>
              <a:rPr lang="en-US" sz="2000" smtClean="0"/>
              <a:t>A component may be</a:t>
            </a:r>
          </a:p>
          <a:p>
            <a:pPr lvl="2"/>
            <a:r>
              <a:rPr lang="en-US" sz="2000" smtClean="0"/>
              <a:t>A source code component</a:t>
            </a:r>
          </a:p>
          <a:p>
            <a:pPr lvl="2"/>
            <a:r>
              <a:rPr lang="en-US" sz="2000" smtClean="0"/>
              <a:t>A run time components </a:t>
            </a:r>
          </a:p>
          <a:p>
            <a:pPr lvl="2"/>
            <a:r>
              <a:rPr lang="en-US" sz="2000" smtClean="0"/>
              <a:t>An executable component</a:t>
            </a:r>
          </a:p>
          <a:p>
            <a:pPr lvl="2"/>
            <a:r>
              <a:rPr lang="en-US" sz="2000" smtClean="0"/>
              <a:t>Dependency relationship.</a:t>
            </a:r>
            <a:endParaRPr lang="en-US" sz="1600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345416-145A-4285-BB2C-C185D8FFEB76}" type="slidenum">
              <a:rPr lang="en-US">
                <a:latin typeface="Times New Roman" charset="0"/>
              </a:rPr>
              <a:pPr/>
              <a:t>79</a:t>
            </a:fld>
            <a:endParaRPr lang="en-US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Component Diagram</a:t>
            </a:r>
            <a:r>
              <a:rPr lang="en-US" sz="3200" smtClean="0"/>
              <a:t> </a:t>
            </a:r>
            <a:r>
              <a:rPr lang="en-US" sz="1400" smtClean="0"/>
              <a:t>[for withdrawal of cash]</a:t>
            </a:r>
            <a:br>
              <a:rPr lang="en-US" sz="1400" smtClean="0"/>
            </a:br>
            <a:endParaRPr lang="en-US" sz="2800" smtClean="0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994025" y="2155825"/>
            <a:ext cx="958850" cy="474663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841625" y="2251075"/>
            <a:ext cx="314325" cy="85725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2841625" y="2439988"/>
            <a:ext cx="314325" cy="9525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3206750" y="2160588"/>
            <a:ext cx="5810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policy.dll</a:t>
            </a:r>
            <a:endParaRPr lang="en-US" sz="1200"/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4324350" y="2828925"/>
            <a:ext cx="1044575" cy="474663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4133850" y="2924175"/>
            <a:ext cx="361950" cy="9525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4133850" y="3113088"/>
            <a:ext cx="361950" cy="9525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4549775" y="2833688"/>
            <a:ext cx="48101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Branch</a:t>
            </a:r>
            <a:endParaRPr lang="en-US" sz="1200"/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4549775" y="2986088"/>
            <a:ext cx="5397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Bank.dll</a:t>
            </a:r>
            <a:endParaRPr lang="en-US" sz="1200"/>
          </a:p>
        </p:txBody>
      </p:sp>
      <p:sp>
        <p:nvSpPr>
          <p:cNvPr id="116749" name="Rectangle 13"/>
          <p:cNvSpPr>
            <a:spLocks noChangeArrowheads="1"/>
          </p:cNvSpPr>
          <p:nvPr/>
        </p:nvSpPr>
        <p:spPr bwMode="auto">
          <a:xfrm>
            <a:off x="2717800" y="2971800"/>
            <a:ext cx="1046163" cy="48260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2538413" y="3065463"/>
            <a:ext cx="350837" cy="9525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2538413" y="3255963"/>
            <a:ext cx="350837" cy="93662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2916238" y="2986088"/>
            <a:ext cx="8191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customer.dll</a:t>
            </a:r>
            <a:endParaRPr lang="en-US" sz="1200"/>
          </a:p>
        </p:txBody>
      </p:sp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3544888" y="4619625"/>
            <a:ext cx="1046162" cy="474663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3363913" y="4714875"/>
            <a:ext cx="352425" cy="9525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3363913" y="4903788"/>
            <a:ext cx="352425" cy="9525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3759200" y="4624388"/>
            <a:ext cx="60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ATM.exe</a:t>
            </a:r>
            <a:endParaRPr lang="en-US" sz="1200"/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4505325" y="3946525"/>
            <a:ext cx="949325" cy="474663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4343400" y="4041775"/>
            <a:ext cx="312738" cy="85725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4343400" y="4222750"/>
            <a:ext cx="312738" cy="103188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4710113" y="3951288"/>
            <a:ext cx="48101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Branch</a:t>
            </a:r>
            <a:endParaRPr lang="en-US" sz="1200"/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4700588" y="4103688"/>
            <a:ext cx="63341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Bank.exe</a:t>
            </a:r>
            <a:endParaRPr lang="en-US" sz="1200"/>
          </a:p>
        </p:txBody>
      </p:sp>
      <p:sp>
        <p:nvSpPr>
          <p:cNvPr id="116762" name="Rectangle 26"/>
          <p:cNvSpPr>
            <a:spLocks noChangeArrowheads="1"/>
          </p:cNvSpPr>
          <p:nvPr/>
        </p:nvSpPr>
        <p:spPr bwMode="auto">
          <a:xfrm>
            <a:off x="5721350" y="2487613"/>
            <a:ext cx="949325" cy="474662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63" name="Rectangle 27"/>
          <p:cNvSpPr>
            <a:spLocks noChangeArrowheads="1"/>
          </p:cNvSpPr>
          <p:nvPr/>
        </p:nvSpPr>
        <p:spPr bwMode="auto">
          <a:xfrm>
            <a:off x="5559425" y="2582863"/>
            <a:ext cx="314325" cy="9525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64" name="Rectangle 28"/>
          <p:cNvSpPr>
            <a:spLocks noChangeArrowheads="1"/>
          </p:cNvSpPr>
          <p:nvPr/>
        </p:nvSpPr>
        <p:spPr bwMode="auto">
          <a:xfrm>
            <a:off x="5559425" y="2771775"/>
            <a:ext cx="314325" cy="95250"/>
          </a:xfrm>
          <a:prstGeom prst="rect">
            <a:avLst/>
          </a:prstGeom>
          <a:solidFill>
            <a:srgbClr val="FFFFFF"/>
          </a:solid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5942013" y="2501900"/>
            <a:ext cx="3460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Bank</a:t>
            </a:r>
            <a:endParaRPr lang="en-US" sz="1200"/>
          </a:p>
        </p:txBody>
      </p:sp>
      <p:sp>
        <p:nvSpPr>
          <p:cNvPr id="116766" name="Rectangle 30"/>
          <p:cNvSpPr>
            <a:spLocks noChangeArrowheads="1"/>
          </p:cNvSpPr>
          <p:nvPr/>
        </p:nvSpPr>
        <p:spPr bwMode="auto">
          <a:xfrm>
            <a:off x="5894388" y="2654300"/>
            <a:ext cx="73501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Server.exe</a:t>
            </a:r>
            <a:endParaRPr lang="en-US" sz="1200"/>
          </a:p>
        </p:txBody>
      </p:sp>
      <p:sp>
        <p:nvSpPr>
          <p:cNvPr id="116767" name="Line 31"/>
          <p:cNvSpPr>
            <a:spLocks noChangeShapeType="1"/>
          </p:cNvSpPr>
          <p:nvPr/>
        </p:nvSpPr>
        <p:spPr bwMode="auto">
          <a:xfrm flipV="1">
            <a:off x="5089525" y="2957513"/>
            <a:ext cx="817563" cy="974725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68" name="Line 32"/>
          <p:cNvSpPr>
            <a:spLocks noChangeShapeType="1"/>
          </p:cNvSpPr>
          <p:nvPr/>
        </p:nvSpPr>
        <p:spPr bwMode="auto">
          <a:xfrm flipH="1">
            <a:off x="5868988" y="2957513"/>
            <a:ext cx="38100" cy="122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69" name="Line 33"/>
          <p:cNvSpPr>
            <a:spLocks noChangeShapeType="1"/>
          </p:cNvSpPr>
          <p:nvPr/>
        </p:nvSpPr>
        <p:spPr bwMode="auto">
          <a:xfrm flipH="1">
            <a:off x="5802313" y="2957513"/>
            <a:ext cx="104775" cy="57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70" name="Line 34"/>
          <p:cNvSpPr>
            <a:spLocks noChangeShapeType="1"/>
          </p:cNvSpPr>
          <p:nvPr/>
        </p:nvSpPr>
        <p:spPr bwMode="auto">
          <a:xfrm flipH="1" flipV="1">
            <a:off x="3948113" y="2444750"/>
            <a:ext cx="1597025" cy="200025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71" name="Line 35"/>
          <p:cNvSpPr>
            <a:spLocks noChangeShapeType="1"/>
          </p:cNvSpPr>
          <p:nvPr/>
        </p:nvSpPr>
        <p:spPr bwMode="auto">
          <a:xfrm flipV="1">
            <a:off x="3948113" y="2417763"/>
            <a:ext cx="114300" cy="26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72" name="Line 36"/>
          <p:cNvSpPr>
            <a:spLocks noChangeShapeType="1"/>
          </p:cNvSpPr>
          <p:nvPr/>
        </p:nvSpPr>
        <p:spPr bwMode="auto">
          <a:xfrm>
            <a:off x="3948113" y="2444750"/>
            <a:ext cx="104775" cy="57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73" name="Line 37"/>
          <p:cNvSpPr>
            <a:spLocks noChangeShapeType="1"/>
          </p:cNvSpPr>
          <p:nvPr/>
        </p:nvSpPr>
        <p:spPr bwMode="auto">
          <a:xfrm flipH="1" flipV="1">
            <a:off x="4765675" y="3298825"/>
            <a:ext cx="95250" cy="633413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74" name="Line 38"/>
          <p:cNvSpPr>
            <a:spLocks noChangeShapeType="1"/>
          </p:cNvSpPr>
          <p:nvPr/>
        </p:nvSpPr>
        <p:spPr bwMode="auto">
          <a:xfrm>
            <a:off x="4765675" y="3298825"/>
            <a:ext cx="66675" cy="103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75" name="Line 39"/>
          <p:cNvSpPr>
            <a:spLocks noChangeShapeType="1"/>
          </p:cNvSpPr>
          <p:nvPr/>
        </p:nvSpPr>
        <p:spPr bwMode="auto">
          <a:xfrm flipH="1">
            <a:off x="4737100" y="3298825"/>
            <a:ext cx="28575" cy="112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76" name="Line 40"/>
          <p:cNvSpPr>
            <a:spLocks noChangeShapeType="1"/>
          </p:cNvSpPr>
          <p:nvPr/>
        </p:nvSpPr>
        <p:spPr bwMode="auto">
          <a:xfrm flipH="1" flipV="1">
            <a:off x="3255963" y="3449638"/>
            <a:ext cx="579437" cy="1165225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77" name="Line 41"/>
          <p:cNvSpPr>
            <a:spLocks noChangeShapeType="1"/>
          </p:cNvSpPr>
          <p:nvPr/>
        </p:nvSpPr>
        <p:spPr bwMode="auto">
          <a:xfrm>
            <a:off x="3255963" y="3449638"/>
            <a:ext cx="93662" cy="66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78" name="Line 42"/>
          <p:cNvSpPr>
            <a:spLocks noChangeShapeType="1"/>
          </p:cNvSpPr>
          <p:nvPr/>
        </p:nvSpPr>
        <p:spPr bwMode="auto">
          <a:xfrm>
            <a:off x="3255963" y="3449638"/>
            <a:ext cx="9525" cy="11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79" name="Line 43"/>
          <p:cNvSpPr>
            <a:spLocks noChangeShapeType="1"/>
          </p:cNvSpPr>
          <p:nvPr/>
        </p:nvSpPr>
        <p:spPr bwMode="auto">
          <a:xfrm flipH="1" flipV="1">
            <a:off x="3568700" y="3449638"/>
            <a:ext cx="884238" cy="482600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80" name="Line 44"/>
          <p:cNvSpPr>
            <a:spLocks noChangeShapeType="1"/>
          </p:cNvSpPr>
          <p:nvPr/>
        </p:nvSpPr>
        <p:spPr bwMode="auto">
          <a:xfrm>
            <a:off x="3568700" y="3449638"/>
            <a:ext cx="11430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81" name="Line 45"/>
          <p:cNvSpPr>
            <a:spLocks noChangeShapeType="1"/>
          </p:cNvSpPr>
          <p:nvPr/>
        </p:nvSpPr>
        <p:spPr bwMode="auto">
          <a:xfrm>
            <a:off x="3568700" y="3449638"/>
            <a:ext cx="76200" cy="85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82" name="Line 46"/>
          <p:cNvSpPr>
            <a:spLocks noChangeShapeType="1"/>
          </p:cNvSpPr>
          <p:nvPr/>
        </p:nvSpPr>
        <p:spPr bwMode="auto">
          <a:xfrm flipH="1" flipV="1">
            <a:off x="3578225" y="2625725"/>
            <a:ext cx="1092200" cy="1306513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83" name="Line 47"/>
          <p:cNvSpPr>
            <a:spLocks noChangeShapeType="1"/>
          </p:cNvSpPr>
          <p:nvPr/>
        </p:nvSpPr>
        <p:spPr bwMode="auto">
          <a:xfrm>
            <a:off x="3578225" y="2625725"/>
            <a:ext cx="104775" cy="47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84" name="Line 48"/>
          <p:cNvSpPr>
            <a:spLocks noChangeShapeType="1"/>
          </p:cNvSpPr>
          <p:nvPr/>
        </p:nvSpPr>
        <p:spPr bwMode="auto">
          <a:xfrm>
            <a:off x="3578225" y="2625725"/>
            <a:ext cx="38100" cy="112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85" name="Line 49"/>
          <p:cNvSpPr>
            <a:spLocks noChangeShapeType="1"/>
          </p:cNvSpPr>
          <p:nvPr/>
        </p:nvSpPr>
        <p:spPr bwMode="auto">
          <a:xfrm flipV="1">
            <a:off x="4281488" y="4416425"/>
            <a:ext cx="276225" cy="198438"/>
          </a:xfrm>
          <a:prstGeom prst="line">
            <a:avLst/>
          </a:prstGeom>
          <a:noFill/>
          <a:ln w="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86" name="Line 50"/>
          <p:cNvSpPr>
            <a:spLocks noChangeShapeType="1"/>
          </p:cNvSpPr>
          <p:nvPr/>
        </p:nvSpPr>
        <p:spPr bwMode="auto">
          <a:xfrm flipH="1">
            <a:off x="4500563" y="4416425"/>
            <a:ext cx="57150" cy="95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6787" name="Line 51"/>
          <p:cNvSpPr>
            <a:spLocks noChangeShapeType="1"/>
          </p:cNvSpPr>
          <p:nvPr/>
        </p:nvSpPr>
        <p:spPr bwMode="auto">
          <a:xfrm flipH="1">
            <a:off x="4443413" y="4416425"/>
            <a:ext cx="114300" cy="28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benefits of using the object model are:</a:t>
            </a:r>
          </a:p>
          <a:p>
            <a:pPr lvl="1"/>
            <a:r>
              <a:rPr lang="en-US" dirty="0" smtClean="0"/>
              <a:t>It helps in faster development of software.</a:t>
            </a:r>
          </a:p>
          <a:p>
            <a:pPr lvl="1"/>
            <a:r>
              <a:rPr lang="en-US" dirty="0" smtClean="0"/>
              <a:t>It is easy to maintain. Suppose a module develops an error, then a programmer can fix that particular module, while the other parts of the software are still up and running.</a:t>
            </a:r>
          </a:p>
          <a:p>
            <a:pPr lvl="1"/>
            <a:r>
              <a:rPr lang="en-US" dirty="0" smtClean="0"/>
              <a:t>It enables reuse of objects, designs, and functions.</a:t>
            </a:r>
          </a:p>
          <a:p>
            <a:pPr lvl="1"/>
            <a:r>
              <a:rPr lang="en-US" dirty="0" smtClean="0"/>
              <a:t>It reduces development risks, particularly in integration of complex systems.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diagrams depict the physical resources in a system, including nodes, components, and connections.</a:t>
            </a:r>
          </a:p>
          <a:p>
            <a:r>
              <a:rPr lang="en-US" dirty="0" smtClean="0"/>
              <a:t>Shows the physical relationship between hardware and software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ABD7DC-4253-461C-B3BA-9F3C81707116}" type="slidenum">
              <a:rPr lang="en-US">
                <a:latin typeface="Times New Roman" charset="0"/>
              </a:rPr>
              <a:pPr/>
              <a:t>81</a:t>
            </a:fld>
            <a:endParaRPr lang="en-US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What is deployment  diagram? 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A deployment diagram shows the relationship among software and hardware components in the delivered system.</a:t>
            </a:r>
          </a:p>
          <a:p>
            <a:r>
              <a:rPr lang="en-US" sz="2000" dirty="0" smtClean="0"/>
              <a:t>These diagram include nodes and connections between nodes.</a:t>
            </a:r>
          </a:p>
          <a:p>
            <a:r>
              <a:rPr lang="en-US" sz="2000" dirty="0" smtClean="0"/>
              <a:t>Each node in deployment diagram represents some kind of computational unit, in most cases a piece of hardware.</a:t>
            </a:r>
          </a:p>
          <a:p>
            <a:r>
              <a:rPr lang="en-US" sz="2000" dirty="0" smtClean="0"/>
              <a:t>Connection among nodes show the communication path over which the system will interact. </a:t>
            </a:r>
          </a:p>
          <a:p>
            <a:r>
              <a:rPr lang="en-US" sz="2000" dirty="0" smtClean="0"/>
              <a:t>The connections may represent direct hardware coupling line RS-232 cable, Ethernet connection, they also may represent indirect coupling such as satellite to ground communication.</a:t>
            </a:r>
          </a:p>
          <a:p>
            <a:pPr>
              <a:buFont typeface="Marlett" pitchFamily="2" charset="2"/>
              <a:buNone/>
            </a:pPr>
            <a:endParaRPr lang="en-US" sz="2000" dirty="0" smtClean="0"/>
          </a:p>
          <a:p>
            <a:pPr>
              <a:buFont typeface="Monotype Sorts" pitchFamily="2" charset="2"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pic>
        <p:nvPicPr>
          <p:cNvPr id="50178" name="Picture 2" descr="UML Deployment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905000"/>
            <a:ext cx="4562475" cy="3971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State charts are used to detail the transitions or changes of state an object can go through in </a:t>
            </a:r>
            <a:r>
              <a:rPr lang="en-US" dirty="0" smtClean="0"/>
              <a:t>the system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show how an object moves from one state to another and the rules that govern </a:t>
            </a:r>
            <a:r>
              <a:rPr lang="en-US" dirty="0" smtClean="0"/>
              <a:t>that change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most useful for describing events and its state</a:t>
            </a:r>
          </a:p>
          <a:p>
            <a:r>
              <a:rPr lang="en-US" dirty="0" smtClean="0"/>
              <a:t>State </a:t>
            </a:r>
            <a:r>
              <a:rPr lang="en-US" dirty="0"/>
              <a:t>charts typically have a start and end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steps in State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state</a:t>
            </a:r>
          </a:p>
          <a:p>
            <a:r>
              <a:rPr lang="en-US" dirty="0" smtClean="0"/>
              <a:t>Describe state</a:t>
            </a:r>
          </a:p>
          <a:p>
            <a:r>
              <a:rPr lang="en-US" dirty="0" smtClean="0"/>
              <a:t>Draw Transition</a:t>
            </a:r>
          </a:p>
          <a:p>
            <a:r>
              <a:rPr lang="en-US" dirty="0" smtClean="0"/>
              <a:t>Draw Transition triggers</a:t>
            </a:r>
          </a:p>
          <a:p>
            <a:r>
              <a:rPr lang="en-US" dirty="0" smtClean="0"/>
              <a:t>Define guard conditions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9316" name="Picture 4" descr="State Diagram"/>
          <p:cNvPicPr>
            <a:picLocks noChangeAspect="1" noChangeArrowheads="1"/>
          </p:cNvPicPr>
          <p:nvPr/>
        </p:nvPicPr>
        <p:blipFill>
          <a:blip r:embed="rId2"/>
          <a:srcRect l="13127" t="12502" r="14064" b="3125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diagrams are a subset of class diagrams, </a:t>
            </a:r>
          </a:p>
          <a:p>
            <a:r>
              <a:rPr lang="en-US" dirty="0" smtClean="0"/>
              <a:t>but developers sometimes treat them as a separate technique.</a:t>
            </a:r>
          </a:p>
          <a:p>
            <a:r>
              <a:rPr lang="en-US" dirty="0" smtClean="0"/>
              <a:t> Package diagrams organize elements of a system into related groups to minimize dependencies between packages.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Diagram</a:t>
            </a:r>
            <a:endParaRPr lang="en-US" dirty="0"/>
          </a:p>
        </p:txBody>
      </p:sp>
      <p:pic>
        <p:nvPicPr>
          <p:cNvPr id="136194" name="Picture 2" descr="https://www.visual-paradigm.com/VPGallery/img/diagrams/Package/Package-Diagram-S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95400"/>
            <a:ext cx="5762625" cy="5143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49287"/>
          </a:xfrm>
        </p:spPr>
        <p:txBody>
          <a:bodyPr/>
          <a:lstStyle/>
          <a:p>
            <a:pPr algn="l" eaLnBrk="1" hangingPunct="1"/>
            <a:r>
              <a:rPr lang="en-US" sz="2800" b="1" smtClean="0"/>
              <a:t>Class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38600" cy="3625850"/>
          </a:xfrm>
        </p:spPr>
        <p:txBody>
          <a:bodyPr/>
          <a:lstStyle/>
          <a:p>
            <a:pPr eaLnBrk="1" hangingPunct="1"/>
            <a:r>
              <a:rPr lang="en-US" sz="2000" smtClean="0">
                <a:solidFill>
                  <a:srgbClr val="993300"/>
                </a:solidFill>
              </a:rPr>
              <a:t>Object state and behavior are defined in the class</a:t>
            </a:r>
          </a:p>
          <a:p>
            <a:pPr eaLnBrk="1" hangingPunct="1"/>
            <a:r>
              <a:rPr lang="en-US" sz="2000" smtClean="0">
                <a:solidFill>
                  <a:srgbClr val="993300"/>
                </a:solidFill>
              </a:rPr>
              <a:t>Classes are  user-defined data types.</a:t>
            </a:r>
          </a:p>
          <a:p>
            <a:pPr eaLnBrk="1" hangingPunct="1"/>
            <a:r>
              <a:rPr lang="en-US" sz="2000" smtClean="0">
                <a:solidFill>
                  <a:srgbClr val="993300"/>
                </a:solidFill>
              </a:rPr>
              <a:t>It is a blueprint from which individual objects are created.</a:t>
            </a:r>
          </a:p>
          <a:p>
            <a:pPr eaLnBrk="1" hangingPunct="1"/>
            <a:r>
              <a:rPr lang="en-US" sz="2000" smtClean="0">
                <a:solidFill>
                  <a:srgbClr val="993300"/>
                </a:solidFill>
              </a:rPr>
              <a:t>Once a class has been defined, </a:t>
            </a:r>
          </a:p>
          <a:p>
            <a:pPr eaLnBrk="1" hangingPunct="1"/>
            <a:r>
              <a:rPr lang="en-US" sz="2000" smtClean="0">
                <a:solidFill>
                  <a:srgbClr val="993300"/>
                </a:solidFill>
              </a:rPr>
              <a:t>we can create any number of objects belonging to that class</a:t>
            </a:r>
            <a:r>
              <a:rPr lang="en-US" sz="2000" smtClean="0"/>
              <a:t>.</a:t>
            </a:r>
          </a:p>
        </p:txBody>
      </p:sp>
      <p:graphicFrame>
        <p:nvGraphicFramePr>
          <p:cNvPr id="3076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4808538" y="1670050"/>
          <a:ext cx="3981450" cy="3571875"/>
        </p:xfrm>
        <a:graphic>
          <a:graphicData uri="http://schemas.openxmlformats.org/presentationml/2006/ole">
            <p:oleObj spid="_x0000_s2068" name="Bitmap Image" r:id="rId3" imgW="3982006" imgH="2352381" progId="PBrush">
              <p:embed/>
            </p:oleObj>
          </a:graphicData>
        </a:graphic>
      </p:graphicFrame>
      <p:sp>
        <p:nvSpPr>
          <p:cNvPr id="3077" name="AutoShape 6"/>
          <p:cNvSpPr>
            <a:spLocks noChangeArrowheads="1"/>
          </p:cNvSpPr>
          <p:nvPr/>
        </p:nvSpPr>
        <p:spPr bwMode="auto">
          <a:xfrm>
            <a:off x="7213600" y="1654175"/>
            <a:ext cx="1633538" cy="711200"/>
          </a:xfrm>
          <a:prstGeom prst="wedgeRectCallout">
            <a:avLst>
              <a:gd name="adj1" fmla="val -74782"/>
              <a:gd name="adj2" fmla="val 65847"/>
            </a:avLst>
          </a:prstGeom>
          <a:solidFill>
            <a:srgbClr val="993300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1800" b="1">
                <a:solidFill>
                  <a:srgbClr val="FFFF99"/>
                </a:solidFill>
              </a:rPr>
              <a:t>state</a:t>
            </a:r>
          </a:p>
        </p:txBody>
      </p:sp>
      <p:sp>
        <p:nvSpPr>
          <p:cNvPr id="3078" name="AutoShape 7"/>
          <p:cNvSpPr>
            <a:spLocks noChangeArrowheads="1"/>
          </p:cNvSpPr>
          <p:nvPr/>
        </p:nvSpPr>
        <p:spPr bwMode="auto">
          <a:xfrm>
            <a:off x="3684588" y="5878513"/>
            <a:ext cx="1671637" cy="755650"/>
          </a:xfrm>
          <a:prstGeom prst="wedgeRectCallout">
            <a:avLst>
              <a:gd name="adj1" fmla="val 32338"/>
              <a:gd name="adj2" fmla="val -262185"/>
            </a:avLst>
          </a:prstGeom>
          <a:solidFill>
            <a:srgbClr val="993300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000" b="1">
                <a:solidFill>
                  <a:srgbClr val="FFFF99"/>
                </a:solidFill>
              </a:rPr>
              <a:t>behaviour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3737</Words>
  <Application>Microsoft Office PowerPoint</Application>
  <PresentationFormat>On-screen Show (4:3)</PresentationFormat>
  <Paragraphs>548</Paragraphs>
  <Slides>87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9" baseType="lpstr">
      <vt:lpstr>Office Theme</vt:lpstr>
      <vt:lpstr>Bitmap Image</vt:lpstr>
      <vt:lpstr>OOAD and UML</vt:lpstr>
      <vt:lpstr>Structured vs OOP</vt:lpstr>
      <vt:lpstr>OOA</vt:lpstr>
      <vt:lpstr>Primary task of OOA</vt:lpstr>
      <vt:lpstr>OOD</vt:lpstr>
      <vt:lpstr>OOD</vt:lpstr>
      <vt:lpstr>OO Model</vt:lpstr>
      <vt:lpstr>OO Model</vt:lpstr>
      <vt:lpstr>Class</vt:lpstr>
      <vt:lpstr>Slide 10</vt:lpstr>
      <vt:lpstr>Object vs Class</vt:lpstr>
      <vt:lpstr>Benefit of OO</vt:lpstr>
      <vt:lpstr>OOP Principles</vt:lpstr>
      <vt:lpstr>Abstraction</vt:lpstr>
      <vt:lpstr>Encapsulation</vt:lpstr>
      <vt:lpstr>Encapsulation achieves</vt:lpstr>
      <vt:lpstr>How will you do Encapsulation</vt:lpstr>
      <vt:lpstr>Setter and getter</vt:lpstr>
      <vt:lpstr>What is encapsulation</vt:lpstr>
      <vt:lpstr>Modularity</vt:lpstr>
      <vt:lpstr>Overloading</vt:lpstr>
      <vt:lpstr>Slide 22</vt:lpstr>
      <vt:lpstr>Overloading</vt:lpstr>
      <vt:lpstr>Inheritance- class hierarchy</vt:lpstr>
      <vt:lpstr>Inheritance</vt:lpstr>
      <vt:lpstr>Slide 26</vt:lpstr>
      <vt:lpstr>When to go for inheritance</vt:lpstr>
      <vt:lpstr>Types of relation ship</vt:lpstr>
      <vt:lpstr>Has – a - relationship</vt:lpstr>
      <vt:lpstr>Is-a-Relation ship</vt:lpstr>
      <vt:lpstr>Class Relationships</vt:lpstr>
      <vt:lpstr>Association</vt:lpstr>
      <vt:lpstr>What Is Multiplicity?</vt:lpstr>
      <vt:lpstr>Multiplicity Indicators</vt:lpstr>
      <vt:lpstr>Association Multiplicity</vt:lpstr>
      <vt:lpstr>Aggregation</vt:lpstr>
      <vt:lpstr>Composition</vt:lpstr>
      <vt:lpstr>Composition</vt:lpstr>
      <vt:lpstr>Generalization</vt:lpstr>
      <vt:lpstr>Why Model?</vt:lpstr>
      <vt:lpstr>Why Model</vt:lpstr>
      <vt:lpstr>Types of model</vt:lpstr>
      <vt:lpstr>UML </vt:lpstr>
      <vt:lpstr>UML</vt:lpstr>
      <vt:lpstr>UML</vt:lpstr>
      <vt:lpstr>Types of UML diagarams</vt:lpstr>
      <vt:lpstr>Develop a Problem Statement</vt:lpstr>
      <vt:lpstr>Class Notation</vt:lpstr>
      <vt:lpstr>Classes</vt:lpstr>
      <vt:lpstr>Class diagram</vt:lpstr>
      <vt:lpstr>Slide 51</vt:lpstr>
      <vt:lpstr>Slide 52</vt:lpstr>
      <vt:lpstr>Object Modelling – static model</vt:lpstr>
      <vt:lpstr>Common Uses of Class Diagrams</vt:lpstr>
      <vt:lpstr>Diff b/w  Static and Dynamic Design</vt:lpstr>
      <vt:lpstr>Slide 56</vt:lpstr>
      <vt:lpstr> Object Diagram</vt:lpstr>
      <vt:lpstr>Dynamic Model</vt:lpstr>
      <vt:lpstr>What Is System Behavior?</vt:lpstr>
      <vt:lpstr>Major Concepts in Use-Case Modeling</vt:lpstr>
      <vt:lpstr>Use Case and Actor</vt:lpstr>
      <vt:lpstr>Benefits of use cases</vt:lpstr>
      <vt:lpstr>Scenarios</vt:lpstr>
      <vt:lpstr>Simple Use Case Diagram</vt:lpstr>
      <vt:lpstr>Slide 65</vt:lpstr>
      <vt:lpstr>Interaction model</vt:lpstr>
      <vt:lpstr>Interaction and Message</vt:lpstr>
      <vt:lpstr>Sequence Diagram</vt:lpstr>
      <vt:lpstr>Sequence Diagram</vt:lpstr>
      <vt:lpstr>Steps in sequence diagram</vt:lpstr>
      <vt:lpstr>Collaboration Diagram</vt:lpstr>
      <vt:lpstr>Collaboration Diagram</vt:lpstr>
      <vt:lpstr>Slide 73</vt:lpstr>
      <vt:lpstr>Collaboration diagram</vt:lpstr>
      <vt:lpstr>Activity Diagram</vt:lpstr>
      <vt:lpstr>Activity diagram</vt:lpstr>
      <vt:lpstr>Activity Diagram</vt:lpstr>
      <vt:lpstr>What is component diagram?</vt:lpstr>
      <vt:lpstr>Component Diagram [for withdrawal of cash] </vt:lpstr>
      <vt:lpstr>Deployment diagram</vt:lpstr>
      <vt:lpstr>What is deployment  diagram? </vt:lpstr>
      <vt:lpstr>Deployment diagram</vt:lpstr>
      <vt:lpstr>State Chart</vt:lpstr>
      <vt:lpstr>5 steps in State Chart</vt:lpstr>
      <vt:lpstr>Slide 85</vt:lpstr>
      <vt:lpstr>Package diagram</vt:lpstr>
      <vt:lpstr>Package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Vamsoft</dc:creator>
  <cp:lastModifiedBy>Ramanuja</cp:lastModifiedBy>
  <cp:revision>204</cp:revision>
  <dcterms:created xsi:type="dcterms:W3CDTF">2013-07-07T08:22:24Z</dcterms:created>
  <dcterms:modified xsi:type="dcterms:W3CDTF">2017-12-10T10:58:25Z</dcterms:modified>
</cp:coreProperties>
</file>