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62" r:id="rId4"/>
    <p:sldId id="263" r:id="rId5"/>
    <p:sldId id="264" r:id="rId6"/>
    <p:sldId id="370" r:id="rId7"/>
    <p:sldId id="364" r:id="rId8"/>
    <p:sldId id="266" r:id="rId9"/>
    <p:sldId id="278" r:id="rId10"/>
    <p:sldId id="281" r:id="rId11"/>
    <p:sldId id="282" r:id="rId12"/>
    <p:sldId id="366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9" r:id="rId27"/>
    <p:sldId id="367" r:id="rId28"/>
    <p:sldId id="311" r:id="rId29"/>
    <p:sldId id="313" r:id="rId30"/>
    <p:sldId id="314" r:id="rId31"/>
    <p:sldId id="315" r:id="rId32"/>
    <p:sldId id="319" r:id="rId33"/>
    <p:sldId id="320" r:id="rId34"/>
    <p:sldId id="368" r:id="rId35"/>
    <p:sldId id="323" r:id="rId36"/>
    <p:sldId id="324" r:id="rId37"/>
    <p:sldId id="325" r:id="rId38"/>
    <p:sldId id="326" r:id="rId39"/>
    <p:sldId id="369" r:id="rId40"/>
    <p:sldId id="327" r:id="rId41"/>
    <p:sldId id="328" r:id="rId42"/>
    <p:sldId id="329" r:id="rId43"/>
    <p:sldId id="333" r:id="rId44"/>
    <p:sldId id="350" r:id="rId45"/>
    <p:sldId id="351" r:id="rId46"/>
    <p:sldId id="375" r:id="rId47"/>
    <p:sldId id="374" r:id="rId48"/>
    <p:sldId id="358" r:id="rId49"/>
    <p:sldId id="361" r:id="rId50"/>
    <p:sldId id="376" r:id="rId51"/>
    <p:sldId id="372" r:id="rId52"/>
    <p:sldId id="377" r:id="rId53"/>
    <p:sldId id="37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580D-144A-4936-B66A-2596DC88DEBD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2BEC-799E-4128-9AA7-268C16E3E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2779"/>
            <a:ext cx="5030698" cy="4115752"/>
          </a:xfrm>
          <a:noFill/>
          <a:ln/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Note Book</a:t>
            </a:r>
          </a:p>
          <a:p>
            <a:r>
              <a:rPr lang="en-US" dirty="0" smtClean="0"/>
              <a:t>Digital Dairy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40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41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2779"/>
            <a:ext cx="5030698" cy="4115752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2779"/>
            <a:ext cx="5030698" cy="411575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1" y="4342779"/>
            <a:ext cx="5030698" cy="4115752"/>
          </a:xfrm>
        </p:spPr>
        <p:txBody>
          <a:bodyPr/>
          <a:lstStyle/>
          <a:p>
            <a:r>
              <a:rPr lang="en-US"/>
              <a:t>Keys:</a:t>
            </a:r>
          </a:p>
          <a:p>
            <a:r>
              <a:rPr lang="en-US"/>
              <a:t>Candidate Key:Any Unique Identifier for a Record.</a:t>
            </a:r>
          </a:p>
          <a:p>
            <a:r>
              <a:rPr lang="en-US"/>
              <a:t>Primary Key: The candidate key you choose to use to identify each row in a table uniquely. Only one primary key may be defined per table. The column or set of columns included in the definition of a table's PRIMARY KEY constraint. Can not contain Null values</a:t>
            </a:r>
          </a:p>
          <a:p>
            <a:r>
              <a:rPr lang="en-US"/>
              <a:t>Composite Key:A Key Made Up of More Than One Field.</a:t>
            </a:r>
          </a:p>
          <a:p>
            <a:r>
              <a:rPr lang="en-US"/>
              <a:t>Unique Key:A rule defined on a column (or set of columns) that allows only the insert or update of a row containing a unique value for the column (or set of columns).The column or set of columns included in the definition of a UNIQUE constraint A table may have more than one unique keys</a:t>
            </a:r>
          </a:p>
          <a:p>
            <a:r>
              <a:rPr lang="en-US"/>
              <a:t>Foreign Key: A rule defined on a column (or set of columns) in one table that allows the insert or update of a row only if the value for the column or set of columns (the dependent value) matches a value in a column of a related table (the referenced value). A field in one table that points to a record in a different table.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5826" y="0"/>
            <a:ext cx="2972175" cy="456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98" tIns="45199" rIns="90398" bIns="45199" anchor="ctr"/>
          <a:lstStyle/>
          <a:p>
            <a:endParaRPr lang="en-US" dirty="0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5826" y="8687020"/>
            <a:ext cx="2972175" cy="456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9456" tIns="43943" rIns="89456" bIns="43943" anchor="b"/>
          <a:lstStyle/>
          <a:p>
            <a:pPr algn="r" eaLnBrk="0" hangingPunct="0"/>
            <a:r>
              <a:rPr lang="en-US" sz="1200" dirty="0">
                <a:latin typeface="Times New Roman" pitchFamily="18" charset="0"/>
              </a:rPr>
              <a:t>2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" y="8687020"/>
            <a:ext cx="2972175" cy="456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98" tIns="45199" rIns="90398" bIns="45199" anchor="ctr"/>
          <a:lstStyle/>
          <a:p>
            <a:endParaRPr lang="en-US" dirty="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" y="0"/>
            <a:ext cx="2972175" cy="456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98" tIns="45199" rIns="90398" bIns="45199" anchor="ctr"/>
          <a:lstStyle/>
          <a:p>
            <a:endParaRPr lang="en-US" dirty="0"/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cap="flat"/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651" y="4342779"/>
            <a:ext cx="5030698" cy="4115752"/>
          </a:xfrm>
          <a:noFill/>
          <a:ln/>
        </p:spPr>
        <p:txBody>
          <a:bodyPr lIns="89456" tIns="43943" rIns="89456" bIns="43943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CCEE1-F88A-4479-8538-EE21ED4594EE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45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45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45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45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845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450F-3A13-439D-8226-F4BAECF4908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4CFF-5337-44E1-929E-E7051BD63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  <p:sldLayoutId id="2147483668" r:id="rId14"/>
    <p:sldLayoutId id="2147483669" r:id="rId15"/>
    <p:sldLayoutId id="214748367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br>
              <a:rPr lang="en-US" smtClean="0"/>
            </a:b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Conceptual Data Modeling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4144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erson, Place, Object, Event, Concept…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Name, Age, City, Salary…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Student </a:t>
            </a:r>
            <a:r>
              <a:rPr lang="en-US" i="1" u="sng" dirty="0" smtClean="0"/>
              <a:t>registers</a:t>
            </a:r>
            <a:r>
              <a:rPr lang="en-US" dirty="0" smtClean="0"/>
              <a:t> for a Course</a:t>
            </a:r>
          </a:p>
          <a:p>
            <a:pPr lvl="1"/>
            <a:r>
              <a:rPr lang="en-US" dirty="0" smtClean="0"/>
              <a:t>Employee </a:t>
            </a:r>
            <a:r>
              <a:rPr lang="en-US" i="1" u="sng" dirty="0" smtClean="0"/>
              <a:t>applies</a:t>
            </a:r>
            <a:r>
              <a:rPr lang="en-US" dirty="0" smtClean="0"/>
              <a:t> for a Leave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Page </a:t>
            </a:r>
            <a:fld id="{41AF7122-825C-4C88-A125-1AA4BCAA22F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E-R Model Constituents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46270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 </a:t>
            </a:r>
            <a:r>
              <a:rPr lang="en-US" dirty="0" err="1" smtClean="0"/>
              <a:t>Modelling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 smtClean="0"/>
              <a:t>Entity </a:t>
            </a:r>
            <a:r>
              <a:rPr lang="en-US" dirty="0"/>
              <a:t>Relationship (ER) </a:t>
            </a:r>
            <a:r>
              <a:rPr lang="en-US" dirty="0" err="1"/>
              <a:t>modelling</a:t>
            </a:r>
            <a:r>
              <a:rPr lang="en-US" dirty="0"/>
              <a:t> is a design tool </a:t>
            </a:r>
          </a:p>
          <a:p>
            <a:pPr lvl="1">
              <a:buNone/>
            </a:pPr>
            <a:r>
              <a:rPr lang="en-US" dirty="0"/>
              <a:t>•is a graphical representation of the database system </a:t>
            </a:r>
          </a:p>
          <a:p>
            <a:pPr lvl="1">
              <a:buNone/>
            </a:pPr>
            <a:r>
              <a:rPr lang="en-US" dirty="0"/>
              <a:t>•provides a high-level conceptual data model </a:t>
            </a:r>
          </a:p>
          <a:p>
            <a:pPr lvl="1">
              <a:buNone/>
            </a:pPr>
            <a:r>
              <a:rPr lang="en-US" dirty="0"/>
              <a:t>•supports the user’s perception of the data </a:t>
            </a:r>
          </a:p>
          <a:p>
            <a:pPr lvl="1">
              <a:buNone/>
            </a:pPr>
            <a:r>
              <a:rPr lang="en-US" dirty="0"/>
              <a:t>•is DBMS and hardware independent </a:t>
            </a:r>
          </a:p>
          <a:p>
            <a:pPr lvl="1">
              <a:buNone/>
            </a:pPr>
            <a:r>
              <a:rPr lang="en-US" dirty="0"/>
              <a:t>•had many variants </a:t>
            </a:r>
          </a:p>
          <a:p>
            <a:pPr lvl="1">
              <a:buNone/>
            </a:pPr>
            <a:r>
              <a:rPr lang="en-US" dirty="0"/>
              <a:t>•is composed of entities, attributes, and relationships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Attribute:</a:t>
            </a:r>
          </a:p>
          <a:p>
            <a:pPr lvl="1"/>
            <a:r>
              <a:rPr lang="en-US" dirty="0" smtClean="0"/>
              <a:t>Can not be divided into simpler components</a:t>
            </a:r>
          </a:p>
          <a:p>
            <a:pPr lvl="2"/>
            <a:r>
              <a:rPr lang="en-US" dirty="0" smtClean="0"/>
              <a:t>For example, </a:t>
            </a:r>
            <a:r>
              <a:rPr lang="en-US" i="1" u="sng" dirty="0" smtClean="0"/>
              <a:t>age</a:t>
            </a:r>
            <a:r>
              <a:rPr lang="en-US" dirty="0" smtClean="0"/>
              <a:t> of a Person</a:t>
            </a:r>
          </a:p>
          <a:p>
            <a:r>
              <a:rPr lang="en-US" dirty="0" smtClean="0"/>
              <a:t>Composite Attribute:</a:t>
            </a:r>
          </a:p>
          <a:p>
            <a:pPr lvl="1"/>
            <a:r>
              <a:rPr lang="en-US" dirty="0" smtClean="0"/>
              <a:t>Can be split into components</a:t>
            </a:r>
          </a:p>
          <a:p>
            <a:pPr lvl="2"/>
            <a:r>
              <a:rPr lang="en-US" i="1" u="sng" dirty="0" smtClean="0"/>
              <a:t>Address</a:t>
            </a:r>
            <a:r>
              <a:rPr lang="en-US" dirty="0" smtClean="0"/>
              <a:t> of a Person can be split into street, location, city, state, zip</a:t>
            </a:r>
          </a:p>
          <a:p>
            <a:pPr lvl="2"/>
            <a:r>
              <a:rPr lang="en-US" i="1" u="sng" dirty="0" smtClean="0"/>
              <a:t>Date of birth </a:t>
            </a:r>
            <a:r>
              <a:rPr lang="en-US" dirty="0" smtClean="0"/>
              <a:t>of an Employee can be split into day, month, and 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Vs composite attribute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12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Multi-values Attributes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Valued:</a:t>
            </a:r>
          </a:p>
          <a:p>
            <a:pPr lvl="1"/>
            <a:r>
              <a:rPr lang="en-US" dirty="0" smtClean="0"/>
              <a:t>Can take only a single value for each entity instance</a:t>
            </a:r>
          </a:p>
          <a:p>
            <a:pPr lvl="2"/>
            <a:r>
              <a:rPr lang="en-US" dirty="0" smtClean="0"/>
              <a:t>For example, Salary of an employee (only one value)</a:t>
            </a:r>
          </a:p>
          <a:p>
            <a:r>
              <a:rPr lang="en-US" dirty="0" smtClean="0"/>
              <a:t>Multi-valued:</a:t>
            </a:r>
          </a:p>
          <a:p>
            <a:pPr lvl="1"/>
            <a:r>
              <a:rPr lang="en-US" dirty="0" smtClean="0"/>
              <a:t>Can take many values</a:t>
            </a:r>
          </a:p>
          <a:p>
            <a:pPr lvl="2"/>
            <a:r>
              <a:rPr lang="en-US" dirty="0" smtClean="0"/>
              <a:t>For example, Skill-Set of an employee can be </a:t>
            </a:r>
            <a:br>
              <a:rPr lang="en-US" dirty="0" smtClean="0"/>
            </a:br>
            <a:r>
              <a:rPr lang="en-US" dirty="0" smtClean="0"/>
              <a:t>“Java, Servlet, JSP” or </a:t>
            </a:r>
            <a:br>
              <a:rPr lang="en-US" dirty="0" smtClean="0"/>
            </a:br>
            <a:r>
              <a:rPr lang="en-US" dirty="0" smtClean="0"/>
              <a:t>“C#, </a:t>
            </a:r>
            <a:r>
              <a:rPr lang="en-US" dirty="0" err="1" smtClean="0"/>
              <a:t>ASP.Net</a:t>
            </a:r>
            <a:r>
              <a:rPr lang="en-US" dirty="0" smtClean="0"/>
              <a:t>, WCF, WPF”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Attribute:</a:t>
            </a:r>
          </a:p>
          <a:p>
            <a:pPr lvl="1"/>
            <a:r>
              <a:rPr lang="en-US" dirty="0" smtClean="0"/>
              <a:t>Attribute that need to be stored permanently</a:t>
            </a:r>
          </a:p>
          <a:p>
            <a:pPr lvl="2"/>
            <a:r>
              <a:rPr lang="en-US" dirty="0" smtClean="0"/>
              <a:t>For example, </a:t>
            </a:r>
            <a:r>
              <a:rPr lang="en-US" i="1" u="sng" dirty="0" smtClean="0"/>
              <a:t>name</a:t>
            </a:r>
            <a:r>
              <a:rPr lang="en-US" dirty="0" smtClean="0"/>
              <a:t> of an employee</a:t>
            </a:r>
          </a:p>
          <a:p>
            <a:r>
              <a:rPr lang="en-US" dirty="0" smtClean="0"/>
              <a:t>Derived Attribute:</a:t>
            </a:r>
          </a:p>
          <a:p>
            <a:pPr lvl="1"/>
            <a:r>
              <a:rPr lang="en-US" dirty="0" smtClean="0"/>
              <a:t>Attribute that can be calculated based on other attributes</a:t>
            </a:r>
          </a:p>
          <a:p>
            <a:pPr lvl="2"/>
            <a:r>
              <a:rPr lang="en-US" dirty="0" smtClean="0"/>
              <a:t>For example, </a:t>
            </a:r>
            <a:r>
              <a:rPr lang="en-US" i="1" u="sng" dirty="0" smtClean="0"/>
              <a:t>years-of-service</a:t>
            </a:r>
            <a:r>
              <a:rPr lang="en-US" dirty="0" smtClean="0"/>
              <a:t> of an employee can be calculated from the date of hire and the current 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Vs Derived Attributes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58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Entity:</a:t>
            </a:r>
          </a:p>
          <a:p>
            <a:pPr lvl="1"/>
            <a:r>
              <a:rPr lang="en-US" dirty="0" smtClean="0"/>
              <a:t>Entity that has its own key attribute</a:t>
            </a:r>
          </a:p>
          <a:p>
            <a:pPr lvl="2"/>
            <a:r>
              <a:rPr lang="en-US" dirty="0" smtClean="0"/>
              <a:t>For example, Employee, Student, Customer etc.</a:t>
            </a:r>
          </a:p>
          <a:p>
            <a:r>
              <a:rPr lang="en-US" dirty="0" smtClean="0"/>
              <a:t>Weak Entity:</a:t>
            </a:r>
          </a:p>
          <a:p>
            <a:pPr lvl="1"/>
            <a:r>
              <a:rPr lang="en-US" dirty="0" smtClean="0"/>
              <a:t>Entity that depends on other entity for its existence and does not have key attribute of its own</a:t>
            </a:r>
          </a:p>
          <a:p>
            <a:pPr lvl="2"/>
            <a:r>
              <a:rPr lang="en-US" dirty="0" smtClean="0"/>
              <a:t>For example, </a:t>
            </a:r>
            <a:r>
              <a:rPr lang="en-US" i="1" u="sng" dirty="0" smtClean="0"/>
              <a:t>Nominee</a:t>
            </a:r>
            <a:r>
              <a:rPr lang="en-US" dirty="0" smtClean="0"/>
              <a:t> of an Insurance policy holder.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Vs Week Entity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8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relationship type between two entity types defines the set of all associations between these entity types</a:t>
            </a:r>
          </a:p>
          <a:p>
            <a:r>
              <a:rPr lang="en-US" smtClean="0"/>
              <a:t>Each instance of the relationship between the members of these entity types is called a relationship instance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07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can have different connectivity</a:t>
            </a:r>
          </a:p>
          <a:p>
            <a:pPr lvl="1"/>
            <a:r>
              <a:rPr lang="en-US" dirty="0" smtClean="0"/>
              <a:t>One-To-One	(1:1)</a:t>
            </a:r>
          </a:p>
          <a:p>
            <a:pPr lvl="1"/>
            <a:r>
              <a:rPr lang="en-US" dirty="0" smtClean="0"/>
              <a:t>One-To-Many	(1:N)</a:t>
            </a:r>
          </a:p>
          <a:p>
            <a:pPr lvl="1"/>
            <a:r>
              <a:rPr lang="en-US" dirty="0" smtClean="0"/>
              <a:t>Many-To-One	(N:1)</a:t>
            </a:r>
          </a:p>
          <a:p>
            <a:pPr lvl="1"/>
            <a:r>
              <a:rPr lang="en-US" dirty="0" smtClean="0"/>
              <a:t>Many-To-Many	(N:M)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7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One employee is given only one laptop and one laptop has only one owner</a:t>
            </a:r>
          </a:p>
          <a:p>
            <a:pPr lvl="1"/>
            <a:r>
              <a:rPr lang="en-US" dirty="0"/>
              <a:t>One department has only one head-of-department and each HOD heads only one department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</p:spTree>
    <p:extLst>
      <p:ext uri="{BB962C8B-B14F-4D97-AF65-F5344CB8AC3E}">
        <p14:creationId xmlns="" xmlns:p14="http://schemas.microsoft.com/office/powerpoint/2010/main" val="41925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Meaningful facts, text, graphics, images, sound, video segments.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Data processed to be useful in decision making.</a:t>
            </a:r>
          </a:p>
          <a:p>
            <a:endParaRPr lang="en-US" dirty="0" smtClean="0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</a:p>
        </p:txBody>
      </p:sp>
    </p:spTree>
    <p:extLst>
      <p:ext uri="{BB962C8B-B14F-4D97-AF65-F5344CB8AC3E}">
        <p14:creationId xmlns="" xmlns:p14="http://schemas.microsoft.com/office/powerpoint/2010/main" val="155226729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63795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	</a:t>
            </a:r>
          </a:p>
          <a:p>
            <a:pPr lvl="1"/>
            <a:r>
              <a:rPr lang="en-US" dirty="0"/>
              <a:t>One department has many </a:t>
            </a:r>
            <a:r>
              <a:rPr lang="en-US" dirty="0" smtClean="0"/>
              <a:t>employees</a:t>
            </a:r>
          </a:p>
          <a:p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Many employees belong to one department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</p:spTree>
    <p:extLst>
      <p:ext uri="{BB962C8B-B14F-4D97-AF65-F5344CB8AC3E}">
        <p14:creationId xmlns="" xmlns:p14="http://schemas.microsoft.com/office/powerpoint/2010/main" val="362268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  <a:p>
            <a:pPr lvl="1"/>
            <a:r>
              <a:rPr lang="en-US" dirty="0"/>
              <a:t>One project has many employees, and one employee has worked in many projects</a:t>
            </a:r>
          </a:p>
          <a:p>
            <a:pPr lvl="1"/>
            <a:r>
              <a:rPr lang="en-US" dirty="0"/>
              <a:t>One customer has purchased many products, and one product is purchased by many customers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</p:spTree>
    <p:extLst>
      <p:ext uri="{BB962C8B-B14F-4D97-AF65-F5344CB8AC3E}">
        <p14:creationId xmlns="" xmlns:p14="http://schemas.microsoft.com/office/powerpoint/2010/main" val="311435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ER-Modeling - Notations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4582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687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ER-Modeling - Notations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933575"/>
            <a:ext cx="85915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991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ER-Modeling - Notations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3000"/>
            <a:ext cx="73533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3245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ER-Modeling - Notations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52613"/>
            <a:ext cx="58674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49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Transforming E-R Diagrams into Relations</a:t>
            </a:r>
            <a:endParaRPr lang="en-US" dirty="0" smtClean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Map Regular Entities to Relations </a:t>
            </a:r>
          </a:p>
          <a:p>
            <a:r>
              <a:rPr lang="en-US" smtClean="0"/>
              <a:t>Composite attributes: Use only their simple, component attributes </a:t>
            </a:r>
          </a:p>
          <a:p>
            <a:r>
              <a:rPr lang="en-US" smtClean="0"/>
              <a:t>Multi-valued Attribute - Becomes a separate relation with a foreign key taken from the superior entity</a:t>
            </a:r>
          </a:p>
          <a:p>
            <a:r>
              <a:rPr lang="en-US" smtClean="0"/>
              <a:t>Map Weak Entities</a:t>
            </a:r>
          </a:p>
          <a:p>
            <a:pPr lvl="1"/>
            <a:r>
              <a:rPr lang="en-US" smtClean="0"/>
              <a:t>Becomes a separate relation with a foreign key taken from the superior entity</a:t>
            </a:r>
          </a:p>
          <a:p>
            <a:endParaRPr lang="en-US" dirty="0"/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Page </a:t>
            </a:r>
            <a:fld id="{277C905A-62BA-4CC0-B3A3-F19575887A6B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536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</a:t>
            </a:r>
            <a:r>
              <a:rPr lang="en-US" dirty="0"/>
              <a:t>data from a problem into relations while ensuring </a:t>
            </a:r>
            <a:r>
              <a:rPr lang="en-US" b="1" dirty="0"/>
              <a:t>data integrity and eliminating data redundancy.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and normalization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7199"/>
          <a:stretch/>
        </p:blipFill>
        <p:spPr bwMode="auto">
          <a:xfrm>
            <a:off x="760636" y="1371600"/>
            <a:ext cx="8059835" cy="4649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283983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13744"/>
          <a:stretch/>
        </p:blipFill>
        <p:spPr bwMode="auto">
          <a:xfrm>
            <a:off x="683568" y="1700011"/>
            <a:ext cx="7848872" cy="40620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30418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DBMS?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Controlling redundancy</a:t>
            </a:r>
          </a:p>
          <a:p>
            <a:r>
              <a:rPr lang="en-US" smtClean="0"/>
              <a:t>Sharing of data</a:t>
            </a:r>
          </a:p>
          <a:p>
            <a:r>
              <a:rPr lang="en-US" smtClean="0"/>
              <a:t>Restricting unauthorized access</a:t>
            </a:r>
          </a:p>
          <a:p>
            <a:r>
              <a:rPr lang="en-US" smtClean="0"/>
              <a:t>Providing multiple  interfaces</a:t>
            </a:r>
          </a:p>
          <a:p>
            <a:r>
              <a:rPr lang="en-US" smtClean="0"/>
              <a:t>Enforcing integrity constraints</a:t>
            </a:r>
            <a:endParaRPr lang="en-US" dirty="0" smtClean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Providing backup &amp; recovery</a:t>
            </a:r>
          </a:p>
          <a:p>
            <a:r>
              <a:rPr lang="en-US" smtClean="0"/>
              <a:t>Potential for enforcing standards</a:t>
            </a:r>
          </a:p>
          <a:p>
            <a:r>
              <a:rPr lang="en-US" smtClean="0"/>
              <a:t>Reduced application development time</a:t>
            </a:r>
          </a:p>
          <a:p>
            <a:r>
              <a:rPr lang="en-US" smtClean="0"/>
              <a:t>Availability of up-to-date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6324910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6400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419215"/>
            <a:ext cx="7292476" cy="42490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74300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143000"/>
            <a:ext cx="7245423" cy="48915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3816683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Normal Forms - 1</a:t>
            </a:r>
            <a:r>
              <a:rPr lang="en-US" baseline="30000" smtClean="0"/>
              <a:t>st</a:t>
            </a:r>
            <a:r>
              <a:rPr lang="en-US" smtClean="0"/>
              <a:t> Normal Form (1NF)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(relation) is in 1NF if </a:t>
            </a:r>
          </a:p>
          <a:p>
            <a:pPr lvl="1"/>
            <a:r>
              <a:rPr lang="en-US" dirty="0" smtClean="0"/>
              <a:t>There are no duplicated columns in the table.</a:t>
            </a:r>
          </a:p>
          <a:p>
            <a:pPr lvl="1"/>
            <a:r>
              <a:rPr lang="en-US" dirty="0" smtClean="0"/>
              <a:t>Each cell is single-valued (</a:t>
            </a:r>
            <a:r>
              <a:rPr lang="en-US" dirty="0" err="1" smtClean="0"/>
              <a:t>i.e.,there</a:t>
            </a:r>
            <a:r>
              <a:rPr lang="en-US" dirty="0" smtClean="0"/>
              <a:t> are no repeating  groups or arrays).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989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219200"/>
            <a:ext cx="7317432" cy="44949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57736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must be in the 1NF</a:t>
            </a:r>
          </a:p>
          <a:p>
            <a:r>
              <a:rPr lang="en-US" dirty="0" smtClean="0"/>
              <a:t>A </a:t>
            </a:r>
            <a:r>
              <a:rPr lang="en-US" dirty="0"/>
              <a:t>relation is in 2NF if, and only if, it is in 1NF and every non-key attribute is fully functionally dependent on the whole key. </a:t>
            </a:r>
          </a:p>
          <a:p>
            <a:endParaRPr lang="en-US" dirty="0"/>
          </a:p>
          <a:p>
            <a:r>
              <a:rPr lang="en-US" dirty="0"/>
              <a:t>•Another way of saying this is that there must be no partial key dependencies (PKDs).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2</a:t>
            </a:r>
            <a:r>
              <a:rPr lang="en-US" baseline="30000"/>
              <a:t>nd</a:t>
            </a:r>
            <a:r>
              <a:rPr lang="en-US"/>
              <a:t> Normal Form </a:t>
            </a:r>
            <a:r>
              <a:rPr lang="en-US" smtClean="0"/>
              <a:t>(2NF</a:t>
            </a:r>
            <a:r>
              <a:rPr lang="en-US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11975"/>
          <a:stretch/>
        </p:blipFill>
        <p:spPr bwMode="auto">
          <a:xfrm>
            <a:off x="890789" y="1447800"/>
            <a:ext cx="7726587" cy="44534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91197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2</a:t>
            </a:r>
            <a:r>
              <a:rPr lang="en-US" baseline="30000"/>
              <a:t>nd</a:t>
            </a:r>
            <a:r>
              <a:rPr lang="en-US"/>
              <a:t> Normal Form </a:t>
            </a:r>
            <a:r>
              <a:rPr lang="en-US" smtClean="0"/>
              <a:t>(2NF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6130"/>
          <a:stretch/>
        </p:blipFill>
        <p:spPr bwMode="auto">
          <a:xfrm>
            <a:off x="838200" y="1393136"/>
            <a:ext cx="7190184" cy="5007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188104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2</a:t>
            </a:r>
            <a:r>
              <a:rPr lang="en-US" baseline="30000"/>
              <a:t>nd</a:t>
            </a:r>
            <a:r>
              <a:rPr lang="en-US"/>
              <a:t> Normal Form </a:t>
            </a:r>
            <a:r>
              <a:rPr lang="en-US" smtClean="0"/>
              <a:t>(2NF</a:t>
            </a:r>
            <a:r>
              <a:rPr lang="en-US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12696"/>
          <a:stretch/>
        </p:blipFill>
        <p:spPr bwMode="auto">
          <a:xfrm>
            <a:off x="660042" y="1828800"/>
            <a:ext cx="8062664" cy="41594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2042585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2</a:t>
            </a:r>
            <a:r>
              <a:rPr lang="en-US" baseline="30000"/>
              <a:t>nd</a:t>
            </a:r>
            <a:r>
              <a:rPr lang="en-US"/>
              <a:t> Normal Form </a:t>
            </a:r>
            <a:r>
              <a:rPr lang="en-US" smtClean="0"/>
              <a:t>(2NF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l="18943" t="14799"/>
          <a:stretch/>
        </p:blipFill>
        <p:spPr bwMode="auto">
          <a:xfrm>
            <a:off x="927279" y="2073498"/>
            <a:ext cx="3263471" cy="3803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10734"/>
          <a:stretch/>
        </p:blipFill>
        <p:spPr bwMode="auto">
          <a:xfrm>
            <a:off x="4724400" y="2133600"/>
            <a:ext cx="2808312" cy="35715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1447800" y="1752600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Student-Marks                                                Exam-Date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57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column must depend directly on the primary key. Remove columns that are not dependent upon the primary key </a:t>
            </a:r>
          </a:p>
          <a:p>
            <a:r>
              <a:rPr lang="en-US" dirty="0"/>
              <a:t>•A relation is in 3NF if, and only if, it is in 2NF and there are no transitive functional dependencies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It is a software to </a:t>
            </a:r>
          </a:p>
          <a:p>
            <a:pPr lvl="2"/>
            <a:r>
              <a:rPr lang="en-US" dirty="0" smtClean="0"/>
              <a:t>Defining, constructing, and manipulating  databases  for various applications</a:t>
            </a:r>
          </a:p>
          <a:p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Management System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56430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Normal </a:t>
            </a:r>
            <a:r>
              <a:rPr lang="en-US"/>
              <a:t>Form </a:t>
            </a:r>
            <a:r>
              <a:rPr lang="en-US" smtClean="0"/>
              <a:t>(3NF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 t="5506"/>
          <a:stretch/>
        </p:blipFill>
        <p:spPr bwMode="auto">
          <a:xfrm>
            <a:off x="762000" y="1360714"/>
            <a:ext cx="7718871" cy="4778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30316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– 3</a:t>
            </a:r>
            <a:r>
              <a:rPr lang="en-US" baseline="30000"/>
              <a:t>rd</a:t>
            </a:r>
            <a:r>
              <a:rPr lang="en-US"/>
              <a:t> Normal Form (3NF)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654" y="1916832"/>
            <a:ext cx="3816938" cy="3600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1844824"/>
            <a:ext cx="3857037" cy="3600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27131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-  Session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0968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tbl_name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defns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col_definition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constraint</a:t>
            </a:r>
          </a:p>
          <a:p>
            <a:pPr marL="342900" indent="-342900"/>
            <a:endParaRPr lang="en-US" sz="2000" i="1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Constraints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Primary key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UNIQUE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NOT NULL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Foreign KEY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CHECK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4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The column cannot be null</a:t>
            </a:r>
          </a:p>
          <a:p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Does not allow duplicates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18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It is unique and not null</a:t>
            </a:r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It is the column in the child table that references the primary key column in parent table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</p:spTree>
    <p:extLst>
      <p:ext uri="{BB962C8B-B14F-4D97-AF65-F5344CB8AC3E}">
        <p14:creationId xmlns="" xmlns:p14="http://schemas.microsoft.com/office/powerpoint/2010/main" val="14532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level </a:t>
            </a:r>
            <a:r>
              <a:rPr lang="en-US" dirty="0" err="1" smtClean="0"/>
              <a:t>defn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along with column </a:t>
            </a:r>
            <a:r>
              <a:rPr lang="en-US" dirty="0" err="1" smtClean="0"/>
              <a:t>defn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NUMBER primary key);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 smtClean="0"/>
              <a:t>Which constraint can be </a:t>
            </a:r>
            <a:r>
              <a:rPr lang="en-US" sz="2800" dirty="0" err="1" smtClean="0"/>
              <a:t>deined</a:t>
            </a:r>
            <a:r>
              <a:rPr lang="en-US" sz="2800" dirty="0" smtClean="0"/>
              <a:t> only at column level?</a:t>
            </a:r>
          </a:p>
          <a:p>
            <a:pPr lvl="1">
              <a:buNone/>
            </a:pPr>
            <a:r>
              <a:rPr lang="en-US" sz="2400" dirty="0" smtClean="0"/>
              <a:t>NOT NULL constraint can be defined only at column level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level column </a:t>
            </a:r>
            <a:r>
              <a:rPr lang="en-US" dirty="0" err="1" smtClean="0"/>
              <a:t>defn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Not defined </a:t>
            </a:r>
            <a:r>
              <a:rPr lang="en-US" b="1" i="1" smtClean="0">
                <a:latin typeface="Consolas" pitchFamily="49" charset="0"/>
                <a:cs typeface="Consolas" pitchFamily="49" charset="0"/>
              </a:rPr>
              <a:t>part of </a:t>
            </a:r>
            <a:r>
              <a:rPr lang="en-US" b="1" i="1" smtClean="0">
                <a:latin typeface="Consolas" pitchFamily="49" charset="0"/>
                <a:cs typeface="Consolas" pitchFamily="49" charset="0"/>
              </a:rPr>
              <a:t>column </a:t>
            </a:r>
            <a:r>
              <a:rPr lang="en-US" b="1" i="1" dirty="0" err="1" smtClean="0">
                <a:latin typeface="Consolas" pitchFamily="49" charset="0"/>
                <a:cs typeface="Consolas" pitchFamily="49" charset="0"/>
              </a:rPr>
              <a:t>defn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Defined as a separate </a:t>
            </a:r>
            <a:r>
              <a:rPr lang="en-US" b="1" i="1" dirty="0" err="1" smtClean="0">
                <a:latin typeface="Consolas" pitchFamily="49" charset="0"/>
                <a:cs typeface="Consolas" pitchFamily="49" charset="0"/>
              </a:rPr>
              <a:t>defn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CONSTRAINT [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constraint_name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 PRIMARY KEY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CONSTRAINT [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constraint_name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 UNIQUE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CONSTRAINT [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constraint_name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 FOREIGN KEY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	</a:t>
            </a:r>
            <a:r>
              <a:rPr lang="en-US" sz="2000" i="1" dirty="0" err="1" smtClean="0">
                <a:latin typeface="Consolas" pitchFamily="49" charset="0"/>
                <a:cs typeface="Consolas" pitchFamily="49" charset="0"/>
              </a:rPr>
              <a:t>reference_definition</a:t>
            </a:r>
            <a:endParaRPr lang="en-US" sz="2000" i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CONSTRAINT [constraint name] CHECK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CREATE TABLE </a:t>
            </a:r>
            <a:r>
              <a:rPr lang="en-US" sz="2400" dirty="0" err="1" smtClean="0">
                <a:solidFill>
                  <a:srgbClr val="FF0000"/>
                </a:solidFill>
              </a:rPr>
              <a:t>emp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eid</a:t>
            </a:r>
            <a:r>
              <a:rPr lang="en-US" sz="2400" dirty="0" smtClean="0">
                <a:solidFill>
                  <a:srgbClr val="FF0000"/>
                </a:solidFill>
              </a:rPr>
              <a:t> NUMBER ,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          </a:t>
            </a:r>
            <a:r>
              <a:rPr lang="en-US" sz="2400" dirty="0" err="1" smtClean="0">
                <a:solidFill>
                  <a:srgbClr val="FF0000"/>
                </a:solidFill>
              </a:rPr>
              <a:t>ename</a:t>
            </a:r>
            <a:r>
              <a:rPr lang="en-US" sz="2400" dirty="0" smtClean="0">
                <a:solidFill>
                  <a:srgbClr val="FF0000"/>
                </a:solidFill>
              </a:rPr>
              <a:t> varchar2(45),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                      CONSTRAINT </a:t>
            </a:r>
            <a:r>
              <a:rPr lang="en-US" sz="2400" dirty="0" err="1" smtClean="0">
                <a:solidFill>
                  <a:srgbClr val="FF0000"/>
                </a:solidFill>
              </a:rPr>
              <a:t>emp_pk</a:t>
            </a:r>
            <a:r>
              <a:rPr lang="en-US" sz="2400" dirty="0" smtClean="0">
                <a:solidFill>
                  <a:srgbClr val="FF0000"/>
                </a:solidFill>
              </a:rPr>
              <a:t> PRIMARY KEY(</a:t>
            </a:r>
            <a:r>
              <a:rPr lang="en-US" sz="2400" dirty="0" err="1" smtClean="0">
                <a:solidFill>
                  <a:srgbClr val="FF0000"/>
                </a:solidFill>
              </a:rPr>
              <a:t>eid</a:t>
            </a:r>
            <a:r>
              <a:rPr lang="en-US" sz="2400" dirty="0" smtClean="0">
                <a:solidFill>
                  <a:srgbClr val="FF0000"/>
                </a:solidFill>
              </a:rPr>
              <a:t>));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Altering the table structure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allows us to do the following:</a:t>
            </a:r>
          </a:p>
          <a:p>
            <a:pPr lvl="1"/>
            <a:r>
              <a:rPr lang="en-US" dirty="0" smtClean="0"/>
              <a:t>Change the name of the column</a:t>
            </a:r>
          </a:p>
          <a:p>
            <a:pPr lvl="1"/>
            <a:r>
              <a:rPr lang="en-US" dirty="0" smtClean="0"/>
              <a:t>Change the column type</a:t>
            </a:r>
          </a:p>
          <a:p>
            <a:pPr lvl="1"/>
            <a:r>
              <a:rPr lang="en-US" dirty="0" smtClean="0"/>
              <a:t>Add a new column</a:t>
            </a:r>
          </a:p>
          <a:p>
            <a:pPr lvl="1"/>
            <a:r>
              <a:rPr lang="en-US" dirty="0" smtClean="0"/>
              <a:t>Delete an existing column</a:t>
            </a:r>
          </a:p>
        </p:txBody>
      </p:sp>
    </p:spTree>
    <p:extLst>
      <p:ext uri="{BB962C8B-B14F-4D97-AF65-F5344CB8AC3E}">
        <p14:creationId xmlns="" xmlns:p14="http://schemas.microsoft.com/office/powerpoint/2010/main" val="20296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 table - examples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00968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Add a new column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questions ADD marks NUMBER;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CHANGE Column Name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questions RENAME COLUMN marks TO points;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Drop Column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DROP COLUMN CITY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Change Column type and size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MODIFY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VARCHAR2(45);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5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Defining</a:t>
            </a:r>
          </a:p>
          <a:p>
            <a:pPr lvl="1"/>
            <a:r>
              <a:rPr lang="en-US" smtClean="0"/>
              <a:t>specifying types of data and detailed description of each type</a:t>
            </a:r>
          </a:p>
          <a:p>
            <a:r>
              <a:rPr lang="en-US" smtClean="0"/>
              <a:t>Constructing</a:t>
            </a:r>
          </a:p>
          <a:p>
            <a:pPr lvl="1"/>
            <a:r>
              <a:rPr lang="en-US" smtClean="0"/>
              <a:t>storing the data itself on some storage medium</a:t>
            </a:r>
          </a:p>
          <a:p>
            <a:r>
              <a:rPr lang="en-US" smtClean="0"/>
              <a:t>Manipulating: </a:t>
            </a:r>
          </a:p>
          <a:p>
            <a:pPr lvl="1"/>
            <a:r>
              <a:rPr lang="en-US" smtClean="0"/>
              <a:t>Querying</a:t>
            </a:r>
          </a:p>
          <a:p>
            <a:pPr lvl="1"/>
            <a:r>
              <a:rPr lang="en-US" smtClean="0"/>
              <a:t>Updating</a:t>
            </a:r>
          </a:p>
          <a:p>
            <a:pPr lvl="1"/>
            <a:r>
              <a:rPr lang="en-US" smtClean="0"/>
              <a:t>Generating reports</a:t>
            </a:r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Management System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5262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 and TRUNCATE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DROP TABLE </a:t>
            </a:r>
            <a:r>
              <a:rPr lang="en-US" sz="2800" dirty="0" err="1" smtClean="0"/>
              <a:t>tblname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	drops the table</a:t>
            </a:r>
          </a:p>
          <a:p>
            <a:endParaRPr lang="en-US" sz="2800" dirty="0" smtClean="0"/>
          </a:p>
          <a:p>
            <a:r>
              <a:rPr lang="en-US" sz="2800" dirty="0" smtClean="0"/>
              <a:t>TRUNCATE </a:t>
            </a:r>
            <a:r>
              <a:rPr lang="en-US" sz="2800" dirty="0" err="1" smtClean="0"/>
              <a:t>tblname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	removes the data not the table structure</a:t>
            </a:r>
          </a:p>
          <a:p>
            <a:r>
              <a:rPr lang="en-US" sz="2800" dirty="0" smtClean="0"/>
              <a:t>	Once removed cannot be rolled back</a:t>
            </a:r>
            <a:endParaRPr 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DDL </a:t>
            </a:r>
            <a:r>
              <a:rPr lang="en-US" dirty="0" err="1" smtClean="0"/>
              <a:t>vs</a:t>
            </a:r>
            <a:r>
              <a:rPr lang="en-US" dirty="0" smtClean="0"/>
              <a:t>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 is always auto committed</a:t>
            </a:r>
          </a:p>
          <a:p>
            <a:r>
              <a:rPr lang="en-US" dirty="0" smtClean="0"/>
              <a:t>Auto commit of DML is turned ON/OFF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Inserts a row in the table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tblname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(col1, col2..)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      VALUES(v1, v2…);</a:t>
            </a:r>
          </a:p>
          <a:p>
            <a:pPr lvl="1">
              <a:buNone/>
            </a:pPr>
            <a:r>
              <a:rPr lang="en-US" dirty="0" smtClean="0"/>
              <a:t>values must match the order of column defined and its type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tblname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VALUES(v1,v2,v3);</a:t>
            </a:r>
          </a:p>
          <a:p>
            <a:pPr lvl="1">
              <a:buNone/>
            </a:pPr>
            <a:r>
              <a:rPr lang="en-US" dirty="0" smtClean="0"/>
              <a:t>Values are matched against the order of table structure and its type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DELETE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62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</a:t>
            </a:r>
          </a:p>
          <a:p>
            <a:pPr lvl="1"/>
            <a:r>
              <a:rPr lang="en-US" sz="2400" dirty="0" smtClean="0"/>
              <a:t>Updates the row in the table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UPDATE   </a:t>
            </a:r>
            <a:r>
              <a:rPr lang="en-US" sz="2400" dirty="0" err="1" smtClean="0"/>
              <a:t>tblname</a:t>
            </a:r>
            <a:r>
              <a:rPr lang="en-US" sz="2400" dirty="0" smtClean="0"/>
              <a:t>    SET     col1 =v1, col2=v2….  </a:t>
            </a:r>
          </a:p>
          <a:p>
            <a:pPr lvl="1"/>
            <a:r>
              <a:rPr lang="en-US" sz="2400" dirty="0" smtClean="0"/>
              <a:t>WHERE (condition)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DELETE</a:t>
            </a:r>
          </a:p>
          <a:p>
            <a:pPr lvl="1"/>
            <a:r>
              <a:rPr lang="en-US" sz="2400" dirty="0" smtClean="0"/>
              <a:t>Deleted the row in the table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DELETE from </a:t>
            </a:r>
            <a:r>
              <a:rPr lang="en-US" sz="2400" dirty="0" err="1" smtClean="0"/>
              <a:t>tblname</a:t>
            </a:r>
            <a:r>
              <a:rPr lang="en-US" sz="2400" dirty="0" smtClean="0"/>
              <a:t>  WHERE (condition)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WHERE condition is optional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RDBMS is a model in which all data is logically structured with relations </a:t>
            </a:r>
          </a:p>
          <a:p>
            <a:r>
              <a:rPr lang="en-US" dirty="0" smtClean="0"/>
              <a:t>Data </a:t>
            </a:r>
            <a:r>
              <a:rPr lang="en-US" dirty="0"/>
              <a:t>is stored in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It uses SQL to interact with DB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err="1" smtClean="0"/>
              <a:t>DMl</a:t>
            </a:r>
            <a:endParaRPr lang="en-US" dirty="0" smtClean="0"/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TCL </a:t>
            </a:r>
          </a:p>
          <a:p>
            <a:r>
              <a:rPr lang="en-US" dirty="0" smtClean="0"/>
              <a:t>Ex: Oracle, </a:t>
            </a:r>
            <a:r>
              <a:rPr lang="en-US" dirty="0" err="1" smtClean="0"/>
              <a:t>MySQL</a:t>
            </a:r>
            <a:r>
              <a:rPr lang="en-US" dirty="0" smtClean="0"/>
              <a:t>, MSSQL, DB2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267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Column(attribute)</a:t>
            </a:r>
          </a:p>
          <a:p>
            <a:pPr lvl="1"/>
            <a:r>
              <a:rPr lang="en-US" dirty="0" smtClean="0"/>
              <a:t>The data having a common unique name</a:t>
            </a:r>
          </a:p>
          <a:p>
            <a:r>
              <a:rPr lang="en-US" dirty="0" smtClean="0"/>
              <a:t>Row(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 of related columns</a:t>
            </a:r>
          </a:p>
          <a:p>
            <a:pPr lvl="1"/>
            <a:r>
              <a:rPr lang="en-US" dirty="0" smtClean="0"/>
              <a:t>It is also called record</a:t>
            </a:r>
            <a:endParaRPr lang="en-US" dirty="0"/>
          </a:p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Collected of rows</a:t>
            </a:r>
          </a:p>
          <a:p>
            <a:pPr lvl="1"/>
            <a:r>
              <a:rPr lang="en-US" dirty="0" smtClean="0"/>
              <a:t>Each row is </a:t>
            </a:r>
            <a:r>
              <a:rPr lang="en-US" dirty="0" err="1" smtClean="0"/>
              <a:t>uniqely</a:t>
            </a:r>
            <a:r>
              <a:rPr lang="en-US" dirty="0" smtClean="0"/>
              <a:t> identified by Primary key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Collection of tables  , relations and constraints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Database System Environment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1" y="990600"/>
            <a:ext cx="62007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72840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Keys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Candidate Key </a:t>
            </a:r>
            <a:r>
              <a:rPr lang="en-US" dirty="0" smtClean="0"/>
              <a:t>is a set of one or more attributes that can uniquely identify a row in a given table.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Primary Key </a:t>
            </a:r>
            <a:r>
              <a:rPr lang="en-US" dirty="0" smtClean="0"/>
              <a:t>is an attribute of an entity which can uniquely identify a row in a given table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Composite Key </a:t>
            </a:r>
            <a:r>
              <a:rPr lang="en-US" dirty="0" smtClean="0"/>
              <a:t>is a primary key which is a combination of more than one attribute is called a composite primary key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Foreign Key </a:t>
            </a:r>
            <a:r>
              <a:rPr lang="en-US" dirty="0" smtClean="0"/>
              <a:t>is an attribute of an entity which refers to the domain of the primary key in the same entity or a different entity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355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1493</Words>
  <Application>Microsoft Office PowerPoint</Application>
  <PresentationFormat>On-screen Show (4:3)</PresentationFormat>
  <Paragraphs>285</Paragraphs>
  <Slides>53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RDBMS</vt:lpstr>
      <vt:lpstr>What is</vt:lpstr>
      <vt:lpstr>Why DBMS?</vt:lpstr>
      <vt:lpstr>Database Management System</vt:lpstr>
      <vt:lpstr>Database Management System</vt:lpstr>
      <vt:lpstr>RDBMS</vt:lpstr>
      <vt:lpstr>RDBMS</vt:lpstr>
      <vt:lpstr>Database System Environment</vt:lpstr>
      <vt:lpstr>key</vt:lpstr>
      <vt:lpstr>The Entity-Relationship Model </vt:lpstr>
      <vt:lpstr>E-R Model Constituents</vt:lpstr>
      <vt:lpstr>Entity Relationship Modelling </vt:lpstr>
      <vt:lpstr>Simple Vs composite attribute</vt:lpstr>
      <vt:lpstr>Single Vs Multi-values Attributes</vt:lpstr>
      <vt:lpstr>Stored Vs Derived Attributes</vt:lpstr>
      <vt:lpstr>Regular Vs Week Entity</vt:lpstr>
      <vt:lpstr>Relationships</vt:lpstr>
      <vt:lpstr>Cardinality</vt:lpstr>
      <vt:lpstr>Cardinality</vt:lpstr>
      <vt:lpstr>Cardinality</vt:lpstr>
      <vt:lpstr>Cardinality</vt:lpstr>
      <vt:lpstr>ER-Modeling - Notations</vt:lpstr>
      <vt:lpstr>ER-Modeling - Notations</vt:lpstr>
      <vt:lpstr>ER-Modeling - Notations</vt:lpstr>
      <vt:lpstr>ER-Modeling - Notations</vt:lpstr>
      <vt:lpstr>Transforming E-R Diagrams into Relations</vt:lpstr>
      <vt:lpstr>Normalization</vt:lpstr>
      <vt:lpstr>Redundancy and normalization</vt:lpstr>
      <vt:lpstr>Normalization</vt:lpstr>
      <vt:lpstr>Normalization</vt:lpstr>
      <vt:lpstr>Normalization</vt:lpstr>
      <vt:lpstr>Normal Forms - 1st Normal Form (1NF)</vt:lpstr>
      <vt:lpstr>Recall</vt:lpstr>
      <vt:lpstr>Slide 34</vt:lpstr>
      <vt:lpstr>Normal Forms – 2nd Normal Form (2NF)</vt:lpstr>
      <vt:lpstr>Normal Forms – 2nd Normal Form (2NF)</vt:lpstr>
      <vt:lpstr>Normal Forms – 2nd Normal Form (2NF)</vt:lpstr>
      <vt:lpstr>Normal Forms – 2nd Normal Form (2NF)</vt:lpstr>
      <vt:lpstr>3NF</vt:lpstr>
      <vt:lpstr>Normal Forms – 3rd Normal Form (3NF)</vt:lpstr>
      <vt:lpstr>Normal Forms – 3rd Normal Form (3NF)</vt:lpstr>
      <vt:lpstr>Oracle -  Session 1</vt:lpstr>
      <vt:lpstr>Table creation</vt:lpstr>
      <vt:lpstr>Constraints</vt:lpstr>
      <vt:lpstr>Constraints</vt:lpstr>
      <vt:lpstr>Column level defn</vt:lpstr>
      <vt:lpstr>Table level column defn</vt:lpstr>
      <vt:lpstr>Altering the table structure</vt:lpstr>
      <vt:lpstr>Alter table - examples</vt:lpstr>
      <vt:lpstr>DROP TABLE and TRUNCATE</vt:lpstr>
      <vt:lpstr>DDL vs DML</vt:lpstr>
      <vt:lpstr>INSERT</vt:lpstr>
      <vt:lpstr>UPDATE &amp; DELETE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Vamsoft</dc:creator>
  <cp:lastModifiedBy>Ramanuja</cp:lastModifiedBy>
  <cp:revision>72</cp:revision>
  <dcterms:created xsi:type="dcterms:W3CDTF">2014-08-18T06:52:57Z</dcterms:created>
  <dcterms:modified xsi:type="dcterms:W3CDTF">2017-12-11T06:16:02Z</dcterms:modified>
</cp:coreProperties>
</file>