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08"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7600" y="3810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smtClean="0"/>
              <a:t>Collection</a:t>
            </a:r>
            <a:endParaRPr lang="en-US" dirty="0"/>
          </a:p>
        </p:txBody>
      </p:sp>
      <p:sp>
        <p:nvSpPr>
          <p:cNvPr id="5" name="Rounded Rectangle 4"/>
          <p:cNvSpPr/>
          <p:nvPr/>
        </p:nvSpPr>
        <p:spPr>
          <a:xfrm>
            <a:off x="2362200" y="3352800"/>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Vector</a:t>
            </a:r>
            <a:endParaRPr lang="en-US" dirty="0"/>
          </a:p>
        </p:txBody>
      </p:sp>
      <p:sp>
        <p:nvSpPr>
          <p:cNvPr id="6" name="Rounded Rectangle 5"/>
          <p:cNvSpPr/>
          <p:nvPr/>
        </p:nvSpPr>
        <p:spPr>
          <a:xfrm>
            <a:off x="0" y="33528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ArrayList</a:t>
            </a:r>
            <a:endParaRPr lang="en-US" dirty="0"/>
          </a:p>
        </p:txBody>
      </p:sp>
      <p:sp>
        <p:nvSpPr>
          <p:cNvPr id="7" name="Rounded Rectangle 6"/>
          <p:cNvSpPr/>
          <p:nvPr/>
        </p:nvSpPr>
        <p:spPr>
          <a:xfrm>
            <a:off x="1143000" y="33528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LinkedList</a:t>
            </a:r>
            <a:endParaRPr lang="en-US" dirty="0"/>
          </a:p>
        </p:txBody>
      </p:sp>
      <p:sp>
        <p:nvSpPr>
          <p:cNvPr id="8" name="Rounded Rectangle 7"/>
          <p:cNvSpPr/>
          <p:nvPr/>
        </p:nvSpPr>
        <p:spPr>
          <a:xfrm>
            <a:off x="2362200" y="4191000"/>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US" dirty="0"/>
          </a:p>
        </p:txBody>
      </p:sp>
      <p:sp>
        <p:nvSpPr>
          <p:cNvPr id="9" name="Rounded Rectangle 8"/>
          <p:cNvSpPr/>
          <p:nvPr/>
        </p:nvSpPr>
        <p:spPr>
          <a:xfrm>
            <a:off x="4800600" y="3352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err="1" smtClean="0"/>
              <a:t>SortedSet</a:t>
            </a:r>
            <a:endParaRPr lang="en-US" dirty="0"/>
          </a:p>
        </p:txBody>
      </p:sp>
      <p:sp>
        <p:nvSpPr>
          <p:cNvPr id="10" name="Rounded Rectangle 9"/>
          <p:cNvSpPr/>
          <p:nvPr/>
        </p:nvSpPr>
        <p:spPr>
          <a:xfrm>
            <a:off x="3505200" y="33528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HashSet</a:t>
            </a:r>
            <a:endParaRPr lang="en-US" dirty="0"/>
          </a:p>
        </p:txBody>
      </p:sp>
      <p:sp>
        <p:nvSpPr>
          <p:cNvPr id="11" name="Rounded Rectangle 10"/>
          <p:cNvSpPr/>
          <p:nvPr/>
        </p:nvSpPr>
        <p:spPr>
          <a:xfrm>
            <a:off x="6781800" y="12192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smtClean="0"/>
              <a:t>Queue</a:t>
            </a:r>
            <a:endParaRPr lang="en-US" dirty="0"/>
          </a:p>
        </p:txBody>
      </p:sp>
      <p:sp>
        <p:nvSpPr>
          <p:cNvPr id="12" name="Rounded Rectangle 11"/>
          <p:cNvSpPr/>
          <p:nvPr/>
        </p:nvSpPr>
        <p:spPr>
          <a:xfrm>
            <a:off x="3733800" y="19812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smtClean="0"/>
              <a:t>Set</a:t>
            </a:r>
            <a:endParaRPr lang="en-US" dirty="0"/>
          </a:p>
        </p:txBody>
      </p:sp>
      <p:sp>
        <p:nvSpPr>
          <p:cNvPr id="13" name="Rounded Rectangle 12"/>
          <p:cNvSpPr/>
          <p:nvPr/>
        </p:nvSpPr>
        <p:spPr>
          <a:xfrm>
            <a:off x="838200" y="1981200"/>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smtClean="0"/>
              <a:t>List</a:t>
            </a:r>
            <a:endParaRPr lang="en-US" dirty="0"/>
          </a:p>
        </p:txBody>
      </p:sp>
      <p:sp>
        <p:nvSpPr>
          <p:cNvPr id="14" name="Rounded Rectangle 13"/>
          <p:cNvSpPr/>
          <p:nvPr/>
        </p:nvSpPr>
        <p:spPr>
          <a:xfrm>
            <a:off x="4876800" y="42672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&lt;&lt;interface&gt;&gt;</a:t>
            </a:r>
          </a:p>
          <a:p>
            <a:pPr algn="ctr"/>
            <a:r>
              <a:rPr lang="en-IN" dirty="0" err="1" smtClean="0"/>
              <a:t>NavigableSet</a:t>
            </a:r>
            <a:endParaRPr lang="en-US" dirty="0"/>
          </a:p>
        </p:txBody>
      </p:sp>
      <p:sp>
        <p:nvSpPr>
          <p:cNvPr id="15" name="Rounded Rectangle 14"/>
          <p:cNvSpPr/>
          <p:nvPr/>
        </p:nvSpPr>
        <p:spPr>
          <a:xfrm>
            <a:off x="5791200" y="24384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PriorityQueue</a:t>
            </a:r>
            <a:endParaRPr lang="en-US" dirty="0"/>
          </a:p>
        </p:txBody>
      </p:sp>
      <p:sp>
        <p:nvSpPr>
          <p:cNvPr id="16" name="Rounded Rectangle 15"/>
          <p:cNvSpPr/>
          <p:nvPr/>
        </p:nvSpPr>
        <p:spPr>
          <a:xfrm>
            <a:off x="6858000" y="3352800"/>
            <a:ext cx="2286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LinkedBlockingQueue</a:t>
            </a:r>
            <a:endParaRPr lang="en-US" dirty="0" smtClean="0"/>
          </a:p>
        </p:txBody>
      </p:sp>
      <p:sp>
        <p:nvSpPr>
          <p:cNvPr id="17" name="Rounded Rectangle 16"/>
          <p:cNvSpPr/>
          <p:nvPr/>
        </p:nvSpPr>
        <p:spPr>
          <a:xfrm>
            <a:off x="52578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TreeSet</a:t>
            </a:r>
            <a:endParaRPr lang="en-US" dirty="0"/>
          </a:p>
        </p:txBody>
      </p:sp>
      <p:sp>
        <p:nvSpPr>
          <p:cNvPr id="18" name="Rounded Rectangle 17"/>
          <p:cNvSpPr/>
          <p:nvPr/>
        </p:nvSpPr>
        <p:spPr>
          <a:xfrm>
            <a:off x="3200400" y="41910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LinkedHashSet</a:t>
            </a:r>
            <a:endParaRPr lang="en-US" dirty="0"/>
          </a:p>
        </p:txBody>
      </p:sp>
      <p:cxnSp>
        <p:nvCxnSpPr>
          <p:cNvPr id="20" name="Straight Arrow Connector 19"/>
          <p:cNvCxnSpPr/>
          <p:nvPr/>
        </p:nvCxnSpPr>
        <p:spPr>
          <a:xfrm flipV="1">
            <a:off x="1447800" y="1143000"/>
            <a:ext cx="2819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2"/>
          </p:cNvCxnSpPr>
          <p:nvPr/>
        </p:nvCxnSpPr>
        <p:spPr>
          <a:xfrm flipV="1">
            <a:off x="4572000" y="10668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5486400" y="762000"/>
            <a:ext cx="1752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676400" y="2743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62400" y="2590800"/>
            <a:ext cx="381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85800" y="27432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2057400" y="27432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029200" y="26670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53200" y="19812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2600" y="3886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7150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p:cNvCxnSpPr>
          <p:nvPr/>
        </p:nvCxnSpPr>
        <p:spPr>
          <a:xfrm flipV="1">
            <a:off x="8001000" y="3048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74320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14800" y="0"/>
            <a:ext cx="609600" cy="369332"/>
          </a:xfrm>
          <a:prstGeom prst="rect">
            <a:avLst/>
          </a:prstGeom>
          <a:noFill/>
        </p:spPr>
        <p:txBody>
          <a:bodyPr wrap="square" rtlCol="0">
            <a:spAutoFit/>
          </a:bodyPr>
          <a:lstStyle/>
          <a:p>
            <a:r>
              <a:rPr lang="en-IN" dirty="0" smtClean="0"/>
              <a:t>1.2V</a:t>
            </a:r>
            <a:endParaRPr lang="en-US" dirty="0"/>
          </a:p>
        </p:txBody>
      </p:sp>
      <p:sp>
        <p:nvSpPr>
          <p:cNvPr id="48" name="TextBox 47"/>
          <p:cNvSpPr txBox="1"/>
          <p:nvPr/>
        </p:nvSpPr>
        <p:spPr>
          <a:xfrm>
            <a:off x="0" y="2971800"/>
            <a:ext cx="609600" cy="369332"/>
          </a:xfrm>
          <a:prstGeom prst="rect">
            <a:avLst/>
          </a:prstGeom>
          <a:noFill/>
        </p:spPr>
        <p:txBody>
          <a:bodyPr wrap="square" rtlCol="0">
            <a:spAutoFit/>
          </a:bodyPr>
          <a:lstStyle/>
          <a:p>
            <a:r>
              <a:rPr lang="en-IN" dirty="0" smtClean="0"/>
              <a:t>1.2V</a:t>
            </a:r>
            <a:endParaRPr lang="en-US" dirty="0"/>
          </a:p>
        </p:txBody>
      </p:sp>
      <p:sp>
        <p:nvSpPr>
          <p:cNvPr id="49" name="TextBox 48"/>
          <p:cNvSpPr txBox="1"/>
          <p:nvPr/>
        </p:nvSpPr>
        <p:spPr>
          <a:xfrm>
            <a:off x="152400" y="1828800"/>
            <a:ext cx="609600" cy="369332"/>
          </a:xfrm>
          <a:prstGeom prst="rect">
            <a:avLst/>
          </a:prstGeom>
          <a:noFill/>
        </p:spPr>
        <p:txBody>
          <a:bodyPr wrap="square" rtlCol="0">
            <a:spAutoFit/>
          </a:bodyPr>
          <a:lstStyle/>
          <a:p>
            <a:r>
              <a:rPr lang="en-IN" dirty="0" smtClean="0"/>
              <a:t>1.2V</a:t>
            </a:r>
            <a:endParaRPr lang="en-US" dirty="0"/>
          </a:p>
        </p:txBody>
      </p:sp>
      <p:sp>
        <p:nvSpPr>
          <p:cNvPr id="50" name="TextBox 49"/>
          <p:cNvSpPr txBox="1"/>
          <p:nvPr/>
        </p:nvSpPr>
        <p:spPr>
          <a:xfrm>
            <a:off x="990600" y="2971800"/>
            <a:ext cx="609600" cy="369332"/>
          </a:xfrm>
          <a:prstGeom prst="rect">
            <a:avLst/>
          </a:prstGeom>
          <a:noFill/>
        </p:spPr>
        <p:txBody>
          <a:bodyPr wrap="square" rtlCol="0">
            <a:spAutoFit/>
          </a:bodyPr>
          <a:lstStyle/>
          <a:p>
            <a:r>
              <a:rPr lang="en-IN" dirty="0" smtClean="0"/>
              <a:t>1.2V</a:t>
            </a:r>
            <a:endParaRPr lang="en-US" dirty="0"/>
          </a:p>
        </p:txBody>
      </p:sp>
      <p:sp>
        <p:nvSpPr>
          <p:cNvPr id="51" name="TextBox 50"/>
          <p:cNvSpPr txBox="1"/>
          <p:nvPr/>
        </p:nvSpPr>
        <p:spPr>
          <a:xfrm>
            <a:off x="2895600" y="3048000"/>
            <a:ext cx="609600" cy="369332"/>
          </a:xfrm>
          <a:prstGeom prst="rect">
            <a:avLst/>
          </a:prstGeom>
          <a:noFill/>
        </p:spPr>
        <p:txBody>
          <a:bodyPr wrap="square" rtlCol="0">
            <a:spAutoFit/>
          </a:bodyPr>
          <a:lstStyle/>
          <a:p>
            <a:r>
              <a:rPr lang="en-IN" dirty="0" smtClean="0"/>
              <a:t>1.0V</a:t>
            </a:r>
            <a:endParaRPr lang="en-US" dirty="0"/>
          </a:p>
        </p:txBody>
      </p:sp>
      <p:sp>
        <p:nvSpPr>
          <p:cNvPr id="52" name="TextBox 51"/>
          <p:cNvSpPr txBox="1"/>
          <p:nvPr/>
        </p:nvSpPr>
        <p:spPr>
          <a:xfrm>
            <a:off x="4953000" y="5029200"/>
            <a:ext cx="609600" cy="369332"/>
          </a:xfrm>
          <a:prstGeom prst="rect">
            <a:avLst/>
          </a:prstGeom>
          <a:noFill/>
        </p:spPr>
        <p:txBody>
          <a:bodyPr wrap="square" rtlCol="0">
            <a:spAutoFit/>
          </a:bodyPr>
          <a:lstStyle/>
          <a:p>
            <a:r>
              <a:rPr lang="en-IN" dirty="0" smtClean="0"/>
              <a:t>1.2V</a:t>
            </a:r>
            <a:endParaRPr lang="en-US" dirty="0"/>
          </a:p>
        </p:txBody>
      </p:sp>
      <p:sp>
        <p:nvSpPr>
          <p:cNvPr id="53" name="TextBox 52"/>
          <p:cNvSpPr txBox="1"/>
          <p:nvPr/>
        </p:nvSpPr>
        <p:spPr>
          <a:xfrm>
            <a:off x="5943600" y="1981200"/>
            <a:ext cx="609600" cy="369332"/>
          </a:xfrm>
          <a:prstGeom prst="rect">
            <a:avLst/>
          </a:prstGeom>
          <a:noFill/>
        </p:spPr>
        <p:txBody>
          <a:bodyPr wrap="square" rtlCol="0">
            <a:spAutoFit/>
          </a:bodyPr>
          <a:lstStyle/>
          <a:p>
            <a:r>
              <a:rPr lang="en-IN" dirty="0" smtClean="0"/>
              <a:t>1.5V</a:t>
            </a:r>
            <a:endParaRPr lang="en-US" dirty="0"/>
          </a:p>
        </p:txBody>
      </p:sp>
      <p:sp>
        <p:nvSpPr>
          <p:cNvPr id="54" name="TextBox 53"/>
          <p:cNvSpPr txBox="1"/>
          <p:nvPr/>
        </p:nvSpPr>
        <p:spPr>
          <a:xfrm>
            <a:off x="7467600" y="838200"/>
            <a:ext cx="609600" cy="369332"/>
          </a:xfrm>
          <a:prstGeom prst="rect">
            <a:avLst/>
          </a:prstGeom>
          <a:noFill/>
        </p:spPr>
        <p:txBody>
          <a:bodyPr wrap="square" rtlCol="0">
            <a:spAutoFit/>
          </a:bodyPr>
          <a:lstStyle/>
          <a:p>
            <a:r>
              <a:rPr lang="en-IN" dirty="0" smtClean="0"/>
              <a:t>1.5V</a:t>
            </a:r>
            <a:endParaRPr lang="en-US" dirty="0"/>
          </a:p>
        </p:txBody>
      </p:sp>
      <p:sp>
        <p:nvSpPr>
          <p:cNvPr id="55" name="TextBox 54"/>
          <p:cNvSpPr txBox="1"/>
          <p:nvPr/>
        </p:nvSpPr>
        <p:spPr>
          <a:xfrm>
            <a:off x="5562600" y="3048000"/>
            <a:ext cx="609600" cy="369332"/>
          </a:xfrm>
          <a:prstGeom prst="rect">
            <a:avLst/>
          </a:prstGeom>
          <a:noFill/>
        </p:spPr>
        <p:txBody>
          <a:bodyPr wrap="square" rtlCol="0">
            <a:spAutoFit/>
          </a:bodyPr>
          <a:lstStyle/>
          <a:p>
            <a:r>
              <a:rPr lang="en-IN" dirty="0" smtClean="0"/>
              <a:t>1.2V</a:t>
            </a:r>
            <a:endParaRPr lang="en-US" dirty="0"/>
          </a:p>
        </p:txBody>
      </p:sp>
      <p:sp>
        <p:nvSpPr>
          <p:cNvPr id="56" name="TextBox 55"/>
          <p:cNvSpPr txBox="1"/>
          <p:nvPr/>
        </p:nvSpPr>
        <p:spPr>
          <a:xfrm>
            <a:off x="2057400" y="3886200"/>
            <a:ext cx="609600" cy="369332"/>
          </a:xfrm>
          <a:prstGeom prst="rect">
            <a:avLst/>
          </a:prstGeom>
          <a:noFill/>
        </p:spPr>
        <p:txBody>
          <a:bodyPr wrap="square" rtlCol="0">
            <a:spAutoFit/>
          </a:bodyPr>
          <a:lstStyle/>
          <a:p>
            <a:r>
              <a:rPr lang="en-IN" dirty="0" smtClean="0"/>
              <a:t>1.0V</a:t>
            </a:r>
            <a:endParaRPr lang="en-US" dirty="0"/>
          </a:p>
        </p:txBody>
      </p:sp>
      <p:sp>
        <p:nvSpPr>
          <p:cNvPr id="57" name="TextBox 56"/>
          <p:cNvSpPr txBox="1"/>
          <p:nvPr/>
        </p:nvSpPr>
        <p:spPr>
          <a:xfrm>
            <a:off x="4114800" y="2971800"/>
            <a:ext cx="609600" cy="369332"/>
          </a:xfrm>
          <a:prstGeom prst="rect">
            <a:avLst/>
          </a:prstGeom>
          <a:noFill/>
        </p:spPr>
        <p:txBody>
          <a:bodyPr wrap="square" rtlCol="0">
            <a:spAutoFit/>
          </a:bodyPr>
          <a:lstStyle/>
          <a:p>
            <a:r>
              <a:rPr lang="en-IN" dirty="0" smtClean="0"/>
              <a:t>1.2V</a:t>
            </a:r>
            <a:endParaRPr lang="en-US" dirty="0"/>
          </a:p>
        </p:txBody>
      </p:sp>
      <p:sp>
        <p:nvSpPr>
          <p:cNvPr id="58" name="TextBox 57"/>
          <p:cNvSpPr txBox="1"/>
          <p:nvPr/>
        </p:nvSpPr>
        <p:spPr>
          <a:xfrm>
            <a:off x="3886200" y="1600200"/>
            <a:ext cx="609600" cy="369332"/>
          </a:xfrm>
          <a:prstGeom prst="rect">
            <a:avLst/>
          </a:prstGeom>
          <a:noFill/>
        </p:spPr>
        <p:txBody>
          <a:bodyPr wrap="square" rtlCol="0">
            <a:spAutoFit/>
          </a:bodyPr>
          <a:lstStyle/>
          <a:p>
            <a:r>
              <a:rPr lang="en-IN" dirty="0" smtClean="0"/>
              <a:t>1.2V</a:t>
            </a:r>
            <a:endParaRPr lang="en-US" dirty="0"/>
          </a:p>
        </p:txBody>
      </p:sp>
      <p:sp>
        <p:nvSpPr>
          <p:cNvPr id="59" name="TextBox 58"/>
          <p:cNvSpPr txBox="1"/>
          <p:nvPr/>
        </p:nvSpPr>
        <p:spPr>
          <a:xfrm>
            <a:off x="3352800" y="3886200"/>
            <a:ext cx="609600" cy="369332"/>
          </a:xfrm>
          <a:prstGeom prst="rect">
            <a:avLst/>
          </a:prstGeom>
          <a:noFill/>
        </p:spPr>
        <p:txBody>
          <a:bodyPr wrap="square" rtlCol="0">
            <a:spAutoFit/>
          </a:bodyPr>
          <a:lstStyle/>
          <a:p>
            <a:r>
              <a:rPr lang="en-IN" dirty="0" smtClean="0"/>
              <a:t>1.4V</a:t>
            </a:r>
            <a:endParaRPr lang="en-US" dirty="0"/>
          </a:p>
        </p:txBody>
      </p:sp>
      <p:cxnSp>
        <p:nvCxnSpPr>
          <p:cNvPr id="60" name="Straight Arrow Connector 59"/>
          <p:cNvCxnSpPr/>
          <p:nvPr/>
        </p:nvCxnSpPr>
        <p:spPr>
          <a:xfrm flipV="1">
            <a:off x="3962400" y="3810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791200" y="3962400"/>
            <a:ext cx="609600" cy="369332"/>
          </a:xfrm>
          <a:prstGeom prst="rect">
            <a:avLst/>
          </a:prstGeom>
          <a:noFill/>
        </p:spPr>
        <p:txBody>
          <a:bodyPr wrap="square" rtlCol="0">
            <a:spAutoFit/>
          </a:bodyPr>
          <a:lstStyle/>
          <a:p>
            <a:r>
              <a:rPr lang="en-IN" dirty="0" smtClean="0"/>
              <a:t>1.6V</a:t>
            </a:r>
            <a:endParaRPr lang="en-US" dirty="0"/>
          </a:p>
        </p:txBody>
      </p:sp>
      <p:sp>
        <p:nvSpPr>
          <p:cNvPr id="65" name="Rounded Rectangle 64"/>
          <p:cNvSpPr/>
          <p:nvPr/>
        </p:nvSpPr>
        <p:spPr>
          <a:xfrm>
            <a:off x="6705600" y="4343400"/>
            <a:ext cx="2438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PriorityBlockingQueue</a:t>
            </a:r>
            <a:endParaRPr lang="en-US" dirty="0"/>
          </a:p>
        </p:txBody>
      </p:sp>
      <p:cxnSp>
        <p:nvCxnSpPr>
          <p:cNvPr id="66" name="Straight Arrow Connector 65"/>
          <p:cNvCxnSpPr/>
          <p:nvPr/>
        </p:nvCxnSpPr>
        <p:spPr>
          <a:xfrm flipH="1" flipV="1">
            <a:off x="8001000" y="1981200"/>
            <a:ext cx="152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7467600" y="2438400"/>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&lt;&lt;interface&gt;&gt;</a:t>
            </a:r>
          </a:p>
          <a:p>
            <a:pPr algn="ctr"/>
            <a:r>
              <a:rPr lang="en-IN" smtClean="0"/>
              <a:t>BlockingQueue</a:t>
            </a:r>
            <a:endParaRPr lang="en-US" dirty="0"/>
          </a:p>
        </p:txBody>
      </p:sp>
      <p:sp>
        <p:nvSpPr>
          <p:cNvPr id="93" name="TextBox 92"/>
          <p:cNvSpPr txBox="1"/>
          <p:nvPr/>
        </p:nvSpPr>
        <p:spPr>
          <a:xfrm>
            <a:off x="8382000" y="2133600"/>
            <a:ext cx="609600" cy="369332"/>
          </a:xfrm>
          <a:prstGeom prst="rect">
            <a:avLst/>
          </a:prstGeom>
          <a:noFill/>
        </p:spPr>
        <p:txBody>
          <a:bodyPr wrap="square" rtlCol="0">
            <a:spAutoFit/>
          </a:bodyPr>
          <a:lstStyle/>
          <a:p>
            <a:r>
              <a:rPr lang="en-IN" dirty="0" smtClean="0"/>
              <a:t>1.5V</a:t>
            </a:r>
            <a:endParaRPr lang="en-US" dirty="0"/>
          </a:p>
        </p:txBody>
      </p:sp>
      <p:sp>
        <p:nvSpPr>
          <p:cNvPr id="94" name="TextBox 93"/>
          <p:cNvSpPr txBox="1"/>
          <p:nvPr/>
        </p:nvSpPr>
        <p:spPr>
          <a:xfrm>
            <a:off x="8534400" y="3048000"/>
            <a:ext cx="609600" cy="369332"/>
          </a:xfrm>
          <a:prstGeom prst="rect">
            <a:avLst/>
          </a:prstGeom>
          <a:noFill/>
        </p:spPr>
        <p:txBody>
          <a:bodyPr wrap="square" rtlCol="0">
            <a:spAutoFit/>
          </a:bodyPr>
          <a:lstStyle/>
          <a:p>
            <a:r>
              <a:rPr lang="en-IN" dirty="0" smtClean="0"/>
              <a:t>1.5V</a:t>
            </a:r>
            <a:endParaRPr lang="en-US" dirty="0"/>
          </a:p>
        </p:txBody>
      </p:sp>
      <p:sp>
        <p:nvSpPr>
          <p:cNvPr id="95" name="TextBox 94"/>
          <p:cNvSpPr txBox="1"/>
          <p:nvPr/>
        </p:nvSpPr>
        <p:spPr>
          <a:xfrm>
            <a:off x="8305800" y="3962400"/>
            <a:ext cx="609600" cy="369332"/>
          </a:xfrm>
          <a:prstGeom prst="rect">
            <a:avLst/>
          </a:prstGeom>
          <a:noFill/>
        </p:spPr>
        <p:txBody>
          <a:bodyPr wrap="square" rtlCol="0">
            <a:spAutoFit/>
          </a:bodyPr>
          <a:lstStyle/>
          <a:p>
            <a:r>
              <a:rPr lang="en-IN" dirty="0" smtClean="0"/>
              <a:t>1.5V</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lstStyle/>
          <a:p>
            <a:pPr algn="just"/>
            <a:r>
              <a:rPr lang="en-IN" dirty="0" smtClean="0"/>
              <a:t>If you want to represent a group off individual Objects prior to processing then we should go for Queue.</a:t>
            </a:r>
          </a:p>
          <a:p>
            <a:pPr algn="just"/>
            <a:r>
              <a:rPr lang="en-IN" dirty="0" smtClean="0"/>
              <a:t>Queue is a child interface of Collection.</a:t>
            </a:r>
          </a:p>
          <a:p>
            <a:pPr algn="just"/>
            <a:r>
              <a:rPr lang="en-IN" dirty="0" smtClean="0"/>
              <a:t>It’s child interfaces are </a:t>
            </a:r>
            <a:r>
              <a:rPr lang="en-IN" dirty="0" err="1" smtClean="0"/>
              <a:t>PriorityQueue</a:t>
            </a:r>
            <a:r>
              <a:rPr lang="en-IN" dirty="0" smtClean="0"/>
              <a:t> and </a:t>
            </a:r>
            <a:r>
              <a:rPr lang="en-IN" dirty="0" err="1" smtClean="0"/>
              <a:t>BlockingQueue</a:t>
            </a:r>
            <a:r>
              <a:rPr lang="en-IN" dirty="0" smtClean="0"/>
              <a:t>.</a:t>
            </a:r>
          </a:p>
          <a:p>
            <a:pPr algn="just"/>
            <a:r>
              <a:rPr lang="en-IN" dirty="0" smtClean="0"/>
              <a:t>Ex: Before sending a mail all mail id’s we have to store somewhere and in which order we saved in the same order mail should be delivered (First in First Out) for this requirement Queue concept is the best choice.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r>
              <a:rPr lang="en-IN" dirty="0" err="1" smtClean="0"/>
              <a:t>LinkedList</a:t>
            </a:r>
            <a:r>
              <a:rPr lang="en-IN" dirty="0" smtClean="0"/>
              <a:t> based implementation of queue. Always follow First in first out order.</a:t>
            </a:r>
          </a:p>
          <a:p>
            <a:pPr algn="just"/>
            <a:r>
              <a:rPr lang="en-IN" dirty="0" smtClean="0"/>
              <a:t>Queue Methods:</a:t>
            </a:r>
          </a:p>
          <a:p>
            <a:pPr algn="just"/>
            <a:r>
              <a:rPr lang="en-IN" dirty="0" smtClean="0"/>
              <a:t>public </a:t>
            </a:r>
            <a:r>
              <a:rPr lang="en-IN" dirty="0" err="1" smtClean="0"/>
              <a:t>boolean</a:t>
            </a:r>
            <a:r>
              <a:rPr lang="en-IN" dirty="0" smtClean="0"/>
              <a:t> Offer(Object o)//to add element</a:t>
            </a:r>
          </a:p>
          <a:p>
            <a:pPr algn="just"/>
            <a:r>
              <a:rPr lang="en-IN" dirty="0" smtClean="0"/>
              <a:t>public Object </a:t>
            </a:r>
            <a:r>
              <a:rPr lang="en-IN" dirty="0" smtClean="0"/>
              <a:t>poll </a:t>
            </a:r>
            <a:r>
              <a:rPr lang="en-IN" dirty="0" smtClean="0"/>
              <a:t>()//to </a:t>
            </a:r>
            <a:r>
              <a:rPr lang="en-IN" dirty="0" smtClean="0"/>
              <a:t>remove </a:t>
            </a:r>
            <a:r>
              <a:rPr lang="en-IN" smtClean="0"/>
              <a:t>&amp; return </a:t>
            </a:r>
            <a:r>
              <a:rPr lang="en-IN" dirty="0" smtClean="0"/>
              <a:t>the head element</a:t>
            </a:r>
          </a:p>
          <a:p>
            <a:pPr algn="just"/>
            <a:r>
              <a:rPr lang="en-IN" dirty="0" smtClean="0"/>
              <a:t>public Object remove()//to remove the head element (Runtime Exception)</a:t>
            </a:r>
          </a:p>
          <a:p>
            <a:pPr algn="just"/>
            <a:r>
              <a:rPr lang="en-IN" dirty="0" smtClean="0"/>
              <a:t>public Object peek()//to return head element</a:t>
            </a:r>
          </a:p>
          <a:p>
            <a:pPr algn="just"/>
            <a:r>
              <a:rPr lang="en-IN" dirty="0" smtClean="0"/>
              <a:t>public Object element()//to return the head element  (Runtime Exception)</a:t>
            </a:r>
          </a:p>
          <a:p>
            <a:pPr algn="just"/>
            <a:endParaRPr lang="en-IN" dirty="0" smtClean="0"/>
          </a:p>
          <a:p>
            <a:pPr algn="just"/>
            <a:endParaRPr lang="en-IN"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IN" dirty="0" err="1" smtClean="0">
                <a:solidFill>
                  <a:srgbClr val="FF0000"/>
                </a:solidFill>
              </a:rPr>
              <a:t>PriorityQueue</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92500" lnSpcReduction="20000"/>
          </a:bodyPr>
          <a:lstStyle/>
          <a:p>
            <a:pPr algn="just"/>
            <a:r>
              <a:rPr lang="en-IN" dirty="0" smtClean="0"/>
              <a:t>If we want to represent a group of individual Objects prior to processing According to some priority  then we should go for </a:t>
            </a:r>
            <a:r>
              <a:rPr lang="en-IN" dirty="0" err="1" smtClean="0"/>
              <a:t>PriorityQueue</a:t>
            </a:r>
            <a:r>
              <a:rPr lang="en-IN" dirty="0" smtClean="0"/>
              <a:t>.</a:t>
            </a:r>
          </a:p>
          <a:p>
            <a:pPr algn="just"/>
            <a:r>
              <a:rPr lang="en-IN" dirty="0" smtClean="0"/>
              <a:t>The priority can be either Default Natural Sorting Order or Customized Sorting Order defined by Comparator(I).</a:t>
            </a:r>
          </a:p>
          <a:p>
            <a:pPr algn="just"/>
            <a:r>
              <a:rPr lang="en-IN" dirty="0" smtClean="0"/>
              <a:t>Insertion Order is not Preserved and it is based on some priority.</a:t>
            </a:r>
          </a:p>
          <a:p>
            <a:pPr algn="just"/>
            <a:r>
              <a:rPr lang="en-IN" dirty="0" smtClean="0"/>
              <a:t>Duplicate Objects are not Allowed.</a:t>
            </a:r>
          </a:p>
          <a:p>
            <a:pPr algn="just"/>
            <a:r>
              <a:rPr lang="en-IN" dirty="0" smtClean="0"/>
              <a:t>If we are depending on DNSO the objects should be Homogeneous &amp; Comparable. Otherwise runtime exception will be generated(Class cast exception).</a:t>
            </a:r>
          </a:p>
          <a:p>
            <a:pPr algn="just"/>
            <a:r>
              <a:rPr lang="en-IN" dirty="0" smtClean="0"/>
              <a:t>If we are defining our own sorting by Comparator(I) then Objects need not be </a:t>
            </a:r>
            <a:r>
              <a:rPr lang="en-IN" dirty="0" smtClean="0"/>
              <a:t>Homogeneous &amp; Comparable</a:t>
            </a:r>
            <a:r>
              <a:rPr lang="en-IN" dirty="0" smtClean="0"/>
              <a:t>.</a:t>
            </a:r>
          </a:p>
          <a:p>
            <a:pPr algn="just"/>
            <a:r>
              <a:rPr lang="en-IN" dirty="0" smtClean="0"/>
              <a:t>‘null’ is not allowed even as a first element also.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solidFill>
                  <a:srgbClr val="FF0000"/>
                </a:solidFill>
              </a:rPr>
              <a:t>Constructors</a:t>
            </a:r>
            <a:endParaRPr lang="en-US"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a:bodyPr>
          <a:lstStyle/>
          <a:p>
            <a:pPr algn="just"/>
            <a:r>
              <a:rPr lang="en-IN" dirty="0" err="1" smtClean="0"/>
              <a:t>PriorityQueue</a:t>
            </a:r>
            <a:r>
              <a:rPr lang="en-IN" dirty="0" smtClean="0"/>
              <a:t> q=new </a:t>
            </a:r>
            <a:r>
              <a:rPr lang="en-IN" dirty="0" err="1" smtClean="0"/>
              <a:t>PriorityQueue</a:t>
            </a:r>
            <a:r>
              <a:rPr lang="en-IN" dirty="0" smtClean="0"/>
              <a:t>();//creates an empty PQ with default initial capacity 11. All Objects are inserted according to default natural sorting order.</a:t>
            </a:r>
          </a:p>
          <a:p>
            <a:pPr algn="just"/>
            <a:r>
              <a:rPr lang="en-IN" dirty="0" err="1" smtClean="0"/>
              <a:t>PriorityQueue</a:t>
            </a:r>
            <a:r>
              <a:rPr lang="en-IN" dirty="0" smtClean="0"/>
              <a:t> q=new </a:t>
            </a:r>
            <a:r>
              <a:rPr lang="en-IN" dirty="0" err="1" smtClean="0"/>
              <a:t>PriorityQueue</a:t>
            </a:r>
            <a:r>
              <a:rPr lang="en-IN" dirty="0" smtClean="0"/>
              <a:t>(</a:t>
            </a:r>
            <a:r>
              <a:rPr lang="en-IN" dirty="0" err="1" smtClean="0"/>
              <a:t>int</a:t>
            </a:r>
            <a:r>
              <a:rPr lang="en-IN" dirty="0" smtClean="0"/>
              <a:t> initial capacity);</a:t>
            </a:r>
            <a:endParaRPr lang="en-IN" dirty="0" smtClean="0"/>
          </a:p>
          <a:p>
            <a:pPr algn="just"/>
            <a:r>
              <a:rPr lang="en-IN" dirty="0" err="1" smtClean="0"/>
              <a:t>PriorityQueue</a:t>
            </a:r>
            <a:r>
              <a:rPr lang="en-IN" dirty="0" smtClean="0"/>
              <a:t> </a:t>
            </a:r>
            <a:r>
              <a:rPr lang="en-IN" dirty="0" smtClean="0"/>
              <a:t>q=new </a:t>
            </a:r>
            <a:r>
              <a:rPr lang="en-IN" dirty="0" err="1" smtClean="0"/>
              <a:t>PriorityQueue</a:t>
            </a:r>
            <a:r>
              <a:rPr lang="en-IN" dirty="0" smtClean="0"/>
              <a:t>(</a:t>
            </a:r>
            <a:r>
              <a:rPr lang="en-IN" dirty="0" err="1" smtClean="0"/>
              <a:t>int</a:t>
            </a:r>
            <a:r>
              <a:rPr lang="en-IN" dirty="0" smtClean="0"/>
              <a:t> </a:t>
            </a:r>
            <a:r>
              <a:rPr lang="en-IN" dirty="0" smtClean="0"/>
              <a:t>initial </a:t>
            </a:r>
            <a:r>
              <a:rPr lang="en-IN" dirty="0" smtClean="0"/>
              <a:t>capacity, Comparator c);</a:t>
            </a:r>
            <a:endParaRPr lang="en-IN" dirty="0" smtClean="0"/>
          </a:p>
          <a:p>
            <a:pPr algn="just"/>
            <a:r>
              <a:rPr lang="en-IN" dirty="0" err="1" smtClean="0"/>
              <a:t>PriorityQueue</a:t>
            </a:r>
            <a:r>
              <a:rPr lang="en-IN" dirty="0" smtClean="0"/>
              <a:t> q=new </a:t>
            </a:r>
            <a:r>
              <a:rPr lang="en-IN" dirty="0" err="1" smtClean="0"/>
              <a:t>PriorityQueue</a:t>
            </a:r>
            <a:r>
              <a:rPr lang="en-IN" dirty="0" smtClean="0"/>
              <a:t>(</a:t>
            </a:r>
            <a:r>
              <a:rPr lang="en-IN" dirty="0" err="1" smtClean="0"/>
              <a:t>SortedSet</a:t>
            </a:r>
            <a:r>
              <a:rPr lang="en-IN" dirty="0" smtClean="0"/>
              <a:t> s);</a:t>
            </a:r>
          </a:p>
          <a:p>
            <a:pPr algn="just"/>
            <a:r>
              <a:rPr lang="en-IN" dirty="0" err="1" smtClean="0"/>
              <a:t>PriorityQueue</a:t>
            </a:r>
            <a:r>
              <a:rPr lang="en-IN" dirty="0" smtClean="0"/>
              <a:t> q=new </a:t>
            </a:r>
            <a:r>
              <a:rPr lang="en-IN" dirty="0" err="1" smtClean="0"/>
              <a:t>PriorityQueue</a:t>
            </a:r>
            <a:r>
              <a:rPr lang="en-IN" dirty="0" smtClean="0"/>
              <a:t>(Collection c);</a:t>
            </a:r>
            <a:endParaRPr lang="en-IN" dirty="0" smtClean="0"/>
          </a:p>
          <a:p>
            <a:pPr algn="just"/>
            <a:endParaRPr lang="en-IN" dirty="0" smtClean="0"/>
          </a:p>
          <a:p>
            <a:pPr algn="just"/>
            <a:endParaRPr lang="en-IN"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374</Words>
  <Application>Microsoft Office PowerPoint</Application>
  <PresentationFormat>On-screen Show (4:3)</PresentationFormat>
  <Paragraphs>69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Queue(I)</vt:lpstr>
      <vt:lpstr>Slide 2</vt:lpstr>
      <vt:lpstr>Slide 3</vt:lpstr>
      <vt:lpstr>Slide 4</vt:lpstr>
      <vt:lpstr>PriorityQueue</vt:lpstr>
      <vt:lpstr>Constructors</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Queue(I)</dc:title>
  <dc:creator>VINAY KUMAR</dc:creator>
  <cp:lastModifiedBy>VINAY KUMAR</cp:lastModifiedBy>
  <cp:revision>41</cp:revision>
  <dcterms:created xsi:type="dcterms:W3CDTF">2006-08-16T00:00:00Z</dcterms:created>
  <dcterms:modified xsi:type="dcterms:W3CDTF">2018-07-03T06:08:25Z</dcterms:modified>
</cp:coreProperties>
</file>