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IN" dirty="0" smtClean="0"/>
              <a:t>UNIT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Framework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597" t="17708" r="21523" b="18750"/>
          <a:stretch>
            <a:fillRect/>
          </a:stretch>
        </p:blipFill>
        <p:spPr bwMode="auto">
          <a:xfrm>
            <a:off x="304799" y="304800"/>
            <a:ext cx="850441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following is a brief description of top level interfaces.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</a:p>
          <a:p>
            <a:pPr algn="just"/>
            <a:r>
              <a:rPr lang="en-US" dirty="0" smtClean="0"/>
              <a:t>The root interface in the hierarchy is Collection interface. </a:t>
            </a:r>
          </a:p>
          <a:p>
            <a:pPr algn="just"/>
            <a:r>
              <a:rPr lang="en-US" dirty="0" smtClean="0"/>
              <a:t>It represents a general group of objects, called elements. </a:t>
            </a:r>
          </a:p>
          <a:p>
            <a:pPr algn="just"/>
            <a:r>
              <a:rPr lang="en-US" dirty="0" smtClean="0"/>
              <a:t>It defines primitive operations on collections such as adding[add()], removing [remove()] elements, checking existence of an element [contains()], size [size()] of collection etc. </a:t>
            </a:r>
          </a:p>
          <a:p>
            <a:pPr algn="just"/>
            <a:r>
              <a:rPr lang="en-US" dirty="0" smtClean="0"/>
              <a:t>It also provides methods for bulk operations such as </a:t>
            </a:r>
            <a:r>
              <a:rPr lang="en-US" dirty="0" err="1" smtClean="0"/>
              <a:t>addAll</a:t>
            </a:r>
            <a:r>
              <a:rPr lang="en-US" dirty="0" smtClean="0"/>
              <a:t>(), </a:t>
            </a:r>
            <a:r>
              <a:rPr lang="en-US" dirty="0" err="1" smtClean="0"/>
              <a:t>removeAll</a:t>
            </a:r>
            <a:r>
              <a:rPr lang="en-US" dirty="0" smtClean="0"/>
              <a:t>(), </a:t>
            </a:r>
            <a:r>
              <a:rPr lang="en-US" dirty="0" err="1" smtClean="0"/>
              <a:t>retainAll</a:t>
            </a:r>
            <a:r>
              <a:rPr lang="en-US" dirty="0" smtClean="0"/>
              <a:t>(), </a:t>
            </a:r>
            <a:r>
              <a:rPr lang="en-US" dirty="0" err="1" smtClean="0"/>
              <a:t>containsAll</a:t>
            </a:r>
            <a:r>
              <a:rPr lang="en-US" dirty="0" smtClean="0"/>
              <a:t>(), clear() etc.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toArray</a:t>
            </a:r>
            <a:r>
              <a:rPr lang="en-US" dirty="0" smtClean="0"/>
              <a:t>() method acts as bridge between collections and older APIs that expect arrays on input.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  <a:p>
            <a:pPr algn="just"/>
            <a:r>
              <a:rPr lang="en-US" dirty="0" smtClean="0"/>
              <a:t>This interface models the mathematical set that contains an unordered collection of objects without any duplicates. </a:t>
            </a:r>
          </a:p>
          <a:p>
            <a:pPr algn="just"/>
            <a:r>
              <a:rPr lang="en-US" dirty="0" smtClean="0"/>
              <a:t>It contains only methods inherited from Collection. </a:t>
            </a:r>
          </a:p>
          <a:p>
            <a:pPr algn="just"/>
            <a:r>
              <a:rPr lang="en-US" dirty="0" smtClean="0"/>
              <a:t>However, since a set cannot contain duplicate elements, it does add restrictions on those methods. </a:t>
            </a:r>
          </a:p>
          <a:p>
            <a:pPr algn="just"/>
            <a:r>
              <a:rPr lang="en-US" dirty="0" smtClean="0"/>
              <a:t>Set also changes the contract of equals() and </a:t>
            </a:r>
            <a:r>
              <a:rPr lang="en-US" dirty="0" err="1" smtClean="0"/>
              <a:t>hashCode</a:t>
            </a:r>
            <a:r>
              <a:rPr lang="en-US" dirty="0" smtClean="0"/>
              <a:t>() operations so that Set objects can be compared meaningfully irrespective of their implementation. </a:t>
            </a:r>
          </a:p>
          <a:p>
            <a:pPr algn="just"/>
            <a:r>
              <a:rPr lang="en-US" dirty="0" smtClean="0"/>
              <a:t>Note that two sets are equal if they contain the same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  <a:p>
            <a:pPr algn="just"/>
            <a:r>
              <a:rPr lang="en-US" dirty="0" smtClean="0"/>
              <a:t>A List is an ordered collection and can contain duplicate elements. </a:t>
            </a:r>
          </a:p>
          <a:p>
            <a:pPr algn="just"/>
            <a:r>
              <a:rPr lang="en-US" dirty="0" smtClean="0"/>
              <a:t>It is like a dynamic array.</a:t>
            </a:r>
          </a:p>
          <a:p>
            <a:pPr algn="just"/>
            <a:r>
              <a:rPr lang="en-US" dirty="0" smtClean="0"/>
              <a:t>It allows us to have precise control over the elements inserted and deleted. </a:t>
            </a:r>
          </a:p>
          <a:p>
            <a:pPr algn="just"/>
            <a:r>
              <a:rPr lang="en-US" dirty="0" smtClean="0"/>
              <a:t>We can access elements by their position (integer index). </a:t>
            </a:r>
          </a:p>
          <a:p>
            <a:pPr algn="just"/>
            <a:r>
              <a:rPr lang="en-US" dirty="0" smtClean="0"/>
              <a:t>In addition to the operations inherited from Collection, List interface provides useful methods to add, remove, replace elements based on specified position and arbitrary range operations on the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  <a:p>
            <a:pPr algn="just"/>
            <a:r>
              <a:rPr lang="en-US" dirty="0" smtClean="0"/>
              <a:t>This interface models queue where elements are added and removed in a specific order, typically in a first-in-first-out (FIFO) manner. </a:t>
            </a:r>
          </a:p>
          <a:p>
            <a:pPr algn="just"/>
            <a:r>
              <a:rPr lang="en-US" dirty="0" smtClean="0"/>
              <a:t>It defines additional operations for insertion, removal and inspection.</a:t>
            </a:r>
          </a:p>
          <a:p>
            <a:pPr algn="just"/>
            <a:r>
              <a:rPr lang="en-US" dirty="0" smtClean="0"/>
              <a:t>Although queues typically arrange elements in a FIFO order, other arrangements (such as LIFO) are also possible. </a:t>
            </a:r>
          </a:p>
          <a:p>
            <a:pPr algn="just"/>
            <a:r>
              <a:rPr lang="en-US" dirty="0" smtClean="0"/>
              <a:t>Every Queue implementation must specify its ordering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pPr algn="just"/>
            <a:r>
              <a:rPr lang="en-US" dirty="0" smtClean="0"/>
              <a:t>It represents key-value pairs. </a:t>
            </a:r>
          </a:p>
          <a:p>
            <a:pPr algn="just"/>
            <a:r>
              <a:rPr lang="en-US" dirty="0" smtClean="0"/>
              <a:t>The keys will be unique and each key can map to at most one value.</a:t>
            </a:r>
          </a:p>
          <a:p>
            <a:pPr algn="just"/>
            <a:r>
              <a:rPr lang="en-US" dirty="0" smtClean="0"/>
              <a:t>Although, it does not ensure element ordering, some implementations guarantee it. </a:t>
            </a:r>
          </a:p>
          <a:p>
            <a:pPr algn="just"/>
            <a:r>
              <a:rPr lang="en-US" dirty="0" smtClean="0"/>
              <a:t>To interoperate with other collection classes/interfaces, it provides three collection views, which allow a map's contents to be viewed as a set of keys, collection of values, or set of key-value mappings.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solidFill>
                  <a:srgbClr val="FF0000"/>
                </a:solidFill>
              </a:rPr>
              <a:t>COLLECTION IMPLEMENTATION: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r>
              <a:rPr lang="en-US" dirty="0" smtClean="0"/>
              <a:t>All collection implementations provide two constructors: </a:t>
            </a:r>
          </a:p>
          <a:p>
            <a:r>
              <a:rPr lang="en-US" dirty="0" smtClean="0"/>
              <a:t>one that takes no argument and </a:t>
            </a:r>
          </a:p>
          <a:p>
            <a:r>
              <a:rPr lang="en-US" dirty="0" smtClean="0"/>
              <a:t>one that takes a Collection argument. </a:t>
            </a:r>
          </a:p>
          <a:p>
            <a:r>
              <a:rPr lang="en-US" dirty="0" smtClean="0"/>
              <a:t>The following sections discuss how to work with these collections.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  <a:p>
            <a:pPr algn="just"/>
            <a:r>
              <a:rPr lang="en-US" dirty="0" smtClean="0"/>
              <a:t>Java provides three general-purpose implementations for Set interface: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 and </a:t>
            </a:r>
            <a:r>
              <a:rPr lang="en-US" dirty="0" err="1" smtClean="0"/>
              <a:t>TreeSet</a:t>
            </a:r>
            <a:r>
              <a:rPr lang="en-US" dirty="0" smtClean="0"/>
              <a:t> [Figure 5.2:].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IN" dirty="0" smtClean="0"/>
          </a:p>
          <a:p>
            <a:pPr algn="just"/>
            <a:endParaRPr lang="en-US" dirty="0" smtClean="0"/>
          </a:p>
          <a:p>
            <a:pPr algn="just"/>
            <a:r>
              <a:rPr lang="en-US" sz="2400" dirty="0" smtClean="0"/>
              <a:t>Neither of the implementations allows random-access to an element in a set. </a:t>
            </a:r>
          </a:p>
          <a:p>
            <a:pPr algn="just"/>
            <a:r>
              <a:rPr lang="en-US" sz="2400" dirty="0" smtClean="0"/>
              <a:t>To retrieve elements from the Set, we can either use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or for-each loop.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155" t="18750" r="13909" b="13542"/>
          <a:stretch>
            <a:fillRect/>
          </a:stretch>
        </p:blipFill>
        <p:spPr bwMode="auto">
          <a:xfrm>
            <a:off x="838200" y="2057400"/>
            <a:ext cx="731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3810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Collection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3352800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Vector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33528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ArrayList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3528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LinkedList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4191000"/>
            <a:ext cx="762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352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SortedSet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33528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HashSet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81800" y="12192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Queue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33800" y="1981200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8200" y="1981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76800" y="4267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NavigableSet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91200" y="2438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PriorityQueue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58000" y="3352800"/>
            <a:ext cx="2286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LinkedBlockingQueue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5257800" y="53340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TreeSet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00400" y="41910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LinkedHashSet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447800" y="1143000"/>
            <a:ext cx="2819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2"/>
          </p:cNvCxnSpPr>
          <p:nvPr/>
        </p:nvCxnSpPr>
        <p:spPr>
          <a:xfrm flipV="1">
            <a:off x="4572000" y="1066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486400" y="7620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76400" y="2743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5908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58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057400" y="2743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029200" y="2667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53200" y="1981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562600" y="3886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7150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0"/>
          </p:cNvCxnSpPr>
          <p:nvPr/>
        </p:nvCxnSpPr>
        <p:spPr>
          <a:xfrm flipV="1">
            <a:off x="8001000" y="3048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743200" y="381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00" y="1828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5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3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676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574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148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62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528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9624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12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1.6V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705600" y="43434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PriorityBlockingQueue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8001000" y="1981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467600" y="24384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BlockingQueue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382000" y="2133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5344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3058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1.5V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0" y="2286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smtClean="0"/>
              <a:t>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33528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LinkedHashMap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22860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HashMap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0" y="2209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Hashtable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2600" y="22098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IdentityHashMap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7800" y="22860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WeakHashMap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0" y="3276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391400" y="6096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 Class</a:t>
            </a:r>
          </a:p>
          <a:p>
            <a:pPr algn="ctr"/>
            <a:r>
              <a:rPr lang="en-IN" dirty="0" smtClean="0"/>
              <a:t>Dictionary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82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86600" y="22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1.4V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9600" y="1905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1.0V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38200" y="1066800"/>
            <a:ext cx="3276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05400" y="10668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86400" y="1066800"/>
            <a:ext cx="2667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2"/>
          </p:cNvCxnSpPr>
          <p:nvPr/>
        </p:nvCxnSpPr>
        <p:spPr>
          <a:xfrm flipH="1" flipV="1">
            <a:off x="8267700" y="1371600"/>
            <a:ext cx="38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34400" y="2819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20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</p:cNvCxnSpPr>
          <p:nvPr/>
        </p:nvCxnSpPr>
        <p:spPr>
          <a:xfrm flipV="1">
            <a:off x="2362200" y="1066800"/>
            <a:ext cx="2209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733800" y="2819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SortedMap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419600" y="11430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733800" y="4191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&lt;&lt;interface&gt;&gt;</a:t>
            </a:r>
          </a:p>
          <a:p>
            <a:pPr algn="ctr"/>
            <a:r>
              <a:rPr lang="en-IN" dirty="0" err="1" smtClean="0"/>
              <a:t>NavigableMap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4196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962400" y="55626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TreeMap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292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495800" y="5029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052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1.2V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006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1.6V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 smtClean="0"/>
              <a:t>Background: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array can be used to store a group of elements of the same type (either primitives or objects). </a:t>
            </a:r>
          </a:p>
          <a:p>
            <a:r>
              <a:rPr lang="en-IN" u="sng" dirty="0" smtClean="0"/>
              <a:t>Syntax:</a:t>
            </a:r>
            <a:endParaRPr lang="en-US" u="sng" dirty="0" smtClean="0"/>
          </a:p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-name[];    or     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-name;</a:t>
            </a:r>
          </a:p>
          <a:p>
            <a:pPr algn="ctr">
              <a:buNone/>
            </a:pPr>
            <a:r>
              <a:rPr lang="en-IN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-name=new type [size];</a:t>
            </a: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 smtClean="0"/>
              <a:t>Example: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intArray</a:t>
            </a:r>
            <a:r>
              <a:rPr lang="en-US" dirty="0" smtClean="0">
                <a:solidFill>
                  <a:srgbClr val="00B050"/>
                </a:solidFill>
              </a:rPr>
              <a:t>[]; 	//declaring array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intArray</a:t>
            </a:r>
            <a:r>
              <a:rPr lang="en-US" dirty="0" smtClean="0">
                <a:solidFill>
                  <a:srgbClr val="00B050"/>
                </a:solidFill>
              </a:rPr>
              <a:t>=new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[20];    //allocating memory to array</a:t>
            </a:r>
          </a:p>
          <a:p>
            <a:pPr algn="ctr">
              <a:buNone/>
            </a:pPr>
            <a:r>
              <a:rPr lang="en-IN" dirty="0" smtClean="0">
                <a:solidFill>
                  <a:srgbClr val="00B050"/>
                </a:solidFill>
              </a:rPr>
              <a:t>Or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[] </a:t>
            </a:r>
            <a:r>
              <a:rPr lang="en-US" dirty="0" err="1" smtClean="0">
                <a:solidFill>
                  <a:srgbClr val="00B050"/>
                </a:solidFill>
              </a:rPr>
              <a:t>intArray</a:t>
            </a:r>
            <a:r>
              <a:rPr lang="en-US" dirty="0" smtClean="0">
                <a:solidFill>
                  <a:srgbClr val="00B050"/>
                </a:solidFill>
              </a:rPr>
              <a:t>=new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[20]; //combining both statements in one</a:t>
            </a:r>
          </a:p>
          <a:p>
            <a:pPr algn="ctr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 </a:t>
            </a:r>
            <a:r>
              <a:rPr lang="en-US" dirty="0" err="1" smtClean="0">
                <a:solidFill>
                  <a:srgbClr val="00B050"/>
                </a:solidFill>
              </a:rPr>
              <a:t>intArray</a:t>
            </a:r>
            <a:r>
              <a:rPr lang="en-US" dirty="0" smtClean="0">
                <a:solidFill>
                  <a:srgbClr val="00B050"/>
                </a:solidFill>
              </a:rPr>
              <a:t>[]={2,3,4,5};//declaration, instantiation and initialization </a:t>
            </a:r>
          </a:p>
          <a:p>
            <a:r>
              <a:rPr lang="en-US" sz="4000" dirty="0" smtClean="0"/>
              <a:t>The array, however, does not support so-called </a:t>
            </a:r>
            <a:r>
              <a:rPr lang="en-US" sz="4000" i="1" dirty="0" smtClean="0"/>
              <a:t>dynamic allocation</a:t>
            </a:r>
            <a:r>
              <a:rPr lang="en-US" sz="4000" dirty="0" smtClean="0"/>
              <a:t> - it has a </a:t>
            </a:r>
            <a:r>
              <a:rPr lang="en-US" sz="4000" i="1" dirty="0" smtClean="0"/>
              <a:t>fixed length</a:t>
            </a:r>
            <a:r>
              <a:rPr lang="en-US" sz="4000" dirty="0" smtClean="0"/>
              <a:t> which cannot be changed once allocated. </a:t>
            </a:r>
          </a:p>
          <a:p>
            <a:r>
              <a:rPr lang="en-US" sz="4000" dirty="0" smtClean="0"/>
              <a:t>Furthermore, array is a simple linear structure. </a:t>
            </a:r>
          </a:p>
          <a:p>
            <a:r>
              <a:rPr lang="en-US" sz="4000" dirty="0" smtClean="0"/>
              <a:t>Many applications may require more complex data structure such as linked list, stack, hash table, sets, or trees.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Important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Methods of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 smtClean="0"/>
              <a:t>boolean</a:t>
            </a:r>
            <a:r>
              <a:rPr lang="en-IN" dirty="0" smtClean="0"/>
              <a:t> add(Object o) //To add an Object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addAll</a:t>
            </a:r>
            <a:r>
              <a:rPr lang="en-IN" smtClean="0"/>
              <a:t>(Collection c) </a:t>
            </a:r>
            <a:r>
              <a:rPr lang="en-IN" dirty="0" smtClean="0"/>
              <a:t>// To add group(collection) of Objects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remove(Object o) // To delete(remove) an Object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removeAll</a:t>
            </a:r>
            <a:r>
              <a:rPr lang="en-IN" dirty="0" smtClean="0"/>
              <a:t>(Collection c) // To remove group(collection) of Objects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retainAll</a:t>
            </a:r>
            <a:r>
              <a:rPr lang="en-IN" dirty="0" smtClean="0"/>
              <a:t>(Collection c) //To remove all objects except those present in c</a:t>
            </a:r>
          </a:p>
          <a:p>
            <a:r>
              <a:rPr lang="en-IN" dirty="0" smtClean="0"/>
              <a:t>void clear() //To remove all objects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contains(Object o) //To check for an element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containsAll</a:t>
            </a:r>
            <a:r>
              <a:rPr lang="en-IN" dirty="0" smtClean="0"/>
              <a:t>(Collection c) //To check for group of objects</a:t>
            </a:r>
          </a:p>
          <a:p>
            <a:r>
              <a:rPr lang="en-IN" dirty="0" smtClean="0"/>
              <a:t>Boolean </a:t>
            </a:r>
            <a:r>
              <a:rPr lang="en-IN" dirty="0" err="1" smtClean="0"/>
              <a:t>isEmpty</a:t>
            </a:r>
            <a:r>
              <a:rPr lang="en-IN" dirty="0" smtClean="0"/>
              <a:t>() //To check empty or not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size(); // To find the size</a:t>
            </a:r>
          </a:p>
          <a:p>
            <a:r>
              <a:rPr lang="en-IN" dirty="0" smtClean="0"/>
              <a:t>Object[] </a:t>
            </a:r>
            <a:r>
              <a:rPr lang="en-IN" dirty="0" err="1" smtClean="0"/>
              <a:t>toArray</a:t>
            </a:r>
            <a:r>
              <a:rPr lang="en-IN" dirty="0" smtClean="0"/>
              <a:t>(); //To convert this collection to Array </a:t>
            </a:r>
          </a:p>
          <a:p>
            <a:pPr>
              <a:buNone/>
            </a:pPr>
            <a:r>
              <a:rPr lang="en-IN" dirty="0" smtClean="0"/>
              <a:t>						Object[] a=</a:t>
            </a:r>
            <a:r>
              <a:rPr lang="en-IN" dirty="0" err="1" smtClean="0"/>
              <a:t>c.toArray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Iterator</a:t>
            </a:r>
            <a:r>
              <a:rPr lang="en-IN" dirty="0" smtClean="0"/>
              <a:t> </a:t>
            </a:r>
            <a:r>
              <a:rPr lang="en-IN" dirty="0" err="1" smtClean="0"/>
              <a:t>iterator</a:t>
            </a:r>
            <a:r>
              <a:rPr lang="en-IN" dirty="0" smtClean="0"/>
              <a:t>() //To get objects 1 by 1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/>
          <a:lstStyle/>
          <a:p>
            <a:pPr algn="l"/>
            <a:r>
              <a:rPr lang="en-IN" u="sng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In version 1.2, Java provided a unified architecture, known as </a:t>
            </a:r>
            <a:r>
              <a:rPr lang="en-IN" i="1" dirty="0" smtClean="0"/>
              <a:t>collection framework </a:t>
            </a:r>
            <a:r>
              <a:rPr lang="en-IN" dirty="0" smtClean="0"/>
              <a:t>for representing and manipulating aggregate objects. </a:t>
            </a:r>
            <a:endParaRPr lang="en-US" dirty="0" smtClean="0"/>
          </a:p>
          <a:p>
            <a:pPr algn="just"/>
            <a:r>
              <a:rPr lang="en-US" u="sng" dirty="0" smtClean="0">
                <a:solidFill>
                  <a:srgbClr val="FF0000"/>
                </a:solidFill>
              </a:rPr>
              <a:t>Definition:</a:t>
            </a:r>
            <a:r>
              <a:rPr lang="en-US" dirty="0" smtClean="0"/>
              <a:t> A collection is basically a container that encapsulates multiple objects into a single unit. (OR)</a:t>
            </a:r>
          </a:p>
          <a:p>
            <a:pPr algn="just"/>
            <a:r>
              <a:rPr lang="en-US" dirty="0" smtClean="0"/>
              <a:t>A </a:t>
            </a:r>
            <a:r>
              <a:rPr lang="en-US" i="1" dirty="0" smtClean="0"/>
              <a:t>collection</a:t>
            </a:r>
            <a:r>
              <a:rPr lang="en-US" dirty="0" smtClean="0"/>
              <a:t>, as its name implied, is simply </a:t>
            </a:r>
            <a:r>
              <a:rPr lang="en-US" i="1" dirty="0" smtClean="0"/>
              <a:t>an object that holds a collection (or a group, a container) of objects</a:t>
            </a:r>
            <a:r>
              <a:rPr lang="en-US" dirty="0" smtClean="0"/>
              <a:t>.  (OR)</a:t>
            </a:r>
          </a:p>
          <a:p>
            <a:pPr lvl="0" algn="just"/>
            <a:r>
              <a:rPr lang="en-US" dirty="0" smtClean="0"/>
              <a:t>A collection is a set of classes and interfaces which are used for storing and manipulating groups of data as a single unit.</a:t>
            </a:r>
          </a:p>
          <a:p>
            <a:pPr algn="just"/>
            <a:r>
              <a:rPr lang="en-US" u="sng" dirty="0" smtClean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dirty="0" smtClean="0"/>
              <a:t>A list of employees,</a:t>
            </a:r>
          </a:p>
          <a:p>
            <a:pPr algn="just"/>
            <a:r>
              <a:rPr lang="en-US" dirty="0" smtClean="0"/>
              <a:t>A set of numbers,</a:t>
            </a:r>
          </a:p>
          <a:p>
            <a:pPr algn="just"/>
            <a:r>
              <a:rPr lang="en-IN" dirty="0" smtClean="0"/>
              <a:t>A set of processes,</a:t>
            </a:r>
          </a:p>
          <a:p>
            <a:pPr algn="just"/>
            <a:r>
              <a:rPr lang="en-IN" dirty="0" smtClean="0"/>
              <a:t>A queue of requests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All Collection Frameworks primarily contains three parts:</a:t>
            </a:r>
          </a:p>
          <a:p>
            <a:pPr algn="just"/>
            <a:r>
              <a:rPr lang="en-US" dirty="0" smtClean="0"/>
              <a:t>Interfaces</a:t>
            </a:r>
          </a:p>
          <a:p>
            <a:pPr algn="just"/>
            <a:r>
              <a:rPr lang="en-US" dirty="0" smtClean="0"/>
              <a:t>Implementations (classes) and</a:t>
            </a:r>
          </a:p>
          <a:p>
            <a:pPr algn="just"/>
            <a:r>
              <a:rPr lang="en-IN" dirty="0" smtClean="0"/>
              <a:t>Algorithms.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/>
            <a:r>
              <a:rPr lang="en-IN" u="sng" dirty="0" smtClean="0"/>
              <a:t>Interfaces:</a:t>
            </a:r>
          </a:p>
          <a:p>
            <a:pPr algn="just"/>
            <a:r>
              <a:rPr lang="en-IN" dirty="0" smtClean="0"/>
              <a:t>These abstract data types define the functionality of collections.</a:t>
            </a:r>
          </a:p>
          <a:p>
            <a:pPr algn="just"/>
            <a:r>
              <a:rPr lang="en-IN" dirty="0" smtClean="0"/>
              <a:t>All collection interfaces define a method </a:t>
            </a:r>
            <a:r>
              <a:rPr lang="en-IN" dirty="0" smtClean="0">
                <a:solidFill>
                  <a:srgbClr val="FF0000"/>
                </a:solidFill>
              </a:rPr>
              <a:t>add() </a:t>
            </a:r>
            <a:r>
              <a:rPr lang="en-IN" dirty="0" smtClean="0"/>
              <a:t>that may be used to add an element to the collection.</a:t>
            </a:r>
          </a:p>
          <a:p>
            <a:pPr algn="just"/>
            <a:r>
              <a:rPr lang="en-IN" dirty="0" smtClean="0"/>
              <a:t>Collection interfaces are provided in the package </a:t>
            </a:r>
            <a:r>
              <a:rPr lang="en-IN" dirty="0" err="1" smtClean="0">
                <a:solidFill>
                  <a:srgbClr val="FF0000"/>
                </a:solidFill>
              </a:rPr>
              <a:t>java.util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IN" u="sng" dirty="0" smtClean="0"/>
              <a:t>Implementation:</a:t>
            </a:r>
          </a:p>
          <a:p>
            <a:pPr algn="just"/>
            <a:r>
              <a:rPr lang="en-IN" dirty="0" smtClean="0"/>
              <a:t>These are classes implementing those interfaces.</a:t>
            </a:r>
          </a:p>
          <a:p>
            <a:pPr algn="just"/>
            <a:r>
              <a:rPr lang="en-IN" dirty="0" smtClean="0"/>
              <a:t>Implementation classes are provided in </a:t>
            </a:r>
            <a:r>
              <a:rPr lang="en-IN" dirty="0" err="1" smtClean="0">
                <a:solidFill>
                  <a:srgbClr val="FF0000"/>
                </a:solidFill>
              </a:rPr>
              <a:t>java.util</a:t>
            </a:r>
            <a:r>
              <a:rPr lang="en-IN" dirty="0" smtClean="0"/>
              <a:t> and </a:t>
            </a:r>
            <a:r>
              <a:rPr lang="en-IN" dirty="0" err="1" smtClean="0">
                <a:solidFill>
                  <a:srgbClr val="FF0000"/>
                </a:solidFill>
              </a:rPr>
              <a:t>java.util.concurrent</a:t>
            </a:r>
            <a:r>
              <a:rPr lang="en-IN" dirty="0" smtClean="0"/>
              <a:t> package.</a:t>
            </a:r>
          </a:p>
          <a:p>
            <a:pPr algn="just"/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r>
              <a:rPr lang="en-IN" u="sng" dirty="0" smtClean="0"/>
              <a:t>Algorithms:</a:t>
            </a:r>
          </a:p>
          <a:p>
            <a:pPr algn="just"/>
            <a:r>
              <a:rPr lang="en-IN" dirty="0" smtClean="0"/>
              <a:t>In addition, collection framework defines a set of methods (usually static) for important operations such as searching, sorting, shuffling of objects which implement collection interfaces.</a:t>
            </a:r>
          </a:p>
          <a:p>
            <a:pPr algn="just"/>
            <a:r>
              <a:rPr lang="en-IN" dirty="0" smtClean="0"/>
              <a:t>These methods behave </a:t>
            </a:r>
            <a:r>
              <a:rPr lang="en-IN" dirty="0" err="1" smtClean="0"/>
              <a:t>polymorphically</a:t>
            </a:r>
            <a:r>
              <a:rPr lang="en-IN" dirty="0" smtClean="0"/>
              <a:t>; i.e. work differently on different implementations.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BENEFITS: (Advantages)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Programming Effort</a:t>
            </a:r>
          </a:p>
          <a:p>
            <a:r>
              <a:rPr lang="en-IN" dirty="0" smtClean="0"/>
              <a:t>High Quality and Performance</a:t>
            </a:r>
          </a:p>
          <a:p>
            <a:r>
              <a:rPr lang="en-IN" dirty="0" smtClean="0"/>
              <a:t>Interoperability</a:t>
            </a:r>
          </a:p>
          <a:p>
            <a:r>
              <a:rPr lang="en-IN" dirty="0" smtClean="0"/>
              <a:t>Quick Learning</a:t>
            </a:r>
          </a:p>
          <a:p>
            <a:r>
              <a:rPr lang="en-IN" dirty="0" smtClean="0"/>
              <a:t>Flexible Redesign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IN" u="sng" dirty="0" smtClean="0"/>
              <a:t>Arrays </a:t>
            </a:r>
            <a:r>
              <a:rPr lang="en-IN" u="sng" dirty="0" err="1" smtClean="0"/>
              <a:t>vs</a:t>
            </a:r>
            <a:r>
              <a:rPr lang="en-IN" u="sng" dirty="0" smtClean="0"/>
              <a:t> Collections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90600"/>
          <a:ext cx="9144000" cy="5410201"/>
        </p:xfrm>
        <a:graphic>
          <a:graphicData uri="http://schemas.openxmlformats.org/drawingml/2006/table">
            <a:tbl>
              <a:tblPr/>
              <a:tblGrid>
                <a:gridCol w="4259726"/>
                <a:gridCol w="4884274"/>
              </a:tblGrid>
              <a:tr h="338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Arrays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Collections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41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Arrays are fixed in size.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1.Collections are </a:t>
                      </a:r>
                      <a:r>
                        <a:rPr lang="en-IN" sz="1800" b="0" dirty="0" err="1">
                          <a:latin typeface="Calibri"/>
                          <a:ea typeface="Calibri"/>
                          <a:cs typeface="Times New Roman"/>
                        </a:rPr>
                        <a:t>Growable</a:t>
                      </a: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 in nature. i.e., based on our requirement we can increase or decrease the size.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2.With respect to memory arrays are not recommended to use.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2.with respect to memory collections are recommended to use.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3.With respect to performance Arrays are recommended to use.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3.with respect to performance collections are not recommended to use.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4.Arrays can hold only homogeneous data type elements.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4.Collections can hold both homogeneous &amp; heterogeneous elements.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55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5.There is no underlying data structure for arrays and hence ready made method support is not available.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5.Every collection class is implemented based on some standard data structure. Hence ready made method support is available For every requirement.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6.we can hold both  </a:t>
                      </a:r>
                      <a:r>
                        <a:rPr lang="en-IN" sz="1800" b="0" dirty="0" err="1">
                          <a:latin typeface="Calibri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[] and Integer[]. (primitives and Objects types).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IN" sz="1800" b="0" dirty="0">
                          <a:latin typeface="Calibri"/>
                          <a:ea typeface="Calibri"/>
                          <a:cs typeface="Times New Roman"/>
                        </a:rPr>
                        <a:t>Collections can hold only Objects but not primitives.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 smtClean="0">
                <a:solidFill>
                  <a:srgbClr val="FF0000"/>
                </a:solidFill>
              </a:rPr>
              <a:t>COLLECTION INTERFACES: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/>
            <a:r>
              <a:rPr lang="en-IN" dirty="0" smtClean="0"/>
              <a:t>Collection interfaces define behaviour of commonly used concepts and establishes relations among them.</a:t>
            </a:r>
          </a:p>
          <a:p>
            <a:pPr algn="just"/>
            <a:r>
              <a:rPr lang="en-US" dirty="0" smtClean="0"/>
              <a:t>The core collection interfaces and their hierarchy is shown in Figure 5.1: For simplicity, the major interfaces are shown here.</a:t>
            </a:r>
          </a:p>
          <a:p>
            <a:pPr algn="just"/>
            <a:r>
              <a:rPr lang="en-US" dirty="0" smtClean="0"/>
              <a:t>All core collection interfaces are generic. However, they may also be used as ordinary interfaces.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1133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 I</vt:lpstr>
      <vt:lpstr>Background:</vt:lpstr>
      <vt:lpstr>Introduction:</vt:lpstr>
      <vt:lpstr>Slide 4</vt:lpstr>
      <vt:lpstr>Slide 5</vt:lpstr>
      <vt:lpstr>Slide 6</vt:lpstr>
      <vt:lpstr>BENEFITS: (Advantages)</vt:lpstr>
      <vt:lpstr>Arrays vs Collections</vt:lpstr>
      <vt:lpstr>COLLECTION INTERFACES:</vt:lpstr>
      <vt:lpstr>Slide 10</vt:lpstr>
      <vt:lpstr>Slide 11</vt:lpstr>
      <vt:lpstr>Slide 12</vt:lpstr>
      <vt:lpstr>Slide 13</vt:lpstr>
      <vt:lpstr>Slide 14</vt:lpstr>
      <vt:lpstr>Slide 15</vt:lpstr>
      <vt:lpstr>COLLECTION IMPLEMENTATION:</vt:lpstr>
      <vt:lpstr>Slide 17</vt:lpstr>
      <vt:lpstr>Slide 18</vt:lpstr>
      <vt:lpstr>Slide 19</vt:lpstr>
      <vt:lpstr>Important Methods of Collection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</dc:title>
  <dc:creator>VINAY KUMAR</dc:creator>
  <cp:lastModifiedBy>VINAY KUMAR</cp:lastModifiedBy>
  <cp:revision>102</cp:revision>
  <dcterms:created xsi:type="dcterms:W3CDTF">2006-08-16T00:00:00Z</dcterms:created>
  <dcterms:modified xsi:type="dcterms:W3CDTF">2018-07-13T04:30:25Z</dcterms:modified>
</cp:coreProperties>
</file>