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58" r:id="rId6"/>
    <p:sldId id="260" r:id="rId7"/>
    <p:sldId id="262" r:id="rId8"/>
    <p:sldId id="268"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solidFill>
                  <a:srgbClr val="FF0000"/>
                </a:solidFill>
              </a:rPr>
              <a:t>ArrayList</a:t>
            </a:r>
            <a:endParaRPr lang="en-US"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IN" dirty="0" smtClean="0"/>
              <a:t>Program 1:</a:t>
            </a:r>
            <a:endParaRPr lang="en-US" dirty="0"/>
          </a:p>
        </p:txBody>
      </p:sp>
      <p:sp>
        <p:nvSpPr>
          <p:cNvPr id="3" name="Content Placeholder 2"/>
          <p:cNvSpPr>
            <a:spLocks noGrp="1"/>
          </p:cNvSpPr>
          <p:nvPr>
            <p:ph idx="1"/>
          </p:nvPr>
        </p:nvSpPr>
        <p:spPr>
          <a:xfrm>
            <a:off x="152400" y="762000"/>
            <a:ext cx="8534400" cy="6096000"/>
          </a:xfrm>
        </p:spPr>
        <p:txBody>
          <a:bodyPr>
            <a:normAutofit fontScale="70000" lnSpcReduction="20000"/>
          </a:bodyPr>
          <a:lstStyle/>
          <a:p>
            <a:pPr>
              <a:buNone/>
            </a:pPr>
            <a:r>
              <a:rPr lang="en-US" b="1" dirty="0" smtClean="0"/>
              <a:t>//</a:t>
            </a:r>
            <a:r>
              <a:rPr lang="en-US" dirty="0" smtClean="0"/>
              <a:t> Iterating Collection By </a:t>
            </a:r>
            <a:r>
              <a:rPr lang="en-US" dirty="0" err="1" smtClean="0"/>
              <a:t>Iterator</a:t>
            </a:r>
            <a:r>
              <a:rPr lang="en-US" dirty="0" smtClean="0"/>
              <a:t> interface.</a:t>
            </a:r>
          </a:p>
          <a:p>
            <a:pPr>
              <a:buNone/>
            </a:pPr>
            <a:r>
              <a:rPr lang="en-US" b="1" dirty="0" smtClean="0"/>
              <a:t>import</a:t>
            </a:r>
            <a:r>
              <a:rPr lang="en-US" dirty="0" smtClean="0"/>
              <a:t> </a:t>
            </a:r>
            <a:r>
              <a:rPr lang="en-US" dirty="0" err="1" smtClean="0"/>
              <a:t>java.util</a:t>
            </a:r>
            <a:r>
              <a:rPr lang="en-US" dirty="0" smtClean="0"/>
              <a:t>.*;  </a:t>
            </a:r>
          </a:p>
          <a:p>
            <a:pPr>
              <a:buNone/>
            </a:pPr>
            <a:r>
              <a:rPr lang="en-US" b="1" dirty="0" smtClean="0"/>
              <a:t>class</a:t>
            </a:r>
            <a:r>
              <a:rPr lang="en-US" dirty="0" smtClean="0"/>
              <a:t> TestCollection1{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//Creating </a:t>
            </a:r>
            <a:r>
              <a:rPr lang="en-US" dirty="0" err="1" smtClean="0"/>
              <a:t>arraylist</a:t>
            </a:r>
            <a:r>
              <a:rPr lang="en-US" dirty="0" smtClean="0"/>
              <a:t>  </a:t>
            </a:r>
          </a:p>
          <a:p>
            <a:pPr>
              <a:buNone/>
            </a:pPr>
            <a:r>
              <a:rPr lang="en-US" dirty="0" err="1" smtClean="0"/>
              <a:t>ArrayList</a:t>
            </a:r>
            <a:r>
              <a:rPr lang="en-US" dirty="0" smtClean="0"/>
              <a:t>&lt;String&gt; list=</a:t>
            </a:r>
            <a:r>
              <a:rPr lang="en-US" b="1" dirty="0" smtClean="0"/>
              <a:t>new</a:t>
            </a:r>
            <a:r>
              <a:rPr lang="en-US" dirty="0" smtClean="0"/>
              <a:t> </a:t>
            </a:r>
            <a:r>
              <a:rPr lang="en-US" dirty="0" err="1" smtClean="0"/>
              <a:t>ArrayList</a:t>
            </a:r>
            <a:r>
              <a:rPr lang="en-US" dirty="0" smtClean="0"/>
              <a:t>&lt;String&gt;();</a:t>
            </a:r>
          </a:p>
          <a:p>
            <a:pPr>
              <a:buNone/>
            </a:pPr>
            <a:r>
              <a:rPr lang="en-US" dirty="0" smtClean="0"/>
              <a:t>//Adding object in </a:t>
            </a:r>
            <a:r>
              <a:rPr lang="en-US" dirty="0" err="1" smtClean="0"/>
              <a:t>arraylist</a:t>
            </a:r>
            <a:r>
              <a:rPr lang="en-US" dirty="0" smtClean="0"/>
              <a:t>  </a:t>
            </a:r>
          </a:p>
          <a:p>
            <a:pPr>
              <a:buNone/>
            </a:pPr>
            <a:r>
              <a:rPr lang="en-US" dirty="0" smtClean="0"/>
              <a:t>  </a:t>
            </a:r>
            <a:r>
              <a:rPr lang="en-US" dirty="0" err="1" smtClean="0"/>
              <a:t>list.add</a:t>
            </a:r>
            <a:r>
              <a:rPr lang="en-US" dirty="0" smtClean="0"/>
              <a:t>("Ravi");   </a:t>
            </a:r>
          </a:p>
          <a:p>
            <a:pPr>
              <a:buNone/>
            </a:pPr>
            <a:r>
              <a:rPr lang="en-US" dirty="0" smtClean="0"/>
              <a:t>  </a:t>
            </a:r>
            <a:r>
              <a:rPr lang="en-US" dirty="0" err="1" smtClean="0"/>
              <a:t>list.add</a:t>
            </a:r>
            <a:r>
              <a:rPr lang="en-US" dirty="0" smtClean="0"/>
              <a:t>("Vijay");  </a:t>
            </a:r>
          </a:p>
          <a:p>
            <a:pPr>
              <a:buNone/>
            </a:pPr>
            <a:r>
              <a:rPr lang="en-US" dirty="0" smtClean="0"/>
              <a:t>  </a:t>
            </a:r>
            <a:r>
              <a:rPr lang="en-US" dirty="0" err="1" smtClean="0"/>
              <a:t>list.add</a:t>
            </a:r>
            <a:r>
              <a:rPr lang="en-US" dirty="0" smtClean="0"/>
              <a:t>("Ravi");  </a:t>
            </a:r>
          </a:p>
          <a:p>
            <a:pPr>
              <a:buNone/>
            </a:pPr>
            <a:r>
              <a:rPr lang="en-US" dirty="0" smtClean="0"/>
              <a:t>  </a:t>
            </a:r>
            <a:r>
              <a:rPr lang="en-US" dirty="0" err="1" smtClean="0"/>
              <a:t>list.add</a:t>
            </a:r>
            <a:r>
              <a:rPr lang="en-US" dirty="0" smtClean="0"/>
              <a:t>("Ajay");  </a:t>
            </a:r>
          </a:p>
          <a:p>
            <a:pPr>
              <a:buNone/>
            </a:pPr>
            <a:r>
              <a:rPr lang="en-US" dirty="0" smtClean="0"/>
              <a:t>  //Traversing list through </a:t>
            </a:r>
            <a:r>
              <a:rPr lang="en-US" dirty="0" err="1" smtClean="0"/>
              <a:t>Iterator</a:t>
            </a:r>
            <a:r>
              <a:rPr lang="en-US" dirty="0" smtClean="0"/>
              <a:t>  </a:t>
            </a:r>
          </a:p>
          <a:p>
            <a:pPr>
              <a:buNone/>
            </a:pPr>
            <a:r>
              <a:rPr lang="en-US" dirty="0" smtClean="0"/>
              <a:t>  </a:t>
            </a:r>
            <a:r>
              <a:rPr lang="en-US" dirty="0" err="1" smtClean="0"/>
              <a:t>Iterator</a:t>
            </a:r>
            <a:r>
              <a:rPr lang="en-US" dirty="0" smtClean="0"/>
              <a:t> </a:t>
            </a:r>
            <a:r>
              <a:rPr lang="en-US" dirty="0" err="1" smtClean="0"/>
              <a:t>itr</a:t>
            </a:r>
            <a:r>
              <a:rPr lang="en-US" dirty="0" smtClean="0"/>
              <a:t>=</a:t>
            </a:r>
            <a:r>
              <a:rPr lang="en-US" dirty="0" err="1" smtClean="0"/>
              <a:t>list.iterator</a:t>
            </a:r>
            <a:r>
              <a:rPr lang="en-US" dirty="0" smtClean="0"/>
              <a:t>();  </a:t>
            </a:r>
          </a:p>
          <a:p>
            <a:pPr>
              <a:buNone/>
            </a:pPr>
            <a:r>
              <a:rPr lang="en-US" dirty="0" smtClean="0"/>
              <a:t>  </a:t>
            </a:r>
            <a:r>
              <a:rPr lang="en-US" b="1" dirty="0" smtClean="0"/>
              <a:t>while</a:t>
            </a:r>
            <a:r>
              <a:rPr lang="en-US" dirty="0" smtClean="0"/>
              <a:t>(</a:t>
            </a:r>
            <a:r>
              <a:rPr lang="en-US" dirty="0" err="1" smtClean="0"/>
              <a:t>itr.hasNext</a:t>
            </a:r>
            <a:r>
              <a:rPr lang="en-US" dirty="0" smtClean="0"/>
              <a:t>()){  </a:t>
            </a:r>
          </a:p>
          <a:p>
            <a:pPr>
              <a:buNone/>
            </a:pPr>
            <a:r>
              <a:rPr lang="en-US" dirty="0" smtClean="0"/>
              <a:t>   </a:t>
            </a:r>
            <a:r>
              <a:rPr lang="en-US" dirty="0" err="1" smtClean="0"/>
              <a:t>System.out.println</a:t>
            </a:r>
            <a:r>
              <a:rPr lang="en-US" dirty="0" smtClean="0"/>
              <a:t>(</a:t>
            </a:r>
            <a:r>
              <a:rPr lang="en-US" dirty="0" err="1" smtClean="0"/>
              <a:t>itr.next</a:t>
            </a:r>
            <a:r>
              <a:rPr lang="en-US" dirty="0" smtClean="0"/>
              <a:t>());  </a:t>
            </a:r>
          </a:p>
          <a:p>
            <a:pPr>
              <a:buNone/>
            </a:pPr>
            <a:r>
              <a:rPr lang="en-US" dirty="0" smtClean="0"/>
              <a:t>  }  </a:t>
            </a:r>
          </a:p>
          <a:p>
            <a:pPr>
              <a:buNone/>
            </a:pPr>
            <a:r>
              <a:rPr lang="en-US" dirty="0" smtClean="0"/>
              <a:t> }  </a:t>
            </a:r>
          </a:p>
          <a:p>
            <a:pPr>
              <a:buNone/>
            </a:pPr>
            <a:r>
              <a:rPr lang="en-US" dirty="0" smtClean="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IN" dirty="0" smtClean="0"/>
              <a:t>Program 2:</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20000"/>
          </a:bodyPr>
          <a:lstStyle/>
          <a:p>
            <a:pPr>
              <a:buNone/>
            </a:pPr>
            <a:r>
              <a:rPr lang="en-US" dirty="0" smtClean="0"/>
              <a:t>//Iterating Collection through for-each loop</a:t>
            </a:r>
          </a:p>
          <a:p>
            <a:pPr>
              <a:buNone/>
            </a:pPr>
            <a:r>
              <a:rPr lang="en-US" b="1" dirty="0" smtClean="0"/>
              <a:t>import</a:t>
            </a:r>
            <a:r>
              <a:rPr lang="en-US" dirty="0" smtClean="0"/>
              <a:t> </a:t>
            </a:r>
            <a:r>
              <a:rPr lang="en-US" dirty="0" err="1" smtClean="0"/>
              <a:t>java.util</a:t>
            </a:r>
            <a:r>
              <a:rPr lang="en-US" dirty="0" smtClean="0"/>
              <a:t>.*;  </a:t>
            </a:r>
          </a:p>
          <a:p>
            <a:pPr>
              <a:buNone/>
            </a:pPr>
            <a:r>
              <a:rPr lang="en-US" b="1" dirty="0" smtClean="0"/>
              <a:t>class</a:t>
            </a:r>
            <a:r>
              <a:rPr lang="en-US" dirty="0" smtClean="0"/>
              <a:t> TestCollection2{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dirty="0" err="1" smtClean="0"/>
              <a:t>ArrayList</a:t>
            </a:r>
            <a:r>
              <a:rPr lang="en-US" dirty="0" smtClean="0"/>
              <a:t>&lt;String&gt; al=</a:t>
            </a:r>
            <a:r>
              <a:rPr lang="en-US" b="1" dirty="0" smtClean="0"/>
              <a:t>new</a:t>
            </a:r>
            <a:r>
              <a:rPr lang="en-US" dirty="0" smtClean="0"/>
              <a:t> </a:t>
            </a:r>
            <a:r>
              <a:rPr lang="en-US" dirty="0" err="1" smtClean="0"/>
              <a:t>ArrayList</a:t>
            </a:r>
            <a:r>
              <a:rPr lang="en-US" dirty="0" smtClean="0"/>
              <a:t>&lt;String&gt;();  </a:t>
            </a:r>
          </a:p>
          <a:p>
            <a:pPr>
              <a:buNone/>
            </a:pPr>
            <a:r>
              <a:rPr lang="en-US" dirty="0" smtClean="0"/>
              <a:t>  </a:t>
            </a:r>
            <a:r>
              <a:rPr lang="en-US" dirty="0" err="1" smtClean="0"/>
              <a:t>al.add</a:t>
            </a:r>
            <a:r>
              <a:rPr lang="en-US" dirty="0" smtClean="0"/>
              <a:t>("Ravi");  </a:t>
            </a:r>
          </a:p>
          <a:p>
            <a:pPr>
              <a:buNone/>
            </a:pPr>
            <a:r>
              <a:rPr lang="en-US" dirty="0" smtClean="0"/>
              <a:t>  </a:t>
            </a:r>
            <a:r>
              <a:rPr lang="en-US" dirty="0" err="1" smtClean="0"/>
              <a:t>al.add</a:t>
            </a:r>
            <a:r>
              <a:rPr lang="en-US" dirty="0" smtClean="0"/>
              <a:t>("Vijay");  </a:t>
            </a:r>
          </a:p>
          <a:p>
            <a:pPr>
              <a:buNone/>
            </a:pPr>
            <a:r>
              <a:rPr lang="en-US" dirty="0" smtClean="0"/>
              <a:t>  </a:t>
            </a:r>
            <a:r>
              <a:rPr lang="en-US" dirty="0" err="1" smtClean="0"/>
              <a:t>al.add</a:t>
            </a:r>
            <a:r>
              <a:rPr lang="en-US" dirty="0" smtClean="0"/>
              <a:t>("Ravi");  </a:t>
            </a:r>
          </a:p>
          <a:p>
            <a:pPr>
              <a:buNone/>
            </a:pPr>
            <a:r>
              <a:rPr lang="en-US" dirty="0" smtClean="0"/>
              <a:t>  </a:t>
            </a:r>
            <a:r>
              <a:rPr lang="en-US" dirty="0" err="1" smtClean="0"/>
              <a:t>al.add</a:t>
            </a:r>
            <a:r>
              <a:rPr lang="en-US" dirty="0" smtClean="0"/>
              <a:t>("Ajay");  </a:t>
            </a:r>
          </a:p>
          <a:p>
            <a:pPr>
              <a:buNone/>
            </a:pPr>
            <a:r>
              <a:rPr lang="en-US" dirty="0" smtClean="0"/>
              <a:t>  </a:t>
            </a:r>
            <a:r>
              <a:rPr lang="en-US" b="1" dirty="0" smtClean="0"/>
              <a:t>for</a:t>
            </a:r>
            <a:r>
              <a:rPr lang="en-US" dirty="0" smtClean="0"/>
              <a:t>(String </a:t>
            </a:r>
            <a:r>
              <a:rPr lang="en-US" dirty="0" err="1" smtClean="0"/>
              <a:t>obj:al</a:t>
            </a:r>
            <a:r>
              <a:rPr lang="en-US" dirty="0" smtClean="0"/>
              <a:t>)  </a:t>
            </a:r>
          </a:p>
          <a:p>
            <a:pPr>
              <a:buNone/>
            </a:pPr>
            <a:r>
              <a:rPr lang="en-US" dirty="0" smtClean="0"/>
              <a:t>    </a:t>
            </a:r>
            <a:r>
              <a:rPr lang="en-US" dirty="0" err="1" smtClean="0"/>
              <a:t>System.out.println</a:t>
            </a:r>
            <a:r>
              <a:rPr lang="en-US" dirty="0" smtClean="0"/>
              <a:t>(</a:t>
            </a:r>
            <a:r>
              <a:rPr lang="en-US" dirty="0" err="1" smtClean="0"/>
              <a:t>obj</a:t>
            </a:r>
            <a:r>
              <a:rPr lang="en-US" dirty="0" smtClean="0"/>
              <a:t>);  </a:t>
            </a:r>
          </a:p>
          <a:p>
            <a:pPr>
              <a:buNone/>
            </a:pPr>
            <a:r>
              <a:rPr lang="en-US" dirty="0" smtClean="0"/>
              <a:t> }  </a:t>
            </a:r>
          </a:p>
          <a:p>
            <a:pPr>
              <a:buNone/>
            </a:pP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IN" dirty="0" smtClean="0"/>
              <a:t>Program 3:</a:t>
            </a:r>
            <a:endParaRPr lang="en-US" dirty="0"/>
          </a:p>
        </p:txBody>
      </p:sp>
      <p:sp>
        <p:nvSpPr>
          <p:cNvPr id="3" name="Content Placeholder 2"/>
          <p:cNvSpPr>
            <a:spLocks noGrp="1"/>
          </p:cNvSpPr>
          <p:nvPr>
            <p:ph idx="1"/>
          </p:nvPr>
        </p:nvSpPr>
        <p:spPr>
          <a:xfrm>
            <a:off x="0" y="533400"/>
            <a:ext cx="9144000" cy="6324600"/>
          </a:xfrm>
        </p:spPr>
        <p:txBody>
          <a:bodyPr>
            <a:normAutofit fontScale="62500" lnSpcReduction="20000"/>
          </a:bodyPr>
          <a:lstStyle/>
          <a:p>
            <a:r>
              <a:rPr lang="en-US" dirty="0" smtClean="0">
                <a:solidFill>
                  <a:schemeClr val="tx2"/>
                </a:solidFill>
              </a:rPr>
              <a:t>User-defined class objects in Java </a:t>
            </a:r>
            <a:r>
              <a:rPr lang="en-US" dirty="0" err="1" smtClean="0">
                <a:solidFill>
                  <a:schemeClr val="tx2"/>
                </a:solidFill>
              </a:rPr>
              <a:t>ArrayList</a:t>
            </a:r>
            <a:endParaRPr lang="en-US" dirty="0" smtClean="0">
              <a:solidFill>
                <a:schemeClr val="tx2"/>
              </a:solidFill>
            </a:endParaRPr>
          </a:p>
          <a:p>
            <a:r>
              <a:rPr lang="en-US" dirty="0" smtClean="0"/>
              <a:t>Let's see an example where we are storing Student class object in array list.</a:t>
            </a:r>
          </a:p>
          <a:p>
            <a:pPr>
              <a:buNone/>
            </a:pPr>
            <a:r>
              <a:rPr lang="en-US" b="1" dirty="0" smtClean="0"/>
              <a:t>import</a:t>
            </a:r>
            <a:r>
              <a:rPr lang="en-US" dirty="0" smtClean="0"/>
              <a:t> </a:t>
            </a:r>
            <a:r>
              <a:rPr lang="en-US" dirty="0" err="1" smtClean="0"/>
              <a:t>java.util</a:t>
            </a:r>
            <a:r>
              <a:rPr lang="en-US" dirty="0" smtClean="0"/>
              <a:t>.*;  </a:t>
            </a:r>
          </a:p>
          <a:p>
            <a:pPr>
              <a:buNone/>
            </a:pPr>
            <a:r>
              <a:rPr lang="en-US" b="1" dirty="0" smtClean="0"/>
              <a:t>class</a:t>
            </a:r>
            <a:r>
              <a:rPr lang="en-US" dirty="0" smtClean="0"/>
              <a:t> Student{  </a:t>
            </a:r>
          </a:p>
          <a:p>
            <a:pPr>
              <a:buNone/>
            </a:pPr>
            <a:r>
              <a:rPr lang="en-US" dirty="0" smtClean="0"/>
              <a:t>  </a:t>
            </a:r>
            <a:r>
              <a:rPr lang="en-US" b="1" dirty="0" err="1" smtClean="0"/>
              <a:t>int</a:t>
            </a:r>
            <a:r>
              <a:rPr lang="en-US" dirty="0" smtClean="0"/>
              <a:t> </a:t>
            </a:r>
            <a:r>
              <a:rPr lang="en-US" dirty="0" err="1" smtClean="0"/>
              <a:t>rollno</a:t>
            </a:r>
            <a:r>
              <a:rPr lang="en-US" dirty="0" smtClean="0"/>
              <a:t>;  </a:t>
            </a:r>
          </a:p>
          <a:p>
            <a:pPr>
              <a:buNone/>
            </a:pPr>
            <a:r>
              <a:rPr lang="en-US" dirty="0" smtClean="0"/>
              <a:t>  String name;  </a:t>
            </a:r>
          </a:p>
          <a:p>
            <a:pPr>
              <a:buNone/>
            </a:pPr>
            <a:r>
              <a:rPr lang="en-US" dirty="0" smtClean="0"/>
              <a:t>  </a:t>
            </a:r>
            <a:r>
              <a:rPr lang="en-US" b="1" dirty="0" err="1" smtClean="0"/>
              <a:t>int</a:t>
            </a:r>
            <a:r>
              <a:rPr lang="en-US" dirty="0" smtClean="0"/>
              <a:t> age;  </a:t>
            </a:r>
          </a:p>
          <a:p>
            <a:pPr>
              <a:buNone/>
            </a:pPr>
            <a:r>
              <a:rPr lang="en-US" dirty="0" smtClean="0"/>
              <a:t>  Student(</a:t>
            </a:r>
            <a:r>
              <a:rPr lang="en-US" b="1" dirty="0" err="1" smtClean="0"/>
              <a:t>int</a:t>
            </a:r>
            <a:r>
              <a:rPr lang="en-US" dirty="0" smtClean="0"/>
              <a:t> </a:t>
            </a:r>
            <a:r>
              <a:rPr lang="en-US" dirty="0" err="1" smtClean="0"/>
              <a:t>rollno,String</a:t>
            </a:r>
            <a:r>
              <a:rPr lang="en-US" dirty="0" smtClean="0"/>
              <a:t> </a:t>
            </a:r>
            <a:r>
              <a:rPr lang="en-US" dirty="0" err="1" smtClean="0"/>
              <a:t>name,</a:t>
            </a:r>
            <a:r>
              <a:rPr lang="en-US" b="1" dirty="0" err="1" smtClean="0"/>
              <a:t>int</a:t>
            </a:r>
            <a:r>
              <a:rPr lang="en-US" dirty="0" smtClean="0"/>
              <a:t> age){  </a:t>
            </a:r>
          </a:p>
          <a:p>
            <a:pPr>
              <a:buNone/>
            </a:pPr>
            <a:r>
              <a:rPr lang="en-US" dirty="0" smtClean="0"/>
              <a:t>   </a:t>
            </a:r>
            <a:r>
              <a:rPr lang="en-US" b="1" dirty="0" err="1" smtClean="0"/>
              <a:t>this</a:t>
            </a:r>
            <a:r>
              <a:rPr lang="en-US" dirty="0" err="1" smtClean="0"/>
              <a:t>.rollno</a:t>
            </a:r>
            <a:r>
              <a:rPr lang="en-US" dirty="0" smtClean="0"/>
              <a:t>=</a:t>
            </a:r>
            <a:r>
              <a:rPr lang="en-US" dirty="0" err="1" smtClean="0"/>
              <a:t>rollno</a:t>
            </a:r>
            <a:r>
              <a:rPr lang="en-US" dirty="0" smtClean="0"/>
              <a:t>;  </a:t>
            </a:r>
          </a:p>
          <a:p>
            <a:pPr>
              <a:buNone/>
            </a:pPr>
            <a:r>
              <a:rPr lang="en-US" dirty="0" smtClean="0"/>
              <a:t>   </a:t>
            </a:r>
            <a:r>
              <a:rPr lang="en-US" b="1" dirty="0" smtClean="0"/>
              <a:t>this</a:t>
            </a:r>
            <a:r>
              <a:rPr lang="en-US" dirty="0" smtClean="0"/>
              <a:t>.name=name;  </a:t>
            </a:r>
          </a:p>
          <a:p>
            <a:pPr>
              <a:buNone/>
            </a:pPr>
            <a:r>
              <a:rPr lang="en-US" dirty="0" smtClean="0"/>
              <a:t>   </a:t>
            </a:r>
            <a:r>
              <a:rPr lang="en-US" b="1" dirty="0" err="1" smtClean="0"/>
              <a:t>this</a:t>
            </a:r>
            <a:r>
              <a:rPr lang="en-US" dirty="0" err="1" smtClean="0"/>
              <a:t>.age</a:t>
            </a:r>
            <a:r>
              <a:rPr lang="en-US" dirty="0" smtClean="0"/>
              <a:t>=age;  </a:t>
            </a:r>
          </a:p>
          <a:p>
            <a:pPr>
              <a:buNone/>
            </a:pPr>
            <a:r>
              <a:rPr lang="en-US" dirty="0" smtClean="0"/>
              <a:t>  }  </a:t>
            </a:r>
          </a:p>
          <a:p>
            <a:pPr>
              <a:buNone/>
            </a:pPr>
            <a:r>
              <a:rPr lang="en-US" dirty="0" smtClean="0"/>
              <a:t>}  </a:t>
            </a:r>
          </a:p>
          <a:p>
            <a:pPr>
              <a:buNone/>
            </a:pPr>
            <a:r>
              <a:rPr lang="en-US" b="1" dirty="0" smtClean="0"/>
              <a:t>public</a:t>
            </a:r>
            <a:r>
              <a:rPr lang="en-US" dirty="0" smtClean="0"/>
              <a:t> </a:t>
            </a:r>
            <a:r>
              <a:rPr lang="en-US" b="1" dirty="0" smtClean="0"/>
              <a:t>class</a:t>
            </a:r>
            <a:r>
              <a:rPr lang="en-US" dirty="0" smtClean="0"/>
              <a:t> TestCollection3{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//Creating user-defined class objects  </a:t>
            </a:r>
          </a:p>
          <a:p>
            <a:pPr>
              <a:buNone/>
            </a:pPr>
            <a:r>
              <a:rPr lang="en-US" dirty="0" smtClean="0"/>
              <a:t>  Student s1=</a:t>
            </a:r>
            <a:r>
              <a:rPr lang="en-US" b="1" dirty="0" smtClean="0"/>
              <a:t>new</a:t>
            </a:r>
            <a:r>
              <a:rPr lang="en-US" dirty="0" smtClean="0"/>
              <a:t> Student(101,"Sonoo",23);  </a:t>
            </a:r>
          </a:p>
          <a:p>
            <a:pPr>
              <a:buNone/>
            </a:pPr>
            <a:r>
              <a:rPr lang="en-US" dirty="0" smtClean="0"/>
              <a:t>  Student s2=</a:t>
            </a:r>
            <a:r>
              <a:rPr lang="en-US" b="1" dirty="0" smtClean="0"/>
              <a:t>new</a:t>
            </a:r>
            <a:r>
              <a:rPr lang="en-US" dirty="0" smtClean="0"/>
              <a:t> Student(102,"Ravi",21);  </a:t>
            </a:r>
          </a:p>
          <a:p>
            <a:pPr>
              <a:buNone/>
            </a:pPr>
            <a:r>
              <a:rPr lang="en-US" dirty="0" smtClean="0"/>
              <a:t>  Student</a:t>
            </a:r>
            <a:r>
              <a:rPr lang="en-US" smtClean="0"/>
              <a:t> </a:t>
            </a:r>
            <a:r>
              <a:rPr lang="en-US" smtClean="0"/>
              <a:t>s3=</a:t>
            </a:r>
            <a:r>
              <a:rPr lang="en-US" b="1" smtClean="0"/>
              <a:t>new</a:t>
            </a:r>
            <a:r>
              <a:rPr lang="en-US" dirty="0" smtClean="0"/>
              <a:t> Student(103,"Hanumat",25);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248400"/>
          </a:xfrm>
        </p:spPr>
        <p:txBody>
          <a:bodyPr>
            <a:normAutofit fontScale="85000" lnSpcReduction="20000"/>
          </a:bodyPr>
          <a:lstStyle/>
          <a:p>
            <a:pPr>
              <a:buNone/>
            </a:pPr>
            <a:r>
              <a:rPr lang="en-US" dirty="0" smtClean="0"/>
              <a:t>  //creating </a:t>
            </a:r>
            <a:r>
              <a:rPr lang="en-US" dirty="0" err="1" smtClean="0"/>
              <a:t>arraylist</a:t>
            </a:r>
            <a:r>
              <a:rPr lang="en-US" dirty="0" smtClean="0"/>
              <a:t>  </a:t>
            </a:r>
          </a:p>
          <a:p>
            <a:pPr>
              <a:buNone/>
            </a:pPr>
            <a:r>
              <a:rPr lang="en-US" dirty="0" smtClean="0"/>
              <a:t>  </a:t>
            </a:r>
            <a:r>
              <a:rPr lang="en-US" dirty="0" err="1" smtClean="0"/>
              <a:t>ArrayList</a:t>
            </a:r>
            <a:r>
              <a:rPr lang="en-US" dirty="0" smtClean="0"/>
              <a:t>&lt;Student&gt; al=</a:t>
            </a:r>
            <a:r>
              <a:rPr lang="en-US" b="1" dirty="0" smtClean="0"/>
              <a:t>new</a:t>
            </a:r>
            <a:r>
              <a:rPr lang="en-US" dirty="0" smtClean="0"/>
              <a:t> </a:t>
            </a:r>
            <a:r>
              <a:rPr lang="en-US" dirty="0" err="1" smtClean="0"/>
              <a:t>ArrayList</a:t>
            </a:r>
            <a:r>
              <a:rPr lang="en-US" dirty="0" smtClean="0"/>
              <a:t>&lt;Student&gt;();  </a:t>
            </a:r>
          </a:p>
          <a:p>
            <a:pPr>
              <a:buNone/>
            </a:pPr>
            <a:r>
              <a:rPr lang="en-US" dirty="0" smtClean="0"/>
              <a:t>  </a:t>
            </a:r>
            <a:r>
              <a:rPr lang="en-US" dirty="0" err="1" smtClean="0"/>
              <a:t>al.add</a:t>
            </a:r>
            <a:r>
              <a:rPr lang="en-US" dirty="0" smtClean="0"/>
              <a:t>(s1);//adding Student class object  </a:t>
            </a:r>
          </a:p>
          <a:p>
            <a:pPr>
              <a:buNone/>
            </a:pPr>
            <a:r>
              <a:rPr lang="en-US" dirty="0" smtClean="0"/>
              <a:t>  </a:t>
            </a:r>
            <a:r>
              <a:rPr lang="en-US" dirty="0" err="1" smtClean="0"/>
              <a:t>al.add</a:t>
            </a:r>
            <a:r>
              <a:rPr lang="en-US" dirty="0" smtClean="0"/>
              <a:t>(s2);  </a:t>
            </a:r>
          </a:p>
          <a:p>
            <a:pPr>
              <a:buNone/>
            </a:pPr>
            <a:r>
              <a:rPr lang="en-US" dirty="0" smtClean="0"/>
              <a:t>  </a:t>
            </a:r>
            <a:r>
              <a:rPr lang="en-US" dirty="0" err="1" smtClean="0"/>
              <a:t>al.add</a:t>
            </a:r>
            <a:r>
              <a:rPr lang="en-US" dirty="0" smtClean="0"/>
              <a:t>(s3);  </a:t>
            </a:r>
          </a:p>
          <a:p>
            <a:pPr>
              <a:buNone/>
            </a:pPr>
            <a:r>
              <a:rPr lang="en-US" dirty="0" smtClean="0"/>
              <a:t>  //Getting </a:t>
            </a:r>
            <a:r>
              <a:rPr lang="en-US" dirty="0" err="1" smtClean="0"/>
              <a:t>Iterator</a:t>
            </a:r>
            <a:r>
              <a:rPr lang="en-US" dirty="0" smtClean="0"/>
              <a:t>  </a:t>
            </a:r>
          </a:p>
          <a:p>
            <a:pPr>
              <a:buNone/>
            </a:pPr>
            <a:r>
              <a:rPr lang="en-US" dirty="0" smtClean="0"/>
              <a:t>  </a:t>
            </a:r>
            <a:r>
              <a:rPr lang="en-US" dirty="0" err="1" smtClean="0"/>
              <a:t>Iterator</a:t>
            </a:r>
            <a:r>
              <a:rPr lang="en-US" dirty="0" smtClean="0"/>
              <a:t> </a:t>
            </a:r>
            <a:r>
              <a:rPr lang="en-US" dirty="0" err="1" smtClean="0"/>
              <a:t>itr</a:t>
            </a:r>
            <a:r>
              <a:rPr lang="en-US" dirty="0" smtClean="0"/>
              <a:t>=</a:t>
            </a:r>
            <a:r>
              <a:rPr lang="en-US" dirty="0" err="1" smtClean="0"/>
              <a:t>al.iterator</a:t>
            </a:r>
            <a:r>
              <a:rPr lang="en-US" dirty="0" smtClean="0"/>
              <a:t>();  </a:t>
            </a:r>
          </a:p>
          <a:p>
            <a:pPr>
              <a:buNone/>
            </a:pPr>
            <a:r>
              <a:rPr lang="en-US" dirty="0" smtClean="0"/>
              <a:t>  //traversing elements of </a:t>
            </a:r>
            <a:r>
              <a:rPr lang="en-US" dirty="0" err="1" smtClean="0"/>
              <a:t>ArrayList</a:t>
            </a:r>
            <a:r>
              <a:rPr lang="en-US" dirty="0" smtClean="0"/>
              <a:t> object  </a:t>
            </a:r>
          </a:p>
          <a:p>
            <a:pPr>
              <a:buNone/>
            </a:pPr>
            <a:r>
              <a:rPr lang="en-US" dirty="0" smtClean="0"/>
              <a:t>  </a:t>
            </a:r>
            <a:r>
              <a:rPr lang="en-US" b="1" dirty="0" smtClean="0"/>
              <a:t>while</a:t>
            </a:r>
            <a:r>
              <a:rPr lang="en-US" dirty="0" smtClean="0"/>
              <a:t>(</a:t>
            </a:r>
            <a:r>
              <a:rPr lang="en-US" dirty="0" err="1" smtClean="0"/>
              <a:t>itr.hasNext</a:t>
            </a:r>
            <a:r>
              <a:rPr lang="en-US" dirty="0" smtClean="0"/>
              <a:t>()){  </a:t>
            </a:r>
          </a:p>
          <a:p>
            <a:pPr>
              <a:buNone/>
            </a:pPr>
            <a:r>
              <a:rPr lang="en-US" dirty="0" smtClean="0"/>
              <a:t>    Student </a:t>
            </a:r>
            <a:r>
              <a:rPr lang="en-US" dirty="0" err="1" smtClean="0"/>
              <a:t>st</a:t>
            </a:r>
            <a:r>
              <a:rPr lang="en-US" dirty="0" smtClean="0"/>
              <a:t>=(Student)</a:t>
            </a:r>
            <a:r>
              <a:rPr lang="en-US" dirty="0" err="1" smtClean="0"/>
              <a:t>itr.next</a:t>
            </a:r>
            <a:r>
              <a:rPr lang="en-US" dirty="0" smtClean="0"/>
              <a:t>();  </a:t>
            </a:r>
          </a:p>
          <a:p>
            <a:pPr>
              <a:buNone/>
            </a:pPr>
            <a:r>
              <a:rPr lang="en-US" dirty="0" smtClean="0"/>
              <a:t>    </a:t>
            </a:r>
            <a:r>
              <a:rPr lang="en-US" dirty="0" err="1" smtClean="0"/>
              <a:t>System.out.println</a:t>
            </a:r>
            <a:r>
              <a:rPr lang="en-US" dirty="0" smtClean="0"/>
              <a:t>(</a:t>
            </a:r>
            <a:r>
              <a:rPr lang="en-US" dirty="0" err="1" smtClean="0"/>
              <a:t>st.rollno</a:t>
            </a:r>
            <a:r>
              <a:rPr lang="en-US" dirty="0" smtClean="0"/>
              <a:t>+" "+st.name+" "+</a:t>
            </a:r>
            <a:r>
              <a:rPr lang="en-US" dirty="0" err="1" smtClean="0"/>
              <a:t>st.age</a:t>
            </a:r>
            <a:r>
              <a:rPr lang="en-US" dirty="0" smtClean="0"/>
              <a:t>);  </a:t>
            </a:r>
          </a:p>
          <a:p>
            <a:pPr>
              <a:buNone/>
            </a:pPr>
            <a:r>
              <a:rPr lang="en-US" dirty="0" smtClean="0"/>
              <a:t>  }  </a:t>
            </a:r>
          </a:p>
          <a:p>
            <a:pPr>
              <a:buNone/>
            </a:pPr>
            <a:r>
              <a:rPr lang="en-US" dirty="0" smtClean="0"/>
              <a:t> }  </a:t>
            </a:r>
          </a:p>
          <a:p>
            <a:pPr>
              <a:buNone/>
            </a:pP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pPr algn="l"/>
            <a:r>
              <a:rPr lang="en-IN" dirty="0" smtClean="0"/>
              <a:t>Introduction:</a:t>
            </a:r>
            <a:endParaRPr lang="en-US" dirty="0"/>
          </a:p>
        </p:txBody>
      </p:sp>
      <p:sp>
        <p:nvSpPr>
          <p:cNvPr id="3" name="Content Placeholder 2"/>
          <p:cNvSpPr>
            <a:spLocks noGrp="1"/>
          </p:cNvSpPr>
          <p:nvPr>
            <p:ph idx="1"/>
          </p:nvPr>
        </p:nvSpPr>
        <p:spPr>
          <a:xfrm>
            <a:off x="0" y="457200"/>
            <a:ext cx="9144000" cy="6400800"/>
          </a:xfrm>
        </p:spPr>
        <p:txBody>
          <a:bodyPr>
            <a:normAutofit fontScale="77500" lnSpcReduction="20000"/>
          </a:bodyPr>
          <a:lstStyle/>
          <a:p>
            <a:pPr algn="just"/>
            <a:r>
              <a:rPr lang="en-US" b="1" dirty="0" err="1" smtClean="0"/>
              <a:t>ArrayList</a:t>
            </a:r>
            <a:r>
              <a:rPr lang="en-US" dirty="0" smtClean="0"/>
              <a:t> class implements </a:t>
            </a:r>
            <a:r>
              <a:rPr lang="en-US" b="1" dirty="0" smtClean="0"/>
              <a:t>List</a:t>
            </a:r>
            <a:r>
              <a:rPr lang="en-US" dirty="0" smtClean="0"/>
              <a:t> interface. </a:t>
            </a:r>
          </a:p>
          <a:p>
            <a:pPr algn="just"/>
            <a:r>
              <a:rPr lang="en-US" dirty="0" smtClean="0"/>
              <a:t>It is widely used because of the functionality and flexibility it offers. </a:t>
            </a:r>
          </a:p>
          <a:p>
            <a:pPr algn="just"/>
            <a:r>
              <a:rPr lang="en-US" dirty="0" smtClean="0"/>
              <a:t>Most of the developers </a:t>
            </a:r>
            <a:r>
              <a:rPr lang="en-US" b="1" dirty="0" smtClean="0"/>
              <a:t>choose </a:t>
            </a:r>
            <a:r>
              <a:rPr lang="en-US" b="1" dirty="0" err="1" smtClean="0"/>
              <a:t>ArrayList</a:t>
            </a:r>
            <a:r>
              <a:rPr lang="en-US" b="1" dirty="0" smtClean="0"/>
              <a:t> over Array</a:t>
            </a:r>
            <a:r>
              <a:rPr lang="en-US" dirty="0" smtClean="0"/>
              <a:t> as it’s a very good alternative of traditional java arrays. </a:t>
            </a:r>
          </a:p>
          <a:p>
            <a:pPr algn="just"/>
            <a:r>
              <a:rPr lang="en-US" dirty="0" err="1" smtClean="0"/>
              <a:t>ArrayList</a:t>
            </a:r>
            <a:r>
              <a:rPr lang="en-US" dirty="0" smtClean="0"/>
              <a:t> is a resizable-array implementation of the List interface. </a:t>
            </a:r>
          </a:p>
          <a:p>
            <a:pPr algn="just"/>
            <a:r>
              <a:rPr lang="en-US" dirty="0" smtClean="0"/>
              <a:t>It implements all optional list operations, and permits all elements, including null.</a:t>
            </a:r>
          </a:p>
          <a:p>
            <a:pPr algn="just"/>
            <a:r>
              <a:rPr lang="en-US" dirty="0" smtClean="0"/>
              <a:t>The issue with arrays is that they are of fixed length so if it is full you cannot add any more elements to it, likewise if there are number of elements gets removed from it the memory consumption would be the same as it doesn’t shrink. </a:t>
            </a:r>
          </a:p>
          <a:p>
            <a:pPr algn="just"/>
            <a:r>
              <a:rPr lang="en-US" dirty="0" smtClean="0"/>
              <a:t>On the other </a:t>
            </a:r>
            <a:r>
              <a:rPr lang="en-US" dirty="0" err="1" smtClean="0"/>
              <a:t>ArrayList</a:t>
            </a:r>
            <a:r>
              <a:rPr lang="en-US" dirty="0" smtClean="0"/>
              <a:t> can dynamically grow and shrink after addition and removal of elements. </a:t>
            </a:r>
          </a:p>
          <a:p>
            <a:pPr algn="just"/>
            <a:r>
              <a:rPr lang="en-US" dirty="0" smtClean="0"/>
              <a:t>Apart from these benefits </a:t>
            </a:r>
            <a:r>
              <a:rPr lang="en-US" dirty="0" err="1" smtClean="0"/>
              <a:t>ArrayList</a:t>
            </a:r>
            <a:r>
              <a:rPr lang="en-US" dirty="0" smtClean="0"/>
              <a:t> class enables us to use predefined methods of it which makes our task easy. </a:t>
            </a:r>
          </a:p>
          <a:p>
            <a:pPr algn="just"/>
            <a:r>
              <a:rPr lang="en-US" dirty="0" smtClean="0"/>
              <a:t>Let’s see the </a:t>
            </a:r>
            <a:r>
              <a:rPr lang="en-US" dirty="0" err="1" smtClean="0"/>
              <a:t>ArrayList</a:t>
            </a:r>
            <a:r>
              <a:rPr lang="en-US" dirty="0" smtClean="0"/>
              <a:t> example first then we will discuss it’s methods and their usage.</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smtClean="0"/>
              <a:t>Methods of </a:t>
            </a:r>
            <a:r>
              <a:rPr lang="en-US" b="1" dirty="0" err="1" smtClean="0">
                <a:solidFill>
                  <a:srgbClr val="FF0000"/>
                </a:solidFill>
              </a:rPr>
              <a:t>ArrayList</a:t>
            </a:r>
            <a:r>
              <a:rPr lang="en-US" b="1" dirty="0" smtClean="0"/>
              <a:t> class</a:t>
            </a:r>
            <a:endParaRPr lang="en-US" dirty="0"/>
          </a:p>
        </p:txBody>
      </p:sp>
      <p:sp>
        <p:nvSpPr>
          <p:cNvPr id="3" name="Content Placeholder 2"/>
          <p:cNvSpPr>
            <a:spLocks noGrp="1"/>
          </p:cNvSpPr>
          <p:nvPr>
            <p:ph idx="1"/>
          </p:nvPr>
        </p:nvSpPr>
        <p:spPr>
          <a:xfrm>
            <a:off x="0" y="457200"/>
            <a:ext cx="9144000" cy="6400800"/>
          </a:xfrm>
        </p:spPr>
        <p:txBody>
          <a:bodyPr>
            <a:normAutofit fontScale="85000" lnSpcReduction="10000"/>
          </a:bodyPr>
          <a:lstStyle/>
          <a:p>
            <a:pPr algn="just"/>
            <a:r>
              <a:rPr lang="en-US" dirty="0" smtClean="0"/>
              <a:t>Let’s discuss few of the important methods.</a:t>
            </a:r>
          </a:p>
          <a:p>
            <a:pPr algn="just">
              <a:buNone/>
            </a:pPr>
            <a:r>
              <a:rPr lang="en-US" dirty="0" smtClean="0"/>
              <a:t>1) </a:t>
            </a:r>
            <a:r>
              <a:rPr lang="en-US" b="1" dirty="0" smtClean="0"/>
              <a:t>add(Object o)</a:t>
            </a:r>
            <a:r>
              <a:rPr lang="en-US" dirty="0" smtClean="0"/>
              <a:t>: This method adds an object o to the </a:t>
            </a:r>
            <a:r>
              <a:rPr lang="en-US" dirty="0" err="1" smtClean="0"/>
              <a:t>arraylist</a:t>
            </a:r>
            <a:r>
              <a:rPr lang="en-US" dirty="0" smtClean="0"/>
              <a:t>.</a:t>
            </a:r>
          </a:p>
          <a:p>
            <a:pPr algn="just"/>
            <a:r>
              <a:rPr lang="en-US" dirty="0" err="1" smtClean="0">
                <a:solidFill>
                  <a:srgbClr val="FF0000"/>
                </a:solidFill>
              </a:rPr>
              <a:t>obj.add</a:t>
            </a:r>
            <a:r>
              <a:rPr lang="en-US" dirty="0" smtClean="0">
                <a:solidFill>
                  <a:srgbClr val="FF0000"/>
                </a:solidFill>
              </a:rPr>
              <a:t>("hello");</a:t>
            </a:r>
          </a:p>
          <a:p>
            <a:pPr algn="just"/>
            <a:r>
              <a:rPr lang="en-US" dirty="0" smtClean="0"/>
              <a:t>This statement would add a string hello in the </a:t>
            </a:r>
            <a:r>
              <a:rPr lang="en-US" dirty="0" err="1" smtClean="0"/>
              <a:t>arraylist</a:t>
            </a:r>
            <a:r>
              <a:rPr lang="en-US" dirty="0" smtClean="0"/>
              <a:t> at last position.</a:t>
            </a:r>
          </a:p>
          <a:p>
            <a:pPr algn="just">
              <a:buNone/>
            </a:pPr>
            <a:r>
              <a:rPr lang="en-US" dirty="0" smtClean="0"/>
              <a:t>2) </a:t>
            </a:r>
            <a:r>
              <a:rPr lang="en-US" b="1" dirty="0" smtClean="0"/>
              <a:t>add(</a:t>
            </a:r>
            <a:r>
              <a:rPr lang="en-US" b="1" dirty="0" err="1" smtClean="0"/>
              <a:t>int</a:t>
            </a:r>
            <a:r>
              <a:rPr lang="en-US" b="1" dirty="0" smtClean="0"/>
              <a:t> index, Object o)</a:t>
            </a:r>
            <a:r>
              <a:rPr lang="en-US" dirty="0" smtClean="0"/>
              <a:t>: It adds the object o to the array list at the given index.</a:t>
            </a:r>
          </a:p>
          <a:p>
            <a:pPr algn="just"/>
            <a:r>
              <a:rPr lang="en-US" dirty="0" err="1" smtClean="0">
                <a:solidFill>
                  <a:srgbClr val="FF0000"/>
                </a:solidFill>
              </a:rPr>
              <a:t>obj.add</a:t>
            </a:r>
            <a:r>
              <a:rPr lang="en-US" dirty="0" smtClean="0">
                <a:solidFill>
                  <a:srgbClr val="FF0000"/>
                </a:solidFill>
              </a:rPr>
              <a:t>(2, "bye");</a:t>
            </a:r>
          </a:p>
          <a:p>
            <a:pPr algn="just"/>
            <a:r>
              <a:rPr lang="en-US" dirty="0" smtClean="0"/>
              <a:t>It will add the string bye to the 2nd index (3rd position as the array list starts with index 0) of array list.</a:t>
            </a:r>
          </a:p>
          <a:p>
            <a:pPr algn="just">
              <a:buNone/>
            </a:pPr>
            <a:r>
              <a:rPr lang="en-US" dirty="0" smtClean="0"/>
              <a:t>3) </a:t>
            </a:r>
            <a:r>
              <a:rPr lang="en-US" b="1" dirty="0" smtClean="0"/>
              <a:t>remove(Object o)</a:t>
            </a:r>
            <a:r>
              <a:rPr lang="en-US" dirty="0" smtClean="0"/>
              <a:t>: Removes the object o from the </a:t>
            </a:r>
            <a:r>
              <a:rPr lang="en-US" dirty="0" err="1" smtClean="0"/>
              <a:t>ArrayList</a:t>
            </a:r>
            <a:r>
              <a:rPr lang="en-US" dirty="0" smtClean="0"/>
              <a:t>.</a:t>
            </a:r>
          </a:p>
          <a:p>
            <a:pPr algn="just"/>
            <a:r>
              <a:rPr lang="en-US" dirty="0" err="1" smtClean="0">
                <a:solidFill>
                  <a:srgbClr val="FF0000"/>
                </a:solidFill>
              </a:rPr>
              <a:t>obj.remove</a:t>
            </a:r>
            <a:r>
              <a:rPr lang="en-US" dirty="0" smtClean="0">
                <a:solidFill>
                  <a:srgbClr val="FF0000"/>
                </a:solidFill>
              </a:rPr>
              <a:t>("</a:t>
            </a:r>
            <a:r>
              <a:rPr lang="en-US" dirty="0" err="1" smtClean="0">
                <a:solidFill>
                  <a:srgbClr val="FF0000"/>
                </a:solidFill>
              </a:rPr>
              <a:t>Chaitanya</a:t>
            </a:r>
            <a:r>
              <a:rPr lang="en-US" dirty="0" smtClean="0">
                <a:solidFill>
                  <a:srgbClr val="FF0000"/>
                </a:solidFill>
              </a:rPr>
              <a:t>");</a:t>
            </a:r>
          </a:p>
          <a:p>
            <a:pPr algn="just"/>
            <a:r>
              <a:rPr lang="en-US" dirty="0" smtClean="0"/>
              <a:t>This statement will remove the string “</a:t>
            </a:r>
            <a:r>
              <a:rPr lang="en-US" dirty="0" err="1" smtClean="0"/>
              <a:t>Chaitanya</a:t>
            </a:r>
            <a:r>
              <a:rPr lang="en-US" dirty="0" smtClean="0"/>
              <a:t>” from the </a:t>
            </a:r>
            <a:r>
              <a:rPr lang="en-US" dirty="0" err="1" smtClean="0"/>
              <a:t>ArrayList</a:t>
            </a:r>
            <a:r>
              <a:rPr 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buNone/>
            </a:pPr>
            <a:r>
              <a:rPr lang="en-US" dirty="0" smtClean="0"/>
              <a:t>4) </a:t>
            </a:r>
            <a:r>
              <a:rPr lang="en-US" b="1" dirty="0" smtClean="0"/>
              <a:t>remove(</a:t>
            </a:r>
            <a:r>
              <a:rPr lang="en-US" b="1" dirty="0" err="1" smtClean="0"/>
              <a:t>int</a:t>
            </a:r>
            <a:r>
              <a:rPr lang="en-US" b="1" dirty="0" smtClean="0"/>
              <a:t> index)</a:t>
            </a:r>
            <a:r>
              <a:rPr lang="en-US" dirty="0" smtClean="0"/>
              <a:t>: Removes element from a given index.</a:t>
            </a:r>
          </a:p>
          <a:p>
            <a:pPr algn="just"/>
            <a:r>
              <a:rPr lang="en-US" dirty="0" err="1" smtClean="0">
                <a:solidFill>
                  <a:srgbClr val="FF0000"/>
                </a:solidFill>
              </a:rPr>
              <a:t>obj.remove</a:t>
            </a:r>
            <a:r>
              <a:rPr lang="en-US" dirty="0" smtClean="0">
                <a:solidFill>
                  <a:srgbClr val="FF0000"/>
                </a:solidFill>
              </a:rPr>
              <a:t>(3);</a:t>
            </a:r>
          </a:p>
          <a:p>
            <a:pPr algn="just"/>
            <a:r>
              <a:rPr lang="en-US" dirty="0" smtClean="0"/>
              <a:t>It would remove the element of index 3 (4th element of the list – List starts with o).</a:t>
            </a:r>
          </a:p>
          <a:p>
            <a:pPr algn="just">
              <a:buNone/>
            </a:pPr>
            <a:r>
              <a:rPr lang="en-US" dirty="0" smtClean="0"/>
              <a:t>5) </a:t>
            </a:r>
            <a:r>
              <a:rPr lang="en-US" b="1" dirty="0" smtClean="0"/>
              <a:t>set(</a:t>
            </a:r>
            <a:r>
              <a:rPr lang="en-US" b="1" dirty="0" err="1" smtClean="0"/>
              <a:t>int</a:t>
            </a:r>
            <a:r>
              <a:rPr lang="en-US" b="1" dirty="0" smtClean="0"/>
              <a:t> index, Object o)</a:t>
            </a:r>
            <a:r>
              <a:rPr lang="en-US" dirty="0" smtClean="0"/>
              <a:t>: Used for updating an element. It replaces the element present at the specified index with the object o.</a:t>
            </a:r>
          </a:p>
          <a:p>
            <a:pPr algn="just"/>
            <a:r>
              <a:rPr lang="en-US" dirty="0" err="1" smtClean="0">
                <a:solidFill>
                  <a:srgbClr val="FF0000"/>
                </a:solidFill>
              </a:rPr>
              <a:t>obj.set</a:t>
            </a:r>
            <a:r>
              <a:rPr lang="en-US" dirty="0" smtClean="0">
                <a:solidFill>
                  <a:srgbClr val="FF0000"/>
                </a:solidFill>
              </a:rPr>
              <a:t>(2, "Tom");</a:t>
            </a:r>
          </a:p>
          <a:p>
            <a:pPr algn="just"/>
            <a:r>
              <a:rPr lang="en-US" dirty="0" smtClean="0"/>
              <a:t>It would replace the 3rd element (index =2 is 3rd element) with the value Tom.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lgn="just">
              <a:buNone/>
            </a:pPr>
            <a:r>
              <a:rPr lang="en-US" dirty="0" smtClean="0"/>
              <a:t>6)</a:t>
            </a:r>
            <a:r>
              <a:rPr lang="en-US" b="1" dirty="0" smtClean="0"/>
              <a:t> </a:t>
            </a:r>
            <a:r>
              <a:rPr lang="en-US" b="1" dirty="0" err="1" smtClean="0"/>
              <a:t>int</a:t>
            </a:r>
            <a:r>
              <a:rPr lang="en-US" b="1" dirty="0" smtClean="0"/>
              <a:t> </a:t>
            </a:r>
            <a:r>
              <a:rPr lang="en-US" b="1" dirty="0" err="1" smtClean="0"/>
              <a:t>indexOf</a:t>
            </a:r>
            <a:r>
              <a:rPr lang="en-US" b="1" dirty="0" smtClean="0"/>
              <a:t>(Object o)</a:t>
            </a:r>
            <a:r>
              <a:rPr lang="en-US" dirty="0" smtClean="0"/>
              <a:t>: Gives the index of the object o. If the element is not found in the list then this method returns the value -1.</a:t>
            </a:r>
          </a:p>
          <a:p>
            <a:pPr algn="just"/>
            <a:r>
              <a:rPr lang="en-US" dirty="0" err="1" smtClean="0">
                <a:solidFill>
                  <a:srgbClr val="FF0000"/>
                </a:solidFill>
              </a:rPr>
              <a:t>int</a:t>
            </a:r>
            <a:r>
              <a:rPr lang="en-US" dirty="0" smtClean="0">
                <a:solidFill>
                  <a:srgbClr val="FF0000"/>
                </a:solidFill>
              </a:rPr>
              <a:t> pos = </a:t>
            </a:r>
            <a:r>
              <a:rPr lang="en-US" dirty="0" err="1" smtClean="0">
                <a:solidFill>
                  <a:srgbClr val="FF0000"/>
                </a:solidFill>
              </a:rPr>
              <a:t>obj.indexOf</a:t>
            </a:r>
            <a:r>
              <a:rPr lang="en-US" dirty="0" smtClean="0">
                <a:solidFill>
                  <a:srgbClr val="FF0000"/>
                </a:solidFill>
              </a:rPr>
              <a:t>("Tom");</a:t>
            </a:r>
          </a:p>
          <a:p>
            <a:pPr algn="just"/>
            <a:r>
              <a:rPr lang="en-US" dirty="0" smtClean="0"/>
              <a:t>This would give the index (position) of the string Tom in the list.</a:t>
            </a:r>
          </a:p>
          <a:p>
            <a:pPr algn="just">
              <a:buNone/>
            </a:pPr>
            <a:r>
              <a:rPr lang="en-US" dirty="0" smtClean="0"/>
              <a:t>7) </a:t>
            </a:r>
            <a:r>
              <a:rPr lang="en-US" b="1" dirty="0" smtClean="0"/>
              <a:t>Object get(</a:t>
            </a:r>
            <a:r>
              <a:rPr lang="en-US" b="1" dirty="0" err="1" smtClean="0"/>
              <a:t>int</a:t>
            </a:r>
            <a:r>
              <a:rPr lang="en-US" b="1" dirty="0" smtClean="0"/>
              <a:t> index)</a:t>
            </a:r>
            <a:r>
              <a:rPr lang="en-US" dirty="0" smtClean="0"/>
              <a:t>: It returns the object of list which is present at the specified index.</a:t>
            </a:r>
          </a:p>
          <a:p>
            <a:pPr algn="just"/>
            <a:r>
              <a:rPr lang="en-US" dirty="0" smtClean="0">
                <a:solidFill>
                  <a:srgbClr val="FF0000"/>
                </a:solidFill>
              </a:rPr>
              <a:t>String </a:t>
            </a:r>
            <a:r>
              <a:rPr lang="en-US" dirty="0" err="1" smtClean="0">
                <a:solidFill>
                  <a:srgbClr val="FF0000"/>
                </a:solidFill>
              </a:rPr>
              <a:t>str</a:t>
            </a:r>
            <a:r>
              <a:rPr lang="en-US" dirty="0" smtClean="0">
                <a:solidFill>
                  <a:srgbClr val="FF0000"/>
                </a:solidFill>
              </a:rPr>
              <a:t>= </a:t>
            </a:r>
            <a:r>
              <a:rPr lang="en-US" dirty="0" err="1" smtClean="0">
                <a:solidFill>
                  <a:srgbClr val="FF0000"/>
                </a:solidFill>
              </a:rPr>
              <a:t>obj.get</a:t>
            </a:r>
            <a:r>
              <a:rPr lang="en-US" dirty="0" smtClean="0">
                <a:solidFill>
                  <a:srgbClr val="FF0000"/>
                </a:solidFill>
              </a:rPr>
              <a:t>(2);</a:t>
            </a:r>
          </a:p>
          <a:p>
            <a:pPr algn="just"/>
            <a:r>
              <a:rPr lang="en-US" dirty="0" smtClean="0"/>
              <a:t>Function get would return the string stored at 3rd position (index 2) and would be assigned to the string “</a:t>
            </a:r>
            <a:r>
              <a:rPr lang="en-US" dirty="0" err="1" smtClean="0"/>
              <a:t>str</a:t>
            </a:r>
            <a:r>
              <a:rPr lang="en-US" dirty="0" smtClean="0"/>
              <a:t>”. </a:t>
            </a:r>
          </a:p>
          <a:p>
            <a:pPr algn="just"/>
            <a:r>
              <a:rPr lang="en-US" dirty="0" smtClean="0"/>
              <a:t>We have stored the returned value in string variable because in our example we have defined the </a:t>
            </a:r>
            <a:r>
              <a:rPr lang="en-US" dirty="0" err="1" smtClean="0"/>
              <a:t>ArrayList</a:t>
            </a:r>
            <a:r>
              <a:rPr lang="en-US" dirty="0" smtClean="0"/>
              <a:t> is of String type. </a:t>
            </a:r>
          </a:p>
          <a:p>
            <a:pPr algn="just"/>
            <a:r>
              <a:rPr lang="en-US" dirty="0" smtClean="0"/>
              <a:t>If you are having integer array list then the returned value should be stored in an integer variable.</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buNone/>
            </a:pPr>
            <a:r>
              <a:rPr lang="en-US" dirty="0" smtClean="0"/>
              <a:t>8) </a:t>
            </a:r>
            <a:r>
              <a:rPr lang="en-US" b="1" dirty="0" err="1" smtClean="0"/>
              <a:t>int</a:t>
            </a:r>
            <a:r>
              <a:rPr lang="en-US" b="1" dirty="0" smtClean="0"/>
              <a:t> size()</a:t>
            </a:r>
            <a:r>
              <a:rPr lang="en-US" dirty="0" smtClean="0"/>
              <a:t>: It gives the size of the </a:t>
            </a:r>
            <a:r>
              <a:rPr lang="en-US" dirty="0" err="1" smtClean="0"/>
              <a:t>ArrayList</a:t>
            </a:r>
            <a:r>
              <a:rPr lang="en-US" dirty="0" smtClean="0"/>
              <a:t> – Number of elements of the list.</a:t>
            </a:r>
          </a:p>
          <a:p>
            <a:pPr algn="just"/>
            <a:r>
              <a:rPr lang="en-US" dirty="0" err="1" smtClean="0">
                <a:solidFill>
                  <a:srgbClr val="FF0000"/>
                </a:solidFill>
              </a:rPr>
              <a:t>int</a:t>
            </a:r>
            <a:r>
              <a:rPr lang="en-US" dirty="0" smtClean="0">
                <a:solidFill>
                  <a:srgbClr val="FF0000"/>
                </a:solidFill>
              </a:rPr>
              <a:t> </a:t>
            </a:r>
            <a:r>
              <a:rPr lang="en-US" dirty="0" err="1" smtClean="0">
                <a:solidFill>
                  <a:srgbClr val="FF0000"/>
                </a:solidFill>
              </a:rPr>
              <a:t>numberofitems</a:t>
            </a:r>
            <a:r>
              <a:rPr lang="en-US" dirty="0" smtClean="0">
                <a:solidFill>
                  <a:srgbClr val="FF0000"/>
                </a:solidFill>
              </a:rPr>
              <a:t> = </a:t>
            </a:r>
            <a:r>
              <a:rPr lang="en-US" dirty="0" err="1" smtClean="0">
                <a:solidFill>
                  <a:srgbClr val="FF0000"/>
                </a:solidFill>
              </a:rPr>
              <a:t>obj.size</a:t>
            </a:r>
            <a:r>
              <a:rPr lang="en-US" dirty="0" smtClean="0">
                <a:solidFill>
                  <a:srgbClr val="FF0000"/>
                </a:solidFill>
              </a:rPr>
              <a:t>();</a:t>
            </a:r>
          </a:p>
          <a:p>
            <a:pPr algn="just">
              <a:buNone/>
            </a:pPr>
            <a:r>
              <a:rPr lang="en-US" dirty="0" smtClean="0"/>
              <a:t>9) </a:t>
            </a:r>
            <a:r>
              <a:rPr lang="en-US" b="1" dirty="0" err="1" smtClean="0"/>
              <a:t>boolean</a:t>
            </a:r>
            <a:r>
              <a:rPr lang="en-US" b="1" dirty="0" smtClean="0"/>
              <a:t> contains(Object o)</a:t>
            </a:r>
            <a:r>
              <a:rPr lang="en-US" dirty="0" smtClean="0"/>
              <a:t>: It checks whether the given object o is present in the array list if its there then it returns true else it returns false.</a:t>
            </a:r>
          </a:p>
          <a:p>
            <a:pPr algn="just"/>
            <a:r>
              <a:rPr lang="en-US" dirty="0" err="1" smtClean="0">
                <a:solidFill>
                  <a:srgbClr val="FF0000"/>
                </a:solidFill>
              </a:rPr>
              <a:t>obj.contains</a:t>
            </a:r>
            <a:r>
              <a:rPr lang="en-US" dirty="0" smtClean="0">
                <a:solidFill>
                  <a:srgbClr val="FF0000"/>
                </a:solidFill>
              </a:rPr>
              <a:t>("Steve");</a:t>
            </a:r>
          </a:p>
          <a:p>
            <a:pPr algn="just"/>
            <a:r>
              <a:rPr lang="en-US" dirty="0" smtClean="0"/>
              <a:t>It would return true if the string “Steve” is present in the list else we would get false.</a:t>
            </a:r>
          </a:p>
          <a:p>
            <a:pPr algn="just">
              <a:buNone/>
            </a:pPr>
            <a:r>
              <a:rPr lang="en-US" dirty="0" smtClean="0"/>
              <a:t>10) </a:t>
            </a:r>
            <a:r>
              <a:rPr lang="en-US" b="1" dirty="0" smtClean="0"/>
              <a:t>clear():</a:t>
            </a:r>
            <a:r>
              <a:rPr lang="en-US" dirty="0" smtClean="0"/>
              <a:t> It is used for removing all the elements of the array list in one go. The below code will remove all the elements of </a:t>
            </a:r>
            <a:r>
              <a:rPr lang="en-US" dirty="0" err="1" smtClean="0"/>
              <a:t>ArrayList</a:t>
            </a:r>
            <a:r>
              <a:rPr lang="en-US" dirty="0" smtClean="0"/>
              <a:t> whose object is obj.</a:t>
            </a:r>
          </a:p>
          <a:p>
            <a:pPr algn="just"/>
            <a:r>
              <a:rPr lang="en-US" dirty="0" err="1" smtClean="0">
                <a:solidFill>
                  <a:srgbClr val="FF0000"/>
                </a:solidFill>
              </a:rPr>
              <a:t>obj.clear</a:t>
            </a:r>
            <a:r>
              <a:rPr lang="en-US" dirty="0" smtClean="0">
                <a:solidFill>
                  <a:srgbClr val="FF0000"/>
                </a:solidFill>
              </a:rPr>
              <a:t>();</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b="1" dirty="0" smtClean="0">
                <a:solidFill>
                  <a:srgbClr val="FF0000"/>
                </a:solidFill>
                <a:effectLst>
                  <a:outerShdw blurRad="38100" dist="38100" dir="2700000" algn="tl">
                    <a:srgbClr val="000000">
                      <a:alpha val="43137"/>
                    </a:srgbClr>
                  </a:outerShdw>
                </a:effectLst>
              </a:rPr>
              <a:t>Conclusion of Java </a:t>
            </a:r>
            <a:r>
              <a:rPr lang="en-US" b="1" dirty="0" err="1" smtClean="0">
                <a:solidFill>
                  <a:srgbClr val="FF0000"/>
                </a:solidFill>
                <a:effectLst>
                  <a:outerShdw blurRad="38100" dist="38100" dir="2700000" algn="tl">
                    <a:srgbClr val="000000">
                      <a:alpha val="43137"/>
                    </a:srgbClr>
                  </a:outerShdw>
                </a:effectLst>
              </a:rPr>
              <a:t>ArrayList</a:t>
            </a:r>
            <a:r>
              <a:rPr lang="en-US" b="1" dirty="0" smtClean="0">
                <a:solidFill>
                  <a:srgbClr val="FF0000"/>
                </a:solidFill>
                <a:effectLst>
                  <a:outerShdw blurRad="38100" dist="38100" dir="2700000" algn="tl">
                    <a:srgbClr val="000000">
                      <a:alpha val="43137"/>
                    </a:srgbClr>
                  </a:outerShdw>
                </a:effectLst>
              </a:rPr>
              <a:t> class</a:t>
            </a:r>
          </a:p>
          <a:p>
            <a:r>
              <a:rPr lang="en-US" dirty="0" smtClean="0"/>
              <a:t>Underlying data structure for </a:t>
            </a:r>
            <a:r>
              <a:rPr lang="en-US" dirty="0" err="1" smtClean="0"/>
              <a:t>ArrayList</a:t>
            </a:r>
            <a:r>
              <a:rPr lang="en-US" dirty="0" smtClean="0"/>
              <a:t> is Resizable or </a:t>
            </a:r>
            <a:r>
              <a:rPr lang="en-US" dirty="0" err="1" smtClean="0"/>
              <a:t>Growable</a:t>
            </a:r>
            <a:r>
              <a:rPr lang="en-US" dirty="0" smtClean="0"/>
              <a:t> Array.</a:t>
            </a:r>
          </a:p>
          <a:p>
            <a:r>
              <a:rPr lang="en-US" dirty="0" smtClean="0"/>
              <a:t>Java </a:t>
            </a:r>
            <a:r>
              <a:rPr lang="en-US" dirty="0" err="1" smtClean="0"/>
              <a:t>ArrayList</a:t>
            </a:r>
            <a:r>
              <a:rPr lang="en-US" dirty="0" smtClean="0"/>
              <a:t> class can contain duplicate elements.</a:t>
            </a:r>
          </a:p>
          <a:p>
            <a:r>
              <a:rPr lang="en-US" dirty="0" smtClean="0"/>
              <a:t>Java </a:t>
            </a:r>
            <a:r>
              <a:rPr lang="en-US" dirty="0" err="1" smtClean="0"/>
              <a:t>ArrayList</a:t>
            </a:r>
            <a:r>
              <a:rPr lang="en-US" dirty="0" smtClean="0"/>
              <a:t> class maintains insertion order.</a:t>
            </a:r>
          </a:p>
          <a:p>
            <a:r>
              <a:rPr lang="en-US" dirty="0" smtClean="0"/>
              <a:t>Java </a:t>
            </a:r>
            <a:r>
              <a:rPr lang="en-US" dirty="0" err="1" smtClean="0"/>
              <a:t>ArrayList</a:t>
            </a:r>
            <a:r>
              <a:rPr lang="en-US" dirty="0" smtClean="0"/>
              <a:t> class is non synchronized.</a:t>
            </a:r>
          </a:p>
          <a:p>
            <a:r>
              <a:rPr lang="en-US" dirty="0" smtClean="0"/>
              <a:t>Java </a:t>
            </a:r>
            <a:r>
              <a:rPr lang="en-US" dirty="0" err="1" smtClean="0"/>
              <a:t>ArrayList</a:t>
            </a:r>
            <a:r>
              <a:rPr lang="en-US" dirty="0" smtClean="0"/>
              <a:t> allows random access because array works at the index basis.</a:t>
            </a:r>
          </a:p>
          <a:p>
            <a:r>
              <a:rPr lang="en-US" dirty="0" smtClean="0"/>
              <a:t>In Java </a:t>
            </a:r>
            <a:r>
              <a:rPr lang="en-US" dirty="0" err="1" smtClean="0"/>
              <a:t>ArrayList</a:t>
            </a:r>
            <a:r>
              <a:rPr lang="en-US" dirty="0" smtClean="0"/>
              <a:t> class, manipulation is slow because a lot of shifting needs to be occurred if any element is removed from the array list.</a:t>
            </a:r>
          </a:p>
          <a:p>
            <a:r>
              <a:rPr lang="en-IN" dirty="0" smtClean="0"/>
              <a:t>Null insertion is possible.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rmAutofit fontScale="92500"/>
          </a:bodyPr>
          <a:lstStyle/>
          <a:p>
            <a:pPr algn="just"/>
            <a:r>
              <a:rPr lang="en-IN" dirty="0" smtClean="0"/>
              <a:t>Heterogeneous objects can be inserted(except for </a:t>
            </a:r>
            <a:r>
              <a:rPr lang="en-IN" dirty="0" err="1" smtClean="0"/>
              <a:t>TreeMap</a:t>
            </a:r>
            <a:r>
              <a:rPr lang="en-IN" dirty="0" smtClean="0"/>
              <a:t> &amp;</a:t>
            </a:r>
            <a:r>
              <a:rPr lang="en-IN" dirty="0" err="1" smtClean="0"/>
              <a:t>TreeSet</a:t>
            </a:r>
            <a:r>
              <a:rPr lang="en-IN" dirty="0" smtClean="0"/>
              <a:t>).</a:t>
            </a:r>
          </a:p>
          <a:p>
            <a:pPr algn="just"/>
            <a:r>
              <a:rPr lang="en-IN" dirty="0" smtClean="0"/>
              <a:t>Default initial size of </a:t>
            </a:r>
            <a:r>
              <a:rPr lang="en-IN" dirty="0" err="1" smtClean="0"/>
              <a:t>ArrayList</a:t>
            </a:r>
            <a:r>
              <a:rPr lang="en-IN" dirty="0" smtClean="0"/>
              <a:t> is 10.</a:t>
            </a:r>
          </a:p>
          <a:p>
            <a:pPr algn="just"/>
            <a:r>
              <a:rPr lang="en-IN" dirty="0" smtClean="0"/>
              <a:t>After filling up initial size the new capacity=(cc*3/2)+1</a:t>
            </a:r>
          </a:p>
          <a:p>
            <a:pPr algn="just"/>
            <a:r>
              <a:rPr lang="en-IN" dirty="0" smtClean="0"/>
              <a:t>Every collection class implements </a:t>
            </a:r>
            <a:r>
              <a:rPr lang="en-IN" dirty="0" err="1" smtClean="0"/>
              <a:t>Serializable</a:t>
            </a:r>
            <a:r>
              <a:rPr lang="en-IN" dirty="0" smtClean="0"/>
              <a:t> interface.</a:t>
            </a:r>
          </a:p>
          <a:p>
            <a:pPr algn="just"/>
            <a:r>
              <a:rPr lang="en-IN" dirty="0" smtClean="0"/>
              <a:t>Cloning is very required for every collection. Every collection class implements </a:t>
            </a:r>
            <a:r>
              <a:rPr lang="en-IN" dirty="0" err="1" smtClean="0"/>
              <a:t>Cloneable</a:t>
            </a:r>
            <a:r>
              <a:rPr lang="en-IN" dirty="0" smtClean="0"/>
              <a:t> interface.</a:t>
            </a:r>
          </a:p>
          <a:p>
            <a:pPr algn="just"/>
            <a:r>
              <a:rPr lang="en-IN" dirty="0" err="1" smtClean="0"/>
              <a:t>ArrayList</a:t>
            </a:r>
            <a:r>
              <a:rPr lang="en-IN" dirty="0" smtClean="0"/>
              <a:t> and Vector class implements </a:t>
            </a:r>
            <a:r>
              <a:rPr lang="en-IN" dirty="0" err="1" smtClean="0"/>
              <a:t>RandomAccess</a:t>
            </a:r>
            <a:r>
              <a:rPr lang="en-IN" dirty="0" smtClean="0"/>
              <a:t> interface. Which is in </a:t>
            </a:r>
            <a:r>
              <a:rPr lang="en-IN" dirty="0" err="1" smtClean="0"/>
              <a:t>java.util</a:t>
            </a:r>
            <a:r>
              <a:rPr lang="en-IN" dirty="0" smtClean="0"/>
              <a:t> package. Which contains no methods it is a </a:t>
            </a:r>
            <a:r>
              <a:rPr lang="en-IN" smtClean="0"/>
              <a:t>Marker interface.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solidFill>
                  <a:srgbClr val="FF0000"/>
                </a:solidFill>
                <a:effectLst>
                  <a:outerShdw blurRad="38100" dist="38100" dir="2700000" algn="tl">
                    <a:srgbClr val="000000">
                      <a:alpha val="43137"/>
                    </a:srgbClr>
                  </a:outerShdw>
                </a:effectLst>
              </a:rPr>
              <a:t>Constructors of Java </a:t>
            </a:r>
            <a:r>
              <a:rPr lang="en-US" dirty="0" err="1" smtClean="0">
                <a:solidFill>
                  <a:srgbClr val="FF0000"/>
                </a:solidFill>
                <a:effectLst>
                  <a:outerShdw blurRad="38100" dist="38100" dir="2700000" algn="tl">
                    <a:srgbClr val="000000">
                      <a:alpha val="43137"/>
                    </a:srgbClr>
                  </a:outerShdw>
                </a:effectLst>
              </a:rPr>
              <a:t>ArrayList</a:t>
            </a:r>
            <a:endParaRPr lang="en-US"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685800"/>
            <a:ext cx="8991600" cy="6019800"/>
          </a:xfrm>
        </p:spPr>
        <p:txBody>
          <a:bodyPr/>
          <a:lstStyle/>
          <a:p>
            <a:pPr algn="just"/>
            <a:r>
              <a:rPr lang="en-US" dirty="0" err="1" smtClean="0">
                <a:solidFill>
                  <a:schemeClr val="tx2"/>
                </a:solidFill>
              </a:rPr>
              <a:t>ArrayList</a:t>
            </a:r>
            <a:r>
              <a:rPr lang="en-US" dirty="0" smtClean="0">
                <a:solidFill>
                  <a:schemeClr val="tx2"/>
                </a:solidFill>
              </a:rPr>
              <a:t>() </a:t>
            </a:r>
            <a:r>
              <a:rPr lang="en-US" dirty="0" smtClean="0"/>
              <a:t>- It is used to build an empty array list.</a:t>
            </a:r>
          </a:p>
          <a:p>
            <a:pPr algn="just"/>
            <a:r>
              <a:rPr lang="en-US" dirty="0" err="1" smtClean="0">
                <a:solidFill>
                  <a:schemeClr val="tx2"/>
                </a:solidFill>
              </a:rPr>
              <a:t>ArrayList</a:t>
            </a:r>
            <a:r>
              <a:rPr lang="en-US" dirty="0" smtClean="0">
                <a:solidFill>
                  <a:schemeClr val="tx2"/>
                </a:solidFill>
              </a:rPr>
              <a:t>(Collection c) </a:t>
            </a:r>
            <a:r>
              <a:rPr lang="en-US" dirty="0" smtClean="0"/>
              <a:t>- It is used to build an array list that is initialized with the elements of the collection c.</a:t>
            </a:r>
          </a:p>
          <a:p>
            <a:pPr algn="just"/>
            <a:r>
              <a:rPr lang="en-US" dirty="0" err="1" smtClean="0">
                <a:solidFill>
                  <a:schemeClr val="tx2"/>
                </a:solidFill>
              </a:rPr>
              <a:t>ArrayList</a:t>
            </a:r>
            <a:r>
              <a:rPr lang="en-US" dirty="0" smtClean="0">
                <a:solidFill>
                  <a:schemeClr val="tx2"/>
                </a:solidFill>
              </a:rPr>
              <a:t>(</a:t>
            </a:r>
            <a:r>
              <a:rPr lang="en-US" dirty="0" err="1" smtClean="0">
                <a:solidFill>
                  <a:schemeClr val="tx2"/>
                </a:solidFill>
              </a:rPr>
              <a:t>int</a:t>
            </a:r>
            <a:r>
              <a:rPr lang="en-US" dirty="0" smtClean="0">
                <a:solidFill>
                  <a:schemeClr val="tx2"/>
                </a:solidFill>
              </a:rPr>
              <a:t> capacity) </a:t>
            </a:r>
            <a:r>
              <a:rPr lang="en-US" dirty="0" smtClean="0"/>
              <a:t>- It is used to build an array list that has the specified initial capacity.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288</Words>
  <Application>Microsoft Office PowerPoint</Application>
  <PresentationFormat>On-screen Show (4:3)</PresentationFormat>
  <Paragraphs>128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ArrayList</vt:lpstr>
      <vt:lpstr>Introduction:</vt:lpstr>
      <vt:lpstr>Methods of ArrayList class</vt:lpstr>
      <vt:lpstr>Slide 4</vt:lpstr>
      <vt:lpstr>Slide 5</vt:lpstr>
      <vt:lpstr>Slide 6</vt:lpstr>
      <vt:lpstr>Slide 7</vt:lpstr>
      <vt:lpstr>Slide 8</vt:lpstr>
      <vt:lpstr>Constructors of Java ArrayList</vt:lpstr>
      <vt:lpstr>Program 1:</vt:lpstr>
      <vt:lpstr>Program 2:</vt:lpstr>
      <vt:lpstr>Program 3:</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VINAY KUMAR</dc:creator>
  <cp:lastModifiedBy>VINAY KUMAR</cp:lastModifiedBy>
  <cp:revision>41</cp:revision>
  <dcterms:created xsi:type="dcterms:W3CDTF">2006-08-16T00:00:00Z</dcterms:created>
  <dcterms:modified xsi:type="dcterms:W3CDTF">2018-06-25T07:12:18Z</dcterms:modified>
</cp:coreProperties>
</file>