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58"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3B3B99-DC13-46FF-9976-1AF25F41891A}" type="datetimeFigureOut">
              <a:rPr lang="en-US" smtClean="0"/>
              <a:pPr/>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7890F-3BBC-4DE3-A219-32BA85A10D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B3B99-DC13-46FF-9976-1AF25F41891A}" type="datetimeFigureOut">
              <a:rPr lang="en-US" smtClean="0"/>
              <a:pPr/>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7890F-3BBC-4DE3-A219-32BA85A10D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B3B99-DC13-46FF-9976-1AF25F41891A}" type="datetimeFigureOut">
              <a:rPr lang="en-US" smtClean="0"/>
              <a:pPr/>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7890F-3BBC-4DE3-A219-32BA85A10D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B3B99-DC13-46FF-9976-1AF25F41891A}" type="datetimeFigureOut">
              <a:rPr lang="en-US" smtClean="0"/>
              <a:pPr/>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7890F-3BBC-4DE3-A219-32BA85A10D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3B3B99-DC13-46FF-9976-1AF25F41891A}" type="datetimeFigureOut">
              <a:rPr lang="en-US" smtClean="0"/>
              <a:pPr/>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7890F-3BBC-4DE3-A219-32BA85A10D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3B3B99-DC13-46FF-9976-1AF25F41891A}" type="datetimeFigureOut">
              <a:rPr lang="en-US" smtClean="0"/>
              <a:pPr/>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7890F-3BBC-4DE3-A219-32BA85A10D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3B3B99-DC13-46FF-9976-1AF25F41891A}" type="datetimeFigureOut">
              <a:rPr lang="en-US" smtClean="0"/>
              <a:pPr/>
              <a:t>7/6/2018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27890F-3BBC-4DE3-A219-32BA85A10D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3B3B99-DC13-46FF-9976-1AF25F41891A}" type="datetimeFigureOut">
              <a:rPr lang="en-US" smtClean="0"/>
              <a:pPr/>
              <a:t>7/6/2018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7890F-3BBC-4DE3-A219-32BA85A10D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B3B99-DC13-46FF-9976-1AF25F41891A}" type="datetimeFigureOut">
              <a:rPr lang="en-US" smtClean="0"/>
              <a:pPr/>
              <a:t>7/6/2018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27890F-3BBC-4DE3-A219-32BA85A10D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B3B99-DC13-46FF-9976-1AF25F41891A}" type="datetimeFigureOut">
              <a:rPr lang="en-US" smtClean="0"/>
              <a:pPr/>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7890F-3BBC-4DE3-A219-32BA85A10D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B3B99-DC13-46FF-9976-1AF25F41891A}" type="datetimeFigureOut">
              <a:rPr lang="en-US" smtClean="0"/>
              <a:pPr/>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7890F-3BBC-4DE3-A219-32BA85A10D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B3B99-DC13-46FF-9976-1AF25F41891A}" type="datetimeFigureOut">
              <a:rPr lang="en-US" smtClean="0"/>
              <a:pPr/>
              <a:t>7/6/2018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7890F-3BBC-4DE3-A219-32BA85A10D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javaconceptoftheday.com/marker-interface-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shallow and deep </a:t>
            </a:r>
            <a:r>
              <a:rPr lang="en-US" dirty="0" smtClean="0"/>
              <a:t>copying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144000" cy="6858000"/>
          </a:xfrm>
        </p:spPr>
        <p:txBody>
          <a:bodyPr>
            <a:normAutofit lnSpcReduction="10000"/>
          </a:bodyPr>
          <a:lstStyle/>
          <a:p>
            <a:pPr algn="just"/>
            <a:r>
              <a:rPr lang="en-US" b="1" dirty="0"/>
              <a:t>Cloning</a:t>
            </a:r>
            <a:r>
              <a:rPr lang="en-US" dirty="0"/>
              <a:t> is a process of creating an exact copy of an existing object in the memory. </a:t>
            </a:r>
            <a:endParaRPr lang="en-US" dirty="0" smtClean="0"/>
          </a:p>
          <a:p>
            <a:pPr algn="just"/>
            <a:r>
              <a:rPr lang="en-US" dirty="0" smtClean="0"/>
              <a:t>In </a:t>
            </a:r>
            <a:r>
              <a:rPr lang="en-US" dirty="0"/>
              <a:t>java, </a:t>
            </a:r>
            <a:r>
              <a:rPr lang="en-US" b="1" dirty="0"/>
              <a:t>clone()</a:t>
            </a:r>
            <a:r>
              <a:rPr lang="en-US" dirty="0"/>
              <a:t> method of </a:t>
            </a:r>
            <a:r>
              <a:rPr lang="en-US" b="1" dirty="0" err="1"/>
              <a:t>java.lang.Object</a:t>
            </a:r>
            <a:r>
              <a:rPr lang="en-US" dirty="0"/>
              <a:t> class is used for cloning process. </a:t>
            </a:r>
            <a:endParaRPr lang="en-US" dirty="0" smtClean="0"/>
          </a:p>
          <a:p>
            <a:pPr algn="just"/>
            <a:r>
              <a:rPr lang="en-US" dirty="0" smtClean="0"/>
              <a:t>This </a:t>
            </a:r>
            <a:r>
              <a:rPr lang="en-US" dirty="0"/>
              <a:t>method creates an exact copy of an object on which it is called through </a:t>
            </a:r>
            <a:r>
              <a:rPr lang="en-US" b="1" dirty="0"/>
              <a:t>field-by-field assignment</a:t>
            </a:r>
            <a:r>
              <a:rPr lang="en-US" dirty="0"/>
              <a:t> and returns the reference of that object. </a:t>
            </a:r>
            <a:endParaRPr lang="en-US" dirty="0" smtClean="0"/>
          </a:p>
          <a:p>
            <a:pPr algn="just"/>
            <a:r>
              <a:rPr lang="en-US" dirty="0" smtClean="0"/>
              <a:t>Not </a:t>
            </a:r>
            <a:r>
              <a:rPr lang="en-US" dirty="0"/>
              <a:t>all the objects in java are eligible for cloning process. </a:t>
            </a:r>
            <a:endParaRPr lang="en-US" dirty="0" smtClean="0"/>
          </a:p>
          <a:p>
            <a:pPr algn="just"/>
            <a:r>
              <a:rPr lang="en-US" dirty="0" smtClean="0"/>
              <a:t>The </a:t>
            </a:r>
            <a:r>
              <a:rPr lang="en-US" dirty="0"/>
              <a:t>objects which implement </a:t>
            </a:r>
            <a:r>
              <a:rPr lang="en-US" b="1" dirty="0" err="1"/>
              <a:t>Cloneable</a:t>
            </a:r>
            <a:r>
              <a:rPr lang="en-US" b="1" dirty="0"/>
              <a:t> interface</a:t>
            </a:r>
            <a:r>
              <a:rPr lang="en-US" dirty="0"/>
              <a:t> are only eligible for cloning process. </a:t>
            </a:r>
            <a:r>
              <a:rPr lang="en-US" dirty="0" err="1"/>
              <a:t>Cloneable</a:t>
            </a:r>
            <a:r>
              <a:rPr lang="en-US" dirty="0"/>
              <a:t> interface is a </a:t>
            </a:r>
            <a:r>
              <a:rPr lang="en-US" dirty="0">
                <a:hlinkClick r:id="rId2" tooltip="What Are Marker Interfaces In Java?"/>
              </a:rPr>
              <a:t>marker interface</a:t>
            </a:r>
            <a:r>
              <a:rPr lang="en-US" dirty="0"/>
              <a:t> which is used to provide the marker to cloning process.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IN" dirty="0" smtClean="0"/>
              <a:t>Shallow Copying</a:t>
            </a:r>
            <a:endParaRPr lang="en-US" dirty="0"/>
          </a:p>
        </p:txBody>
      </p:sp>
      <p:sp>
        <p:nvSpPr>
          <p:cNvPr id="3" name="Content Placeholder 2"/>
          <p:cNvSpPr>
            <a:spLocks noGrp="1"/>
          </p:cNvSpPr>
          <p:nvPr>
            <p:ph idx="1"/>
          </p:nvPr>
        </p:nvSpPr>
        <p:spPr>
          <a:xfrm>
            <a:off x="0" y="457200"/>
            <a:ext cx="9144000" cy="6400800"/>
          </a:xfrm>
        </p:spPr>
        <p:txBody>
          <a:bodyPr>
            <a:normAutofit lnSpcReduction="10000"/>
          </a:bodyPr>
          <a:lstStyle/>
          <a:p>
            <a:pPr algn="just"/>
            <a:r>
              <a:rPr lang="en-IN" dirty="0" smtClean="0">
                <a:solidFill>
                  <a:srgbClr val="FF0000"/>
                </a:solidFill>
              </a:rPr>
              <a:t>Definition:</a:t>
            </a:r>
          </a:p>
          <a:p>
            <a:pPr algn="just"/>
            <a:r>
              <a:rPr lang="en-US" b="1" dirty="0" smtClean="0"/>
              <a:t>Shallow </a:t>
            </a:r>
            <a:r>
              <a:rPr lang="en-US" b="1" dirty="0" smtClean="0"/>
              <a:t>cloning</a:t>
            </a:r>
            <a:endParaRPr lang="en-US" b="1" dirty="0" smtClean="0"/>
          </a:p>
          <a:p>
            <a:pPr algn="just"/>
            <a:r>
              <a:rPr lang="en-US" dirty="0" smtClean="0"/>
              <a:t>Shallow </a:t>
            </a:r>
            <a:r>
              <a:rPr lang="en-US" b="1" dirty="0" smtClean="0"/>
              <a:t>copying</a:t>
            </a:r>
            <a:r>
              <a:rPr lang="en-US" dirty="0" smtClean="0"/>
              <a:t> </a:t>
            </a:r>
            <a:r>
              <a:rPr lang="en-US" dirty="0" smtClean="0"/>
              <a:t>is a bit-wise copy of an object. </a:t>
            </a:r>
            <a:endParaRPr lang="en-US" dirty="0" smtClean="0"/>
          </a:p>
          <a:p>
            <a:pPr algn="just"/>
            <a:r>
              <a:rPr lang="en-US" dirty="0" smtClean="0"/>
              <a:t>A </a:t>
            </a:r>
            <a:r>
              <a:rPr lang="en-US" dirty="0" smtClean="0"/>
              <a:t>new object is created that has an exact copy of the values in the original object. </a:t>
            </a:r>
            <a:endParaRPr lang="en-US" dirty="0" smtClean="0"/>
          </a:p>
          <a:p>
            <a:pPr algn="just"/>
            <a:r>
              <a:rPr lang="en-US" dirty="0" smtClean="0"/>
              <a:t>If </a:t>
            </a:r>
            <a:r>
              <a:rPr lang="en-US" dirty="0" smtClean="0"/>
              <a:t>any of the fields of the object are references to other objects, just the reference addresses are copied i.e., only the memory address is copied.</a:t>
            </a:r>
          </a:p>
          <a:p>
            <a:pPr algn="just"/>
            <a:r>
              <a:rPr lang="en-IN" dirty="0" smtClean="0"/>
              <a:t>In shallow cloning by using cloned object reference if we perform any change to the contained object then those changes will be reflected to the main object. To overcome this problem we should go for deep cloning.</a:t>
            </a:r>
          </a:p>
          <a:p>
            <a:pPr algn="just"/>
            <a:endParaRPr lang="en-I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IN" dirty="0" smtClean="0"/>
              <a:t>Deep copying</a:t>
            </a:r>
            <a:endParaRPr lang="en-US" dirty="0"/>
          </a:p>
        </p:txBody>
      </p:sp>
      <p:sp>
        <p:nvSpPr>
          <p:cNvPr id="3" name="Content Placeholder 2"/>
          <p:cNvSpPr>
            <a:spLocks noGrp="1"/>
          </p:cNvSpPr>
          <p:nvPr>
            <p:ph idx="1"/>
          </p:nvPr>
        </p:nvSpPr>
        <p:spPr>
          <a:xfrm>
            <a:off x="0" y="457200"/>
            <a:ext cx="9144000" cy="6400800"/>
          </a:xfrm>
        </p:spPr>
        <p:txBody>
          <a:bodyPr/>
          <a:lstStyle/>
          <a:p>
            <a:pPr algn="just"/>
            <a:r>
              <a:rPr lang="en-IN" dirty="0" smtClean="0">
                <a:solidFill>
                  <a:srgbClr val="FF0000"/>
                </a:solidFill>
              </a:rPr>
              <a:t>Definition: </a:t>
            </a:r>
            <a:r>
              <a:rPr lang="en-IN" dirty="0" smtClean="0"/>
              <a:t>Programmer is responsible for deep cloning.</a:t>
            </a:r>
          </a:p>
          <a:p>
            <a:pPr algn="just"/>
            <a:r>
              <a:rPr lang="en-IN" dirty="0" smtClean="0"/>
              <a:t>The process of creating exactly duplicate independent copy including contained object(reference) is called deep cloning.</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err="1" smtClean="0">
                <a:latin typeface="medium-content-serif-font"/>
                <a:cs typeface="Arial" pitchFamily="34" charset="0"/>
              </a:rPr>
              <a:t>Diagramatic</a:t>
            </a:r>
            <a:r>
              <a:rPr lang="en-US" dirty="0" smtClean="0">
                <a:latin typeface="medium-content-serif-font"/>
                <a:cs typeface="Arial" pitchFamily="34" charset="0"/>
              </a:rPr>
              <a:t> </a:t>
            </a:r>
            <a:r>
              <a:rPr lang="en-US" dirty="0" smtClean="0">
                <a:latin typeface="medium-content-serif-font"/>
                <a:cs typeface="Arial" pitchFamily="34" charset="0"/>
              </a:rPr>
              <a:t>example</a:t>
            </a:r>
            <a:endParaRPr lang="en-US" sz="1200" dirty="0" smtClean="0">
              <a:latin typeface="Arial" pitchFamily="34" charset="0"/>
              <a:cs typeface="Arial" pitchFamily="34" charset="0"/>
            </a:endParaRPr>
          </a:p>
        </p:txBody>
      </p:sp>
      <p:pic>
        <p:nvPicPr>
          <p:cNvPr id="1026" name="Picture 2" descr="https://cdn-images-1.medium.com/max/1600/0*RGt-o4ovYiIt_9nS."/>
          <p:cNvPicPr>
            <a:picLocks noChangeAspect="1" noChangeArrowheads="1"/>
          </p:cNvPicPr>
          <p:nvPr/>
        </p:nvPicPr>
        <p:blipFill>
          <a:blip r:embed="rId2" cstate="print"/>
          <a:srcRect/>
          <a:stretch>
            <a:fillRect/>
          </a:stretch>
        </p:blipFill>
        <p:spPr bwMode="auto">
          <a:xfrm>
            <a:off x="925588" y="2590800"/>
            <a:ext cx="6694411" cy="3124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838200"/>
            <a:ext cx="9144000" cy="6019800"/>
          </a:xfrm>
        </p:spPr>
        <p:txBody>
          <a:bodyPr>
            <a:normAutofit/>
          </a:bodyPr>
          <a:lstStyle/>
          <a:p>
            <a:pPr algn="just"/>
            <a:r>
              <a:rPr lang="en-IN" dirty="0"/>
              <a:t>p</a:t>
            </a:r>
            <a:r>
              <a:rPr lang="en-IN" dirty="0" smtClean="0"/>
              <a:t>rotected native Object clone() throws </a:t>
            </a:r>
            <a:r>
              <a:rPr lang="en-IN" dirty="0" err="1" smtClean="0"/>
              <a:t>CloneNotSupportedException</a:t>
            </a:r>
            <a:endParaRPr lang="en-IN" dirty="0" smtClean="0"/>
          </a:p>
          <a:p>
            <a:pPr algn="just"/>
            <a:r>
              <a:rPr lang="en-US" dirty="0"/>
              <a:t>Both shallow copy and deep copy are related to this cloning process. </a:t>
            </a:r>
            <a:endParaRPr lang="en-US" dirty="0" smtClean="0"/>
          </a:p>
          <a:p>
            <a:pPr algn="just"/>
            <a:r>
              <a:rPr lang="en-US" dirty="0" smtClean="0"/>
              <a:t>The </a:t>
            </a:r>
            <a:r>
              <a:rPr lang="en-US" dirty="0"/>
              <a:t>default version of clone() method creates the shallow copy of an object. </a:t>
            </a:r>
            <a:endParaRPr lang="en-US" dirty="0" smtClean="0"/>
          </a:p>
          <a:p>
            <a:pPr algn="just"/>
            <a:r>
              <a:rPr lang="en-US" dirty="0" smtClean="0"/>
              <a:t>To </a:t>
            </a:r>
            <a:r>
              <a:rPr lang="en-US" dirty="0"/>
              <a:t>create the deep copy of an object, you have to override the clone() method. </a:t>
            </a:r>
            <a:endParaRPr lang="en-US" dirty="0" smtClean="0"/>
          </a:p>
          <a:p>
            <a:pPr algn="just"/>
            <a:r>
              <a:rPr lang="en-US" dirty="0" smtClean="0"/>
              <a:t>Let’s </a:t>
            </a:r>
            <a:r>
              <a:rPr lang="en-US" dirty="0"/>
              <a:t>see how these shallow copy and deep copy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https://www.youtube.com/watch?v=L-p-RGTNrZg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168</Words>
  <Application>Microsoft Office PowerPoint</Application>
  <PresentationFormat>On-screen Show (4:3)</PresentationFormat>
  <Paragraphs>23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shallow and deep copying</vt:lpstr>
      <vt:lpstr>Slide 2</vt:lpstr>
      <vt:lpstr>Shallow Copying</vt:lpstr>
      <vt:lpstr>Deep copying</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shallow and deep copying</dc:title>
  <dc:creator>VINAY KUMAR</dc:creator>
  <cp:lastModifiedBy>VINAY KUMAR</cp:lastModifiedBy>
  <cp:revision>25</cp:revision>
  <dcterms:created xsi:type="dcterms:W3CDTF">2018-07-05T15:47:27Z</dcterms:created>
  <dcterms:modified xsi:type="dcterms:W3CDTF">2018-07-06T04:27:55Z</dcterms:modified>
</cp:coreProperties>
</file>