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5DD2-5F29-4E76-82AB-61AB043AEC73}" type="datetimeFigureOut">
              <a:rPr lang="en-US" smtClean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1DED-0229-4BD5-BA1B-16C6E7DB2EA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5DD2-5F29-4E76-82AB-61AB043AEC73}" type="datetimeFigureOut">
              <a:rPr lang="en-US" smtClean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1DED-0229-4BD5-BA1B-16C6E7DB2EA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5DD2-5F29-4E76-82AB-61AB043AEC73}" type="datetimeFigureOut">
              <a:rPr lang="en-US" smtClean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1DED-0229-4BD5-BA1B-16C6E7DB2EA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5DD2-5F29-4E76-82AB-61AB043AEC73}" type="datetimeFigureOut">
              <a:rPr lang="en-US" smtClean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1DED-0229-4BD5-BA1B-16C6E7DB2EA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5DD2-5F29-4E76-82AB-61AB043AEC73}" type="datetimeFigureOut">
              <a:rPr lang="en-US" smtClean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1DED-0229-4BD5-BA1B-16C6E7DB2EA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5DD2-5F29-4E76-82AB-61AB043AEC73}" type="datetimeFigureOut">
              <a:rPr lang="en-US" smtClean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1DED-0229-4BD5-BA1B-16C6E7DB2EA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5DD2-5F29-4E76-82AB-61AB043AEC73}" type="datetimeFigureOut">
              <a:rPr lang="en-US" smtClean="0"/>
              <a:t>6/28/2018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1DED-0229-4BD5-BA1B-16C6E7DB2EA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5DD2-5F29-4E76-82AB-61AB043AEC73}" type="datetimeFigureOut">
              <a:rPr lang="en-US" smtClean="0"/>
              <a:t>6/28/2018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1DED-0229-4BD5-BA1B-16C6E7DB2EA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5DD2-5F29-4E76-82AB-61AB043AEC73}" type="datetimeFigureOut">
              <a:rPr lang="en-US" smtClean="0"/>
              <a:t>6/28/2018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1DED-0229-4BD5-BA1B-16C6E7DB2EA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5DD2-5F29-4E76-82AB-61AB043AEC73}" type="datetimeFigureOut">
              <a:rPr lang="en-US" smtClean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1DED-0229-4BD5-BA1B-16C6E7DB2EA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5DD2-5F29-4E76-82AB-61AB043AEC73}" type="datetimeFigureOut">
              <a:rPr lang="en-US" smtClean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1DED-0229-4BD5-BA1B-16C6E7DB2EA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F5DD2-5F29-4E76-82AB-61AB043AEC73}" type="datetimeFigureOut">
              <a:rPr lang="en-US" smtClean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B1DED-0229-4BD5-BA1B-16C6E7DB2EA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Set(I)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600" y="381000"/>
            <a:ext cx="1828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&lt;&lt;interface&gt;&gt;</a:t>
            </a:r>
          </a:p>
          <a:p>
            <a:pPr algn="ctr"/>
            <a:r>
              <a:rPr lang="en-IN" dirty="0" smtClean="0"/>
              <a:t>Collection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362200" y="3352800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Vector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0" y="3352800"/>
            <a:ext cx="106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ArrayList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143000" y="33528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LinkedList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362200" y="4191000"/>
            <a:ext cx="762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Stack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800600" y="3352800"/>
            <a:ext cx="1600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&lt;&lt;interface&gt;&gt;</a:t>
            </a:r>
          </a:p>
          <a:p>
            <a:pPr algn="ctr"/>
            <a:r>
              <a:rPr lang="en-IN" dirty="0" err="1" smtClean="0"/>
              <a:t>SortedSet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505200" y="3352800"/>
            <a:ext cx="106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HashSet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781800" y="1219200"/>
            <a:ext cx="1600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&lt;&lt;interface&gt;&gt;</a:t>
            </a:r>
          </a:p>
          <a:p>
            <a:pPr algn="ctr"/>
            <a:r>
              <a:rPr lang="en-IN" dirty="0" smtClean="0"/>
              <a:t>Queue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733800" y="1981200"/>
            <a:ext cx="1676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&lt;&lt;interface&gt;&gt;</a:t>
            </a:r>
          </a:p>
          <a:p>
            <a:pPr algn="ctr"/>
            <a:r>
              <a:rPr lang="en-IN" dirty="0" smtClean="0"/>
              <a:t>Set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38200" y="1981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&lt;&lt;interface&gt;&gt;</a:t>
            </a:r>
          </a:p>
          <a:p>
            <a:pPr algn="ctr"/>
            <a:r>
              <a:rPr lang="en-IN" dirty="0" smtClean="0"/>
              <a:t>List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876800" y="42672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&lt;&lt;interface&gt;&gt;</a:t>
            </a:r>
          </a:p>
          <a:p>
            <a:pPr algn="ctr"/>
            <a:r>
              <a:rPr lang="en-IN" dirty="0" err="1" smtClean="0"/>
              <a:t>NavigableSet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791200" y="2438400"/>
            <a:ext cx="1600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PriorityQueue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858000" y="3352800"/>
            <a:ext cx="2286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LinkedBlockingQueue</a:t>
            </a:r>
            <a:endParaRPr lang="en-US" dirty="0" smtClean="0"/>
          </a:p>
        </p:txBody>
      </p:sp>
      <p:sp>
        <p:nvSpPr>
          <p:cNvPr id="17" name="Rounded Rectangle 16"/>
          <p:cNvSpPr/>
          <p:nvPr/>
        </p:nvSpPr>
        <p:spPr>
          <a:xfrm>
            <a:off x="5257800" y="5334000"/>
            <a:ext cx="106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TreeSet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200400" y="4191000"/>
            <a:ext cx="1600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LinkedHashSet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447800" y="1143000"/>
            <a:ext cx="2819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4" idx="2"/>
          </p:cNvCxnSpPr>
          <p:nvPr/>
        </p:nvCxnSpPr>
        <p:spPr>
          <a:xfrm flipV="1">
            <a:off x="4572000" y="1066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5486400" y="762000"/>
            <a:ext cx="1752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676400" y="2743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962400" y="2590800"/>
            <a:ext cx="381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85800" y="2743200"/>
            <a:ext cx="381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2057400" y="27432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5029200" y="2667000"/>
            <a:ext cx="533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553200" y="19812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562600" y="3886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715000" y="4876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6" idx="0"/>
          </p:cNvCxnSpPr>
          <p:nvPr/>
        </p:nvCxnSpPr>
        <p:spPr>
          <a:xfrm flipV="1">
            <a:off x="8001000" y="3048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743200" y="3810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114800" y="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1.2V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0" y="2971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1.2V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52400" y="1828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1.2V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990600" y="2971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1.2V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895600" y="3048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1.0V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953000" y="5029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1.2V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943600" y="1981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1.5V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467600" y="838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1.5V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562600" y="3048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1.2V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057400" y="3886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1.0V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114800" y="2971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1.2V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886200" y="1600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1.2V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352800" y="3886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1.4V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3962400" y="3810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791200" y="3962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1.6V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6705600" y="4343400"/>
            <a:ext cx="2438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PriorityBlockingQueue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 flipV="1">
            <a:off x="8001000" y="1981200"/>
            <a:ext cx="152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7467600" y="2438400"/>
            <a:ext cx="1676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BlockingQueue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8382000" y="2133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1.5V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8534400" y="3048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1.5V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8305800" y="3962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1.5V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pPr algn="just"/>
            <a:r>
              <a:rPr lang="en-IN" dirty="0" smtClean="0"/>
              <a:t>Set(I) is a child interface of Collection(I).</a:t>
            </a:r>
          </a:p>
          <a:p>
            <a:pPr algn="just"/>
            <a:r>
              <a:rPr lang="en-IN" dirty="0" smtClean="0"/>
              <a:t>If we want to represent a group of individual objects as a single entity, where duplicates are not allowed and insertion order is not preserved.</a:t>
            </a:r>
          </a:p>
          <a:p>
            <a:pPr algn="just"/>
            <a:r>
              <a:rPr lang="en-IN" dirty="0" smtClean="0"/>
              <a:t>Set interface doesn’t contain any new methods. So we have to use only Collection(I) methods.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IN" dirty="0" err="1" smtClean="0">
                <a:solidFill>
                  <a:srgbClr val="FF0000"/>
                </a:solidFill>
              </a:rPr>
              <a:t>HashSet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algn="just"/>
            <a:r>
              <a:rPr lang="en-IN" dirty="0" smtClean="0"/>
              <a:t>The underlying data structure is </a:t>
            </a:r>
            <a:r>
              <a:rPr lang="en-IN" dirty="0" err="1" smtClean="0"/>
              <a:t>Hashtable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Duplicates are not allowed. If we are trying to insert duplicates we won’t get any compile &amp; runtime error. add() method simply returns false.</a:t>
            </a:r>
          </a:p>
          <a:p>
            <a:pPr algn="just"/>
            <a:r>
              <a:rPr lang="en-IN" dirty="0" smtClean="0"/>
              <a:t>Insertion order is not preserved and all objects will be inserted based on hash-code of objects.</a:t>
            </a:r>
          </a:p>
          <a:p>
            <a:pPr algn="just"/>
            <a:r>
              <a:rPr lang="en-IN" dirty="0" smtClean="0"/>
              <a:t>Heterogeneous Objects are allowed.</a:t>
            </a:r>
          </a:p>
          <a:p>
            <a:pPr algn="just"/>
            <a:r>
              <a:rPr lang="en-IN" dirty="0" smtClean="0"/>
              <a:t>‘null’ insertion is possible.</a:t>
            </a:r>
          </a:p>
          <a:p>
            <a:pPr algn="just"/>
            <a:r>
              <a:rPr lang="en-IN" dirty="0" smtClean="0"/>
              <a:t>Implements </a:t>
            </a:r>
            <a:r>
              <a:rPr lang="en-IN" dirty="0" err="1"/>
              <a:t>S</a:t>
            </a:r>
            <a:r>
              <a:rPr lang="en-IN" dirty="0" err="1" smtClean="0"/>
              <a:t>erializable</a:t>
            </a:r>
            <a:r>
              <a:rPr lang="en-IN" dirty="0" smtClean="0"/>
              <a:t> &amp; </a:t>
            </a:r>
            <a:r>
              <a:rPr lang="en-IN" dirty="0" err="1"/>
              <a:t>C</a:t>
            </a:r>
            <a:r>
              <a:rPr lang="en-IN" dirty="0" err="1" smtClean="0"/>
              <a:t>loneable</a:t>
            </a:r>
            <a:r>
              <a:rPr lang="en-IN" dirty="0" smtClean="0"/>
              <a:t> interfaces but not </a:t>
            </a:r>
            <a:r>
              <a:rPr lang="en-IN" dirty="0" err="1" smtClean="0"/>
              <a:t>RandomAccess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For search operation </a:t>
            </a:r>
            <a:r>
              <a:rPr lang="en-IN" dirty="0" err="1" smtClean="0"/>
              <a:t>HashSet</a:t>
            </a:r>
            <a:r>
              <a:rPr lang="en-IN" dirty="0" smtClean="0"/>
              <a:t> is best suitable.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Constructors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pPr algn="just"/>
            <a:r>
              <a:rPr lang="en-IN" dirty="0" err="1"/>
              <a:t>H</a:t>
            </a:r>
            <a:r>
              <a:rPr lang="en-IN" dirty="0" err="1" smtClean="0"/>
              <a:t>ashSet</a:t>
            </a:r>
            <a:r>
              <a:rPr lang="en-IN" dirty="0" smtClean="0"/>
              <a:t> h=new </a:t>
            </a:r>
            <a:r>
              <a:rPr lang="en-IN" dirty="0" err="1" smtClean="0"/>
              <a:t>HashSet</a:t>
            </a:r>
            <a:r>
              <a:rPr lang="en-IN" dirty="0" smtClean="0"/>
              <a:t>(); // To create an empty </a:t>
            </a:r>
            <a:r>
              <a:rPr lang="en-IN" dirty="0" err="1" smtClean="0"/>
              <a:t>HashSet</a:t>
            </a:r>
            <a:r>
              <a:rPr lang="en-IN" dirty="0" smtClean="0"/>
              <a:t> object with default initial capacity 16 and default fill ratio(load factor) 0.75.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err="1" smtClean="0"/>
              <a:t>HashSet</a:t>
            </a:r>
            <a:r>
              <a:rPr lang="en-IN" dirty="0" smtClean="0"/>
              <a:t> h=new </a:t>
            </a:r>
            <a:r>
              <a:rPr lang="en-IN" dirty="0" err="1" smtClean="0"/>
              <a:t>HashSet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initialcapacity</a:t>
            </a:r>
            <a:r>
              <a:rPr lang="en-IN" dirty="0" smtClean="0"/>
              <a:t>);//load factor 0.75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err="1" smtClean="0"/>
              <a:t>HashSet</a:t>
            </a:r>
            <a:r>
              <a:rPr lang="en-IN" dirty="0" smtClean="0"/>
              <a:t> h=new </a:t>
            </a:r>
            <a:r>
              <a:rPr lang="en-IN" dirty="0" err="1" smtClean="0"/>
              <a:t>HashSet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initialcapacity</a:t>
            </a:r>
            <a:r>
              <a:rPr lang="en-IN" dirty="0" smtClean="0"/>
              <a:t>, float </a:t>
            </a:r>
            <a:r>
              <a:rPr lang="en-IN" dirty="0" err="1" smtClean="0"/>
              <a:t>loadfactor</a:t>
            </a:r>
            <a:r>
              <a:rPr lang="en-IN" dirty="0" smtClean="0"/>
              <a:t>); //customized </a:t>
            </a:r>
            <a:r>
              <a:rPr lang="en-IN" dirty="0" err="1" smtClean="0"/>
              <a:t>initialcapacity</a:t>
            </a:r>
            <a:r>
              <a:rPr lang="en-IN" dirty="0" smtClean="0"/>
              <a:t> and </a:t>
            </a:r>
            <a:r>
              <a:rPr lang="en-IN" dirty="0" err="1" smtClean="0"/>
              <a:t>fillratio</a:t>
            </a:r>
            <a:endParaRPr lang="en-IN" dirty="0" smtClean="0"/>
          </a:p>
          <a:p>
            <a:pPr algn="just"/>
            <a:endParaRPr lang="en-IN" dirty="0" smtClean="0"/>
          </a:p>
          <a:p>
            <a:pPr algn="just"/>
            <a:r>
              <a:rPr lang="en-IN" dirty="0" err="1" smtClean="0"/>
              <a:t>HashSet</a:t>
            </a:r>
            <a:r>
              <a:rPr lang="en-IN" dirty="0" smtClean="0"/>
              <a:t> h=new </a:t>
            </a:r>
            <a:r>
              <a:rPr lang="en-IN" dirty="0" err="1" smtClean="0"/>
              <a:t>HashSet</a:t>
            </a:r>
            <a:r>
              <a:rPr lang="en-IN" dirty="0" smtClean="0"/>
              <a:t>(Collection c); 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 err="1" smtClean="0">
                <a:solidFill>
                  <a:srgbClr val="FF0000"/>
                </a:solidFill>
              </a:rPr>
              <a:t>LinkedHashSet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algn="just"/>
            <a:r>
              <a:rPr lang="en-IN" dirty="0" smtClean="0"/>
              <a:t>It is a child class of </a:t>
            </a:r>
            <a:r>
              <a:rPr lang="en-IN" dirty="0" err="1" smtClean="0"/>
              <a:t>HashSet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The underlying data structure is </a:t>
            </a:r>
            <a:r>
              <a:rPr lang="en-IN" dirty="0" err="1" smtClean="0"/>
              <a:t>Hashtable</a:t>
            </a:r>
            <a:r>
              <a:rPr lang="en-IN" dirty="0" smtClean="0"/>
              <a:t> + </a:t>
            </a:r>
            <a:r>
              <a:rPr lang="en-IN" dirty="0" err="1" smtClean="0"/>
              <a:t>LinkedList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Introduced in 1.4V.</a:t>
            </a:r>
          </a:p>
          <a:p>
            <a:pPr algn="just"/>
            <a:r>
              <a:rPr lang="en-IN" dirty="0" smtClean="0"/>
              <a:t>In </a:t>
            </a:r>
            <a:r>
              <a:rPr lang="en-IN" dirty="0" err="1" smtClean="0"/>
              <a:t>Linke</a:t>
            </a:r>
            <a:r>
              <a:rPr lang="en-IN" dirty="0" err="1" smtClean="0"/>
              <a:t>dHashSet</a:t>
            </a:r>
            <a:r>
              <a:rPr lang="en-IN" dirty="0" smtClean="0"/>
              <a:t> </a:t>
            </a:r>
            <a:r>
              <a:rPr lang="en-IN" dirty="0"/>
              <a:t>insertion order preserved</a:t>
            </a:r>
            <a:r>
              <a:rPr lang="en-IN" dirty="0" smtClean="0"/>
              <a:t>.</a:t>
            </a:r>
          </a:p>
          <a:p>
            <a:pPr algn="just"/>
            <a:r>
              <a:rPr lang="en-IN" dirty="0" err="1" smtClean="0"/>
              <a:t>LinkedHashSet</a:t>
            </a:r>
            <a:r>
              <a:rPr lang="en-IN" dirty="0" smtClean="0"/>
              <a:t> is the best choice to develop cache based applications, where duplicates are not allowed and insertion order must be preserved.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292</Words>
  <Application>Microsoft Office PowerPoint</Application>
  <PresentationFormat>On-screen Show (4:3)</PresentationFormat>
  <Paragraphs>66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Set(I)</vt:lpstr>
      <vt:lpstr>Slide 2</vt:lpstr>
      <vt:lpstr>Slide 3</vt:lpstr>
      <vt:lpstr>HashSet</vt:lpstr>
      <vt:lpstr>Constructors</vt:lpstr>
      <vt:lpstr>LinkedHashSet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Set(I)</dc:title>
  <dc:creator>VINAY KUMAR</dc:creator>
  <cp:lastModifiedBy>VINAY KUMAR</cp:lastModifiedBy>
  <cp:revision>34</cp:revision>
  <dcterms:created xsi:type="dcterms:W3CDTF">2018-06-28T06:25:52Z</dcterms:created>
  <dcterms:modified xsi:type="dcterms:W3CDTF">2018-06-28T08:30:46Z</dcterms:modified>
</cp:coreProperties>
</file>