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u="sng" spc="15" dirty="0" smtClean="0"/>
              <a:t>SANDEEP G</a:t>
            </a:r>
            <a:endParaRPr u="sng" spc="15" dirty="0"/>
          </a:p>
        </p:txBody>
      </p:sp>
      <p:sp>
        <p:nvSpPr>
          <p:cNvPr id="8" name="object 8"/>
          <p:cNvSpPr txBox="1"/>
          <p:nvPr/>
        </p:nvSpPr>
        <p:spPr>
          <a:xfrm>
            <a:off x="6390362" y="2629944"/>
            <a:ext cx="3040380" cy="751488"/>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Face Mask Detection Using ML</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026" name="Picture 2" descr="C:\Users\student\Downloads\train_img_6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11" y="2065229"/>
            <a:ext cx="5569212" cy="31326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3074" name="Picture 2" descr="C:\Users\student\Downloads\test_img_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437" y="1600199"/>
            <a:ext cx="3960754" cy="218316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tudent\Downloads\train_img_1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9700" y="1600200"/>
            <a:ext cx="3638597" cy="218315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smtClean="0">
                <a:latin typeface="Trebuchet MS"/>
                <a:cs typeface="Trebuchet MS"/>
              </a:rPr>
              <a:t>Output Images</a:t>
            </a:r>
            <a:endParaRPr sz="1800" u="sng" dirty="0">
              <a:latin typeface="Trebuchet MS"/>
              <a:cs typeface="Trebuchet MS"/>
            </a:endParaRPr>
          </a:p>
        </p:txBody>
      </p:sp>
      <p:sp>
        <p:nvSpPr>
          <p:cNvPr id="10" name="TextBox 9"/>
          <p:cNvSpPr txBox="1"/>
          <p:nvPr/>
        </p:nvSpPr>
        <p:spPr>
          <a:xfrm>
            <a:off x="1619310" y="4168735"/>
            <a:ext cx="4380043" cy="1908215"/>
          </a:xfrm>
          <a:prstGeom prst="rect">
            <a:avLst/>
          </a:prstGeom>
          <a:noFill/>
        </p:spPr>
        <p:txBody>
          <a:bodyPr wrap="square" rtlCol="0">
            <a:spAutoFit/>
          </a:bodyPr>
          <a:lstStyle/>
          <a:p>
            <a:r>
              <a:rPr lang="en-US" sz="2000" b="1" i="1" dirty="0"/>
              <a:t>Performance Metrics</a:t>
            </a:r>
            <a:endParaRPr lang="en-US" sz="2000" b="1" dirty="0"/>
          </a:p>
          <a:p>
            <a:r>
              <a:rPr lang="en-US" sz="2000" dirty="0" smtClean="0"/>
              <a:t>Accuracy : </a:t>
            </a:r>
            <a:r>
              <a:rPr lang="en-IN" sz="2000" dirty="0" smtClean="0"/>
              <a:t>0.9111</a:t>
            </a:r>
            <a:r>
              <a:rPr lang="en-IN" sz="2000" dirty="0"/>
              <a:t> or 91.11%</a:t>
            </a:r>
            <a:endParaRPr lang="en-US" sz="2000" dirty="0"/>
          </a:p>
          <a:p>
            <a:r>
              <a:rPr lang="en-US" sz="2000" dirty="0" smtClean="0"/>
              <a:t>Precision : </a:t>
            </a:r>
            <a:r>
              <a:rPr lang="en-IN" sz="2000" dirty="0"/>
              <a:t>0.8936 or 89.36%</a:t>
            </a:r>
            <a:endParaRPr lang="en-US" sz="2000" dirty="0"/>
          </a:p>
          <a:p>
            <a:r>
              <a:rPr lang="en-US" sz="2000" dirty="0" smtClean="0"/>
              <a:t>Recall : </a:t>
            </a:r>
            <a:r>
              <a:rPr lang="en-IN" sz="2000" dirty="0"/>
              <a:t>0.9333 or 93.33%</a:t>
            </a:r>
            <a:endParaRPr lang="en-US" sz="2000" dirty="0"/>
          </a:p>
          <a:p>
            <a:r>
              <a:rPr lang="en-US" sz="2000" dirty="0" smtClean="0"/>
              <a:t>F1-score : </a:t>
            </a:r>
            <a:r>
              <a:rPr lang="en-IN" sz="2000" dirty="0"/>
              <a:t>0.9127 or 91.27%</a:t>
            </a:r>
            <a:endParaRPr lang="en-US" sz="20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67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Face Mask Detection Using ML</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934403" y="1888358"/>
            <a:ext cx="8576114" cy="2862322"/>
          </a:xfrm>
          <a:prstGeom prst="rect">
            <a:avLst/>
          </a:prstGeom>
          <a:noFill/>
        </p:spPr>
        <p:txBody>
          <a:bodyPr wrap="square" rtlCol="0">
            <a:spAutoFit/>
          </a:bodyPr>
          <a:lstStyle/>
          <a:p>
            <a:pPr algn="just"/>
            <a:r>
              <a:rPr lang="en-US" sz="2000" dirty="0"/>
              <a:t>Face Mask Detection Using ML is an innovative solution leveraging machine learning technology to automatically identify whether individuals are wearing face masks in images. With a focus on public health and safety, this project offers an efficient tool for organizations and establishments to enforce face mask policies. </a:t>
            </a:r>
            <a:endParaRPr lang="en-US" sz="2000" dirty="0" smtClean="0"/>
          </a:p>
          <a:p>
            <a:pPr algn="just"/>
            <a:endParaRPr lang="en-US" sz="2000" dirty="0"/>
          </a:p>
          <a:p>
            <a:pPr algn="just"/>
            <a:r>
              <a:rPr lang="en-US" sz="2000" dirty="0" smtClean="0"/>
              <a:t>By </a:t>
            </a:r>
            <a:r>
              <a:rPr lang="en-US" sz="2000" dirty="0"/>
              <a:t>providing real-time detection capabilities, it contributes to efforts aimed at maintaining health standards and ensuring compliance with face mask guidelines, promoting a safer environment for </a:t>
            </a:r>
            <a:r>
              <a:rPr lang="en-US" sz="2000" dirty="0" smtClean="0"/>
              <a:t>all</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itchFamily="34" charset="0"/>
              <a:buChar char="•"/>
            </a:pPr>
            <a:r>
              <a:rPr lang="en-US" sz="2400" dirty="0" smtClean="0"/>
              <a:t>PROJECT  TITLE</a:t>
            </a:r>
          </a:p>
          <a:p>
            <a:pPr marL="285750" indent="-285750">
              <a:buFont typeface="Arial" pitchFamily="34" charset="0"/>
              <a:buChar char="•"/>
            </a:pPr>
            <a:r>
              <a:rPr lang="en-US" sz="2400" dirty="0" smtClean="0"/>
              <a:t>AGENDA</a:t>
            </a:r>
          </a:p>
          <a:p>
            <a:pPr marL="285750" indent="-285750">
              <a:buFont typeface="Arial" pitchFamily="34" charset="0"/>
              <a:buChar char="•"/>
            </a:pPr>
            <a:r>
              <a:rPr lang="en-US" sz="2400" dirty="0" smtClean="0"/>
              <a:t>PROBLEM  STATEMENT</a:t>
            </a:r>
          </a:p>
          <a:p>
            <a:pPr marL="285750" indent="-285750">
              <a:buFont typeface="Arial" pitchFamily="34" charset="0"/>
              <a:buChar char="•"/>
            </a:pPr>
            <a:r>
              <a:rPr lang="en-US" sz="2400" dirty="0" smtClean="0"/>
              <a:t>PROJECT OVERVIEW</a:t>
            </a:r>
          </a:p>
          <a:p>
            <a:pPr marL="285750" indent="-285750">
              <a:buFont typeface="Arial" pitchFamily="34" charset="0"/>
              <a:buChar char="•"/>
            </a:pPr>
            <a:r>
              <a:rPr lang="en-US" sz="2400" dirty="0" smtClean="0"/>
              <a:t>WHO ARE THE END USER </a:t>
            </a:r>
          </a:p>
          <a:p>
            <a:pPr marL="285750" indent="-285750">
              <a:buFont typeface="Arial" pitchFamily="34" charset="0"/>
              <a:buChar char="•"/>
            </a:pPr>
            <a:r>
              <a:rPr lang="en-US" sz="2400" dirty="0" smtClean="0"/>
              <a:t>YOUR SOLUTION AND VALUE PROPOSITION</a:t>
            </a:r>
          </a:p>
          <a:p>
            <a:pPr marL="285750" indent="-285750">
              <a:buFont typeface="Arial" pitchFamily="34" charset="0"/>
              <a:buChar char="•"/>
            </a:pPr>
            <a:r>
              <a:rPr lang="en-US" sz="2400" dirty="0" smtClean="0"/>
              <a:t>THE WOW IN YOUR SOLUTION</a:t>
            </a:r>
          </a:p>
          <a:p>
            <a:pPr marL="285750" indent="-285750">
              <a:buFont typeface="Arial" pitchFamily="34" charset="0"/>
              <a:buChar char="•"/>
            </a:pPr>
            <a:r>
              <a:rPr lang="en-US" sz="2400" dirty="0" smtClean="0"/>
              <a:t>MODELLING</a:t>
            </a:r>
          </a:p>
          <a:p>
            <a:pPr marL="285750" indent="-285750">
              <a:buFont typeface="Arial" pitchFamily="34" charset="0"/>
              <a:buChar char="•"/>
            </a:pPr>
            <a:r>
              <a:rPr lang="en-US" sz="2400" dirty="0" smtClean="0"/>
              <a:t>RESULTS</a:t>
            </a:r>
          </a:p>
          <a:p>
            <a:pPr marL="285750" indent="-285750">
              <a:buFont typeface="Arial" pitchFamily="34" charset="0"/>
              <a:buChar char="•"/>
            </a:pPr>
            <a:endParaRPr lang="en-US" sz="2400" b="1" dirty="0" smtClean="0"/>
          </a:p>
          <a:p>
            <a:pPr marL="285750" indent="-285750">
              <a:buFont typeface="Arial" pitchFamily="34" charset="0"/>
              <a:buChar char="•"/>
            </a:pPr>
            <a:endParaRPr lang="en-US" sz="2400" b="1" dirty="0" smtClean="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54354" y="2089759"/>
            <a:ext cx="7644203" cy="3785652"/>
          </a:xfrm>
          <a:prstGeom prst="rect">
            <a:avLst/>
          </a:prstGeom>
          <a:noFill/>
        </p:spPr>
        <p:txBody>
          <a:bodyPr wrap="square" rtlCol="0">
            <a:spAutoFit/>
          </a:bodyPr>
          <a:lstStyle/>
          <a:p>
            <a:pPr algn="just"/>
            <a:r>
              <a:rPr lang="en-US" sz="2000" dirty="0"/>
              <a:t>In many public settings, ensuring compliance with face mask regulations poses a significant challenge, particularly as manual monitoring methods are often resource-intensive and prone to inaccuracies. This issue becomes especially pronounced in densely populated environments where enforcing mask-wearing is crucial for public health and safety. Our project addresses this challenge by developing an automated </a:t>
            </a:r>
            <a:r>
              <a:rPr lang="en-US" sz="2000" dirty="0" smtClean="0"/>
              <a:t>solution using machine learning techniques to detect the presence of face masks in images. By providing a reliable and efficient method for monitoring face mask adherence, our solution aims to enhance public health measures and contribute to creating safer environments, particularly in the context of preventing the spread of infectious diseases.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914400" y="2120606"/>
            <a:ext cx="8038578" cy="3477875"/>
          </a:xfrm>
          <a:prstGeom prst="rect">
            <a:avLst/>
          </a:prstGeom>
          <a:noFill/>
        </p:spPr>
        <p:txBody>
          <a:bodyPr wrap="square" rtlCol="0">
            <a:spAutoFit/>
          </a:bodyPr>
          <a:lstStyle/>
          <a:p>
            <a:pPr algn="just"/>
            <a:r>
              <a:rPr lang="en-US" sz="2000" dirty="0"/>
              <a:t>Our project centers on the development of a Face Mask Detection system using machine learning technology. The objective is to create an automated solution capable of identifying whether individuals are wearing face masks in images. Despite the conclusion of the COVID-19 pandemic, the importance of face mask compliance remains relevant for various public health scenarios. Our solution aims to address the ongoing need for efficient monitoring of face mask adherence in diverse settings. By harnessing advanced machine learning algorithms, we aim to develop a system that can accurately detect the presence or absence of face masks in real-time, thereby facilitating compliance with health and safety protocols and contributing to community well-being.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90600" y="1857375"/>
            <a:ext cx="6934200" cy="4001095"/>
          </a:xfrm>
          <a:prstGeom prst="rect">
            <a:avLst/>
          </a:prstGeom>
          <a:noFill/>
        </p:spPr>
        <p:txBody>
          <a:bodyPr wrap="square" rtlCol="0">
            <a:spAutoFit/>
          </a:bodyPr>
          <a:lstStyle/>
          <a:p>
            <a:pPr marL="285750" indent="-285750" algn="just">
              <a:buFont typeface="Arial" pitchFamily="34" charset="0"/>
              <a:buChar char="•"/>
            </a:pPr>
            <a:r>
              <a:rPr lang="en-US" dirty="0" smtClean="0">
                <a:effectLst/>
              </a:rPr>
              <a:t>Businesses</a:t>
            </a:r>
          </a:p>
          <a:p>
            <a:pPr marL="285750" indent="-285750" algn="just">
              <a:buFont typeface="Arial" pitchFamily="34" charset="0"/>
              <a:buChar char="•"/>
            </a:pPr>
            <a:r>
              <a:rPr lang="en-US" dirty="0" smtClean="0">
                <a:effectLst/>
              </a:rPr>
              <a:t>Schools</a:t>
            </a:r>
          </a:p>
          <a:p>
            <a:pPr marL="285750" indent="-285750" algn="just">
              <a:buFont typeface="Arial" pitchFamily="34" charset="0"/>
              <a:buChar char="•"/>
            </a:pPr>
            <a:r>
              <a:rPr lang="en-US" dirty="0" smtClean="0">
                <a:effectLst/>
              </a:rPr>
              <a:t>Public transportation authorities</a:t>
            </a:r>
          </a:p>
          <a:p>
            <a:pPr marL="285750" indent="-285750" algn="just">
              <a:buFont typeface="Arial" pitchFamily="34" charset="0"/>
              <a:buChar char="•"/>
            </a:pPr>
            <a:r>
              <a:rPr lang="en-US" dirty="0" smtClean="0">
                <a:effectLst/>
              </a:rPr>
              <a:t>Healthcare facilities</a:t>
            </a:r>
          </a:p>
          <a:p>
            <a:pPr marL="285750" indent="-285750" algn="just">
              <a:buFont typeface="Arial" pitchFamily="34" charset="0"/>
              <a:buChar char="•"/>
            </a:pPr>
            <a:r>
              <a:rPr lang="en-US" dirty="0" smtClean="0">
                <a:effectLst/>
              </a:rPr>
              <a:t>Government agencies</a:t>
            </a:r>
          </a:p>
          <a:p>
            <a:pPr marL="285750" indent="-285750" algn="just">
              <a:buFont typeface="Arial" pitchFamily="34" charset="0"/>
              <a:buChar char="•"/>
            </a:pPr>
            <a:endParaRPr lang="en-US" dirty="0" smtClean="0">
              <a:effectLst/>
            </a:endParaRPr>
          </a:p>
          <a:p>
            <a:pPr algn="just"/>
            <a:r>
              <a:rPr lang="en-US" sz="2000" dirty="0" smtClean="0">
                <a:effectLst/>
              </a:rPr>
              <a:t>These stakeholders may utilize the system to:</a:t>
            </a:r>
          </a:p>
          <a:p>
            <a:pPr marL="285750" indent="-285750" algn="just">
              <a:buFont typeface="Arial" pitchFamily="34" charset="0"/>
              <a:buChar char="•"/>
            </a:pPr>
            <a:r>
              <a:rPr lang="en-US" dirty="0" smtClean="0">
                <a:effectLst/>
              </a:rPr>
              <a:t>Monitor and enforce face mask compliance among employees, students, customers, passengers, patients, and the general public.</a:t>
            </a:r>
          </a:p>
          <a:p>
            <a:pPr marL="285750" indent="-285750" algn="just">
              <a:buFont typeface="Arial" pitchFamily="34" charset="0"/>
              <a:buChar char="•"/>
            </a:pPr>
            <a:r>
              <a:rPr lang="en-US" dirty="0" smtClean="0">
                <a:effectLst/>
              </a:rPr>
              <a:t>Maintain health and safety standards in their respective environments.</a:t>
            </a:r>
          </a:p>
          <a:p>
            <a:pPr marL="285750" indent="-285750">
              <a:buFont typeface="Arial" pitchFamily="34" charset="0"/>
              <a:buChar char="•"/>
            </a:pPr>
            <a:r>
              <a:rPr lang="en-US" dirty="0" smtClean="0">
                <a:effectLst/>
              </a:rPr>
              <a:t>Ensure adherence to face mask guidelines in public spaces.</a:t>
            </a:r>
          </a:p>
          <a:p>
            <a:r>
              <a:rPr lang="en-US" dirty="0"/>
              <a:t/>
            </a: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60526" y="2183704"/>
            <a:ext cx="6305550" cy="3293209"/>
          </a:xfrm>
          <a:prstGeom prst="rect">
            <a:avLst/>
          </a:prstGeom>
          <a:noFill/>
        </p:spPr>
        <p:txBody>
          <a:bodyPr wrap="square" rtlCol="0">
            <a:spAutoFit/>
          </a:bodyPr>
          <a:lstStyle/>
          <a:p>
            <a:pPr marL="342900" indent="-342900" algn="just">
              <a:buFont typeface="Arial" pitchFamily="34" charset="0"/>
              <a:buChar char="•"/>
            </a:pPr>
            <a:r>
              <a:rPr lang="en-US" sz="1900" b="1" dirty="0"/>
              <a:t>Automated Detection</a:t>
            </a:r>
            <a:r>
              <a:rPr lang="en-US" sz="1900" dirty="0"/>
              <a:t>: Utilizing advanced machine learning, our system automatically identifies face mask presence in real-time images.</a:t>
            </a:r>
          </a:p>
          <a:p>
            <a:pPr marL="342900" indent="-342900" algn="just">
              <a:buFont typeface="Arial" pitchFamily="34" charset="0"/>
              <a:buChar char="•"/>
            </a:pPr>
            <a:r>
              <a:rPr lang="en-US" sz="1900" b="1" dirty="0"/>
              <a:t>Efficiency &amp; Accuracy</a:t>
            </a:r>
            <a:r>
              <a:rPr lang="en-US" sz="1900" dirty="0"/>
              <a:t>: Saves time and resources by reducing manual monitoring while ensuring accurate detection.</a:t>
            </a:r>
          </a:p>
          <a:p>
            <a:pPr marL="342900" indent="-342900" algn="just">
              <a:buFont typeface="Arial" pitchFamily="34" charset="0"/>
              <a:buChar char="•"/>
            </a:pPr>
            <a:r>
              <a:rPr lang="en-US" sz="1900" b="1" dirty="0"/>
              <a:t>Scalable &amp; Customizable</a:t>
            </a:r>
            <a:r>
              <a:rPr lang="en-US" sz="1900" dirty="0"/>
              <a:t>: Adaptable to various settings and customizable to meet specific user needs.</a:t>
            </a:r>
          </a:p>
          <a:p>
            <a:pPr marL="342900" indent="-342900" algn="just">
              <a:buFont typeface="Arial" pitchFamily="34" charset="0"/>
              <a:buChar char="•"/>
            </a:pPr>
            <a:r>
              <a:rPr lang="en-US" sz="1900" b="1" dirty="0"/>
              <a:t>Enhanced Compliance</a:t>
            </a:r>
            <a:r>
              <a:rPr lang="en-US" sz="1900" dirty="0"/>
              <a:t>: Promotes adherence to health and safety protocols, contributing to a safer environment.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590800" y="2075551"/>
            <a:ext cx="6991350" cy="3970318"/>
          </a:xfrm>
          <a:prstGeom prst="rect">
            <a:avLst/>
          </a:prstGeom>
          <a:noFill/>
        </p:spPr>
        <p:txBody>
          <a:bodyPr wrap="square" rtlCol="0">
            <a:spAutoFit/>
          </a:bodyPr>
          <a:lstStyle/>
          <a:p>
            <a:pPr marL="285750" indent="-285750">
              <a:buFont typeface="Arial" pitchFamily="34" charset="0"/>
              <a:buChar char="•"/>
            </a:pPr>
            <a:r>
              <a:rPr lang="en-US" b="1" dirty="0"/>
              <a:t>Real-Time Detection</a:t>
            </a:r>
            <a:r>
              <a:rPr lang="en-US" dirty="0"/>
              <a:t>: Our system provides instant detection of face mask presence in images, offering immediate feedback to users.</a:t>
            </a:r>
          </a:p>
          <a:p>
            <a:pPr marL="285750" indent="-285750">
              <a:buFont typeface="Arial" pitchFamily="34" charset="0"/>
              <a:buChar char="•"/>
            </a:pPr>
            <a:r>
              <a:rPr lang="en-US" b="1" dirty="0"/>
              <a:t>High Accuracy</a:t>
            </a:r>
            <a:r>
              <a:rPr lang="en-US" dirty="0"/>
              <a:t>: Leveraging state-of-the-art machine learning algorithms, our system ensures precise detection of face masks, minimizing errors and false alarms.</a:t>
            </a:r>
          </a:p>
          <a:p>
            <a:pPr marL="285750" indent="-285750">
              <a:buFont typeface="Arial" pitchFamily="34" charset="0"/>
              <a:buChar char="•"/>
            </a:pPr>
            <a:r>
              <a:rPr lang="en-US" b="1" dirty="0"/>
              <a:t>User-Friendly Interface</a:t>
            </a:r>
            <a:r>
              <a:rPr lang="en-US" dirty="0"/>
              <a:t>: Designed with usability in mind, our system offers an intuitive interface that is easy to navigate, making it accessible to users of all skill levels.</a:t>
            </a:r>
          </a:p>
          <a:p>
            <a:pPr marL="285750" indent="-285750">
              <a:buFont typeface="Arial" pitchFamily="34" charset="0"/>
              <a:buChar char="•"/>
            </a:pPr>
            <a:r>
              <a:rPr lang="en-US" b="1" dirty="0"/>
              <a:t>Scalability</a:t>
            </a:r>
            <a:r>
              <a:rPr lang="en-US" dirty="0"/>
              <a:t>: Built to accommodate various environments and user needs, our system can scale from small businesses to large-scale public spaces without compromising performance.</a:t>
            </a:r>
          </a:p>
          <a:p>
            <a:pPr marL="285750" indent="-285750">
              <a:buFont typeface="Arial" pitchFamily="34" charset="0"/>
              <a:buChar char="•"/>
            </a:pPr>
            <a:r>
              <a:rPr lang="en-US" b="1" dirty="0"/>
              <a:t>Customizable Solutions</a:t>
            </a:r>
            <a:r>
              <a:rPr lang="en-US" dirty="0"/>
              <a:t>: With configurable parameters and settings, our system can be tailored to suit the unique requirements of different users and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049337"/>
            <a:ext cx="2811780" cy="300355"/>
          </a:xfrm>
          <a:prstGeom prst="rect">
            <a:avLst/>
          </a:prstGeom>
        </p:spPr>
        <p:txBody>
          <a:bodyPr vert="horz" wrap="square" lIns="0" tIns="12700" rIns="0" bIns="0" rtlCol="0">
            <a:spAutoFit/>
          </a:bodyPr>
          <a:lstStyle/>
          <a:p>
            <a:pPr marL="12700">
              <a:lnSpc>
                <a:spcPct val="100000"/>
              </a:lnSpc>
              <a:spcBef>
                <a:spcPts val="100"/>
              </a:spcBef>
            </a:pPr>
            <a:r>
              <a:rPr lang="en-IN" sz="1800" u="sng" spc="-5" dirty="0" smtClean="0">
                <a:latin typeface="Trebuchet MS"/>
                <a:cs typeface="Trebuchet MS"/>
              </a:rPr>
              <a:t>W</a:t>
            </a:r>
            <a:r>
              <a:rPr sz="1800" u="sng" spc="-5" dirty="0" err="1" smtClean="0">
                <a:latin typeface="Trebuchet MS"/>
                <a:cs typeface="Trebuchet MS"/>
              </a:rPr>
              <a:t>ireframes</a:t>
            </a:r>
            <a:endParaRPr sz="1800" u="sng"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TextBox 11"/>
          <p:cNvSpPr txBox="1"/>
          <p:nvPr/>
        </p:nvSpPr>
        <p:spPr>
          <a:xfrm>
            <a:off x="739776" y="3652376"/>
            <a:ext cx="2994024" cy="1938992"/>
          </a:xfrm>
          <a:prstGeom prst="rect">
            <a:avLst/>
          </a:prstGeom>
          <a:noFill/>
        </p:spPr>
        <p:txBody>
          <a:bodyPr wrap="square" rtlCol="0">
            <a:spAutoFit/>
          </a:bodyPr>
          <a:lstStyle/>
          <a:p>
            <a:r>
              <a:rPr lang="en-US" sz="2000" b="1" i="1" u="sng" dirty="0" smtClean="0"/>
              <a:t>Modeling Process:</a:t>
            </a:r>
            <a:endParaRPr lang="en-US" sz="2000" b="1" u="sng" dirty="0"/>
          </a:p>
          <a:p>
            <a:pPr marL="285750" indent="-285750">
              <a:buFont typeface="Arial" pitchFamily="34" charset="0"/>
              <a:buChar char="•"/>
            </a:pPr>
            <a:r>
              <a:rPr lang="en-US" sz="2000" dirty="0"/>
              <a:t>Data Collection</a:t>
            </a:r>
          </a:p>
          <a:p>
            <a:pPr marL="285750" indent="-285750">
              <a:buFont typeface="Arial" pitchFamily="34" charset="0"/>
              <a:buChar char="•"/>
            </a:pPr>
            <a:r>
              <a:rPr lang="en-US" sz="2000" dirty="0"/>
              <a:t>Preprocessing</a:t>
            </a:r>
          </a:p>
          <a:p>
            <a:pPr marL="285750" indent="-285750">
              <a:buFont typeface="Arial" pitchFamily="34" charset="0"/>
              <a:buChar char="•"/>
            </a:pPr>
            <a:r>
              <a:rPr lang="en-US" sz="2000" dirty="0"/>
              <a:t>Model Selection</a:t>
            </a:r>
          </a:p>
          <a:p>
            <a:pPr marL="285750" indent="-285750">
              <a:buFont typeface="Arial" pitchFamily="34" charset="0"/>
              <a:buChar char="•"/>
            </a:pPr>
            <a:r>
              <a:rPr lang="en-US" sz="2000" dirty="0"/>
              <a:t>Training</a:t>
            </a:r>
          </a:p>
          <a:p>
            <a:endParaRPr lang="en-IN" sz="2000" dirty="0"/>
          </a:p>
        </p:txBody>
      </p:sp>
      <p:pic>
        <p:nvPicPr>
          <p:cNvPr id="2050" name="Picture 2" descr="C:\Users\student\Downloads\1_E1HKAMQk9Ug8x7ut32MZ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349692"/>
            <a:ext cx="4709635" cy="20745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91000" y="3945696"/>
            <a:ext cx="3120024" cy="1292662"/>
          </a:xfrm>
          <a:prstGeom prst="rect">
            <a:avLst/>
          </a:prstGeom>
          <a:noFill/>
        </p:spPr>
        <p:txBody>
          <a:bodyPr wrap="square" rtlCol="0">
            <a:spAutoFit/>
          </a:bodyPr>
          <a:lstStyle/>
          <a:p>
            <a:pPr marL="285750" indent="-285750">
              <a:buFont typeface="Arial" pitchFamily="34" charset="0"/>
              <a:buChar char="•"/>
            </a:pPr>
            <a:r>
              <a:rPr lang="en-US" sz="2000" dirty="0" smtClean="0"/>
              <a:t>Evaluation</a:t>
            </a:r>
          </a:p>
          <a:p>
            <a:pPr marL="285750" indent="-285750">
              <a:buFont typeface="Arial" pitchFamily="34" charset="0"/>
              <a:buChar char="•"/>
            </a:pPr>
            <a:r>
              <a:rPr lang="en-US" sz="2000" dirty="0" smtClean="0"/>
              <a:t>Optimization</a:t>
            </a:r>
          </a:p>
          <a:p>
            <a:pPr marL="285750" indent="-285750">
              <a:buFont typeface="Arial" pitchFamily="34" charset="0"/>
              <a:buChar char="•"/>
            </a:pPr>
            <a:r>
              <a:rPr lang="en-US" sz="2000" dirty="0" smtClean="0"/>
              <a:t>Deployment</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685</Words>
  <Application>Microsoft Office PowerPoint</Application>
  <PresentationFormat>Custom</PresentationFormat>
  <Paragraphs>81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SANDEEP G</vt:lpstr>
      <vt:lpstr>Face Mask Detection Using ML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cp:lastModifiedBy>student</cp:lastModifiedBy>
  <cp:revision>9</cp:revision>
  <dcterms:created xsi:type="dcterms:W3CDTF">2024-04-16T08:37:57Z</dcterms:created>
  <dcterms:modified xsi:type="dcterms:W3CDTF">2024-04-16T10:38:18Z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2024-04-16T00:00:00Z</vt:filetime>
  </property>
</Properties>
</file>