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368" r:id="rId4"/>
    <p:sldId id="320" r:id="rId5"/>
    <p:sldId id="362" r:id="rId6"/>
    <p:sldId id="365" r:id="rId7"/>
    <p:sldId id="364" r:id="rId8"/>
    <p:sldId id="363" r:id="rId9"/>
    <p:sldId id="366" r:id="rId10"/>
    <p:sldId id="321" r:id="rId11"/>
    <p:sldId id="369" r:id="rId12"/>
    <p:sldId id="370" r:id="rId13"/>
    <p:sldId id="371" r:id="rId14"/>
    <p:sldId id="300" r:id="rId15"/>
    <p:sldId id="298" r:id="rId16"/>
    <p:sldId id="299" r:id="rId17"/>
    <p:sldId id="296" r:id="rId18"/>
    <p:sldId id="297" r:id="rId19"/>
    <p:sldId id="303" r:id="rId20"/>
    <p:sldId id="444" r:id="rId21"/>
    <p:sldId id="304" r:id="rId22"/>
    <p:sldId id="295" r:id="rId23"/>
    <p:sldId id="301" r:id="rId24"/>
    <p:sldId id="302" r:id="rId25"/>
    <p:sldId id="293" r:id="rId26"/>
    <p:sldId id="305" r:id="rId27"/>
    <p:sldId id="294" r:id="rId28"/>
    <p:sldId id="397" r:id="rId29"/>
    <p:sldId id="402" r:id="rId30"/>
    <p:sldId id="398" r:id="rId31"/>
    <p:sldId id="399" r:id="rId32"/>
    <p:sldId id="445" r:id="rId33"/>
    <p:sldId id="401" r:id="rId34"/>
    <p:sldId id="403" r:id="rId35"/>
    <p:sldId id="400" r:id="rId36"/>
    <p:sldId id="396" r:id="rId37"/>
    <p:sldId id="410" r:id="rId38"/>
    <p:sldId id="409" r:id="rId39"/>
    <p:sldId id="408" r:id="rId40"/>
    <p:sldId id="407" r:id="rId41"/>
    <p:sldId id="406" r:id="rId42"/>
    <p:sldId id="405" r:id="rId43"/>
    <p:sldId id="411" r:id="rId44"/>
    <p:sldId id="447" r:id="rId45"/>
    <p:sldId id="448" r:id="rId46"/>
    <p:sldId id="450" r:id="rId47"/>
    <p:sldId id="480" r:id="rId48"/>
    <p:sldId id="485" r:id="rId49"/>
    <p:sldId id="449" r:id="rId50"/>
    <p:sldId id="484" r:id="rId51"/>
    <p:sldId id="483" r:id="rId52"/>
    <p:sldId id="482" r:id="rId53"/>
    <p:sldId id="478" r:id="rId54"/>
    <p:sldId id="481" r:id="rId55"/>
    <p:sldId id="488" r:id="rId56"/>
    <p:sldId id="489" r:id="rId57"/>
    <p:sldId id="487" r:id="rId58"/>
    <p:sldId id="479" r:id="rId59"/>
    <p:sldId id="490" r:id="rId60"/>
    <p:sldId id="454" r:id="rId61"/>
    <p:sldId id="458" r:id="rId62"/>
    <p:sldId id="457" r:id="rId63"/>
    <p:sldId id="456" r:id="rId64"/>
    <p:sldId id="455" r:id="rId65"/>
    <p:sldId id="453" r:id="rId66"/>
    <p:sldId id="446" r:id="rId67"/>
    <p:sldId id="460" r:id="rId68"/>
    <p:sldId id="471" r:id="rId69"/>
    <p:sldId id="470" r:id="rId70"/>
    <p:sldId id="469" r:id="rId71"/>
    <p:sldId id="468" r:id="rId72"/>
    <p:sldId id="467" r:id="rId73"/>
    <p:sldId id="466" r:id="rId74"/>
    <p:sldId id="472" r:id="rId75"/>
    <p:sldId id="465" r:id="rId76"/>
    <p:sldId id="464" r:id="rId77"/>
    <p:sldId id="474" r:id="rId78"/>
    <p:sldId id="462" r:id="rId79"/>
    <p:sldId id="473" r:id="rId80"/>
    <p:sldId id="463" r:id="rId81"/>
    <p:sldId id="461" r:id="rId82"/>
    <p:sldId id="477" r:id="rId83"/>
    <p:sldId id="476" r:id="rId84"/>
    <p:sldId id="459" r:id="rId85"/>
    <p:sldId id="404" r:id="rId86"/>
    <p:sldId id="306" r:id="rId87"/>
    <p:sldId id="291" r:id="rId88"/>
    <p:sldId id="435" r:id="rId89"/>
    <p:sldId id="292" r:id="rId90"/>
    <p:sldId id="436" r:id="rId91"/>
    <p:sldId id="434" r:id="rId92"/>
    <p:sldId id="437" r:id="rId93"/>
    <p:sldId id="307" r:id="rId94"/>
    <p:sldId id="413" r:id="rId95"/>
    <p:sldId id="416" r:id="rId96"/>
    <p:sldId id="417" r:id="rId97"/>
    <p:sldId id="419" r:id="rId98"/>
    <p:sldId id="420" r:id="rId99"/>
    <p:sldId id="424" r:id="rId100"/>
    <p:sldId id="421" r:id="rId101"/>
    <p:sldId id="423" r:id="rId102"/>
    <p:sldId id="422" r:id="rId103"/>
    <p:sldId id="425" r:id="rId104"/>
    <p:sldId id="418" r:id="rId105"/>
    <p:sldId id="429" r:id="rId106"/>
    <p:sldId id="428" r:id="rId107"/>
    <p:sldId id="427" r:id="rId108"/>
    <p:sldId id="426" r:id="rId109"/>
    <p:sldId id="414" r:id="rId110"/>
    <p:sldId id="433" r:id="rId111"/>
    <p:sldId id="432" r:id="rId112"/>
    <p:sldId id="431" r:id="rId113"/>
    <p:sldId id="439" r:id="rId114"/>
    <p:sldId id="430" r:id="rId115"/>
    <p:sldId id="287" r:id="rId116"/>
    <p:sldId id="326" r:id="rId117"/>
    <p:sldId id="452" r:id="rId118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C0600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65" d="100"/>
          <a:sy n="65" d="100"/>
        </p:scale>
        <p:origin x="1116" y="84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32DAC38-1503-4860-A586-28908D73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062" y="2428868"/>
            <a:ext cx="7662069" cy="1752600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chemeClr val="tx1"/>
                </a:solidFill>
              </a:rPr>
              <a:t>JAVA</a:t>
            </a:r>
            <a:endParaRPr lang="en-US" sz="6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81" y="642918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Java Platforms / Editions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2000240"/>
            <a:ext cx="9817057" cy="4476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1) Java SE (Java Standard Edition)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2) Java EE (Java Enterprise Edition)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3) Java ME (Java Micro Edition)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4) </a:t>
            </a:r>
            <a:r>
              <a:rPr lang="en-US" sz="2400" dirty="0" err="1"/>
              <a:t>JavaFX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5058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1618A3-9AA3-41EF-A1E6-A5C1BD848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2071"/>
              </p:ext>
            </p:extLst>
          </p:nvPr>
        </p:nvGraphicFramePr>
        <p:xfrm>
          <a:off x="1872506" y="1484784"/>
          <a:ext cx="6437386" cy="344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658">
                  <a:extLst>
                    <a:ext uri="{9D8B030D-6E8A-4147-A177-3AD203B41FA5}">
                      <a16:colId xmlns:a16="http://schemas.microsoft.com/office/drawing/2014/main" val="1245169445"/>
                    </a:ext>
                  </a:extLst>
                </a:gridCol>
                <a:gridCol w="4865728">
                  <a:extLst>
                    <a:ext uri="{9D8B030D-6E8A-4147-A177-3AD203B41FA5}">
                      <a16:colId xmlns:a16="http://schemas.microsoft.com/office/drawing/2014/main" val="329760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0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9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518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truth table for bitwise &amp;, | and ^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86350-9CE0-407B-ADC8-DD991B6E9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904865"/>
              </p:ext>
            </p:extLst>
          </p:nvPr>
        </p:nvGraphicFramePr>
        <p:xfrm>
          <a:off x="547688" y="1993105"/>
          <a:ext cx="9850435" cy="2871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70087">
                  <a:extLst>
                    <a:ext uri="{9D8B030D-6E8A-4147-A177-3AD203B41FA5}">
                      <a16:colId xmlns:a16="http://schemas.microsoft.com/office/drawing/2014/main" val="1726315548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18389601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262677885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95818327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3088381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7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4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1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9987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Bitwise 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|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00011101 = 29 (In Decimal)</a:t>
            </a:r>
          </a:p>
        </p:txBody>
      </p:sp>
    </p:spTree>
    <p:extLst>
      <p:ext uri="{BB962C8B-B14F-4D97-AF65-F5344CB8AC3E}">
        <p14:creationId xmlns:p14="http://schemas.microsoft.com/office/powerpoint/2010/main" val="36334330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result = number1 |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// prints 29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4932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AND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AND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&amp;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00001000 = 8 (In Decimal)</a:t>
            </a:r>
          </a:p>
        </p:txBody>
      </p:sp>
    </p:spTree>
    <p:extLst>
      <p:ext uri="{BB962C8B-B14F-4D97-AF65-F5344CB8AC3E}">
        <p14:creationId xmlns:p14="http://schemas.microsoft.com/office/powerpoint/2010/main" val="14804188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54" y="152400"/>
            <a:ext cx="921005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AND between 12 and 25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 result = number1 &amp;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// prints 8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2753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XOR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XOR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^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00010101 = 21 (In Decimal)</a:t>
            </a:r>
          </a:p>
        </p:txBody>
      </p:sp>
    </p:spTree>
    <p:extLst>
      <p:ext uri="{BB962C8B-B14F-4D97-AF65-F5344CB8AC3E}">
        <p14:creationId xmlns:p14="http://schemas.microsoft.com/office/powerpoint/2010/main" val="683366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XOR between 12 and 25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number1 ^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// prints 21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8563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Complement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complement operator is a unary operator (works with only one operand).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~.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changes binary digits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1 to 0 and 0 to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756A7-A0FE-4312-96A3-5AF07DDA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14" y="4276725"/>
            <a:ext cx="511256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19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bitwise complement of any integer N is equal to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 (N + 1).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For example,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Consider an integer 35.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As per the rule, the bitwise complement of 35 should be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-(35 + 1) = -36</a:t>
            </a:r>
            <a:r>
              <a:rPr lang="en-US" sz="2400" dirty="0">
                <a:latin typeface="+mj-lt"/>
                <a:ea typeface="Gulim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166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764704"/>
            <a:ext cx="9817057" cy="57122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222222"/>
                </a:solidFill>
                <a:effectLst/>
                <a:latin typeface="+mj-lt"/>
              </a:rPr>
              <a:t>Java Platform, Standard Edition (Java SE):</a:t>
            </a:r>
          </a:p>
          <a:p>
            <a:pPr>
              <a:lnSpc>
                <a:spcPct val="150000"/>
              </a:lnSpc>
              <a:buNone/>
            </a:pPr>
            <a:endParaRPr lang="en-US" sz="2400" b="1" i="0" dirty="0">
              <a:solidFill>
                <a:srgbClr val="222222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 Java SE’s API offers the Java programming language’s core functionality.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22222"/>
                </a:solidFill>
                <a:latin typeface="+mj-lt"/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efines all the basis of type and object to high-level classes.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22222"/>
                </a:solidFill>
                <a:latin typeface="+mj-lt"/>
              </a:rPr>
              <a:t>U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sed for networking, security, database access, graphical user interface (GUI) development.</a:t>
            </a:r>
            <a:endParaRPr lang="en-US" sz="4000" dirty="0"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071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 = 35,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complement of 35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~number;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   // prints -36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765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10" y="270892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174609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700808"/>
            <a:ext cx="10330110" cy="4776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Logical operators are used to check whether an expression is true or false.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They are used in decision making</a:t>
            </a:r>
            <a:r>
              <a:rPr lang="en-US" sz="2400" dirty="0">
                <a:latin typeface="Gulim" pitchFamily="34" charset="-127"/>
                <a:ea typeface="Guli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6814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C4E1A0-3573-47EF-AB87-48E048E1E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915150"/>
              </p:ext>
            </p:extLst>
          </p:nvPr>
        </p:nvGraphicFramePr>
        <p:xfrm>
          <a:off x="547687" y="908720"/>
          <a:ext cx="9850437" cy="449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946">
                  <a:extLst>
                    <a:ext uri="{9D8B030D-6E8A-4147-A177-3AD203B41FA5}">
                      <a16:colId xmlns:a16="http://schemas.microsoft.com/office/drawing/2014/main" val="396542353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937431222"/>
                    </a:ext>
                  </a:extLst>
                </a:gridCol>
                <a:gridCol w="4061123">
                  <a:extLst>
                    <a:ext uri="{9D8B030D-6E8A-4147-A177-3AD203B41FA5}">
                      <a16:colId xmlns:a16="http://schemas.microsoft.com/office/drawing/2014/main" val="263030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6252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&amp;&amp; (Logical AND)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>
                          <a:effectLst/>
                          <a:latin typeface="+mj-lt"/>
                        </a:rPr>
                        <a:t>&amp;&amp;</a:t>
                      </a:r>
                      <a:r>
                        <a:rPr lang="en-US" sz="240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only if both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and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are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718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|| (Logical OR)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 dirty="0">
                          <a:effectLst/>
                          <a:latin typeface="+mj-lt"/>
                        </a:rPr>
                        <a:t>||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if either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or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is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97529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! (Logical NOT)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+mj-lt"/>
                        </a:rPr>
                        <a:t>!</a:t>
                      </a:r>
                      <a:r>
                        <a:rPr lang="en-US" sz="2400">
                          <a:effectLst/>
                          <a:latin typeface="+mj-lt"/>
                        </a:rPr>
                        <a:t>expression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true if </a:t>
                      </a:r>
                      <a:r>
                        <a:rPr lang="en-US" sz="2400" i="0" dirty="0">
                          <a:effectLst/>
                          <a:latin typeface="+mj-lt"/>
                        </a:rPr>
                        <a:t>expression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is false and vice versa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5356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28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8640"/>
            <a:ext cx="10330110" cy="6288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&amp;&amp;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&gt; 5)); 			 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&lt; 5));  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||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&gt;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|| (8 &lt;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&lt; 5));  	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!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== 3));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&gt; 3));  					// false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407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Java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The ternary operator (conditional operator) is shorthand for the if-then-else statement.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variable = Expression ? expression1 : expression2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rgbClr val="00B0F0"/>
              </a:solidFill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true, expression1 is assigned to the variable.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false, expression2 is assigned to the variable.</a:t>
            </a:r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E440DDF-9240-55F4-5BD3-9BE65C232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378" y="1412776"/>
            <a:ext cx="907300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0F3511-2BE4-81F5-5DE0-F207C0C4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int time = 20;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highlight>
                  <a:srgbClr val="00FFFF"/>
                </a:highlight>
              </a:rPr>
              <a:t>String result = (time &lt; 18) ? "Good day." : "Good evening.";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278937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764704"/>
            <a:ext cx="9817057" cy="57122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222222"/>
                </a:solidFill>
                <a:effectLst/>
                <a:latin typeface="+mj-lt"/>
              </a:rPr>
              <a:t>Java Platform, Enterprise Edition (Java EE):</a:t>
            </a:r>
          </a:p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 Offers an API and runtime environment for developing and running highly scalable, large-scale, and secure network applications.</a:t>
            </a:r>
          </a:p>
          <a:p>
            <a:pPr algn="ctr">
              <a:lnSpc>
                <a:spcPct val="150000"/>
              </a:lnSpc>
            </a:pPr>
            <a:endParaRPr lang="en-US" sz="2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+mj-lt"/>
              </a:rPr>
              <a:t>Java Programming Language Platform, Micro Edition (Java ME):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Offers an API and a small-footprint virtual machine running Java programming language applications on small devices, like mobile phones.</a:t>
            </a:r>
            <a:endParaRPr lang="en-US" sz="4000" dirty="0"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82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764704"/>
            <a:ext cx="9817057" cy="57122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C0600"/>
                </a:solidFill>
                <a:effectLst/>
                <a:latin typeface="+mj-lt"/>
              </a:rPr>
              <a:t>Java FX: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C0600"/>
                </a:solidFill>
                <a:effectLst/>
                <a:latin typeface="+mj-lt"/>
              </a:rPr>
              <a:t>Platform for developing rich internet applications using a lightweight user-interface API. </a:t>
            </a:r>
          </a:p>
        </p:txBody>
      </p:sp>
    </p:spTree>
    <p:extLst>
      <p:ext uri="{BB962C8B-B14F-4D97-AF65-F5344CB8AC3E}">
        <p14:creationId xmlns:p14="http://schemas.microsoft.com/office/powerpoint/2010/main" val="378780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638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dirty="0"/>
              <a:t>Simple Java Program</a:t>
            </a:r>
            <a:endParaRPr lang="en-US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Simple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    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               </a:t>
            </a:r>
            <a:r>
              <a:rPr lang="en-US" sz="2400" dirty="0" err="1"/>
              <a:t>System.out.println</a:t>
            </a:r>
            <a:r>
              <a:rPr lang="en-US" sz="2400" dirty="0"/>
              <a:t>("Hello Java");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      } 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8D171-D9DB-4A5E-94A0-2C4608DA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90886"/>
              </p:ext>
            </p:extLst>
          </p:nvPr>
        </p:nvGraphicFramePr>
        <p:xfrm>
          <a:off x="6293842" y="5181600"/>
          <a:ext cx="4241502" cy="1280160"/>
        </p:xfrm>
        <a:graphic>
          <a:graphicData uri="http://schemas.openxmlformats.org/drawingml/2006/table">
            <a:tbl>
              <a:tblPr/>
              <a:tblGrid>
                <a:gridCol w="2120751">
                  <a:extLst>
                    <a:ext uri="{9D8B030D-6E8A-4147-A177-3AD203B41FA5}">
                      <a16:colId xmlns:a16="http://schemas.microsoft.com/office/drawing/2014/main" val="2470044459"/>
                    </a:ext>
                  </a:extLst>
                </a:gridCol>
                <a:gridCol w="2120751">
                  <a:extLst>
                    <a:ext uri="{9D8B030D-6E8A-4147-A177-3AD203B41FA5}">
                      <a16:colId xmlns:a16="http://schemas.microsoft.com/office/drawing/2014/main" val="3199810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To compile:</a:t>
                      </a:r>
                      <a:endParaRPr lang="en-US" sz="2400"/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javac Simple.java</a:t>
                      </a:r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463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To execute:</a:t>
                      </a:r>
                      <a:endParaRPr lang="en-US" sz="2400"/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java Simple</a:t>
                      </a:r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48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3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b="1" dirty="0"/>
              <a:t>Compilation Flow</a:t>
            </a:r>
            <a:endParaRPr lang="en-US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11" name="Content Placeholder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76AB98-C8DC-438B-9E50-9E3B80F4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021" y="2362200"/>
            <a:ext cx="766206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5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81" y="3048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Valid java main method signature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0024C-9E36-4D5E-97EC-6B14E021C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113" y="1828801"/>
            <a:ext cx="9303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public static void main(String[] 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  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public static void main(String []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  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public static void main(String 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[])  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public static void main(String... 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  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static public void main(String[] 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  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public static final void main(String[] 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  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final public static void main(String[] 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0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Invalid java main method signature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600200"/>
            <a:ext cx="1033011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public void main(String[] </a:t>
            </a:r>
            <a:r>
              <a:rPr lang="en-US" sz="2400" dirty="0" err="1"/>
              <a:t>args</a:t>
            </a:r>
            <a:r>
              <a:rPr lang="en-US" sz="2400" dirty="0"/>
              <a:t>)  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static void main(String[] </a:t>
            </a:r>
            <a:r>
              <a:rPr lang="en-US" sz="2400" dirty="0" err="1"/>
              <a:t>args</a:t>
            </a:r>
            <a:r>
              <a:rPr lang="en-US" sz="2400" dirty="0"/>
              <a:t>)  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public void static main(String[] </a:t>
            </a:r>
            <a:r>
              <a:rPr lang="en-US" sz="2400" dirty="0" err="1"/>
              <a:t>args</a:t>
            </a:r>
            <a:r>
              <a:rPr lang="en-US" sz="2400" dirty="0"/>
              <a:t>)  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abstract public static void main(String[] </a:t>
            </a:r>
            <a:r>
              <a:rPr lang="en-US" sz="2400" dirty="0" err="1"/>
              <a:t>args</a:t>
            </a:r>
            <a:r>
              <a:rPr lang="en-US" sz="2400" dirty="0"/>
              <a:t>)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82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8" y="152400"/>
            <a:ext cx="10330109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b="1" dirty="0"/>
              <a:t>Can you save a java source file by other name than the class name?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6BD1BB-C147-480C-8F8A-DC52A447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1" y="1295400"/>
            <a:ext cx="9645997" cy="45720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E878-B6D7-4517-9151-CC1F40F0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26895"/>
              </p:ext>
            </p:extLst>
          </p:nvPr>
        </p:nvGraphicFramePr>
        <p:xfrm>
          <a:off x="1026170" y="5577800"/>
          <a:ext cx="9372350" cy="731520"/>
        </p:xfrm>
        <a:graphic>
          <a:graphicData uri="http://schemas.openxmlformats.org/drawingml/2006/table">
            <a:tbl>
              <a:tblPr/>
              <a:tblGrid>
                <a:gridCol w="4686175">
                  <a:extLst>
                    <a:ext uri="{9D8B030D-6E8A-4147-A177-3AD203B41FA5}">
                      <a16:colId xmlns:a16="http://schemas.microsoft.com/office/drawing/2014/main" val="250367156"/>
                    </a:ext>
                  </a:extLst>
                </a:gridCol>
                <a:gridCol w="4686175">
                  <a:extLst>
                    <a:ext uri="{9D8B030D-6E8A-4147-A177-3AD203B41FA5}">
                      <a16:colId xmlns:a16="http://schemas.microsoft.com/office/drawing/2014/main" val="1962926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To compile:</a:t>
                      </a:r>
                      <a:endParaRPr lang="en-US" dirty="0"/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javac</a:t>
                      </a:r>
                      <a:r>
                        <a:rPr lang="en-US" dirty="0"/>
                        <a:t> Simple.java</a:t>
                      </a:r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5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To execute:</a:t>
                      </a:r>
                      <a:endParaRPr lang="en-US"/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Simple</a:t>
                      </a:r>
                    </a:p>
                  </a:txBody>
                  <a:tcPr marL="82094" marR="8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72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23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1" y="381000"/>
            <a:ext cx="9645997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Can you have multiple classes in a java source file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C8748-A25A-404F-8A58-1CE00D736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93" y="1752600"/>
            <a:ext cx="8414594" cy="3962399"/>
          </a:xfrm>
        </p:spPr>
      </p:pic>
    </p:spTree>
    <p:extLst>
      <p:ext uri="{BB962C8B-B14F-4D97-AF65-F5344CB8AC3E}">
        <p14:creationId xmlns:p14="http://schemas.microsoft.com/office/powerpoint/2010/main" val="241666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10" y="836712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i="0" dirty="0">
                <a:solidFill>
                  <a:srgbClr val="222222"/>
                </a:solidFill>
                <a:effectLst/>
                <a:latin typeface="+mn-lt"/>
              </a:rPr>
              <a:t>What is Java?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44824"/>
            <a:ext cx="10330110" cy="4632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General-purpose, class-based, object-oriented programming language </a:t>
            </a:r>
            <a:endParaRPr lang="en-US" sz="4000" dirty="0"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505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2871-0212-4C1C-856A-8A9AB65D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286000"/>
            <a:ext cx="9851232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Java Variables</a:t>
            </a:r>
          </a:p>
        </p:txBody>
      </p:sp>
    </p:spTree>
    <p:extLst>
      <p:ext uri="{BB962C8B-B14F-4D97-AF65-F5344CB8AC3E}">
        <p14:creationId xmlns:p14="http://schemas.microsoft.com/office/powerpoint/2010/main" val="276280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6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Variables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Variable is a name of memory location.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Is a combination of "vary + able" that means its value can be changed.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There are three types of variables in java:</a:t>
            </a:r>
          </a:p>
          <a:p>
            <a:pPr marL="17176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local variable</a:t>
            </a:r>
          </a:p>
          <a:p>
            <a:pPr marL="17176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 instance variable</a:t>
            </a:r>
          </a:p>
          <a:p>
            <a:pPr marL="17176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 static variable</a:t>
            </a:r>
            <a:endParaRPr lang="en-US" sz="2400" b="1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9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76200"/>
            <a:ext cx="10330110" cy="6629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Local Variable:</a:t>
            </a:r>
          </a:p>
          <a:p>
            <a:pPr marL="1482725" indent="-222250">
              <a:lnSpc>
                <a:spcPct val="150000"/>
              </a:lnSpc>
            </a:pPr>
            <a:r>
              <a:rPr lang="en-US" sz="2400" dirty="0"/>
              <a:t>Variable declared inside the body of the method.</a:t>
            </a:r>
          </a:p>
          <a:p>
            <a:pPr marL="1482725" indent="-222250">
              <a:lnSpc>
                <a:spcPct val="150000"/>
              </a:lnSpc>
            </a:pPr>
            <a:r>
              <a:rPr lang="en-US" sz="2400" dirty="0"/>
              <a:t>We can use this variable only within that method</a:t>
            </a:r>
          </a:p>
          <a:p>
            <a:pPr marL="1482725" indent="-222250">
              <a:lnSpc>
                <a:spcPct val="150000"/>
              </a:lnSpc>
            </a:pPr>
            <a:r>
              <a:rPr lang="en-US" sz="2400" dirty="0"/>
              <a:t> Cannot be defined with "static" keyword 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ea typeface="Gulim" pitchFamily="34" charset="-127"/>
              </a:rPr>
              <a:t>2. </a:t>
            </a:r>
            <a:r>
              <a:rPr lang="en-US" sz="2400" b="1" dirty="0"/>
              <a:t>Instance Variable</a:t>
            </a:r>
          </a:p>
          <a:p>
            <a:pPr marL="1260475" indent="277813">
              <a:lnSpc>
                <a:spcPct val="150000"/>
              </a:lnSpc>
            </a:pPr>
            <a:r>
              <a:rPr lang="en-US" sz="2400" dirty="0"/>
              <a:t>Variable declared inside the class but outside the body of the method. </a:t>
            </a:r>
          </a:p>
          <a:p>
            <a:pPr marL="1260475" indent="277813">
              <a:lnSpc>
                <a:spcPct val="150000"/>
              </a:lnSpc>
            </a:pPr>
            <a:r>
              <a:rPr lang="en-US" sz="2400" dirty="0"/>
              <a:t>It is not declared as static.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ea typeface="Gulim" pitchFamily="34" charset="-127"/>
              </a:rPr>
              <a:t>3. </a:t>
            </a:r>
            <a:r>
              <a:rPr lang="en-US" sz="2400" b="1" dirty="0"/>
              <a:t>Static variable</a:t>
            </a:r>
          </a:p>
          <a:p>
            <a:pPr marL="1538288" indent="-277813" algn="just">
              <a:lnSpc>
                <a:spcPct val="150000"/>
              </a:lnSpc>
            </a:pPr>
            <a:r>
              <a:rPr lang="en-US" sz="2400" dirty="0"/>
              <a:t>Variable which is declared as static is called static variable. </a:t>
            </a:r>
          </a:p>
          <a:p>
            <a:pPr marL="1538288" indent="-277813" algn="just">
              <a:lnSpc>
                <a:spcPct val="150000"/>
              </a:lnSpc>
            </a:pPr>
            <a:r>
              <a:rPr lang="en-US" sz="2400" dirty="0"/>
              <a:t>It cannot be local</a:t>
            </a:r>
          </a:p>
          <a:p>
            <a:pPr marL="1538288" indent="-277813" algn="just">
              <a:lnSpc>
                <a:spcPct val="150000"/>
              </a:lnSpc>
            </a:pPr>
            <a:r>
              <a:rPr lang="en-US" sz="2400" dirty="0"/>
              <a:t>Memory allocation for static variable happens only once when the class is loaded in the memory</a:t>
            </a: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87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6" y="228600"/>
            <a:ext cx="9030295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spcBef>
                <a:spcPct val="20000"/>
              </a:spcBef>
            </a:pPr>
            <a:r>
              <a:rPr lang="en-US" sz="3200" b="1" dirty="0"/>
              <a:t>Example to understand the types of variables in java</a:t>
            </a:r>
            <a:endParaRPr lang="en-US" sz="3200" b="1" dirty="0"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8AC913-A649-490A-AA3B-C735F72DF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4582" y="1447801"/>
            <a:ext cx="903029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 A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  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 data=50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                                                         //instance variable  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 int m=100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                                                //static variable  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void method()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  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	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 n=90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	                //local variable  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}  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2648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993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Variable Example: Widening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Simple{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main(String[] 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int a=10;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float f=a;  </a:t>
            </a:r>
          </a:p>
          <a:p>
            <a:pPr marL="0" indent="1149350">
              <a:lnSpc>
                <a:spcPct val="150000"/>
              </a:lnSpc>
              <a:buNone/>
              <a:tabLst>
                <a:tab pos="1081088" algn="l"/>
              </a:tabLst>
            </a:pPr>
            <a:r>
              <a:rPr lang="en-US" sz="2400" dirty="0" err="1"/>
              <a:t>System.out.println</a:t>
            </a:r>
            <a:r>
              <a:rPr lang="en-US" sz="2400" dirty="0"/>
              <a:t>(a);  </a:t>
            </a:r>
          </a:p>
          <a:p>
            <a:pPr marL="0" indent="1149350">
              <a:lnSpc>
                <a:spcPct val="150000"/>
              </a:lnSpc>
              <a:buNone/>
              <a:tabLst>
                <a:tab pos="1081088" algn="l"/>
              </a:tabLst>
            </a:pPr>
            <a:r>
              <a:rPr lang="en-US" sz="2400" dirty="0" err="1"/>
              <a:t>System.out.println</a:t>
            </a:r>
            <a:r>
              <a:rPr lang="en-US" sz="2400" dirty="0"/>
              <a:t>(f);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EB5F00-5229-403D-BF3E-1254ADF68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146" y="4621403"/>
            <a:ext cx="196931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10.0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9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Variable Example: Narrowing 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Simple  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main(String[] </a:t>
            </a:r>
            <a:r>
              <a:rPr lang="en-US" sz="2400" dirty="0" err="1"/>
              <a:t>args</a:t>
            </a:r>
            <a:r>
              <a:rPr lang="en-US" sz="2400" dirty="0"/>
              <a:t>) 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float f=10.5f;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int a=f;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int a=(int)f;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(f);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(a);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63C6FB-BB07-4DAD-81CE-F6C5134F5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714" y="4375176"/>
            <a:ext cx="19839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 </a:t>
            </a:r>
          </a:p>
        </p:txBody>
      </p:sp>
    </p:spTree>
    <p:extLst>
      <p:ext uri="{BB962C8B-B14F-4D97-AF65-F5344CB8AC3E}">
        <p14:creationId xmlns:p14="http://schemas.microsoft.com/office/powerpoint/2010/main" val="8134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58" y="16559"/>
            <a:ext cx="8414594" cy="6123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Data Types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8B2B70-1330-46B7-3B96-FC92055E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322" y="628863"/>
            <a:ext cx="10513168" cy="60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16632"/>
            <a:ext cx="10330110" cy="6741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highlight>
                  <a:srgbClr val="00FFFF"/>
                </a:highlight>
              </a:rPr>
              <a:t>Integer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400" b="1" dirty="0">
                <a:highlight>
                  <a:srgbClr val="00FFFF"/>
                </a:highlight>
              </a:rPr>
              <a:t>This group includes byte, short, int, long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highlight>
                  <a:srgbClr val="00FFFF"/>
                </a:highlight>
              </a:rPr>
              <a:t>byte : </a:t>
            </a:r>
          </a:p>
          <a:p>
            <a:pPr marL="796925" indent="-222250">
              <a:lnSpc>
                <a:spcPct val="160000"/>
              </a:lnSpc>
            </a:pPr>
            <a:r>
              <a:rPr lang="en-US" sz="2400" dirty="0"/>
              <a:t>It is 1 byte(8-bits) integer data type. </a:t>
            </a:r>
          </a:p>
          <a:p>
            <a:pPr marL="796925" indent="-222250">
              <a:lnSpc>
                <a:spcPct val="160000"/>
              </a:lnSpc>
            </a:pPr>
            <a:r>
              <a:rPr lang="en-US" sz="2400" dirty="0"/>
              <a:t>Value range from -128 to 127. </a:t>
            </a:r>
          </a:p>
          <a:p>
            <a:pPr marL="796925" indent="-222250">
              <a:lnSpc>
                <a:spcPct val="160000"/>
              </a:lnSpc>
            </a:pPr>
            <a:r>
              <a:rPr lang="en-US" sz="2400" dirty="0"/>
              <a:t>Default value zero. </a:t>
            </a:r>
          </a:p>
          <a:p>
            <a:pPr marL="796925" indent="-222250">
              <a:lnSpc>
                <a:spcPct val="160000"/>
              </a:lnSpc>
            </a:pPr>
            <a:r>
              <a:rPr lang="en-US" sz="2400" dirty="0"/>
              <a:t>example: byte b=10;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highlight>
                  <a:srgbClr val="00FFFF"/>
                </a:highlight>
              </a:rPr>
              <a:t>short : </a:t>
            </a:r>
          </a:p>
          <a:p>
            <a:pPr marL="855663" indent="-222250">
              <a:lnSpc>
                <a:spcPct val="160000"/>
              </a:lnSpc>
            </a:pPr>
            <a:r>
              <a:rPr lang="en-US" sz="2400" dirty="0"/>
              <a:t>It is 2 bytes(16-bits) integer data type. </a:t>
            </a:r>
          </a:p>
          <a:p>
            <a:pPr marL="855663" indent="-222250">
              <a:lnSpc>
                <a:spcPct val="160000"/>
              </a:lnSpc>
            </a:pPr>
            <a:r>
              <a:rPr lang="en-US" sz="2400" dirty="0"/>
              <a:t>Value range from -32768 to 32767. </a:t>
            </a:r>
          </a:p>
          <a:p>
            <a:pPr marL="855663" indent="-222250">
              <a:lnSpc>
                <a:spcPct val="160000"/>
              </a:lnSpc>
            </a:pPr>
            <a:r>
              <a:rPr lang="en-US" sz="2400" dirty="0"/>
              <a:t>Default value zero. </a:t>
            </a:r>
          </a:p>
          <a:p>
            <a:pPr marL="855663" indent="-222250">
              <a:lnSpc>
                <a:spcPct val="160000"/>
              </a:lnSpc>
            </a:pPr>
            <a:r>
              <a:rPr lang="en-US" sz="2400" dirty="0"/>
              <a:t>example: short s=11;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70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51" y="464840"/>
            <a:ext cx="10330110" cy="5928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highlight>
                  <a:srgbClr val="00FFFF"/>
                </a:highlight>
                <a:latin typeface="+mj-lt"/>
                <a:ea typeface="Gulim" pitchFamily="34" charset="-127"/>
              </a:rPr>
              <a:t>int : </a:t>
            </a:r>
          </a:p>
          <a:p>
            <a:pPr marL="973138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4 bytes(32-bits) integer data type. </a:t>
            </a:r>
          </a:p>
          <a:p>
            <a:pPr marL="973138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Value range from -2147483648 to 2147483647. </a:t>
            </a:r>
          </a:p>
          <a:p>
            <a:pPr marL="973138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Default value zero. </a:t>
            </a:r>
          </a:p>
          <a:p>
            <a:pPr marL="973138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example: 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=10;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highlight>
                  <a:srgbClr val="00FFFF"/>
                </a:highlight>
                <a:latin typeface="+mj-lt"/>
                <a:ea typeface="Gulim" pitchFamily="34" charset="-127"/>
              </a:rPr>
              <a:t>long : </a:t>
            </a:r>
          </a:p>
          <a:p>
            <a:pPr marL="1031875" indent="-398463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8 bytes(64-bits) integer data type. </a:t>
            </a:r>
          </a:p>
          <a:p>
            <a:pPr marL="1031875" indent="-398463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Value range from -9,223,372,036,854,775,808 to 9,223,372,036,854,775,807. </a:t>
            </a:r>
          </a:p>
          <a:p>
            <a:pPr marL="1031875" indent="-398463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Default value zero. example: </a:t>
            </a:r>
          </a:p>
          <a:p>
            <a:pPr marL="1031875" indent="-398463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long l=100012;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17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16632"/>
            <a:ext cx="10315425" cy="674136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	// byte type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>
                <a:solidFill>
                  <a:srgbClr val="0C0600"/>
                </a:solidFill>
                <a:highlight>
                  <a:srgbClr val="00FFFF"/>
                </a:highlight>
                <a:latin typeface="+mj-lt"/>
                <a:ea typeface="Gulim" pitchFamily="34" charset="-127"/>
              </a:rPr>
              <a:t>byte b = 20;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("b= "+b);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// short type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>
                <a:solidFill>
                  <a:srgbClr val="0C0600"/>
                </a:solidFill>
                <a:highlight>
                  <a:srgbClr val="00FFFF"/>
                </a:highlight>
                <a:latin typeface="+mj-lt"/>
                <a:ea typeface="Gulim" pitchFamily="34" charset="-127"/>
              </a:rPr>
              <a:t>short s = 20;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("s= "+s);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// int type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>
                <a:solidFill>
                  <a:srgbClr val="0C0600"/>
                </a:solidFill>
                <a:highlight>
                  <a:srgbClr val="00FFFF"/>
                </a:highlight>
                <a:latin typeface="+mj-lt"/>
                <a:ea typeface="Gulim" pitchFamily="34" charset="-127"/>
              </a:rPr>
              <a:t>int </a:t>
            </a:r>
            <a:r>
              <a:rPr lang="en-US" dirty="0" err="1">
                <a:solidFill>
                  <a:srgbClr val="0C0600"/>
                </a:solidFill>
                <a:highlight>
                  <a:srgbClr val="00FFFF"/>
                </a:highlight>
                <a:latin typeface="+mj-lt"/>
                <a:ea typeface="Gulim" pitchFamily="34" charset="-127"/>
              </a:rPr>
              <a:t>i</a:t>
            </a:r>
            <a:r>
              <a:rPr lang="en-US" dirty="0">
                <a:solidFill>
                  <a:srgbClr val="0C0600"/>
                </a:solidFill>
                <a:highlight>
                  <a:srgbClr val="00FFFF"/>
                </a:highlight>
                <a:latin typeface="+mj-lt"/>
                <a:ea typeface="Gulim" pitchFamily="34" charset="-127"/>
              </a:rPr>
              <a:t> = 20;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("</a:t>
            </a:r>
            <a:r>
              <a:rPr lang="en-US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i</a:t>
            </a: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= "+</a:t>
            </a:r>
            <a:r>
              <a:rPr lang="en-US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i</a:t>
            </a: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// long type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>
                <a:solidFill>
                  <a:srgbClr val="0C0600"/>
                </a:solidFill>
                <a:highlight>
                  <a:srgbClr val="00FFFF"/>
                </a:highlight>
                <a:latin typeface="+mj-lt"/>
                <a:ea typeface="Gulim" pitchFamily="34" charset="-127"/>
              </a:rPr>
              <a:t>long l = 20;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  <a:r>
              <a:rPr lang="en-US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("l= "+l);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C0600"/>
                </a:solidFill>
                <a:latin typeface="+mj-lt"/>
                <a:ea typeface="Gulim" pitchFamily="34" charset="-127"/>
              </a:rPr>
              <a:t>    	</a:t>
            </a:r>
          </a:p>
        </p:txBody>
      </p:sp>
    </p:spTree>
    <p:extLst>
      <p:ext uri="{BB962C8B-B14F-4D97-AF65-F5344CB8AC3E}">
        <p14:creationId xmlns:p14="http://schemas.microsoft.com/office/powerpoint/2010/main" val="14729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170" y="346364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6000" b="1" dirty="0"/>
              <a:t>Features of Java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066800"/>
            <a:ext cx="1033011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Simple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Object-Oriented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Portable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Platform independent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Robust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Architecture neutral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High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Multithreaded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Distributed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567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Adobe Heiti Std R" pitchFamily="34" charset="-128"/>
                <a:cs typeface="Andalus" pitchFamily="18" charset="-78"/>
              </a:rPr>
              <a:t>Floating-Point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This group includes float, double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highlight>
                  <a:srgbClr val="00FFFF"/>
                </a:highlight>
                <a:latin typeface="+mj-lt"/>
                <a:ea typeface="Gulim" pitchFamily="34" charset="-127"/>
              </a:rPr>
              <a:t>float : </a:t>
            </a:r>
          </a:p>
          <a:p>
            <a:pPr marL="1031875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4 bytes(32-bits) float data type. </a:t>
            </a:r>
          </a:p>
          <a:p>
            <a:pPr marL="1031875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Default value 0.0f. </a:t>
            </a:r>
          </a:p>
          <a:p>
            <a:pPr marL="1031875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example: float ff=10.3f;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highlight>
                  <a:srgbClr val="00FFFF"/>
                </a:highlight>
                <a:latin typeface="+mj-lt"/>
                <a:ea typeface="Gulim" pitchFamily="34" charset="-127"/>
              </a:rPr>
              <a:t>double : </a:t>
            </a:r>
          </a:p>
          <a:p>
            <a:pPr marL="1031875" indent="-398463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8 bytes(64-bits) float data type. </a:t>
            </a:r>
          </a:p>
          <a:p>
            <a:pPr marL="1031875" indent="-398463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Default value 0.0d. </a:t>
            </a:r>
          </a:p>
          <a:p>
            <a:pPr marL="1031875" indent="-398463"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example: double </a:t>
            </a:r>
            <a:r>
              <a:rPr lang="en-US" sz="2400" dirty="0" err="1">
                <a:latin typeface="+mj-lt"/>
                <a:ea typeface="Gulim" pitchFamily="34" charset="-127"/>
              </a:rPr>
              <a:t>db</a:t>
            </a:r>
            <a:r>
              <a:rPr lang="en-US" sz="2400" dirty="0">
                <a:latin typeface="+mj-lt"/>
                <a:ea typeface="Gulim" pitchFamily="34" charset="-127"/>
              </a:rPr>
              <a:t>=11.123;</a:t>
            </a:r>
          </a:p>
        </p:txBody>
      </p:sp>
    </p:spTree>
    <p:extLst>
      <p:ext uri="{BB962C8B-B14F-4D97-AF65-F5344CB8AC3E}">
        <p14:creationId xmlns:p14="http://schemas.microsoft.com/office/powerpoint/2010/main" val="1156839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Adobe Heiti Std R" pitchFamily="34" charset="-128"/>
                <a:cs typeface="Andalus" pitchFamily="18" charset="-78"/>
              </a:rPr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Data types used to store characters are </a:t>
            </a:r>
            <a:r>
              <a:rPr lang="en-US" sz="2400" b="1" dirty="0">
                <a:latin typeface="+mj-lt"/>
                <a:ea typeface="Gulim" pitchFamily="34" charset="-127"/>
              </a:rPr>
              <a:t>char.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Uses </a:t>
            </a:r>
            <a:r>
              <a:rPr lang="en-US" sz="2400" dirty="0" err="1">
                <a:highlight>
                  <a:srgbClr val="00FFFF"/>
                </a:highlight>
                <a:latin typeface="+mj-lt"/>
                <a:ea typeface="Gulim" pitchFamily="34" charset="-127"/>
              </a:rPr>
              <a:t>unicode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</a:t>
            </a:r>
            <a:r>
              <a:rPr lang="en-US" sz="2400" dirty="0">
                <a:latin typeface="+mj-lt"/>
                <a:ea typeface="Gulim" pitchFamily="34" charset="-127"/>
              </a:rPr>
              <a:t>to represent characters.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Unicode defines a fully international character set that can represent all of the characters found in all human languages like, </a:t>
            </a:r>
            <a:r>
              <a:rPr lang="en-US" sz="2400" dirty="0" err="1">
                <a:latin typeface="+mj-lt"/>
                <a:ea typeface="Gulim" pitchFamily="34" charset="-127"/>
              </a:rPr>
              <a:t>latin</a:t>
            </a:r>
            <a:r>
              <a:rPr lang="en-US" sz="2400" dirty="0">
                <a:latin typeface="+mj-lt"/>
                <a:ea typeface="Gulim" pitchFamily="34" charset="-127"/>
              </a:rPr>
              <a:t>, </a:t>
            </a:r>
            <a:r>
              <a:rPr lang="en-US" sz="2400" dirty="0" err="1">
                <a:latin typeface="+mj-lt"/>
                <a:ea typeface="Gulim" pitchFamily="34" charset="-127"/>
              </a:rPr>
              <a:t>greek</a:t>
            </a:r>
            <a:r>
              <a:rPr lang="en-US" sz="2400" dirty="0">
                <a:latin typeface="+mj-lt"/>
                <a:ea typeface="Gulim" pitchFamily="34" charset="-127"/>
              </a:rPr>
              <a:t>, </a:t>
            </a:r>
            <a:r>
              <a:rPr lang="en-US" sz="2400" dirty="0" err="1">
                <a:latin typeface="+mj-lt"/>
                <a:ea typeface="Gulim" pitchFamily="34" charset="-127"/>
              </a:rPr>
              <a:t>arabic</a:t>
            </a:r>
            <a:r>
              <a:rPr lang="en-US" sz="2400" dirty="0">
                <a:latin typeface="+mj-lt"/>
                <a:ea typeface="Gulim" pitchFamily="34" charset="-127"/>
              </a:rPr>
              <a:t>, and many more.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data type is a single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16-bit(2bytes)</a:t>
            </a:r>
            <a:r>
              <a:rPr lang="en-US" sz="2400" dirty="0">
                <a:latin typeface="+mj-lt"/>
                <a:ea typeface="Gulim" pitchFamily="34" charset="-127"/>
              </a:rPr>
              <a:t> </a:t>
            </a:r>
            <a:r>
              <a:rPr lang="en-US" sz="2400" dirty="0" err="1">
                <a:latin typeface="+mj-lt"/>
                <a:ea typeface="Gulim" pitchFamily="34" charset="-127"/>
              </a:rPr>
              <a:t>unicode</a:t>
            </a:r>
            <a:r>
              <a:rPr lang="en-US" sz="2400" dirty="0">
                <a:latin typeface="+mj-lt"/>
                <a:ea typeface="Gulim" pitchFamily="34" charset="-127"/>
              </a:rPr>
              <a:t> character and its value-ranges between ‘\u0000’ (or 0) to ‘\</a:t>
            </a:r>
            <a:r>
              <a:rPr lang="en-US" sz="2400" dirty="0" err="1">
                <a:latin typeface="+mj-lt"/>
                <a:ea typeface="Gulim" pitchFamily="34" charset="-127"/>
              </a:rPr>
              <a:t>uffff</a:t>
            </a:r>
            <a:r>
              <a:rPr lang="en-US" sz="2400" dirty="0">
                <a:latin typeface="+mj-lt"/>
                <a:ea typeface="Gulim" pitchFamily="34" charset="-127"/>
              </a:rPr>
              <a:t>’ (or 65,535 inclusive). </a:t>
            </a:r>
          </a:p>
        </p:txBody>
      </p:sp>
    </p:spTree>
    <p:extLst>
      <p:ext uri="{BB962C8B-B14F-4D97-AF65-F5344CB8AC3E}">
        <p14:creationId xmlns:p14="http://schemas.microsoft.com/office/powerpoint/2010/main" val="3673076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\u in your example is for Unicode, we can store </a:t>
            </a:r>
            <a:r>
              <a:rPr lang="en-US" sz="2400" dirty="0" err="1">
                <a:latin typeface="+mj-lt"/>
                <a:ea typeface="Gulim" pitchFamily="34" charset="-127"/>
              </a:rPr>
              <a:t>unicode</a:t>
            </a:r>
            <a:r>
              <a:rPr lang="en-US" sz="2400" dirty="0">
                <a:latin typeface="+mj-lt"/>
                <a:ea typeface="Gulim" pitchFamily="34" charset="-127"/>
              </a:rPr>
              <a:t> characters that take up to 16 bits, from \u0000 to \</a:t>
            </a:r>
            <a:r>
              <a:rPr lang="en-US" sz="2400" dirty="0" err="1">
                <a:latin typeface="+mj-lt"/>
                <a:ea typeface="Gulim" pitchFamily="34" charset="-127"/>
              </a:rPr>
              <a:t>uFFFF</a:t>
            </a:r>
            <a:r>
              <a:rPr lang="en-US" sz="2400" dirty="0">
                <a:latin typeface="+mj-lt"/>
                <a:ea typeface="Guli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09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60648"/>
            <a:ext cx="10330110" cy="621635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Gulim" pitchFamily="34" charset="-127"/>
              <a:ea typeface="Gulim" pitchFamily="34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public class Demo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    public static void main(String[]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args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char </a:t>
            </a:r>
            <a:r>
              <a:rPr lang="en-US" sz="22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ch</a:t>
            </a: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= 'S';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  <a:r>
              <a:rPr lang="en-US" sz="22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ch</a:t>
            </a: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char ch2 = '&amp;';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  <a:r>
              <a:rPr lang="en-US" sz="22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(ch2);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char ch3 = '$';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  <a:r>
              <a:rPr lang="en-US" sz="22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2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(ch3);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Gulim" pitchFamily="34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    }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00661-A0FF-48AD-8362-95648AA2AA94}"/>
              </a:ext>
            </a:extLst>
          </p:cNvPr>
          <p:cNvSpPr txBox="1"/>
          <p:nvPr/>
        </p:nvSpPr>
        <p:spPr>
          <a:xfrm>
            <a:off x="7921178" y="4365104"/>
            <a:ext cx="17264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3307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548680"/>
            <a:ext cx="9030296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Boolean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44824"/>
            <a:ext cx="10330110" cy="4632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Is used to store two possible values i.e.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true or false</a:t>
            </a:r>
            <a:r>
              <a:rPr lang="en-US" sz="2400" dirty="0">
                <a:latin typeface="+mj-lt"/>
                <a:ea typeface="Gulim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Default value is false.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Basically used for simple flags that track true/false conditions.</a:t>
            </a:r>
          </a:p>
        </p:txBody>
      </p:sp>
    </p:spTree>
    <p:extLst>
      <p:ext uri="{BB962C8B-B14F-4D97-AF65-F5344CB8AC3E}">
        <p14:creationId xmlns:p14="http://schemas.microsoft.com/office/powerpoint/2010/main" val="727898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404664"/>
            <a:ext cx="10330110" cy="60723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public class Demo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public static void main(String[] </a:t>
            </a:r>
            <a:r>
              <a:rPr lang="en-US" sz="2000" dirty="0" err="1">
                <a:latin typeface="+mj-lt"/>
                <a:ea typeface="Gulim" pitchFamily="34" charset="-127"/>
              </a:rPr>
              <a:t>args</a:t>
            </a:r>
            <a:r>
              <a:rPr lang="en-US" sz="20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boolean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t = true;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(t);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boolean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f = false;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(f);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}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741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C1B6D4-946E-4641-8950-7EF041EE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410" y="2747962"/>
            <a:ext cx="9303941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cap="none" dirty="0"/>
              <a:t>Type casting in java</a:t>
            </a:r>
          </a:p>
        </p:txBody>
      </p:sp>
    </p:spTree>
    <p:extLst>
      <p:ext uri="{BB962C8B-B14F-4D97-AF65-F5344CB8AC3E}">
        <p14:creationId xmlns:p14="http://schemas.microsoft.com/office/powerpoint/2010/main" val="2767710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Type Casting in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F306-5E86-420E-92E7-08E163C6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2276872"/>
            <a:ext cx="9851232" cy="384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Process of converting the value of one data type (int, float, double, etc.) Into another data type is known as </a:t>
            </a:r>
            <a:r>
              <a:rPr lang="en-US" sz="2400" b="1" dirty="0"/>
              <a:t>type casting.</a:t>
            </a:r>
          </a:p>
        </p:txBody>
      </p:sp>
    </p:spTree>
    <p:extLst>
      <p:ext uri="{BB962C8B-B14F-4D97-AF65-F5344CB8AC3E}">
        <p14:creationId xmlns:p14="http://schemas.microsoft.com/office/powerpoint/2010/main" val="232491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There are two types of casting: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F306-5E86-420E-92E7-08E163C6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00FFFF"/>
                </a:highlight>
              </a:rPr>
              <a:t>Widening Casting (automatically) </a:t>
            </a:r>
            <a:r>
              <a:rPr lang="en-US" sz="2400" dirty="0"/>
              <a:t>- converting a smaller type to a larger type size</a:t>
            </a:r>
          </a:p>
          <a:p>
            <a:pPr marL="73818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byte -&gt; short -&gt; char -&gt; int -&gt; long -&gt; float -&gt; double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00FFFF"/>
                </a:highlight>
              </a:rPr>
              <a:t>Narrowing Casting (manually) - </a:t>
            </a:r>
            <a:r>
              <a:rPr lang="en-US" sz="2400" dirty="0"/>
              <a:t>converting a larger type to a smaller size type</a:t>
            </a:r>
          </a:p>
          <a:p>
            <a:pPr marL="6937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double -&gt; float -&gt; long -&gt; int -&gt; char -&gt; short -&gt; byte</a:t>
            </a:r>
          </a:p>
        </p:txBody>
      </p:sp>
    </p:spTree>
    <p:extLst>
      <p:ext uri="{BB962C8B-B14F-4D97-AF65-F5344CB8AC3E}">
        <p14:creationId xmlns:p14="http://schemas.microsoft.com/office/powerpoint/2010/main" val="127066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0" y="-27364"/>
            <a:ext cx="9851232" cy="922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Widening Casting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F306-5E86-420E-92E7-08E163C6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196752"/>
            <a:ext cx="9851232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public class Test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33CC"/>
                </a:solidFill>
              </a:rPr>
              <a:t>      int </a:t>
            </a:r>
            <a:r>
              <a:rPr lang="en-US" dirty="0" err="1">
                <a:solidFill>
                  <a:srgbClr val="0033CC"/>
                </a:solidFill>
              </a:rPr>
              <a:t>i</a:t>
            </a:r>
            <a:r>
              <a:rPr lang="en-US" dirty="0">
                <a:solidFill>
                  <a:srgbClr val="0033CC"/>
                </a:solidFill>
              </a:rPr>
              <a:t> = 100;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33CC"/>
                </a:solidFill>
              </a:rPr>
              <a:t>      long l = </a:t>
            </a:r>
            <a:r>
              <a:rPr lang="en-US" dirty="0" err="1">
                <a:solidFill>
                  <a:srgbClr val="0033CC"/>
                </a:solidFill>
              </a:rPr>
              <a:t>i</a:t>
            </a:r>
            <a:r>
              <a:rPr lang="en-US" dirty="0">
                <a:solidFill>
                  <a:srgbClr val="0033CC"/>
                </a:solidFill>
              </a:rPr>
              <a:t>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33CC"/>
                </a:solidFill>
              </a:rPr>
              <a:t>      float f = l;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("Int value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("Long value "+l);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("Float value "+f);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27BCA-8930-462C-B19C-EF0B86991024}"/>
              </a:ext>
            </a:extLst>
          </p:cNvPr>
          <p:cNvSpPr txBox="1"/>
          <p:nvPr/>
        </p:nvSpPr>
        <p:spPr>
          <a:xfrm>
            <a:off x="8240016" y="5301208"/>
            <a:ext cx="2158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Output:</a:t>
            </a:r>
          </a:p>
          <a:p>
            <a:r>
              <a:rPr lang="en-US" dirty="0">
                <a:solidFill>
                  <a:srgbClr val="00B050"/>
                </a:solidFill>
              </a:rPr>
              <a:t>Int value 100</a:t>
            </a:r>
          </a:p>
          <a:p>
            <a:r>
              <a:rPr lang="en-US" dirty="0">
                <a:solidFill>
                  <a:srgbClr val="00B050"/>
                </a:solidFill>
              </a:rPr>
              <a:t>Long value 100</a:t>
            </a:r>
          </a:p>
          <a:p>
            <a:r>
              <a:rPr lang="en-US" dirty="0">
                <a:solidFill>
                  <a:srgbClr val="00B050"/>
                </a:solidFill>
              </a:rPr>
              <a:t>Float value 100.0</a:t>
            </a:r>
          </a:p>
        </p:txBody>
      </p:sp>
    </p:spTree>
    <p:extLst>
      <p:ext uri="{BB962C8B-B14F-4D97-AF65-F5344CB8AC3E}">
        <p14:creationId xmlns:p14="http://schemas.microsoft.com/office/powerpoint/2010/main" val="34029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81" y="642918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b="1" dirty="0"/>
              <a:t>Types of Java Applications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2000240"/>
            <a:ext cx="9817057" cy="4476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1) Standalone Application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2) Web Application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3) Enterprise Application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4) Mobile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505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4" y="25745"/>
            <a:ext cx="9851232" cy="70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Narrowing Casting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F306-5E86-420E-92E7-08E163C6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268760"/>
            <a:ext cx="9851232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public class Test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double d = 100.04;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long l = (long)d;  			//explicit type casting required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int </a:t>
            </a:r>
            <a:r>
              <a:rPr lang="en-US" dirty="0" err="1"/>
              <a:t>i</a:t>
            </a:r>
            <a:r>
              <a:rPr lang="en-US" dirty="0"/>
              <a:t> = (int)l;				 //explicit type casting required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("Double value "+d);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("Long value "+l);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("Int value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}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F8694-0BB6-4106-8377-A9390A53421B}"/>
              </a:ext>
            </a:extLst>
          </p:cNvPr>
          <p:cNvSpPr txBox="1"/>
          <p:nvPr/>
        </p:nvSpPr>
        <p:spPr>
          <a:xfrm>
            <a:off x="7849170" y="5229200"/>
            <a:ext cx="2302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Double value 100.04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Long value 100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 value 100</a:t>
            </a:r>
          </a:p>
        </p:txBody>
      </p:sp>
    </p:spTree>
    <p:extLst>
      <p:ext uri="{BB962C8B-B14F-4D97-AF65-F5344CB8AC3E}">
        <p14:creationId xmlns:p14="http://schemas.microsoft.com/office/powerpoint/2010/main" val="25150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72" y="5601"/>
            <a:ext cx="9851232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Example 2: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F306-5E86-420E-92E7-08E163C6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855708"/>
            <a:ext cx="9851232" cy="5270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        byte b;</a:t>
            </a:r>
          </a:p>
          <a:p>
            <a:pPr marL="0" indent="0">
              <a:buNone/>
            </a:pPr>
            <a:r>
              <a:rPr lang="en-US" sz="2000" dirty="0"/>
              <a:t>        int </a:t>
            </a:r>
            <a:r>
              <a:rPr lang="en-US" sz="2000" dirty="0" err="1"/>
              <a:t>i</a:t>
            </a:r>
            <a:r>
              <a:rPr lang="en-US" sz="2000" dirty="0"/>
              <a:t> = 257;</a:t>
            </a:r>
          </a:p>
          <a:p>
            <a:pPr marL="0" indent="0">
              <a:buNone/>
            </a:pPr>
            <a:r>
              <a:rPr lang="en-US" sz="2000" dirty="0"/>
              <a:t>        double d = 323.142;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("Conversion of int to byte.");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// </a:t>
            </a:r>
            <a:r>
              <a:rPr lang="en-US" sz="2000" dirty="0" err="1"/>
              <a:t>i</a:t>
            </a:r>
            <a:r>
              <a:rPr lang="en-US" sz="2000" dirty="0"/>
              <a:t> % 256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FF"/>
                </a:highlight>
              </a:rPr>
              <a:t>        b = (byte)</a:t>
            </a:r>
            <a:r>
              <a:rPr lang="en-US" sz="2000" dirty="0" err="1">
                <a:highlight>
                  <a:srgbClr val="00FFFF"/>
                </a:highlight>
              </a:rPr>
              <a:t>i</a:t>
            </a:r>
            <a:r>
              <a:rPr lang="en-US" sz="2000" dirty="0">
                <a:highlight>
                  <a:srgbClr val="00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i</a:t>
            </a:r>
            <a:r>
              <a:rPr lang="en-US" sz="2000" dirty="0"/>
              <a:t> = " + </a:t>
            </a:r>
            <a:r>
              <a:rPr lang="en-US" sz="2000" dirty="0" err="1"/>
              <a:t>i</a:t>
            </a:r>
            <a:r>
              <a:rPr lang="en-US" sz="2000" dirty="0"/>
              <a:t> + " b = " + b);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highlight>
                  <a:srgbClr val="00FFFF"/>
                </a:highlight>
              </a:rPr>
              <a:t>// d % 256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FF"/>
                </a:highlight>
              </a:rPr>
              <a:t>        b = (byte)d;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("d = " + d + " b= " + b);</a:t>
            </a:r>
          </a:p>
        </p:txBody>
      </p:sp>
    </p:spTree>
    <p:extLst>
      <p:ext uri="{BB962C8B-B14F-4D97-AF65-F5344CB8AC3E}">
        <p14:creationId xmlns:p14="http://schemas.microsoft.com/office/powerpoint/2010/main" val="1764152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4000" b="1" dirty="0"/>
              <a:t>Output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6048-BE3F-4E18-BE6E-1F841A41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Conversion of int to byte.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i</a:t>
            </a:r>
            <a:r>
              <a:rPr lang="en-US" sz="2400" dirty="0"/>
              <a:t> = 257 b = 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Conversion of double to byte.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 = 323.142 b= 67</a:t>
            </a:r>
          </a:p>
        </p:txBody>
      </p:sp>
    </p:spTree>
    <p:extLst>
      <p:ext uri="{BB962C8B-B14F-4D97-AF65-F5344CB8AC3E}">
        <p14:creationId xmlns:p14="http://schemas.microsoft.com/office/powerpoint/2010/main" val="2813243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Java int to char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E30A-3BAB-4D5B-741F-6AB10B08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 class IntToCharExample1{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33CC"/>
                </a:solidFill>
              </a:rPr>
              <a:t>int a=65;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33CC"/>
                </a:solidFill>
              </a:rPr>
              <a:t>char c=(char)a;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(a);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FA912-E220-F077-C4C0-A601B00E3CA1}"/>
              </a:ext>
            </a:extLst>
          </p:cNvPr>
          <p:cNvSpPr txBox="1"/>
          <p:nvPr/>
        </p:nvSpPr>
        <p:spPr>
          <a:xfrm>
            <a:off x="8569250" y="5802999"/>
            <a:ext cx="1656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19610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Convert char to int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E30A-3BAB-4D5B-741F-6AB10B08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char a = '5';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char b = 'c';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// convert char variables to int    // ASCII value of characters is assigned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33CC"/>
                </a:solidFill>
              </a:rPr>
              <a:t>    int num1 = a;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33CC"/>
                </a:solidFill>
              </a:rPr>
              <a:t>    int num2 =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(num1);    						// 53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(num2);    						// 99</a:t>
            </a:r>
          </a:p>
        </p:txBody>
      </p:sp>
    </p:spTree>
    <p:extLst>
      <p:ext uri="{BB962C8B-B14F-4D97-AF65-F5344CB8AC3E}">
        <p14:creationId xmlns:p14="http://schemas.microsoft.com/office/powerpoint/2010/main" val="2208948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char to int using </a:t>
            </a:r>
            <a:r>
              <a:rPr lang="en-US" sz="4000" b="1" dirty="0" err="1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getNumericValue</a:t>
            </a: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B2B-86AE-A367-13CF-12F14B45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600202"/>
            <a:ext cx="9851232" cy="49831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char a = '5';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char b = '9';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// convert char variables to int    // Use </a:t>
            </a:r>
            <a:r>
              <a:rPr lang="en-US" sz="2400" dirty="0" err="1"/>
              <a:t>getNumericValue</a:t>
            </a:r>
            <a:r>
              <a:rPr lang="en-US" sz="2400" dirty="0"/>
              <a:t>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highlight>
                  <a:srgbClr val="00FFFF"/>
                </a:highlight>
              </a:rPr>
              <a:t>    int num1 = </a:t>
            </a:r>
            <a:r>
              <a:rPr lang="en-US" sz="2400" dirty="0" err="1">
                <a:highlight>
                  <a:srgbClr val="00FFFF"/>
                </a:highlight>
              </a:rPr>
              <a:t>Character.getNumericValue</a:t>
            </a:r>
            <a:r>
              <a:rPr lang="en-US" sz="2400" dirty="0">
                <a:highlight>
                  <a:srgbClr val="00FFFF"/>
                </a:highlight>
              </a:rPr>
              <a:t>(a);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highlight>
                  <a:srgbClr val="00FFFF"/>
                </a:highlight>
              </a:rPr>
              <a:t>    int num2 = </a:t>
            </a:r>
            <a:r>
              <a:rPr lang="en-US" sz="2400" dirty="0" err="1">
                <a:highlight>
                  <a:srgbClr val="00FFFF"/>
                </a:highlight>
              </a:rPr>
              <a:t>Character.getNumericValue</a:t>
            </a:r>
            <a:r>
              <a:rPr lang="en-US" sz="2400" dirty="0">
                <a:highlight>
                  <a:srgbClr val="00FFFF"/>
                </a:highlight>
              </a:rPr>
              <a:t>(b);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(num1);    					// 5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(num2);    					// 9</a:t>
            </a:r>
          </a:p>
        </p:txBody>
      </p:sp>
    </p:spTree>
    <p:extLst>
      <p:ext uri="{BB962C8B-B14F-4D97-AF65-F5344CB8AC3E}">
        <p14:creationId xmlns:p14="http://schemas.microsoft.com/office/powerpoint/2010/main" val="813182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char to int using </a:t>
            </a:r>
            <a:r>
              <a:rPr lang="en-US" sz="4000" b="1" dirty="0" err="1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parseInt</a:t>
            </a:r>
            <a:r>
              <a:rPr lang="en-US" sz="40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B2B-86AE-A367-13CF-12F14B45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char a = '5';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char b = '9';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// Use </a:t>
            </a:r>
            <a:r>
              <a:rPr lang="en-US" sz="2400" dirty="0" err="1"/>
              <a:t>parseInt</a:t>
            </a:r>
            <a:r>
              <a:rPr lang="en-US" sz="2400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>
                <a:highlight>
                  <a:srgbClr val="00FFFF"/>
                </a:highlight>
              </a:rPr>
              <a:t>int num1 = </a:t>
            </a:r>
            <a:r>
              <a:rPr lang="en-US" sz="2400" dirty="0" err="1">
                <a:highlight>
                  <a:srgbClr val="00FFFF"/>
                </a:highlight>
              </a:rPr>
              <a:t>Integer.parseInt</a:t>
            </a:r>
            <a:r>
              <a:rPr lang="en-US" sz="2400" dirty="0">
                <a:highlight>
                  <a:srgbClr val="00FFFF"/>
                </a:highlight>
              </a:rPr>
              <a:t>(</a:t>
            </a:r>
            <a:r>
              <a:rPr lang="en-US" sz="2400" dirty="0" err="1">
                <a:highlight>
                  <a:srgbClr val="00FFFF"/>
                </a:highlight>
              </a:rPr>
              <a:t>String.valueOf</a:t>
            </a:r>
            <a:r>
              <a:rPr lang="en-US" sz="2400" dirty="0">
                <a:highlight>
                  <a:srgbClr val="00FFFF"/>
                </a:highlight>
              </a:rPr>
              <a:t>(a));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ighlight>
                  <a:srgbClr val="00FFFF"/>
                </a:highlight>
              </a:rPr>
              <a:t>    int num2 = </a:t>
            </a:r>
            <a:r>
              <a:rPr lang="en-US" sz="2400" dirty="0" err="1">
                <a:highlight>
                  <a:srgbClr val="00FFFF"/>
                </a:highlight>
              </a:rPr>
              <a:t>Integer.parseInt</a:t>
            </a:r>
            <a:r>
              <a:rPr lang="en-US" sz="2400" dirty="0">
                <a:highlight>
                  <a:srgbClr val="00FFFF"/>
                </a:highlight>
              </a:rPr>
              <a:t>(</a:t>
            </a:r>
            <a:r>
              <a:rPr lang="en-US" sz="2400" dirty="0" err="1">
                <a:highlight>
                  <a:srgbClr val="00FFFF"/>
                </a:highlight>
              </a:rPr>
              <a:t>String.valueOf</a:t>
            </a:r>
            <a:r>
              <a:rPr lang="en-US" sz="2400" dirty="0">
                <a:highlight>
                  <a:srgbClr val="00FFFF"/>
                </a:highlight>
              </a:rPr>
              <a:t>(b));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</a:t>
            </a:r>
            <a:r>
              <a:rPr lang="en-US" sz="2400" dirty="0" err="1"/>
              <a:t>System.out.println</a:t>
            </a:r>
            <a:r>
              <a:rPr lang="en-US" sz="2400" dirty="0"/>
              <a:t>(num1);   				 //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(num2);    				// 9</a:t>
            </a:r>
          </a:p>
        </p:txBody>
      </p:sp>
    </p:spTree>
    <p:extLst>
      <p:ext uri="{BB962C8B-B14F-4D97-AF65-F5344CB8AC3E}">
        <p14:creationId xmlns:p14="http://schemas.microsoft.com/office/powerpoint/2010/main" val="3586160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46" y="2636912"/>
            <a:ext cx="9851232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cap="none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3675046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Tokens</a:t>
            </a:r>
            <a:endParaRPr lang="en-US" sz="5400" b="1" cap="non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106813-A2B2-D7D0-A994-C04EC771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2060848"/>
            <a:ext cx="9851232" cy="40653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Token as the smallest individual element.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For  example, we cannot create a sentence without using words;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Similarly, we cannot create a program  without using tokens.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Tokens is the building block or the basic component for creating a program.</a:t>
            </a:r>
          </a:p>
        </p:txBody>
      </p:sp>
    </p:spTree>
    <p:extLst>
      <p:ext uri="{BB962C8B-B14F-4D97-AF65-F5344CB8AC3E}">
        <p14:creationId xmlns:p14="http://schemas.microsoft.com/office/powerpoint/2010/main" val="2536659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4006E5F-297C-5AEC-8A53-3B209C9FD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3609" y="1919475"/>
            <a:ext cx="6858594" cy="40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0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81" y="642918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br>
              <a:rPr lang="en-US" sz="3200" b="1" dirty="0"/>
            </a:br>
            <a:r>
              <a:rPr lang="en-US" sz="3200" b="1" dirty="0"/>
              <a:t>Desktop GUI Applications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2000240"/>
            <a:ext cx="9817057" cy="4476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dirty="0">
                <a:solidFill>
                  <a:srgbClr val="0C0600"/>
                </a:solidFill>
                <a:effectLst/>
                <a:latin typeface="+mj-lt"/>
              </a:rPr>
              <a:t>We use APIs like AWT, Swing, JavaFX to build these applications.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dirty="0">
                <a:solidFill>
                  <a:srgbClr val="0C0600"/>
                </a:solidFill>
                <a:effectLst/>
                <a:latin typeface="+mj-lt"/>
              </a:rPr>
              <a:t>Examples of desktop GUI applications are Acrobat </a:t>
            </a:r>
            <a:r>
              <a:rPr lang="en-US" sz="2400" b="0" dirty="0" err="1">
                <a:solidFill>
                  <a:srgbClr val="0C0600"/>
                </a:solidFill>
                <a:effectLst/>
                <a:latin typeface="+mj-lt"/>
              </a:rPr>
              <a:t>Reader,Media</a:t>
            </a:r>
            <a:r>
              <a:rPr lang="en-US" sz="2400" b="0" dirty="0">
                <a:solidFill>
                  <a:srgbClr val="0C0600"/>
                </a:solidFill>
                <a:effectLst/>
                <a:latin typeface="+mj-lt"/>
              </a:rPr>
              <a:t> Player, Antiviruses, etc.</a:t>
            </a:r>
            <a:endParaRPr lang="en-US" sz="4000" dirty="0">
              <a:solidFill>
                <a:srgbClr val="0C0600"/>
              </a:solidFill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73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46" y="2564904"/>
            <a:ext cx="9851232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cap="none" dirty="0"/>
              <a:t>Keywords in Java</a:t>
            </a:r>
          </a:p>
        </p:txBody>
      </p:sp>
    </p:spTree>
    <p:extLst>
      <p:ext uri="{BB962C8B-B14F-4D97-AF65-F5344CB8AC3E}">
        <p14:creationId xmlns:p14="http://schemas.microsoft.com/office/powerpoint/2010/main" val="3025903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cap="none" dirty="0"/>
              <a:t>keywords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106813-A2B2-D7D0-A994-C04EC771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keyword is a reserved word.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We cannot use it as a variable name, constant name, etc. 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539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41FFADB-FF79-15C3-D4CB-569D0B48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362" y="1166018"/>
            <a:ext cx="93808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26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30" y="2564904"/>
            <a:ext cx="9851232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1170969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cap="none" dirty="0"/>
              <a:t>Identifiers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106813-A2B2-D7D0-A994-C04EC771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All Java variables must be identified with unique names.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unique names are called identifiers.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Identifiers can be short names (like x and y) or more descriptive names (age, sum, </a:t>
            </a:r>
            <a:r>
              <a:rPr lang="en-US" sz="2400" dirty="0" err="1"/>
              <a:t>totalVolume</a:t>
            </a:r>
            <a:r>
              <a:rPr lang="en-US" sz="2400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Note: It is recommended to use descriptive names in order to create understandable and maintainable code:</a:t>
            </a:r>
          </a:p>
        </p:txBody>
      </p:sp>
    </p:spTree>
    <p:extLst>
      <p:ext uri="{BB962C8B-B14F-4D97-AF65-F5344CB8AC3E}">
        <p14:creationId xmlns:p14="http://schemas.microsoft.com/office/powerpoint/2010/main" val="2245915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cap="none" dirty="0"/>
              <a:t>The general rules for naming variables are: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106813-A2B2-D7D0-A994-C04EC771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Names can contain letters, digits, underscores, and dollar signs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Names must begin with a letter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Names should start with a lowercase letter and it cannot contain whitespace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Names can also begin with $ and _ (but we will not use it in this tutorial)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Names are case sensitive ("</a:t>
            </a:r>
            <a:r>
              <a:rPr lang="en-US" sz="2400" dirty="0" err="1"/>
              <a:t>myVar</a:t>
            </a:r>
            <a:r>
              <a:rPr lang="en-US" sz="2400" dirty="0"/>
              <a:t>" and "</a:t>
            </a:r>
            <a:r>
              <a:rPr lang="en-US" sz="2400" dirty="0" err="1"/>
              <a:t>myvar</a:t>
            </a:r>
            <a:r>
              <a:rPr lang="en-US" sz="2400" dirty="0"/>
              <a:t>" are different variables)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Reserved words (like Java keywords, such as int or </a:t>
            </a:r>
            <a:r>
              <a:rPr lang="en-US" sz="2400" dirty="0" err="1"/>
              <a:t>boolean</a:t>
            </a:r>
            <a:r>
              <a:rPr lang="en-US" sz="2400" dirty="0"/>
              <a:t>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4242260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60648"/>
            <a:ext cx="9851232" cy="7109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/>
              <a:t>valid identifiers in Java: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106813-A2B2-D7D0-A994-C04EC771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412776"/>
            <a:ext cx="9851232" cy="49294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TestVariable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testvariable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i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Test_Variable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_</a:t>
            </a:r>
            <a:r>
              <a:rPr lang="en-US" sz="2400" dirty="0" err="1"/>
              <a:t>testvariable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$</a:t>
            </a:r>
            <a:r>
              <a:rPr lang="en-US" sz="2400" dirty="0" err="1"/>
              <a:t>testvariable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sum_of_array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TESTVARIABLE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jtp123</a:t>
            </a:r>
          </a:p>
        </p:txBody>
      </p:sp>
    </p:spTree>
    <p:extLst>
      <p:ext uri="{BB962C8B-B14F-4D97-AF65-F5344CB8AC3E}">
        <p14:creationId xmlns:p14="http://schemas.microsoft.com/office/powerpoint/2010/main" val="2731899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cap="none" dirty="0"/>
              <a:t>Invalid identifiers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106813-A2B2-D7D0-A994-C04EC771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0" y="1600202"/>
            <a:ext cx="10254207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Test Variable                  ( We can not include a space in an identifier)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123java		       ( The identifier should not begin with numbers)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java+J2EE	                   ( The plus (+) symbol cannot be used)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a-java 	                    ( Hyphen symbol is not allowed)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java_&amp;_J2EE 	         ( ampersand symbol is not allowed)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Java’J2EE		     (we can not use an apostrophe symbol in an identifier)</a:t>
            </a:r>
          </a:p>
        </p:txBody>
      </p:sp>
    </p:spTree>
    <p:extLst>
      <p:ext uri="{BB962C8B-B14F-4D97-AF65-F5344CB8AC3E}">
        <p14:creationId xmlns:p14="http://schemas.microsoft.com/office/powerpoint/2010/main" val="631562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88713"/>
            <a:ext cx="9851232" cy="850106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/>
              <a:t>Difference Between Keyword and Identifier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65A23-109B-60EE-23EC-1BC7DB54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290" y="1124744"/>
            <a:ext cx="10038183" cy="5616624"/>
          </a:xfrm>
        </p:spPr>
      </p:pic>
    </p:spTree>
    <p:extLst>
      <p:ext uri="{BB962C8B-B14F-4D97-AF65-F5344CB8AC3E}">
        <p14:creationId xmlns:p14="http://schemas.microsoft.com/office/powerpoint/2010/main" val="3910925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60560-192B-BF93-EB1A-0A1C2F1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35" y="2564904"/>
            <a:ext cx="9303941" cy="1362075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/>
              <a:t>Literals in java</a:t>
            </a:r>
          </a:p>
        </p:txBody>
      </p:sp>
    </p:spTree>
    <p:extLst>
      <p:ext uri="{BB962C8B-B14F-4D97-AF65-F5344CB8AC3E}">
        <p14:creationId xmlns:p14="http://schemas.microsoft.com/office/powerpoint/2010/main" val="40538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81" y="642918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Web-based Applications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2000240"/>
            <a:ext cx="9817057" cy="4476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Java support for web development through Servlet, JSP, and Struts.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Also known as a </a:t>
            </a:r>
            <a:r>
              <a:rPr lang="en-US" sz="2400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Gulim" pitchFamily="34" charset="-127"/>
              </a:rPr>
              <a:t>server-side programming language.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frameworks Spring, Hibernate, Spring Boot, used for developing web-based applications.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LinkedIn, AliExpress, web.archive.org, IRCTC, etc. are the popular websites that are written using Java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067613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What are Literals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B2B-86AE-A367-13CF-12F14B45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988840"/>
            <a:ext cx="9851232" cy="41373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Have a constant value and a fixed data type and are often known as constants in Java.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Literals are assigned to a variable to provide a value to the variable.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Example:   </a:t>
            </a:r>
            <a:r>
              <a:rPr lang="en-US" sz="2400" dirty="0">
                <a:highlight>
                  <a:srgbClr val="00FFFF"/>
                </a:highlight>
              </a:rPr>
              <a:t>int cost =340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1DB54-F20A-E791-6639-95B625D4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26" y="4396087"/>
            <a:ext cx="3240360" cy="21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83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Types of Literals in 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299CA-148D-1AD2-83F7-83D43DCD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0418" y="1844824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54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Integer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B2B-86AE-A367-13CF-12F14B45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Integer literals are sequences of digits.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 types of integer literals in Java: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1149350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binary (base 2)</a:t>
            </a:r>
          </a:p>
          <a:p>
            <a:pPr marL="1149350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decimal (base 10)</a:t>
            </a:r>
          </a:p>
          <a:p>
            <a:pPr marL="1149350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octal (base 8)</a:t>
            </a:r>
          </a:p>
          <a:p>
            <a:pPr marL="1149350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hexadecimal (base 16)</a:t>
            </a:r>
          </a:p>
        </p:txBody>
      </p:sp>
    </p:spTree>
    <p:extLst>
      <p:ext uri="{BB962C8B-B14F-4D97-AF65-F5344CB8AC3E}">
        <p14:creationId xmlns:p14="http://schemas.microsoft.com/office/powerpoint/2010/main" val="30442339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Decimal Integer: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B2B-86AE-A367-13CF-12F14B45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Integers having a base value of 10.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Contains values between </a:t>
            </a:r>
            <a:r>
              <a:rPr lang="en-US" sz="2400" dirty="0">
                <a:highlight>
                  <a:srgbClr val="00FFFF"/>
                </a:highlight>
              </a:rPr>
              <a:t>0 to 9.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Can be a positive value(+) or a negative value(-) but it cannot contain any point in between them.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Example: 1000, 1234, +78, -82, etc.</a:t>
            </a:r>
          </a:p>
        </p:txBody>
      </p:sp>
    </p:spTree>
    <p:extLst>
      <p:ext uri="{BB962C8B-B14F-4D97-AF65-F5344CB8AC3E}">
        <p14:creationId xmlns:p14="http://schemas.microsoft.com/office/powerpoint/2010/main" val="3402073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Octal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B2B-86AE-A367-13CF-12F14B45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Integers having a base value of 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Contains values </a:t>
            </a:r>
            <a:r>
              <a:rPr lang="en-US" sz="2400" dirty="0">
                <a:highlight>
                  <a:srgbClr val="00FFFF"/>
                </a:highlight>
              </a:rPr>
              <a:t>between 0 to 7.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octal numbers must start with a 0.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012, 077,075, etc.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int </a:t>
            </a:r>
            <a:r>
              <a:rPr lang="en-US" sz="2400" dirty="0" err="1"/>
              <a:t>octal_int</a:t>
            </a:r>
            <a:r>
              <a:rPr lang="en-US" sz="2400" dirty="0"/>
              <a:t>=077;</a:t>
            </a:r>
          </a:p>
        </p:txBody>
      </p:sp>
    </p:spTree>
    <p:extLst>
      <p:ext uri="{BB962C8B-B14F-4D97-AF65-F5344CB8AC3E}">
        <p14:creationId xmlns:p14="http://schemas.microsoft.com/office/powerpoint/2010/main" val="3246302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Hexadecimal Integer: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B2B-86AE-A367-13CF-12F14B45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0" y="1600202"/>
            <a:ext cx="10038183" cy="49831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Integers having a base value of 16.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Containing values between 0 to 15.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Contains both digits as well as characters.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Digits range from </a:t>
            </a:r>
            <a:r>
              <a:rPr lang="en-US" sz="2400" dirty="0">
                <a:highlight>
                  <a:srgbClr val="00FFFF"/>
                </a:highlight>
              </a:rPr>
              <a:t>0 to 9 </a:t>
            </a:r>
            <a:r>
              <a:rPr lang="en-US" sz="2400" dirty="0"/>
              <a:t>and the numbers 10 to 15 are replaced by characters </a:t>
            </a:r>
            <a:r>
              <a:rPr lang="en-US" sz="2400" dirty="0">
                <a:highlight>
                  <a:srgbClr val="00FFFF"/>
                </a:highlight>
              </a:rPr>
              <a:t>a to f.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Any integer starting with </a:t>
            </a:r>
            <a:r>
              <a:rPr lang="en-US" sz="2400" dirty="0">
                <a:highlight>
                  <a:srgbClr val="00FFFF"/>
                </a:highlight>
              </a:rPr>
              <a:t>0x or 0X </a:t>
            </a:r>
            <a:r>
              <a:rPr lang="en-US" sz="2400" dirty="0"/>
              <a:t>is considered to be a hexadecimal integer.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0xff, 0x2a, 0xf1f2, etc.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int </a:t>
            </a:r>
            <a:r>
              <a:rPr lang="en-US" sz="2400" dirty="0" err="1"/>
              <a:t>hexadec_int</a:t>
            </a:r>
            <a:r>
              <a:rPr lang="en-US" sz="2400" dirty="0"/>
              <a:t>=0x1ff2;</a:t>
            </a:r>
          </a:p>
        </p:txBody>
      </p:sp>
    </p:spTree>
    <p:extLst>
      <p:ext uri="{BB962C8B-B14F-4D97-AF65-F5344CB8AC3E}">
        <p14:creationId xmlns:p14="http://schemas.microsoft.com/office/powerpoint/2010/main" val="2956487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Binary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Integers with a base value of 2.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Contains only two digits 0 and 1.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Start with a </a:t>
            </a:r>
            <a:r>
              <a:rPr lang="en-US" sz="2400" dirty="0">
                <a:highlight>
                  <a:srgbClr val="00FFFF"/>
                </a:highlight>
              </a:rPr>
              <a:t>0b</a:t>
            </a:r>
            <a:r>
              <a:rPr lang="en-US" sz="2400" dirty="0"/>
              <a:t> indicating that it is a binary digit.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0b100101, 0b1010101, etc.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int </a:t>
            </a:r>
            <a:r>
              <a:rPr lang="en-US" sz="2400" dirty="0" err="1"/>
              <a:t>binary_int</a:t>
            </a:r>
            <a:r>
              <a:rPr lang="en-US" sz="2400" dirty="0"/>
              <a:t>=0b1010101;</a:t>
            </a:r>
          </a:p>
        </p:txBody>
      </p:sp>
    </p:spTree>
    <p:extLst>
      <p:ext uri="{BB962C8B-B14F-4D97-AF65-F5344CB8AC3E}">
        <p14:creationId xmlns:p14="http://schemas.microsoft.com/office/powerpoint/2010/main" val="2901363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0" y="116632"/>
            <a:ext cx="9851232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0" y="1166018"/>
            <a:ext cx="9851232" cy="53593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int </a:t>
            </a:r>
            <a:r>
              <a:rPr lang="en-US" sz="2400" dirty="0" err="1"/>
              <a:t>decimal_int</a:t>
            </a:r>
            <a:r>
              <a:rPr lang="en-US" sz="2400" dirty="0"/>
              <a:t>=1234;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int </a:t>
            </a:r>
            <a:r>
              <a:rPr lang="en-US" sz="2400" dirty="0" err="1"/>
              <a:t>octal_int</a:t>
            </a:r>
            <a:r>
              <a:rPr lang="en-US" sz="2400" dirty="0"/>
              <a:t>=077;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int </a:t>
            </a:r>
            <a:r>
              <a:rPr lang="en-US" sz="2400" dirty="0" err="1"/>
              <a:t>hexadec_int</a:t>
            </a:r>
            <a:r>
              <a:rPr lang="en-US" sz="2400" dirty="0"/>
              <a:t>=0x1ff2;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int </a:t>
            </a:r>
            <a:r>
              <a:rPr lang="en-US" sz="2400" dirty="0" err="1"/>
              <a:t>binary_int</a:t>
            </a:r>
            <a:r>
              <a:rPr lang="en-US" sz="2400" dirty="0"/>
              <a:t>=0b1010101;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Decimal Literal: "+</a:t>
            </a:r>
            <a:r>
              <a:rPr lang="en-US" sz="2400" dirty="0" err="1"/>
              <a:t>decimal_int</a:t>
            </a:r>
            <a:r>
              <a:rPr lang="en-US" sz="24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an Octal Literal: "+</a:t>
            </a:r>
            <a:r>
              <a:rPr lang="en-US" sz="2400" dirty="0" err="1"/>
              <a:t>octal_int</a:t>
            </a:r>
            <a:r>
              <a:rPr lang="en-US" sz="24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</a:t>
            </a:r>
            <a:r>
              <a:rPr lang="en-US" sz="2400" dirty="0" err="1"/>
              <a:t>Hexa</a:t>
            </a:r>
            <a:r>
              <a:rPr lang="en-US" sz="2400" dirty="0"/>
              <a:t> Decimal Literal: "+</a:t>
            </a:r>
            <a:r>
              <a:rPr lang="en-US" sz="2400" dirty="0" err="1"/>
              <a:t>hexadec_int</a:t>
            </a:r>
            <a:r>
              <a:rPr lang="en-US" sz="24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Binary Literal: "+</a:t>
            </a:r>
            <a:r>
              <a:rPr lang="en-US" sz="2400" dirty="0" err="1"/>
              <a:t>binary_int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97031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is a Decimal Literal: 1234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is an Octal Literal: 63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is a </a:t>
            </a:r>
            <a:r>
              <a:rPr lang="en-US" sz="2400" dirty="0" err="1"/>
              <a:t>Hexa</a:t>
            </a:r>
            <a:r>
              <a:rPr lang="en-US" sz="2400" dirty="0"/>
              <a:t> Decimal Literal: 8178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is a Binary Literal: 85</a:t>
            </a:r>
          </a:p>
        </p:txBody>
      </p:sp>
    </p:spTree>
    <p:extLst>
      <p:ext uri="{BB962C8B-B14F-4D97-AF65-F5344CB8AC3E}">
        <p14:creationId xmlns:p14="http://schemas.microsoft.com/office/powerpoint/2010/main" val="16579357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Floating Point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Floating-point literals are values that contain a decimal point in between them.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Floating-point literals are generally </a:t>
            </a:r>
            <a:r>
              <a:rPr lang="en-US" sz="2400" dirty="0">
                <a:highlight>
                  <a:srgbClr val="00FFFF"/>
                </a:highlight>
              </a:rPr>
              <a:t>double data type by default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can assign them to float data types by adding an </a:t>
            </a:r>
            <a:r>
              <a:rPr lang="en-US" sz="2400" dirty="0">
                <a:highlight>
                  <a:srgbClr val="00FFFF"/>
                </a:highlight>
              </a:rPr>
              <a:t>f</a:t>
            </a:r>
            <a:r>
              <a:rPr lang="en-US" sz="2400" dirty="0"/>
              <a:t> at the end of the value.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   </a:t>
            </a:r>
            <a:r>
              <a:rPr lang="en-US" sz="2400" dirty="0">
                <a:solidFill>
                  <a:srgbClr val="0033CC"/>
                </a:solidFill>
              </a:rPr>
              <a:t>float </a:t>
            </a:r>
            <a:r>
              <a:rPr lang="en-US" sz="2400" dirty="0" err="1">
                <a:solidFill>
                  <a:srgbClr val="0033CC"/>
                </a:solidFill>
              </a:rPr>
              <a:t>val_float</a:t>
            </a:r>
            <a:r>
              <a:rPr lang="en-US" sz="2400" dirty="0">
                <a:solidFill>
                  <a:srgbClr val="0033CC"/>
                </a:solidFill>
              </a:rPr>
              <a:t>=1.7732f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948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81" y="642918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br>
              <a:rPr lang="en-US" sz="3200" b="1" dirty="0"/>
            </a:br>
            <a:r>
              <a:rPr lang="en-US" sz="3200" b="1" dirty="0"/>
              <a:t> Enterprise Applications of Java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2000240"/>
            <a:ext cx="9817057" cy="4476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C0600"/>
                </a:solidFill>
                <a:effectLst/>
              </a:rPr>
              <a:t>Java EE (Java Enterprise Edition) is used to provide the tools to develop large-</a:t>
            </a:r>
            <a:r>
              <a:rPr lang="en-US" sz="2400" b="0" i="0" dirty="0" err="1">
                <a:solidFill>
                  <a:srgbClr val="0C0600"/>
                </a:solidFill>
                <a:effectLst/>
              </a:rPr>
              <a:t>scale,scalable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, reliable, distributed and secured network applications in enterprises.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 err="1">
                <a:solidFill>
                  <a:srgbClr val="0C0600"/>
                </a:solidFill>
                <a:effectLst/>
              </a:rPr>
              <a:t>JavaEE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 is considered as the backbone for a variety of banking applications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C0600"/>
                </a:solidFill>
                <a:effectLst/>
              </a:rPr>
              <a:t>Companies like Naukri, </a:t>
            </a:r>
            <a:r>
              <a:rPr lang="en-US" sz="2400" b="0" i="0" dirty="0" err="1">
                <a:solidFill>
                  <a:srgbClr val="0C0600"/>
                </a:solidFill>
                <a:effectLst/>
              </a:rPr>
              <a:t>Jabong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, Google, Myntra, Flipkart, Trivago, </a:t>
            </a:r>
            <a:r>
              <a:rPr lang="en-US" sz="2400" b="0" i="0" dirty="0" err="1">
                <a:solidFill>
                  <a:srgbClr val="0C0600"/>
                </a:solidFill>
                <a:effectLst/>
              </a:rPr>
              <a:t>ibibo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, TCS, Infosys, HCL, Wipro, Pinterest, eBay, </a:t>
            </a:r>
            <a:r>
              <a:rPr lang="en-US" sz="2400" b="0" i="0" dirty="0" err="1">
                <a:solidFill>
                  <a:srgbClr val="0C0600"/>
                </a:solidFill>
                <a:effectLst/>
              </a:rPr>
              <a:t>etc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 use Java.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0669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0" y="761892"/>
            <a:ext cx="985123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Few points to remember while declaring floating-point literals are: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2420888"/>
            <a:ext cx="9851232" cy="3705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If no suffix is present, the default data type is double.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 or f suffix represents a floating data type.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 or d suffix represents a double data type.</a:t>
            </a:r>
          </a:p>
        </p:txBody>
      </p:sp>
    </p:spTree>
    <p:extLst>
      <p:ext uri="{BB962C8B-B14F-4D97-AF65-F5344CB8AC3E}">
        <p14:creationId xmlns:p14="http://schemas.microsoft.com/office/powerpoint/2010/main" val="19012196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Few legal and illegal floating literals: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0" y="1600202"/>
            <a:ext cx="10254207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123.45					//Legal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122.32E5					//Legal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231.12F					//Legal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1/4 						// Illegal Symbol Used “/”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1.7.5 					//Illegal, as two decimal points used.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1,234.56					// Illegal, as commas are not allowed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123.E4					//Illegal, as E cannot precede the point.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321E						//Illegal, as the exponent part is incomplete.</a:t>
            </a:r>
          </a:p>
        </p:txBody>
      </p:sp>
    </p:spTree>
    <p:extLst>
      <p:ext uri="{BB962C8B-B14F-4D97-AF65-F5344CB8AC3E}">
        <p14:creationId xmlns:p14="http://schemas.microsoft.com/office/powerpoint/2010/main" val="1463075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       float </a:t>
            </a:r>
            <a:r>
              <a:rPr lang="en-US" sz="2400" dirty="0" err="1"/>
              <a:t>val_float</a:t>
            </a:r>
            <a:r>
              <a:rPr lang="en-US" sz="2400" dirty="0"/>
              <a:t>=1.7732f;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       double </a:t>
            </a:r>
            <a:r>
              <a:rPr lang="en-US" sz="2400" dirty="0" err="1"/>
              <a:t>val_double</a:t>
            </a:r>
            <a:r>
              <a:rPr lang="en-US" sz="2400" dirty="0"/>
              <a:t>=1.7732d;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       float </a:t>
            </a:r>
            <a:r>
              <a:rPr lang="en-US" sz="2400" dirty="0" err="1"/>
              <a:t>val_exponent</a:t>
            </a:r>
            <a:r>
              <a:rPr lang="en-US" sz="2400" dirty="0"/>
              <a:t>=123E4f;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Floating Point Literal"+</a:t>
            </a:r>
            <a:r>
              <a:rPr lang="en-US" sz="2400" dirty="0" err="1"/>
              <a:t>val_float</a:t>
            </a:r>
            <a:r>
              <a:rPr lang="en-US" sz="2400" dirty="0"/>
              <a:t>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Decimal Literal"+</a:t>
            </a:r>
            <a:r>
              <a:rPr lang="en-US" sz="2400" dirty="0" err="1"/>
              <a:t>val_double</a:t>
            </a:r>
            <a:r>
              <a:rPr lang="en-US" sz="2400" dirty="0"/>
              <a:t>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an Exponential Literal"+</a:t>
            </a:r>
            <a:r>
              <a:rPr lang="en-US" sz="2400" dirty="0" err="1"/>
              <a:t>val_exponent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16318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This is a Floating Point Literal 1.7732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This is a Decimal Literal 1.7732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This is an Exponential Literal 1230000.0</a:t>
            </a:r>
          </a:p>
        </p:txBody>
      </p:sp>
    </p:spTree>
    <p:extLst>
      <p:ext uri="{BB962C8B-B14F-4D97-AF65-F5344CB8AC3E}">
        <p14:creationId xmlns:p14="http://schemas.microsoft.com/office/powerpoint/2010/main" val="1563134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Boolean Literal: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Contains only two values true and false.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Declared using the keyword </a:t>
            </a:r>
            <a:r>
              <a:rPr lang="en-US" sz="2400" dirty="0" err="1"/>
              <a:t>boolean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a very useful literal to declare flag variables in different programs to terminate a looping sequence.</a:t>
            </a:r>
          </a:p>
        </p:txBody>
      </p:sp>
    </p:spTree>
    <p:extLst>
      <p:ext uri="{BB962C8B-B14F-4D97-AF65-F5344CB8AC3E}">
        <p14:creationId xmlns:p14="http://schemas.microsoft.com/office/powerpoint/2010/main" val="3630206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boolean</a:t>
            </a:r>
            <a:r>
              <a:rPr lang="en-US" sz="2400" dirty="0"/>
              <a:t> flag1=true;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boolean</a:t>
            </a:r>
            <a:r>
              <a:rPr lang="en-US" sz="2400" dirty="0"/>
              <a:t> flag2=false;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("This is a </a:t>
            </a:r>
            <a:r>
              <a:rPr lang="en-US" sz="2400" dirty="0" err="1"/>
              <a:t>boolean</a:t>
            </a:r>
            <a:r>
              <a:rPr lang="en-US" sz="2400" dirty="0"/>
              <a:t> true flag variable  "+flag1);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("This is a </a:t>
            </a:r>
            <a:r>
              <a:rPr lang="en-US" sz="2400" dirty="0" err="1"/>
              <a:t>boolean</a:t>
            </a:r>
            <a:r>
              <a:rPr lang="en-US" sz="2400" dirty="0"/>
              <a:t> false flag variable  "+flag2);</a:t>
            </a:r>
          </a:p>
        </p:txBody>
      </p:sp>
    </p:spTree>
    <p:extLst>
      <p:ext uri="{BB962C8B-B14F-4D97-AF65-F5344CB8AC3E}">
        <p14:creationId xmlns:p14="http://schemas.microsoft.com/office/powerpoint/2010/main" val="3843208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String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String is basically an array of characters.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Anything written inside a double quote is a string “”.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</a:t>
            </a:r>
          </a:p>
          <a:p>
            <a:pPr marL="290513" indent="0">
              <a:lnSpc>
                <a:spcPct val="150000"/>
              </a:lnSpc>
              <a:buNone/>
            </a:pPr>
            <a:r>
              <a:rPr lang="en-US" sz="2400" dirty="0"/>
              <a:t>String Company = “Atria”;	                      //Valid String Literal</a:t>
            </a:r>
          </a:p>
          <a:p>
            <a:pPr marL="290513" indent="0">
              <a:lnSpc>
                <a:spcPct val="150000"/>
              </a:lnSpc>
              <a:buNone/>
            </a:pPr>
            <a:r>
              <a:rPr lang="en-US" sz="2400" dirty="0"/>
              <a:t>String Company = Atria;	                    //Invalid as there is no double quote.</a:t>
            </a:r>
          </a:p>
        </p:txBody>
      </p:sp>
    </p:spTree>
    <p:extLst>
      <p:ext uri="{BB962C8B-B14F-4D97-AF65-F5344CB8AC3E}">
        <p14:creationId xmlns:p14="http://schemas.microsoft.com/office/powerpoint/2010/main" val="22103597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994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3" y="1268760"/>
            <a:ext cx="9851232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String company=“Atria”;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String </a:t>
            </a:r>
            <a:r>
              <a:rPr lang="en-US" sz="2400" dirty="0" err="1"/>
              <a:t>null_Literal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33CC"/>
                </a:solidFill>
              </a:rPr>
              <a:t>null</a:t>
            </a:r>
            <a:r>
              <a:rPr lang="en-US" sz="24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String Literal: "+company);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null Literal: "+</a:t>
            </a:r>
            <a:r>
              <a:rPr lang="en-US" sz="2400" dirty="0" err="1"/>
              <a:t>null_Literal</a:t>
            </a:r>
            <a:r>
              <a:rPr lang="en-US" sz="24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is a String Literal: Atria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is a null Literal: null</a:t>
            </a:r>
          </a:p>
        </p:txBody>
      </p:sp>
    </p:spTree>
    <p:extLst>
      <p:ext uri="{BB962C8B-B14F-4D97-AF65-F5344CB8AC3E}">
        <p14:creationId xmlns:p14="http://schemas.microsoft.com/office/powerpoint/2010/main" val="23563612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Character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Character Literals in java are represented with a </a:t>
            </a:r>
            <a:r>
              <a:rPr lang="en-US" sz="2400" dirty="0">
                <a:highlight>
                  <a:srgbClr val="00FFFF"/>
                </a:highlight>
              </a:rPr>
              <a:t>single quote.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 char </a:t>
            </a:r>
            <a:r>
              <a:rPr lang="en-US" sz="2400" dirty="0" err="1"/>
              <a:t>ch</a:t>
            </a:r>
            <a:r>
              <a:rPr lang="en-US" sz="2400" dirty="0"/>
              <a:t> = 'a';</a:t>
            </a:r>
          </a:p>
        </p:txBody>
      </p:sp>
    </p:spTree>
    <p:extLst>
      <p:ext uri="{BB962C8B-B14F-4D97-AF65-F5344CB8AC3E}">
        <p14:creationId xmlns:p14="http://schemas.microsoft.com/office/powerpoint/2010/main" val="17602295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548680"/>
            <a:ext cx="9851232" cy="557748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Char literal as Integral literal: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we can specify char literal as integral literal, which represents the Unicode value of the character, and that integral literal can be specified either in Decimal, Octal, and Hexadecimal forms.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But the allowed range is 0 to 65535.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 = 062;</a:t>
            </a:r>
          </a:p>
        </p:txBody>
      </p:sp>
    </p:spTree>
    <p:extLst>
      <p:ext uri="{BB962C8B-B14F-4D97-AF65-F5344CB8AC3E}">
        <p14:creationId xmlns:p14="http://schemas.microsoft.com/office/powerpoint/2010/main" val="161797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81" y="642918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br>
              <a:rPr lang="en-US" sz="3200" b="1" dirty="0"/>
            </a:br>
            <a:r>
              <a:rPr lang="en-US" sz="3200" b="1" dirty="0"/>
              <a:t> Mobile Applications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2000240"/>
            <a:ext cx="9817057" cy="4476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a typeface="Gulim" pitchFamily="34" charset="-127"/>
              </a:rPr>
              <a:t>Most of the android applications build using Java.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a typeface="Gulim" pitchFamily="34" charset="-127"/>
              </a:rPr>
              <a:t>Popular android app development IDE 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Android Studio </a:t>
            </a:r>
            <a:r>
              <a:rPr lang="en-US" sz="2400" dirty="0">
                <a:ea typeface="Gulim" pitchFamily="34" charset="-127"/>
              </a:rPr>
              <a:t>also uses Java for developing android applications.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The most popular android applications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Spotify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and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Twitter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are developed using Java</a:t>
            </a:r>
            <a:endParaRPr lang="en-US" sz="24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1093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Unicode Representation: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We can specify char literals in Unicode representation ‘\</a:t>
            </a:r>
            <a:r>
              <a:rPr lang="en-US" sz="2400" dirty="0" err="1"/>
              <a:t>uxxxx</a:t>
            </a:r>
            <a:r>
              <a:rPr lang="en-US" sz="2400" dirty="0"/>
              <a:t>’.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Here </a:t>
            </a:r>
            <a:r>
              <a:rPr lang="en-US" sz="2400" dirty="0" err="1"/>
              <a:t>xxxx</a:t>
            </a:r>
            <a:r>
              <a:rPr lang="en-US" sz="2400" dirty="0"/>
              <a:t> represents 4 hexadecimal numbers.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 = '\u0061’;			// Here /u0061 represent a.</a:t>
            </a:r>
          </a:p>
        </p:txBody>
      </p:sp>
    </p:spTree>
    <p:extLst>
      <p:ext uri="{BB962C8B-B14F-4D97-AF65-F5344CB8AC3E}">
        <p14:creationId xmlns:p14="http://schemas.microsoft.com/office/powerpoint/2010/main" val="1457467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single character (b, t, n, f, r)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An octal number between 000 and 377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 u followed by four hexadecimal digits specifying a Unicode character</a:t>
            </a:r>
          </a:p>
        </p:txBody>
      </p:sp>
    </p:spTree>
    <p:extLst>
      <p:ext uri="{BB962C8B-B14F-4D97-AF65-F5344CB8AC3E}">
        <p14:creationId xmlns:p14="http://schemas.microsoft.com/office/powerpoint/2010/main" val="2812234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char </a:t>
            </a:r>
            <a:r>
              <a:rPr lang="en-US" sz="2400" dirty="0" err="1"/>
              <a:t>ch</a:t>
            </a:r>
            <a:r>
              <a:rPr lang="en-US" sz="2400" dirty="0"/>
              <a:t> = 'a';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// It is an Integer literal with octal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char b = 0789;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// Unicode representation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char c = '\u0061';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(b);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(c);</a:t>
            </a:r>
          </a:p>
        </p:txBody>
      </p:sp>
    </p:spTree>
    <p:extLst>
      <p:ext uri="{BB962C8B-B14F-4D97-AF65-F5344CB8AC3E}">
        <p14:creationId xmlns:p14="http://schemas.microsoft.com/office/powerpoint/2010/main" val="30504674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D53F-3F53-F4BD-2C6F-DB887C65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error:Integer</a:t>
            </a:r>
            <a:r>
              <a:rPr lang="en-US" sz="2400" dirty="0"/>
              <a:t> number too large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033007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5" y="227687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5346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276872"/>
            <a:ext cx="10330110" cy="420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Operator</a:t>
            </a:r>
            <a:r>
              <a:rPr lang="en-US" sz="2400" dirty="0"/>
              <a:t> in java is a symbol that is used to perform operations</a:t>
            </a: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917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6" y="152400"/>
            <a:ext cx="7935715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Operator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3CDBE1-FBD6-4D2F-9202-FD827653C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16930"/>
              </p:ext>
            </p:extLst>
          </p:nvPr>
        </p:nvGraphicFramePr>
        <p:xfrm>
          <a:off x="342058" y="924098"/>
          <a:ext cx="9167118" cy="571776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10282">
                  <a:extLst>
                    <a:ext uri="{9D8B030D-6E8A-4147-A177-3AD203B41FA5}">
                      <a16:colId xmlns:a16="http://schemas.microsoft.com/office/drawing/2014/main" val="4003199390"/>
                    </a:ext>
                  </a:extLst>
                </a:gridCol>
                <a:gridCol w="3146921">
                  <a:extLst>
                    <a:ext uri="{9D8B030D-6E8A-4147-A177-3AD203B41FA5}">
                      <a16:colId xmlns:a16="http://schemas.microsoft.com/office/drawing/2014/main" val="1244741001"/>
                    </a:ext>
                  </a:extLst>
                </a:gridCol>
                <a:gridCol w="4309915">
                  <a:extLst>
                    <a:ext uri="{9D8B030D-6E8A-4147-A177-3AD203B41FA5}">
                      <a16:colId xmlns:a16="http://schemas.microsoft.com/office/drawing/2014/main" val="3405686682"/>
                    </a:ext>
                  </a:extLst>
                </a:gridCol>
              </a:tblGrid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Operator Type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Precedence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04527587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expr</a:t>
                      </a:r>
                      <a:r>
                        <a:rPr lang="en-US" dirty="0"/>
                        <a:t>++ 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--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093960446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~ !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44310822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/ %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412952720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additive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14276461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&gt;&gt; 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994704513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/>
                        <a:t>Relational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&gt; &lt;= &gt;= </a:t>
                      </a:r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435088195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equality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== !=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779912881"/>
                  </a:ext>
                </a:extLst>
              </a:tr>
              <a:tr h="345952">
                <a:tc rowSpan="3">
                  <a:txBody>
                    <a:bodyPr/>
                    <a:lstStyle/>
                    <a:p>
                      <a:r>
                        <a:rPr lang="en-US"/>
                        <a:t>Bitwise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74371347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exclusive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76331634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inclusive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54878399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/>
                        <a:t>Logical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59335342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133671016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? :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644090163"/>
                  </a:ext>
                </a:extLst>
              </a:tr>
              <a:tr h="597122"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+= -= *= /= </a:t>
                      </a:r>
                      <a:r>
                        <a:rPr lang="en-US"/>
                        <a:t>%= </a:t>
                      </a:r>
                      <a:endParaRPr lang="en-US" dirty="0"/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6056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09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Unary Operator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int x=10;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(x++); 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(++x);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(x--);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(--x);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B437B-4978-42D6-AAA1-DA1756C7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885" y="3410459"/>
            <a:ext cx="12998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47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18" y="263691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dirty="0"/>
              <a:t>Shift Operator </a:t>
            </a:r>
            <a:endParaRPr lang="en-US" sz="44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5745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09" y="476672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Shift Operator 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420888"/>
            <a:ext cx="10330110" cy="4056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(&lt;&lt;)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(&gt;&gt;)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3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81" y="642918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10" y="2000240"/>
            <a:ext cx="9817057" cy="44767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C0600"/>
                </a:solidFill>
                <a:ea typeface="Gulim" pitchFamily="34" charset="-127"/>
              </a:rPr>
              <a:t>Android games can be built with Java.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C0600"/>
                </a:solidFill>
                <a:effectLst/>
              </a:rPr>
              <a:t>Java supports </a:t>
            </a:r>
            <a:r>
              <a:rPr lang="en-US" sz="2400" b="1" i="0" dirty="0" err="1">
                <a:solidFill>
                  <a:srgbClr val="0C0600"/>
                </a:solidFill>
                <a:effectLst/>
              </a:rPr>
              <a:t>jMonkeyEngine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 which is the most powerful open-source 3D-Engine and has the capacity to design 3-Dimensional games.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C0600"/>
                </a:solidFill>
                <a:effectLst/>
              </a:rPr>
              <a:t>some popular Frameworks and Libraries available for Game Development, like - </a:t>
            </a:r>
            <a:r>
              <a:rPr lang="en-US" sz="2400" b="0" i="0" dirty="0" err="1">
                <a:solidFill>
                  <a:srgbClr val="0C0600"/>
                </a:solidFill>
                <a:effectLst/>
              </a:rPr>
              <a:t>LibGDX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 and OpenGL.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C0600"/>
                </a:solidFill>
                <a:effectLst/>
              </a:rPr>
              <a:t> games developed in Java are </a:t>
            </a:r>
            <a:r>
              <a:rPr lang="en-US" sz="2400" dirty="0">
                <a:solidFill>
                  <a:srgbClr val="0C0600"/>
                </a:solidFill>
              </a:rPr>
              <a:t>Minecraft</a:t>
            </a:r>
            <a:r>
              <a:rPr lang="en-US" sz="2400" b="0" i="0" dirty="0">
                <a:solidFill>
                  <a:srgbClr val="0C0600"/>
                </a:solidFill>
                <a:effectLst/>
              </a:rPr>
              <a:t>, Mission Impossible III, </a:t>
            </a:r>
            <a:r>
              <a:rPr lang="en-US" sz="2400" b="0" i="0" dirty="0" err="1">
                <a:solidFill>
                  <a:srgbClr val="0C0600"/>
                </a:solidFill>
                <a:effectLst/>
              </a:rPr>
              <a:t>etc</a:t>
            </a:r>
            <a:endParaRPr lang="en-US" sz="2400" dirty="0">
              <a:solidFill>
                <a:srgbClr val="0C0600"/>
              </a:solidFill>
              <a:ea typeface="Gulim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72A3-E5EA-4ADB-B971-AB86D78FDBF9}"/>
              </a:ext>
            </a:extLst>
          </p:cNvPr>
          <p:cNvSpPr txBox="1"/>
          <p:nvPr/>
        </p:nvSpPr>
        <p:spPr>
          <a:xfrm>
            <a:off x="1800498" y="877352"/>
            <a:ext cx="5471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Gaming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154414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Left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operator shifts all bits towards the left by a certain number of specified bits.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&lt;&lt;.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BD8F-DF54-40CC-890F-8C20FE0B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738" y="2852936"/>
            <a:ext cx="5931247" cy="32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91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Left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(10&lt;&lt;2);                                                              //10*2^2=10*4=40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(10&lt;&lt;3);                                                              //10*2^3=10*8=80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(20&lt;&lt;2);                                                              //20*2^2=20*4=80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(15&lt;&lt;4);                                                              //15*2^4=15*16=240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4125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Right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operator shifts all bits towards the right by a certain number of specified bits.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&gt;&gt;.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When we shift any number to the right, the least significant bits (rightmost) are discarded and the most significant position (leftmost) is filled with the sign bit.</a:t>
            </a:r>
          </a:p>
        </p:txBody>
      </p:sp>
    </p:spTree>
    <p:extLst>
      <p:ext uri="{BB962C8B-B14F-4D97-AF65-F5344CB8AC3E}">
        <p14:creationId xmlns:p14="http://schemas.microsoft.com/office/powerpoint/2010/main" val="12999464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Right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(10&gt;&gt;2);                                                            //10/2^2=10/4=2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(20&gt;&gt;2);					        //20/2^2=20/4=5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(20&gt;&gt;3);				                   //20/2^3=20/8=2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4142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B7603-2E20-4927-B89B-27CC0F2C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20888"/>
            <a:ext cx="9851232" cy="1143000"/>
          </a:xfrm>
        </p:spPr>
        <p:txBody>
          <a:bodyPr/>
          <a:lstStyle/>
          <a:p>
            <a:r>
              <a:rPr lang="en-US" b="1" dirty="0"/>
              <a:t>Relation operators</a:t>
            </a:r>
          </a:p>
        </p:txBody>
      </p:sp>
    </p:spTree>
    <p:extLst>
      <p:ext uri="{BB962C8B-B14F-4D97-AF65-F5344CB8AC3E}">
        <p14:creationId xmlns:p14="http://schemas.microsoft.com/office/powerpoint/2010/main" val="26824189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BE3-944D-4FF0-831A-11D27CA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B173-08B2-4B51-A983-56BB763A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988840"/>
            <a:ext cx="9851232" cy="41373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Used to test comparison between operands or values.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Can be use to test whether two values are equal or not equal or less than or greater than etc.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Returns the Boolean results, i.e. true or false after the comparison</a:t>
            </a:r>
          </a:p>
        </p:txBody>
      </p:sp>
    </p:spTree>
    <p:extLst>
      <p:ext uri="{BB962C8B-B14F-4D97-AF65-F5344CB8AC3E}">
        <p14:creationId xmlns:p14="http://schemas.microsoft.com/office/powerpoint/2010/main" val="42384427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5103C-867B-4FCC-8B1B-2812F03F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75153"/>
              </p:ext>
            </p:extLst>
          </p:nvPr>
        </p:nvGraphicFramePr>
        <p:xfrm>
          <a:off x="432346" y="692696"/>
          <a:ext cx="9850436" cy="49806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8834">
                  <a:extLst>
                    <a:ext uri="{9D8B030D-6E8A-4147-A177-3AD203B41FA5}">
                      <a16:colId xmlns:a16="http://schemas.microsoft.com/office/drawing/2014/main" val="575929378"/>
                    </a:ext>
                  </a:extLst>
                </a:gridCol>
                <a:gridCol w="8381602">
                  <a:extLst>
                    <a:ext uri="{9D8B030D-6E8A-4147-A177-3AD203B41FA5}">
                      <a16:colId xmlns:a16="http://schemas.microsoft.com/office/drawing/2014/main" val="360055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C0600"/>
                          </a:solidFill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solidFill>
                            <a:srgbClr val="0C0600"/>
                          </a:solidFill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0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not equal.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operand on the left is greater than operand on the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operand on the left is smaller than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0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left operand is greater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Check if operand on left is smaller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4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716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int a,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a=40;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b=30;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== b = " + (a ==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!= b = " + (a !=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&gt; b = " + (a &gt;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&lt; b = " + (a &lt;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&gt;= a = " + (b &gt;= a)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&lt;= a = " + (b &lt;= a) ); </a:t>
            </a:r>
          </a:p>
        </p:txBody>
      </p:sp>
    </p:spTree>
    <p:extLst>
      <p:ext uri="{BB962C8B-B14F-4D97-AF65-F5344CB8AC3E}">
        <p14:creationId xmlns:p14="http://schemas.microsoft.com/office/powerpoint/2010/main" val="24963697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E5392-7F6F-4536-98D4-6BA44C62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92896"/>
            <a:ext cx="9851232" cy="1143000"/>
          </a:xfrm>
        </p:spPr>
        <p:txBody>
          <a:bodyPr/>
          <a:lstStyle/>
          <a:p>
            <a:r>
              <a:rPr lang="en-US" b="1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5455874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476672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16832"/>
            <a:ext cx="10330110" cy="4560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operators are used to perform operations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bit by bit.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Java defines several bitwise operators that can be applied to the integer types long, int, short, char and byte.</a:t>
            </a:r>
          </a:p>
        </p:txBody>
      </p:sp>
    </p:spTree>
    <p:extLst>
      <p:ext uri="{BB962C8B-B14F-4D97-AF65-F5344CB8AC3E}">
        <p14:creationId xmlns:p14="http://schemas.microsoft.com/office/powerpoint/2010/main" val="1034531685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2304</TotalTime>
  <Words>5203</Words>
  <Application>Microsoft Office PowerPoint</Application>
  <PresentationFormat>Custom</PresentationFormat>
  <Paragraphs>797</Paragraphs>
  <Slides>117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3" baseType="lpstr">
      <vt:lpstr>Gulim</vt:lpstr>
      <vt:lpstr>Adobe Caslon Pro</vt:lpstr>
      <vt:lpstr>Arial</vt:lpstr>
      <vt:lpstr>Times New Roman</vt:lpstr>
      <vt:lpstr>Wingdings</vt:lpstr>
      <vt:lpstr>N0052</vt:lpstr>
      <vt:lpstr>PowerPoint Presentation</vt:lpstr>
      <vt:lpstr>What is Java? </vt:lpstr>
      <vt:lpstr>Features of Java </vt:lpstr>
      <vt:lpstr>Types of Java Applications </vt:lpstr>
      <vt:lpstr> Desktop GUI Applications</vt:lpstr>
      <vt:lpstr>Web-based Applications </vt:lpstr>
      <vt:lpstr>  Enterprise Applications of Java</vt:lpstr>
      <vt:lpstr>  Mobile Applications</vt:lpstr>
      <vt:lpstr> </vt:lpstr>
      <vt:lpstr>Java Platforms / Editions</vt:lpstr>
      <vt:lpstr>PowerPoint Presentation</vt:lpstr>
      <vt:lpstr>PowerPoint Presentation</vt:lpstr>
      <vt:lpstr>PowerPoint Presentation</vt:lpstr>
      <vt:lpstr>Simple Java Program</vt:lpstr>
      <vt:lpstr>Compilation Flow</vt:lpstr>
      <vt:lpstr>Valid java main method signature</vt:lpstr>
      <vt:lpstr>Invalid java main method signature</vt:lpstr>
      <vt:lpstr>Can you save a java source file by other name than the class name?</vt:lpstr>
      <vt:lpstr>Can you have multiple classes in a java source file? </vt:lpstr>
      <vt:lpstr>Java Variables</vt:lpstr>
      <vt:lpstr>Java Variables</vt:lpstr>
      <vt:lpstr>PowerPoint Presentation</vt:lpstr>
      <vt:lpstr>Example to understand the types of variables in java</vt:lpstr>
      <vt:lpstr>Java Variable Example: Widening</vt:lpstr>
      <vt:lpstr>Java Variable Example: Narrowing </vt:lpstr>
      <vt:lpstr>Data Types in Java</vt:lpstr>
      <vt:lpstr>PowerPoint Presentation</vt:lpstr>
      <vt:lpstr>PowerPoint Presentation</vt:lpstr>
      <vt:lpstr>PowerPoint Presentation</vt:lpstr>
      <vt:lpstr>Floating-Point Number</vt:lpstr>
      <vt:lpstr>Characters</vt:lpstr>
      <vt:lpstr>PowerPoint Presentation</vt:lpstr>
      <vt:lpstr>PowerPoint Presentation</vt:lpstr>
      <vt:lpstr>Boolean </vt:lpstr>
      <vt:lpstr>PowerPoint Presentation</vt:lpstr>
      <vt:lpstr>Type casting in java</vt:lpstr>
      <vt:lpstr>Type Casting in Java</vt:lpstr>
      <vt:lpstr>There are two types of casting:</vt:lpstr>
      <vt:lpstr>Widening Casting</vt:lpstr>
      <vt:lpstr>Narrowing Casting</vt:lpstr>
      <vt:lpstr>Example 2:</vt:lpstr>
      <vt:lpstr>Output</vt:lpstr>
      <vt:lpstr>Java int to char</vt:lpstr>
      <vt:lpstr>Convert char to int</vt:lpstr>
      <vt:lpstr>char to int using getNumericValue() method</vt:lpstr>
      <vt:lpstr>char to int using parseInt() method</vt:lpstr>
      <vt:lpstr>Tokens</vt:lpstr>
      <vt:lpstr>Tokens</vt:lpstr>
      <vt:lpstr>PowerPoint Presentation</vt:lpstr>
      <vt:lpstr>Keywords in Java</vt:lpstr>
      <vt:lpstr>keywords</vt:lpstr>
      <vt:lpstr>PowerPoint Presentation</vt:lpstr>
      <vt:lpstr>Identifiers</vt:lpstr>
      <vt:lpstr>Identifiers</vt:lpstr>
      <vt:lpstr>The general rules for naming variables are:</vt:lpstr>
      <vt:lpstr>valid identifiers in Java:</vt:lpstr>
      <vt:lpstr>Invalid identifiers</vt:lpstr>
      <vt:lpstr>Difference Between Keyword and Identifier</vt:lpstr>
      <vt:lpstr>Literals in java</vt:lpstr>
      <vt:lpstr>What are Literals in Java?</vt:lpstr>
      <vt:lpstr>Types of Literals in Java</vt:lpstr>
      <vt:lpstr>Integer Literals</vt:lpstr>
      <vt:lpstr>Decimal Integer:</vt:lpstr>
      <vt:lpstr>Octal Integer</vt:lpstr>
      <vt:lpstr>Hexadecimal Integer:</vt:lpstr>
      <vt:lpstr>Binary Integer</vt:lpstr>
      <vt:lpstr>Example</vt:lpstr>
      <vt:lpstr>Output</vt:lpstr>
      <vt:lpstr>Floating Point Literal</vt:lpstr>
      <vt:lpstr>Few points to remember while declaring floating-point literals are: </vt:lpstr>
      <vt:lpstr>Few legal and illegal floating literals:</vt:lpstr>
      <vt:lpstr>Example</vt:lpstr>
      <vt:lpstr>Output</vt:lpstr>
      <vt:lpstr>Boolean Literal:</vt:lpstr>
      <vt:lpstr>Example</vt:lpstr>
      <vt:lpstr>String Literal</vt:lpstr>
      <vt:lpstr>Example</vt:lpstr>
      <vt:lpstr>Character Literal</vt:lpstr>
      <vt:lpstr>PowerPoint Presentation</vt:lpstr>
      <vt:lpstr>Unicode Representation: </vt:lpstr>
      <vt:lpstr>PowerPoint Presentation</vt:lpstr>
      <vt:lpstr>Example</vt:lpstr>
      <vt:lpstr>Output</vt:lpstr>
      <vt:lpstr>Operators in java</vt:lpstr>
      <vt:lpstr>Operators in java</vt:lpstr>
      <vt:lpstr>Java Operator </vt:lpstr>
      <vt:lpstr>Java Unary Operator</vt:lpstr>
      <vt:lpstr>Shift Operator </vt:lpstr>
      <vt:lpstr>Shift Operator </vt:lpstr>
      <vt:lpstr>Left Shift Operator</vt:lpstr>
      <vt:lpstr>Java Left Shift Operator Example</vt:lpstr>
      <vt:lpstr>Right Shift Operator</vt:lpstr>
      <vt:lpstr>Java Right Shift Operator Example</vt:lpstr>
      <vt:lpstr>Relation operators</vt:lpstr>
      <vt:lpstr>Relation operators</vt:lpstr>
      <vt:lpstr>PowerPoint Presentation</vt:lpstr>
      <vt:lpstr>Example</vt:lpstr>
      <vt:lpstr>Bitwise operators</vt:lpstr>
      <vt:lpstr>Bitwise operators</vt:lpstr>
      <vt:lpstr>PowerPoint Presentation</vt:lpstr>
      <vt:lpstr>truth table for bitwise &amp;, | and ^</vt:lpstr>
      <vt:lpstr>Bitwise OR Operator</vt:lpstr>
      <vt:lpstr>Program 1</vt:lpstr>
      <vt:lpstr>Bitwise AND Operator</vt:lpstr>
      <vt:lpstr>Program </vt:lpstr>
      <vt:lpstr>Bitwise XOR Operator</vt:lpstr>
      <vt:lpstr>Program</vt:lpstr>
      <vt:lpstr>Bitwise Complement Operator</vt:lpstr>
      <vt:lpstr>PowerPoint Presentation</vt:lpstr>
      <vt:lpstr>Program</vt:lpstr>
      <vt:lpstr>Logical Operators</vt:lpstr>
      <vt:lpstr>Logical operators </vt:lpstr>
      <vt:lpstr>PowerPoint Presentation</vt:lpstr>
      <vt:lpstr>PowerPoint Presentation</vt:lpstr>
      <vt:lpstr>Java Ternary Operator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Prashanth</cp:lastModifiedBy>
  <cp:revision>226</cp:revision>
  <dcterms:created xsi:type="dcterms:W3CDTF">2019-04-30T03:35:13Z</dcterms:created>
  <dcterms:modified xsi:type="dcterms:W3CDTF">2022-07-11T09:48:09Z</dcterms:modified>
</cp:coreProperties>
</file>