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6" r:id="rId20"/>
    <p:sldId id="287" r:id="rId21"/>
    <p:sldId id="288" r:id="rId22"/>
    <p:sldId id="289" r:id="rId23"/>
    <p:sldId id="290" r:id="rId24"/>
    <p:sldId id="291" r:id="rId25"/>
    <p:sldId id="273" r:id="rId26"/>
    <p:sldId id="274" r:id="rId27"/>
    <p:sldId id="276" r:id="rId28"/>
    <p:sldId id="277" r:id="rId29"/>
    <p:sldId id="278" r:id="rId30"/>
    <p:sldId id="279" r:id="rId31"/>
    <p:sldId id="280" r:id="rId32"/>
    <p:sldId id="283" r:id="rId33"/>
    <p:sldId id="281" r:id="rId34"/>
    <p:sldId id="282" r:id="rId35"/>
    <p:sldId id="284" r:id="rId36"/>
    <p:sldId id="28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D790-21EC-4F5B-9AB5-002E616CD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238392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Java Arrays</a:t>
            </a:r>
          </a:p>
        </p:txBody>
      </p:sp>
    </p:spTree>
    <p:extLst>
      <p:ext uri="{BB962C8B-B14F-4D97-AF65-F5344CB8AC3E}">
        <p14:creationId xmlns:p14="http://schemas.microsoft.com/office/powerpoint/2010/main" val="151222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5DF0DF-F933-4195-B90D-1179ACF2A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2157" y="659989"/>
            <a:ext cx="5580114" cy="197997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6D7CE6-3F9F-40FB-9FC9-1373D6D4F098}"/>
              </a:ext>
            </a:extLst>
          </p:cNvPr>
          <p:cNvSpPr txBox="1"/>
          <p:nvPr/>
        </p:nvSpPr>
        <p:spPr>
          <a:xfrm>
            <a:off x="766917" y="3905468"/>
            <a:ext cx="10161638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Array indices always start from 0. That is, the first element of an array is at index 0.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the size of an array is n, then the last element of the array will be at index n-1.</a:t>
            </a:r>
          </a:p>
        </p:txBody>
      </p:sp>
    </p:spTree>
    <p:extLst>
      <p:ext uri="{BB962C8B-B14F-4D97-AF65-F5344CB8AC3E}">
        <p14:creationId xmlns:p14="http://schemas.microsoft.com/office/powerpoint/2010/main" val="347581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0889-2D80-4624-AC8B-B623282CA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570" y="2581700"/>
            <a:ext cx="9914859" cy="132900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How to Access Elements of an Array in Java?</a:t>
            </a:r>
          </a:p>
        </p:txBody>
      </p:sp>
    </p:spTree>
    <p:extLst>
      <p:ext uri="{BB962C8B-B14F-4D97-AF65-F5344CB8AC3E}">
        <p14:creationId xmlns:p14="http://schemas.microsoft.com/office/powerpoint/2010/main" val="2957123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72CD-2AA4-4626-AFA7-039505A7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Access Elements of an Array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E5D48-9B4A-4E2A-B212-A78600E8E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We can access the element of an array using the index number.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Syntax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en-US" sz="2400" dirty="0">
                <a:highlight>
                  <a:srgbClr val="00FFFF"/>
                </a:highlight>
              </a:rPr>
              <a:t>array[index]</a:t>
            </a:r>
          </a:p>
        </p:txBody>
      </p:sp>
    </p:spTree>
    <p:extLst>
      <p:ext uri="{BB962C8B-B14F-4D97-AF65-F5344CB8AC3E}">
        <p14:creationId xmlns:p14="http://schemas.microsoft.com/office/powerpoint/2010/main" val="3815849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6BF7-10CD-4E2F-937F-C62157869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5" y="207210"/>
            <a:ext cx="9914859" cy="78093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Example: Access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43E0-AA93-4BF5-93B5-3CD07024B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94620"/>
            <a:ext cx="9914860" cy="5663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// create an array</a:t>
            </a:r>
          </a:p>
          <a:p>
            <a:pPr marL="0" indent="0">
              <a:buNone/>
            </a:pPr>
            <a:r>
              <a:rPr lang="en-US" sz="2200" dirty="0"/>
              <a:t>   int[] age = {12, 4, 5, 2, 5};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// access each array elements</a:t>
            </a:r>
          </a:p>
          <a:p>
            <a:pPr marL="0" indent="0">
              <a:buNone/>
            </a:pPr>
            <a:r>
              <a:rPr lang="en-US" sz="2200" dirty="0"/>
              <a:t>   </a:t>
            </a:r>
            <a:r>
              <a:rPr lang="en-US" sz="2200" dirty="0" err="1"/>
              <a:t>System.out.println</a:t>
            </a:r>
            <a:r>
              <a:rPr lang="en-US" sz="2200" dirty="0"/>
              <a:t>("Accessing Elements of Array:");</a:t>
            </a:r>
          </a:p>
          <a:p>
            <a:pPr marL="0" indent="0">
              <a:buNone/>
            </a:pPr>
            <a:r>
              <a:rPr lang="en-US" sz="2200" dirty="0"/>
              <a:t>   </a:t>
            </a:r>
            <a:r>
              <a:rPr lang="en-US" sz="2200" dirty="0" err="1"/>
              <a:t>System.out.println</a:t>
            </a:r>
            <a:r>
              <a:rPr lang="en-US" sz="2200" dirty="0"/>
              <a:t>("First Element: " + age[0]);</a:t>
            </a:r>
          </a:p>
          <a:p>
            <a:pPr marL="0" indent="0">
              <a:buNone/>
            </a:pPr>
            <a:r>
              <a:rPr lang="en-US" sz="2200" dirty="0"/>
              <a:t>   </a:t>
            </a:r>
            <a:r>
              <a:rPr lang="en-US" sz="2200" dirty="0" err="1"/>
              <a:t>System.out.println</a:t>
            </a:r>
            <a:r>
              <a:rPr lang="en-US" sz="2200" dirty="0"/>
              <a:t>("Second Element: " + age[1]);</a:t>
            </a:r>
          </a:p>
          <a:p>
            <a:pPr marL="0" indent="0">
              <a:buNone/>
            </a:pPr>
            <a:r>
              <a:rPr lang="en-US" sz="2200" dirty="0"/>
              <a:t>   </a:t>
            </a:r>
            <a:r>
              <a:rPr lang="en-US" sz="2200" dirty="0" err="1"/>
              <a:t>System.out.println</a:t>
            </a:r>
            <a:r>
              <a:rPr lang="en-US" sz="2200" dirty="0"/>
              <a:t>("Third Element: " + age[2]);</a:t>
            </a:r>
          </a:p>
          <a:p>
            <a:pPr marL="0" indent="0">
              <a:buNone/>
            </a:pPr>
            <a:r>
              <a:rPr lang="en-US" sz="2200" dirty="0"/>
              <a:t>   </a:t>
            </a:r>
            <a:r>
              <a:rPr lang="en-US" sz="2200" dirty="0" err="1"/>
              <a:t>System.out.println</a:t>
            </a:r>
            <a:r>
              <a:rPr lang="en-US" sz="2200" dirty="0"/>
              <a:t>("Fourth Element: " + age[3]);</a:t>
            </a:r>
          </a:p>
          <a:p>
            <a:pPr marL="0" indent="0">
              <a:buNone/>
            </a:pPr>
            <a:r>
              <a:rPr lang="en-US" sz="2200" dirty="0"/>
              <a:t>   </a:t>
            </a:r>
            <a:r>
              <a:rPr lang="en-US" sz="2200" dirty="0" err="1"/>
              <a:t>System.out.println</a:t>
            </a:r>
            <a:r>
              <a:rPr lang="en-US" sz="2200" dirty="0"/>
              <a:t>("Fifth Element: " + age[4]);</a:t>
            </a:r>
          </a:p>
        </p:txBody>
      </p:sp>
    </p:spTree>
    <p:extLst>
      <p:ext uri="{BB962C8B-B14F-4D97-AF65-F5344CB8AC3E}">
        <p14:creationId xmlns:p14="http://schemas.microsoft.com/office/powerpoint/2010/main" val="2264047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AF66-471F-4A2E-B492-0E671D54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4D743-F68B-46CB-8D18-BCF489922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Accessing Elements of Array:</a:t>
            </a:r>
          </a:p>
          <a:p>
            <a:pPr marL="0" indent="0">
              <a:buNone/>
            </a:pPr>
            <a:r>
              <a:rPr lang="en-US" sz="2400" dirty="0"/>
              <a:t>First Element: 12</a:t>
            </a:r>
          </a:p>
          <a:p>
            <a:pPr marL="0" indent="0">
              <a:buNone/>
            </a:pPr>
            <a:r>
              <a:rPr lang="en-US" sz="2400" dirty="0"/>
              <a:t>Second Element: 4</a:t>
            </a:r>
          </a:p>
          <a:p>
            <a:pPr marL="0" indent="0">
              <a:buNone/>
            </a:pPr>
            <a:r>
              <a:rPr lang="en-US" sz="2400" dirty="0"/>
              <a:t>Third Element: 5</a:t>
            </a:r>
          </a:p>
          <a:p>
            <a:pPr marL="0" indent="0">
              <a:buNone/>
            </a:pPr>
            <a:r>
              <a:rPr lang="en-US" sz="2400" dirty="0"/>
              <a:t>Fourth Element: 2</a:t>
            </a:r>
          </a:p>
          <a:p>
            <a:pPr marL="0" indent="0">
              <a:buNone/>
            </a:pPr>
            <a:r>
              <a:rPr lang="en-US" sz="2400" dirty="0"/>
              <a:t>Fifth Element: 5</a:t>
            </a:r>
          </a:p>
        </p:txBody>
      </p:sp>
    </p:spTree>
    <p:extLst>
      <p:ext uri="{BB962C8B-B14F-4D97-AF65-F5344CB8AC3E}">
        <p14:creationId xmlns:p14="http://schemas.microsoft.com/office/powerpoint/2010/main" val="1978779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877F9F-5002-492F-8BE4-C90AB53A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91" y="2640398"/>
            <a:ext cx="10202248" cy="132589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Looping Through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494715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339A44-67B6-4FFB-AA7B-1C21B536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4" y="173820"/>
            <a:ext cx="9914859" cy="898919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Example: Using For Loop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D57D3-5F1B-42E5-B9CB-AF9A9EE6C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83110"/>
            <a:ext cx="9914860" cy="5574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Main {</a:t>
            </a:r>
          </a:p>
          <a:p>
            <a:pPr marL="0" indent="0">
              <a:buNone/>
            </a:pPr>
            <a:r>
              <a:rPr lang="en-US" dirty="0"/>
              <a:t>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int[] age = {12, 4, 5};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// loop through the array using for loop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("Using for Loop:");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ighlight>
                  <a:srgbClr val="00FFFF"/>
                </a:highlight>
              </a:rPr>
              <a:t>for(int </a:t>
            </a:r>
            <a:r>
              <a:rPr lang="en-US" dirty="0" err="1">
                <a:highlight>
                  <a:srgbClr val="00FFFF"/>
                </a:highlight>
              </a:rPr>
              <a:t>i</a:t>
            </a:r>
            <a:r>
              <a:rPr lang="en-US" dirty="0">
                <a:highlight>
                  <a:srgbClr val="00FFFF"/>
                </a:highlight>
              </a:rPr>
              <a:t> = 0; </a:t>
            </a:r>
            <a:r>
              <a:rPr lang="en-US" dirty="0" err="1">
                <a:highlight>
                  <a:srgbClr val="00FFFF"/>
                </a:highlight>
              </a:rPr>
              <a:t>i</a:t>
            </a:r>
            <a:r>
              <a:rPr lang="en-US" dirty="0">
                <a:highlight>
                  <a:srgbClr val="00FFFF"/>
                </a:highlight>
              </a:rPr>
              <a:t> &lt; </a:t>
            </a:r>
            <a:r>
              <a:rPr lang="en-US" dirty="0" err="1">
                <a:highlight>
                  <a:srgbClr val="00FFFF"/>
                </a:highlight>
              </a:rPr>
              <a:t>age.length</a:t>
            </a:r>
            <a:r>
              <a:rPr lang="en-US" dirty="0">
                <a:highlight>
                  <a:srgbClr val="00FFFF"/>
                </a:highlight>
              </a:rPr>
              <a:t>; </a:t>
            </a:r>
            <a:r>
              <a:rPr lang="en-US" dirty="0" err="1">
                <a:highlight>
                  <a:srgbClr val="00FFFF"/>
                </a:highlight>
              </a:rPr>
              <a:t>i</a:t>
            </a:r>
            <a:r>
              <a:rPr lang="en-US" dirty="0">
                <a:highlight>
                  <a:srgbClr val="00FFFF"/>
                </a:highlight>
              </a:rPr>
              <a:t>++) {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     </a:t>
            </a:r>
            <a:r>
              <a:rPr lang="en-US" dirty="0" err="1">
                <a:highlight>
                  <a:srgbClr val="00FFFF"/>
                </a:highlight>
              </a:rPr>
              <a:t>System.out.println</a:t>
            </a:r>
            <a:r>
              <a:rPr lang="en-US" dirty="0">
                <a:highlight>
                  <a:srgbClr val="00FFFF"/>
                </a:highlight>
              </a:rPr>
              <a:t>(age[</a:t>
            </a:r>
            <a:r>
              <a:rPr lang="en-US" dirty="0" err="1">
                <a:highlight>
                  <a:srgbClr val="00FFFF"/>
                </a:highlight>
              </a:rPr>
              <a:t>i</a:t>
            </a:r>
            <a:r>
              <a:rPr lang="en-US" dirty="0">
                <a:highlight>
                  <a:srgbClr val="00FFFF"/>
                </a:highlight>
              </a:rPr>
              <a:t>]);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6634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FE84-D2DE-4B05-9FD0-39C43994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5" y="236707"/>
            <a:ext cx="9914859" cy="88417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Example: Using the for-each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3296-B958-419F-8254-5F0C49A46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19084"/>
            <a:ext cx="9914860" cy="5102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class Main {</a:t>
            </a:r>
          </a:p>
          <a:p>
            <a:pPr marL="0" indent="0">
              <a:buNone/>
            </a:pPr>
            <a:r>
              <a:rPr lang="en-US" sz="2400" dirty="0"/>
              <a:t>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  int[] age = {12, 4, 5};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System.out.println</a:t>
            </a:r>
            <a:r>
              <a:rPr lang="en-US" sz="2400" dirty="0"/>
              <a:t>("Using for-each Loop:");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FF"/>
                </a:highlight>
              </a:rPr>
              <a:t>   for(int a : age) {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FF"/>
                </a:highlight>
              </a:rPr>
              <a:t>     </a:t>
            </a:r>
            <a:r>
              <a:rPr lang="en-US" sz="2400" dirty="0" err="1">
                <a:highlight>
                  <a:srgbClr val="00FFFF"/>
                </a:highlight>
              </a:rPr>
              <a:t>System.out.println</a:t>
            </a:r>
            <a:r>
              <a:rPr lang="en-US" sz="2400" dirty="0">
                <a:highlight>
                  <a:srgbClr val="00FFFF"/>
                </a:highlight>
              </a:rPr>
              <a:t>(a);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FF"/>
                </a:highlight>
              </a:rPr>
              <a:t>   }</a:t>
            </a:r>
          </a:p>
          <a:p>
            <a:pPr marL="0" indent="0">
              <a:buNone/>
            </a:pPr>
            <a:r>
              <a:rPr lang="en-US" sz="2400" dirty="0"/>
              <a:t> }   }</a:t>
            </a:r>
          </a:p>
        </p:txBody>
      </p:sp>
    </p:spTree>
    <p:extLst>
      <p:ext uri="{BB962C8B-B14F-4D97-AF65-F5344CB8AC3E}">
        <p14:creationId xmlns:p14="http://schemas.microsoft.com/office/powerpoint/2010/main" val="2210757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9B62-BBDA-4D8D-BEE1-8B20B194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5" y="78322"/>
            <a:ext cx="9914859" cy="73668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Example: Compute Sum and Average of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C516-CD75-4AD8-B764-98F444C4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929148"/>
            <a:ext cx="9914860" cy="5589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int[] numbers = {2, -9, 0, 5, 12, -25, 22, 9, 8, 12};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   int sum = 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   double average;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   for (int number: numbers)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     sum += number;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   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   int </a:t>
            </a:r>
            <a:r>
              <a:rPr lang="en-US" dirty="0" err="1">
                <a:solidFill>
                  <a:schemeClr val="tx1"/>
                </a:solidFill>
              </a:rPr>
              <a:t>arrayLength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numbers.length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   average =  sum / </a:t>
            </a:r>
            <a:r>
              <a:rPr lang="en-US" dirty="0" err="1">
                <a:solidFill>
                  <a:schemeClr val="tx1"/>
                </a:solidFill>
              </a:rPr>
              <a:t>arrayLength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("Sum = " + sum);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("Average = " + average);</a:t>
            </a:r>
          </a:p>
        </p:txBody>
      </p:sp>
    </p:spTree>
    <p:extLst>
      <p:ext uri="{BB962C8B-B14F-4D97-AF65-F5344CB8AC3E}">
        <p14:creationId xmlns:p14="http://schemas.microsoft.com/office/powerpoint/2010/main" val="2405554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EE12-9294-1A14-5367-21745E2F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Passing Array to a Method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ECDD2-CF9D-563B-E31C-7C15CB66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1E3E-D0B4-421C-90BE-FA623E86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44EDD-210F-4261-BA5C-2C2796989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12257"/>
            <a:ext cx="9914860" cy="383073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 array is a collection of similar data types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 if we want to store the names of 100 people then we can create an array of the string type that can store 100 names.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</a:rPr>
              <a:t>String[] array = new String[100];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above array cannot store more than 100 names. The number of values in a Java array is always fixed.</a:t>
            </a:r>
          </a:p>
        </p:txBody>
      </p:sp>
    </p:spTree>
    <p:extLst>
      <p:ext uri="{BB962C8B-B14F-4D97-AF65-F5344CB8AC3E}">
        <p14:creationId xmlns:p14="http://schemas.microsoft.com/office/powerpoint/2010/main" val="909685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345C-4524-A607-25C1-0A8D50D6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5" y="0"/>
            <a:ext cx="9914859" cy="6187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712CC-4F3B-F9F1-2EF4-FBBB18949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752168"/>
            <a:ext cx="9914860" cy="6105832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 public class ArrayParam1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      public static double </a:t>
            </a:r>
            <a:r>
              <a:rPr lang="en-US" dirty="0" err="1">
                <a:solidFill>
                  <a:schemeClr val="tx1"/>
                </a:solidFill>
              </a:rPr>
              <a:t>minArray</a:t>
            </a:r>
            <a:r>
              <a:rPr lang="en-US" dirty="0">
                <a:solidFill>
                  <a:schemeClr val="tx1"/>
                </a:solidFill>
              </a:rPr>
              <a:t>( double[] a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   	 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;           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   	 double min;     		   	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   	 min = a[0];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       	 for (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1 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a.length</a:t>
            </a:r>
            <a:r>
              <a:rPr lang="en-US" dirty="0">
                <a:solidFill>
                  <a:schemeClr val="tx1"/>
                </a:solidFill>
              </a:rPr>
              <a:t> 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   	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   	    if ( 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&lt; min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   	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   	      min = 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];  // Found a smaller min.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   	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   	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   	 return(min);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2426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27453-3C44-89B5-82C5-5ADCBD693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7986"/>
            <a:ext cx="9914860" cy="674001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public static void main(String[] </a:t>
            </a:r>
            <a:r>
              <a:rPr lang="en-US" sz="2400" dirty="0" err="1">
                <a:solidFill>
                  <a:schemeClr val="tx1"/>
                </a:solidFill>
              </a:rPr>
              <a:t>args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  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	 double[] a = { 2.3, 3.4 , 4.5, 5.6, 1.2, 7.8, 8.9 };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	 double[] b = { -8.8, 9.7, -14.6, 89.8 };          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	 int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;         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	 double min;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	 min = </a:t>
            </a:r>
            <a:r>
              <a:rPr lang="en-US" sz="2400" dirty="0" err="1">
                <a:solidFill>
                  <a:schemeClr val="tx1"/>
                </a:solidFill>
              </a:rPr>
              <a:t>minArray</a:t>
            </a:r>
            <a:r>
              <a:rPr lang="en-US" sz="2400" dirty="0">
                <a:solidFill>
                  <a:schemeClr val="tx1"/>
                </a:solidFill>
              </a:rPr>
              <a:t>( a ) ;     		// Find min value in array a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    	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 min 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 	 min = </a:t>
            </a:r>
            <a:r>
              <a:rPr lang="en-US" sz="2400" dirty="0" err="1">
                <a:solidFill>
                  <a:schemeClr val="tx1"/>
                </a:solidFill>
              </a:rPr>
              <a:t>minArray</a:t>
            </a:r>
            <a:r>
              <a:rPr lang="en-US" sz="2400" dirty="0">
                <a:solidFill>
                  <a:schemeClr val="tx1"/>
                </a:solidFill>
              </a:rPr>
              <a:t>( b ) ;     		// Find min value in array b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    	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 min 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262169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B541-448E-46CB-064B-93E3FCD3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4" y="365549"/>
            <a:ext cx="9914859" cy="898919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Anonymous Array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F8E1E-6BDA-4137-9F32-4FC951B18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84555"/>
            <a:ext cx="9914860" cy="42584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1"/>
                </a:solidFill>
              </a:rPr>
              <a:t>Java supports the feature of an anonymous array, so don't need to declare the array while passing an array to the method.</a:t>
            </a:r>
          </a:p>
        </p:txBody>
      </p:sp>
    </p:spTree>
    <p:extLst>
      <p:ext uri="{BB962C8B-B14F-4D97-AF65-F5344CB8AC3E}">
        <p14:creationId xmlns:p14="http://schemas.microsoft.com/office/powerpoint/2010/main" val="3805398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A7F4-84A5-3D63-270C-D2AAE7828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5" y="137316"/>
            <a:ext cx="9914859" cy="67769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2B0E-0AA2-FB8D-FEA6-F83EF13BC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65122"/>
            <a:ext cx="9914860" cy="55555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</a:rPr>
              <a:t>TestAnonymousArray</a:t>
            </a:r>
            <a:r>
              <a:rPr lang="en-US" sz="2400" dirty="0">
                <a:solidFill>
                  <a:schemeClr val="tx1"/>
                </a:solidFill>
              </a:rPr>
              <a:t>{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static void </a:t>
            </a:r>
            <a:r>
              <a:rPr lang="en-US" sz="2400" dirty="0" err="1">
                <a:solidFill>
                  <a:schemeClr val="tx1"/>
                </a:solidFill>
              </a:rPr>
              <a:t>printArray</a:t>
            </a:r>
            <a:r>
              <a:rPr lang="en-US" sz="2400" dirty="0">
                <a:solidFill>
                  <a:schemeClr val="tx1"/>
                </a:solidFill>
              </a:rPr>
              <a:t>(int 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[])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{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for(int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=0;i&lt;</a:t>
            </a:r>
            <a:r>
              <a:rPr lang="en-US" sz="2400" dirty="0" err="1">
                <a:solidFill>
                  <a:schemeClr val="tx1"/>
                </a:solidFill>
              </a:rPr>
              <a:t>arr.length;i</a:t>
            </a:r>
            <a:r>
              <a:rPr lang="en-US" sz="2400" dirty="0">
                <a:solidFill>
                  <a:schemeClr val="tx1"/>
                </a:solidFill>
              </a:rPr>
              <a:t>++)  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]);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}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public static void main(String </a:t>
            </a:r>
            <a:r>
              <a:rPr lang="en-US" sz="2400" dirty="0" err="1">
                <a:solidFill>
                  <a:schemeClr val="tx1"/>
                </a:solidFill>
              </a:rPr>
              <a:t>args</a:t>
            </a:r>
            <a:r>
              <a:rPr lang="en-US" sz="2400" dirty="0">
                <a:solidFill>
                  <a:schemeClr val="tx1"/>
                </a:solidFill>
              </a:rPr>
              <a:t>[]){  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printArray</a:t>
            </a:r>
            <a:r>
              <a:rPr lang="en-US" sz="2400" dirty="0">
                <a:solidFill>
                  <a:schemeClr val="tx1"/>
                </a:solidFill>
              </a:rPr>
              <a:t>(new int[]{10,22,44,66});                            //passing anonymous array to method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1349095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2197-98F0-A1E3-CD22-0D38CDCE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5" y="166812"/>
            <a:ext cx="9914859" cy="64819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Returning Array from 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71DEC-4293-64A9-400D-C71637067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254" y="815009"/>
            <a:ext cx="9914860" cy="5884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dirty="0" err="1">
                <a:solidFill>
                  <a:schemeClr val="tx1"/>
                </a:solidFill>
              </a:rPr>
              <a:t>TestReturnArray</a:t>
            </a:r>
            <a:r>
              <a:rPr lang="en-US" dirty="0">
                <a:solidFill>
                  <a:schemeClr val="tx1"/>
                </a:solidFill>
              </a:rPr>
              <a:t>{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static int[] get()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00FFFF"/>
                </a:highlight>
              </a:rPr>
              <a:t>return new int[]{10,30,50,90,60};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public static void main(String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[]){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int </a:t>
            </a:r>
            <a:r>
              <a:rPr lang="en-US" dirty="0" err="1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tx1"/>
                </a:solidFill>
              </a:rPr>
              <a:t>[]=get();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for(int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=0;i&lt;</a:t>
            </a:r>
            <a:r>
              <a:rPr lang="en-US" dirty="0" err="1">
                <a:solidFill>
                  <a:schemeClr val="tx1"/>
                </a:solidFill>
              </a:rPr>
              <a:t>arr.length;i</a:t>
            </a:r>
            <a:r>
              <a:rPr lang="en-US" dirty="0">
                <a:solidFill>
                  <a:schemeClr val="tx1"/>
                </a:solidFill>
              </a:rPr>
              <a:t>++)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]);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3641619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199706-4E80-4C99-A610-6D0219EA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1"/>
            <a:ext cx="9144000" cy="257277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Java Multidimensional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3101791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A6F4B-600E-47CA-A3D9-8053C699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Multidimensional Arrays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707861-2AF1-4FEB-8F10-F29BCFF58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10574594" cy="412331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Can have multiple rows and multiple columns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Represent data into tabular form in which data is stored into row and columns.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11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2EBA-D7E0-42B3-9567-082461282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8" y="945820"/>
            <a:ext cx="9914860" cy="496635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Multi-Dimensional Array Declaration: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highlight>
                  <a:srgbClr val="00FFFF"/>
                </a:highlight>
              </a:rPr>
              <a:t>datatype[ ][ ] </a:t>
            </a:r>
            <a:r>
              <a:rPr lang="en-US" sz="2400" dirty="0" err="1">
                <a:highlight>
                  <a:srgbClr val="00FFFF"/>
                </a:highlight>
              </a:rPr>
              <a:t>arrayName</a:t>
            </a:r>
            <a:r>
              <a:rPr lang="en-US" sz="2400" dirty="0">
                <a:highlight>
                  <a:srgbClr val="00FFFF"/>
                </a:highlight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highlight>
                <a:srgbClr val="00FFFF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Initialization of Array: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highlight>
                  <a:srgbClr val="00FFFF"/>
                </a:highlight>
              </a:rPr>
              <a:t>datatype[ ][ ] </a:t>
            </a:r>
            <a:r>
              <a:rPr lang="en-US" sz="2400" dirty="0" err="1">
                <a:highlight>
                  <a:srgbClr val="00FFFF"/>
                </a:highlight>
              </a:rPr>
              <a:t>arrayName</a:t>
            </a:r>
            <a:r>
              <a:rPr lang="en-US" sz="2400" dirty="0">
                <a:highlight>
                  <a:srgbClr val="00FFFF"/>
                </a:highlight>
              </a:rPr>
              <a:t> = new int[</a:t>
            </a:r>
            <a:r>
              <a:rPr lang="en-US" sz="2400" dirty="0" err="1">
                <a:highlight>
                  <a:srgbClr val="00FFFF"/>
                </a:highlight>
              </a:rPr>
              <a:t>no_of_rows</a:t>
            </a:r>
            <a:r>
              <a:rPr lang="en-US" sz="2400" dirty="0">
                <a:highlight>
                  <a:srgbClr val="00FFFF"/>
                </a:highlight>
              </a:rPr>
              <a:t>][</a:t>
            </a:r>
            <a:r>
              <a:rPr lang="en-US" sz="2400" dirty="0" err="1">
                <a:highlight>
                  <a:srgbClr val="00FFFF"/>
                </a:highlight>
              </a:rPr>
              <a:t>no_of_columns</a:t>
            </a:r>
            <a:r>
              <a:rPr lang="en-US" sz="2400" dirty="0">
                <a:highlight>
                  <a:srgbClr val="00FFFF"/>
                </a:highlight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814120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C1FA-8589-4FC0-BF8C-47DF2527C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8" y="1639453"/>
            <a:ext cx="9914860" cy="41233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</a:rPr>
              <a:t>arrayName</a:t>
            </a:r>
            <a:r>
              <a:rPr lang="en-US" sz="2400" dirty="0">
                <a:solidFill>
                  <a:schemeClr val="tx1"/>
                </a:solidFill>
              </a:rPr>
              <a:t> is the name of array,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 new is a keyword used to allocate memory 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</a:rPr>
              <a:t>no_of_rows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dirty="0" err="1">
                <a:solidFill>
                  <a:schemeClr val="tx1"/>
                </a:solidFill>
              </a:rPr>
              <a:t>no_of_columns</a:t>
            </a:r>
            <a:r>
              <a:rPr lang="en-US" sz="2400" dirty="0">
                <a:solidFill>
                  <a:schemeClr val="tx1"/>
                </a:solidFill>
              </a:rPr>
              <a:t> both are used to set size of rows and columns elements.</a:t>
            </a:r>
          </a:p>
        </p:txBody>
      </p:sp>
    </p:spTree>
    <p:extLst>
      <p:ext uri="{BB962C8B-B14F-4D97-AF65-F5344CB8AC3E}">
        <p14:creationId xmlns:p14="http://schemas.microsoft.com/office/powerpoint/2010/main" val="1582571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A0B2-2596-452A-B901-968E2995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83992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int[][] a = new int[3][4];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01A1D6-3B37-4EF3-805E-A603E8796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256" y="1961536"/>
            <a:ext cx="7521676" cy="44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8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6CCA-E493-41B2-9AFC-C97D19EBD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Features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597A9-39A4-48F8-B051-E966D8446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97509"/>
            <a:ext cx="9914860" cy="384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Is always indexed. Index begins from 0.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Collection of similar data types.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Occupies a contiguous memory location.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Allows to access elements randomly.</a:t>
            </a:r>
          </a:p>
        </p:txBody>
      </p:sp>
    </p:spTree>
    <p:extLst>
      <p:ext uri="{BB962C8B-B14F-4D97-AF65-F5344CB8AC3E}">
        <p14:creationId xmlns:p14="http://schemas.microsoft.com/office/powerpoint/2010/main" val="666901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15C9-5623-44C1-914A-554D5085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How to initialize a 2d array in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4C93C-93C6-4D36-A175-13F55D9F8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56503"/>
            <a:ext cx="9914860" cy="3786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int[ ][ ] 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 = {{1,2,3,4,5},{6,7,8,9,10},{11,12,13,14,15}};</a:t>
            </a:r>
          </a:p>
        </p:txBody>
      </p:sp>
    </p:spTree>
    <p:extLst>
      <p:ext uri="{BB962C8B-B14F-4D97-AF65-F5344CB8AC3E}">
        <p14:creationId xmlns:p14="http://schemas.microsoft.com/office/powerpoint/2010/main" val="268273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67AD3B-43BB-47E2-9D33-5C2B1941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149" y="146239"/>
            <a:ext cx="9914859" cy="382726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Example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A840-2A19-4792-8801-89F324B88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61884"/>
            <a:ext cx="9914860" cy="579611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       int 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[ ][ ] = {{1,2,3,4,5},{6,7,8,9,10},{11,12,13,14,15}};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        for(int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=0;i&lt;3;i++)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       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        	for (int j = 0; j &lt; 5; </a:t>
            </a:r>
            <a:r>
              <a:rPr lang="en-US" sz="2400" dirty="0" err="1">
                <a:solidFill>
                  <a:schemeClr val="tx1"/>
                </a:solidFill>
              </a:rPr>
              <a:t>j++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        		        		</a:t>
            </a:r>
            <a:r>
              <a:rPr lang="en-US" sz="2400" dirty="0" err="1">
                <a:solidFill>
                  <a:schemeClr val="tx1"/>
                </a:solidFill>
              </a:rPr>
              <a:t>System.out.print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][j]+" 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			           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        	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B7C168-F104-46E8-B45C-CF38DA9DA783}"/>
              </a:ext>
            </a:extLst>
          </p:cNvPr>
          <p:cNvSpPr txBox="1"/>
          <p:nvPr/>
        </p:nvSpPr>
        <p:spPr>
          <a:xfrm>
            <a:off x="8627805" y="5511432"/>
            <a:ext cx="21422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Output:</a:t>
            </a:r>
          </a:p>
          <a:p>
            <a:r>
              <a:rPr lang="en-US" b="1" dirty="0">
                <a:solidFill>
                  <a:srgbClr val="00B0F0"/>
                </a:solidFill>
              </a:rPr>
              <a:t>1 2 3 4 5 </a:t>
            </a:r>
          </a:p>
          <a:p>
            <a:r>
              <a:rPr lang="en-US" b="1" dirty="0">
                <a:solidFill>
                  <a:srgbClr val="00B0F0"/>
                </a:solidFill>
              </a:rPr>
              <a:t>6 7 8 9 10 </a:t>
            </a:r>
          </a:p>
          <a:p>
            <a:r>
              <a:rPr lang="en-US" b="1" dirty="0">
                <a:solidFill>
                  <a:srgbClr val="00B0F0"/>
                </a:solidFill>
              </a:rPr>
              <a:t>11 12 13 14 15 </a:t>
            </a:r>
          </a:p>
        </p:txBody>
      </p:sp>
    </p:spTree>
    <p:extLst>
      <p:ext uri="{BB962C8B-B14F-4D97-AF65-F5344CB8AC3E}">
        <p14:creationId xmlns:p14="http://schemas.microsoft.com/office/powerpoint/2010/main" val="405631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D537-3D54-4AC2-ACEA-AAED70C0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Jagged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52A0-970C-4FBC-9DA4-BF97DC8C8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Jagged array is an array that has different numbers of columns elements.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Jagged array means to have a multi-dimensional array with uneven size of columns in it.</a:t>
            </a:r>
          </a:p>
        </p:txBody>
      </p:sp>
    </p:spTree>
    <p:extLst>
      <p:ext uri="{BB962C8B-B14F-4D97-AF65-F5344CB8AC3E}">
        <p14:creationId xmlns:p14="http://schemas.microsoft.com/office/powerpoint/2010/main" val="726054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E466-7C0A-485D-A5D1-D1F0C553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5" y="192461"/>
            <a:ext cx="9914859" cy="82517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Example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1DAD-A9AF-4ED9-9B53-3FBFCE805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254" y="1342102"/>
            <a:ext cx="9914860" cy="50253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int[][] a = {</a:t>
            </a:r>
          </a:p>
          <a:p>
            <a:pPr marL="0" indent="0">
              <a:buNone/>
            </a:pPr>
            <a:r>
              <a:rPr lang="en-US" dirty="0"/>
              <a:t>      {1, 2, 3}, </a:t>
            </a:r>
          </a:p>
          <a:p>
            <a:pPr marL="0" indent="0">
              <a:buNone/>
            </a:pPr>
            <a:r>
              <a:rPr lang="en-US" dirty="0"/>
              <a:t>      {4, 5, 6, 9}, </a:t>
            </a:r>
          </a:p>
          <a:p>
            <a:pPr marL="0" indent="0">
              <a:buNone/>
            </a:pPr>
            <a:r>
              <a:rPr lang="en-US" dirty="0"/>
              <a:t>      {7}, 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we can see, each element of the multidimensional array is an array itself. </a:t>
            </a:r>
          </a:p>
          <a:p>
            <a:r>
              <a:rPr lang="en-US" dirty="0"/>
              <a:t>And also, unlike C/C++, each row of the multidimensional array in Java can be of different lengths.</a:t>
            </a:r>
          </a:p>
        </p:txBody>
      </p:sp>
    </p:spTree>
    <p:extLst>
      <p:ext uri="{BB962C8B-B14F-4D97-AF65-F5344CB8AC3E}">
        <p14:creationId xmlns:p14="http://schemas.microsoft.com/office/powerpoint/2010/main" val="3238545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BABB0E-E76E-45DF-ADAA-0EB5FCEFC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083" y="781665"/>
            <a:ext cx="7433187" cy="45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77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86B-7C9F-4C3C-A1AD-04A3B508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5" y="103971"/>
            <a:ext cx="9914859" cy="2243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AD5AE-24BB-426B-A161-988B16B15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693174"/>
            <a:ext cx="9914860" cy="6504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Demo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arr</a:t>
            </a:r>
            <a:r>
              <a:rPr lang="en-US" dirty="0"/>
              <a:t>[ ][ ] = </a:t>
            </a:r>
            <a:r>
              <a:rPr lang="en-US" dirty="0">
                <a:highlight>
                  <a:srgbClr val="00FFFF"/>
                </a:highlight>
              </a:rPr>
              <a:t>{{1,2,3},{4,5},{6,7,8,9}};</a:t>
            </a:r>
          </a:p>
          <a:p>
            <a:pPr marL="0" indent="0">
              <a:buNone/>
            </a:pPr>
            <a:r>
              <a:rPr lang="en-US" dirty="0"/>
              <a:t>        for(int </a:t>
            </a:r>
            <a:r>
              <a:rPr lang="en-US" dirty="0" err="1"/>
              <a:t>i</a:t>
            </a:r>
            <a:r>
              <a:rPr lang="en-US" dirty="0"/>
              <a:t>=0;i&lt;3;i++)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	for (int j = 0; j &lt;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].length;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		        		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][j]+" ");</a:t>
            </a:r>
          </a:p>
          <a:p>
            <a:pPr marL="0" indent="0">
              <a:buNone/>
            </a:pPr>
            <a:r>
              <a:rPr lang="en-US" dirty="0"/>
              <a:t>			                            }</a:t>
            </a:r>
          </a:p>
          <a:p>
            <a:pPr marL="0" indent="0">
              <a:buNone/>
            </a:pPr>
            <a:r>
              <a:rPr lang="en-US" dirty="0"/>
              <a:t>        	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        }            }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71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C1B8-D8CE-48E0-847E-DFB1F05E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92462"/>
            <a:ext cx="9914859" cy="13290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5A959-9B70-4AAE-B0B6-F651E445A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32038"/>
            <a:ext cx="9914860" cy="4218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1 2 3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4 5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6 7 8 9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Here, we can see number of rows are 3 and columns are different for each row.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This type of array is called jagged array.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6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47BA-35CE-47A9-98E2-3EE5B856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declare an array in Java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0AEE-193C-4202-BB0C-6054853D3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50025"/>
            <a:ext cx="9914860" cy="399296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</a:rPr>
              <a:t>dataType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</a:rPr>
              <a:t>[]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</a:rPr>
              <a:t>arrayName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dataType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can be primitive data types like int, char, double, byte, etc. or Java objects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arrayName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it is an identifier</a:t>
            </a:r>
          </a:p>
        </p:txBody>
      </p:sp>
    </p:spTree>
    <p:extLst>
      <p:ext uri="{BB962C8B-B14F-4D97-AF65-F5344CB8AC3E}">
        <p14:creationId xmlns:p14="http://schemas.microsoft.com/office/powerpoint/2010/main" val="26562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F28C-76F4-4238-A95B-034350B7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454A-A148-4AF3-83CE-51E1C509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b="1" dirty="0"/>
              <a:t>double[] data;</a:t>
            </a:r>
          </a:p>
          <a:p>
            <a:endParaRPr lang="en-US" sz="2400" dirty="0"/>
          </a:p>
          <a:p>
            <a:r>
              <a:rPr lang="en-US" sz="2400" dirty="0"/>
              <a:t>data is an array that can hold values of type double.</a:t>
            </a:r>
          </a:p>
        </p:txBody>
      </p:sp>
    </p:spTree>
    <p:extLst>
      <p:ext uri="{BB962C8B-B14F-4D97-AF65-F5344CB8AC3E}">
        <p14:creationId xmlns:p14="http://schemas.microsoft.com/office/powerpoint/2010/main" val="184130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EF47C-8A40-45A1-8236-3F58DA8CE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0"/>
            <a:ext cx="9914860" cy="675476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define the number of elements that an array can hold, we have to allocate memory for the array in Java.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</a:rPr>
              <a:t>// declare an array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</a:rPr>
              <a:t>double[] data;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// </a:t>
            </a:r>
            <a:r>
              <a:rPr lang="en-US" sz="2400" dirty="0">
                <a:solidFill>
                  <a:srgbClr val="00B050"/>
                </a:solidFill>
              </a:rPr>
              <a:t>allocate memory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B050"/>
                </a:solidFill>
              </a:rPr>
              <a:t>data = new double[10];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Here, the array can store 10 elements. We can also say that the size or length of the array is 10.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B05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6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1F6FD-52AE-43CF-B7CB-380FD3C74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193" y="1713196"/>
            <a:ext cx="10397613" cy="41233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we can declare and allocate the memory of an array in one single statement.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Example: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highlight>
                  <a:srgbClr val="00FFFF"/>
                </a:highlight>
              </a:rPr>
              <a:t>double[] data = new double[10];</a:t>
            </a:r>
          </a:p>
        </p:txBody>
      </p:sp>
    </p:spTree>
    <p:extLst>
      <p:ext uri="{BB962C8B-B14F-4D97-AF65-F5344CB8AC3E}">
        <p14:creationId xmlns:p14="http://schemas.microsoft.com/office/powerpoint/2010/main" val="124075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A117AC-BF46-4AAE-89AB-10429299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91744"/>
            <a:ext cx="9144000" cy="257306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Initialize Arrays in Java?</a:t>
            </a:r>
          </a:p>
        </p:txBody>
      </p:sp>
    </p:spTree>
    <p:extLst>
      <p:ext uri="{BB962C8B-B14F-4D97-AF65-F5344CB8AC3E}">
        <p14:creationId xmlns:p14="http://schemas.microsoft.com/office/powerpoint/2010/main" val="401497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09050C-6B67-4ADB-B147-EABE848D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9" y="228600"/>
            <a:ext cx="9914860" cy="64008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declare and initialize and array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              int[] age = {12, 4, 5, 2, 5};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(OR)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</a:rPr>
              <a:t>declare an array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int[] age = new int[3];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// initialize array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age[0] = 12;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age[1] = 4;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age[2] = 5;</a:t>
            </a:r>
          </a:p>
        </p:txBody>
      </p:sp>
    </p:spTree>
    <p:extLst>
      <p:ext uri="{BB962C8B-B14F-4D97-AF65-F5344CB8AC3E}">
        <p14:creationId xmlns:p14="http://schemas.microsoft.com/office/powerpoint/2010/main" val="4088502156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2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00B0F0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95</TotalTime>
  <Words>1695</Words>
  <Application>Microsoft Office PowerPoint</Application>
  <PresentationFormat>Widescreen</PresentationFormat>
  <Paragraphs>224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Times New Roman</vt:lpstr>
      <vt:lpstr>ModOverlayVTI</vt:lpstr>
      <vt:lpstr>Java Arrays</vt:lpstr>
      <vt:lpstr>Arrays</vt:lpstr>
      <vt:lpstr>Features of Array</vt:lpstr>
      <vt:lpstr>How to declare an array in Java?</vt:lpstr>
      <vt:lpstr>Example</vt:lpstr>
      <vt:lpstr>PowerPoint Presentation</vt:lpstr>
      <vt:lpstr>PowerPoint Presentation</vt:lpstr>
      <vt:lpstr>How to Initialize Arrays in Java?</vt:lpstr>
      <vt:lpstr>PowerPoint Presentation</vt:lpstr>
      <vt:lpstr>PowerPoint Presentation</vt:lpstr>
      <vt:lpstr>How to Access Elements of an Array in Java?</vt:lpstr>
      <vt:lpstr>Access Elements of an Array </vt:lpstr>
      <vt:lpstr>Example: Access Array Elements</vt:lpstr>
      <vt:lpstr>Output:</vt:lpstr>
      <vt:lpstr>Looping Through Array Elements</vt:lpstr>
      <vt:lpstr>Example: Using For Loop</vt:lpstr>
      <vt:lpstr>Example: Using the for-each Loop</vt:lpstr>
      <vt:lpstr>Example: Compute Sum and Average of Array Elements</vt:lpstr>
      <vt:lpstr>Passing Array to a Method in Java</vt:lpstr>
      <vt:lpstr>Example</vt:lpstr>
      <vt:lpstr>PowerPoint Presentation</vt:lpstr>
      <vt:lpstr>Anonymous Array in Java</vt:lpstr>
      <vt:lpstr>Example</vt:lpstr>
      <vt:lpstr>Returning Array from the Method</vt:lpstr>
      <vt:lpstr>Java Multidimensional Arrays</vt:lpstr>
      <vt:lpstr>Multidimensional Arrays</vt:lpstr>
      <vt:lpstr>PowerPoint Presentation</vt:lpstr>
      <vt:lpstr>PowerPoint Presentation</vt:lpstr>
      <vt:lpstr>int[][] a = new int[3][4];</vt:lpstr>
      <vt:lpstr>How to initialize a 2d array in Java?</vt:lpstr>
      <vt:lpstr>Example 1:</vt:lpstr>
      <vt:lpstr>Jagged Array</vt:lpstr>
      <vt:lpstr>Example 2:</vt:lpstr>
      <vt:lpstr>PowerPoint Presentation</vt:lpstr>
      <vt:lpstr>Example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Prashanth</dc:creator>
  <cp:lastModifiedBy>Prashanth</cp:lastModifiedBy>
  <cp:revision>38</cp:revision>
  <dcterms:created xsi:type="dcterms:W3CDTF">2022-03-12T06:31:53Z</dcterms:created>
  <dcterms:modified xsi:type="dcterms:W3CDTF">2022-07-11T10:24:03Z</dcterms:modified>
</cp:coreProperties>
</file>