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404" r:id="rId3"/>
    <p:sldId id="306" r:id="rId4"/>
    <p:sldId id="291" r:id="rId5"/>
    <p:sldId id="435" r:id="rId6"/>
    <p:sldId id="292" r:id="rId7"/>
    <p:sldId id="436" r:id="rId8"/>
    <p:sldId id="434" r:id="rId9"/>
    <p:sldId id="437" r:id="rId10"/>
    <p:sldId id="307" r:id="rId11"/>
    <p:sldId id="413" r:id="rId12"/>
    <p:sldId id="416" r:id="rId13"/>
    <p:sldId id="417" r:id="rId14"/>
    <p:sldId id="419" r:id="rId15"/>
    <p:sldId id="420" r:id="rId16"/>
    <p:sldId id="424" r:id="rId17"/>
    <p:sldId id="421" r:id="rId18"/>
    <p:sldId id="423" r:id="rId19"/>
    <p:sldId id="422" r:id="rId20"/>
    <p:sldId id="425" r:id="rId21"/>
    <p:sldId id="418" r:id="rId22"/>
    <p:sldId id="429" r:id="rId23"/>
    <p:sldId id="428" r:id="rId24"/>
    <p:sldId id="427" r:id="rId25"/>
    <p:sldId id="426" r:id="rId26"/>
    <p:sldId id="414" r:id="rId27"/>
    <p:sldId id="433" r:id="rId28"/>
    <p:sldId id="432" r:id="rId29"/>
    <p:sldId id="431" r:id="rId30"/>
    <p:sldId id="439" r:id="rId31"/>
    <p:sldId id="430" r:id="rId32"/>
    <p:sldId id="287" r:id="rId33"/>
    <p:sldId id="440" r:id="rId34"/>
    <p:sldId id="442" r:id="rId35"/>
    <p:sldId id="441" r:id="rId36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C0600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65" d="100"/>
          <a:sy n="65" d="100"/>
        </p:scale>
        <p:origin x="1116" y="66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5" y="227687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96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Right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(10&gt;&gt;2);                                                            //10/2^2=10/4=2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(20&gt;&gt;2);					        //20/2^2=20/4=5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(20&gt;&gt;3);				                   //20/2^3=20/8=2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B7603-2E20-4927-B89B-27CC0F2C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20888"/>
            <a:ext cx="9851232" cy="1143000"/>
          </a:xfrm>
        </p:spPr>
        <p:txBody>
          <a:bodyPr/>
          <a:lstStyle/>
          <a:p>
            <a:r>
              <a:rPr lang="en-US" b="1" dirty="0"/>
              <a:t>Relation operators</a:t>
            </a:r>
          </a:p>
        </p:txBody>
      </p:sp>
    </p:spTree>
    <p:extLst>
      <p:ext uri="{BB962C8B-B14F-4D97-AF65-F5344CB8AC3E}">
        <p14:creationId xmlns:p14="http://schemas.microsoft.com/office/powerpoint/2010/main" val="268241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BE3-944D-4FF0-831A-11D27CA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B173-08B2-4B51-A983-56BB763A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988840"/>
            <a:ext cx="9851232" cy="41373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Used to test comparison between operands or values.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Can be use to test whether two values are equal or not equal or less than or greater than etc.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Returns the Boolean results, i.e. true or false after the comparison</a:t>
            </a:r>
          </a:p>
        </p:txBody>
      </p:sp>
    </p:spTree>
    <p:extLst>
      <p:ext uri="{BB962C8B-B14F-4D97-AF65-F5344CB8AC3E}">
        <p14:creationId xmlns:p14="http://schemas.microsoft.com/office/powerpoint/2010/main" val="423844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5103C-867B-4FCC-8B1B-2812F03F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75153"/>
              </p:ext>
            </p:extLst>
          </p:nvPr>
        </p:nvGraphicFramePr>
        <p:xfrm>
          <a:off x="432346" y="692696"/>
          <a:ext cx="9850436" cy="49806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8834">
                  <a:extLst>
                    <a:ext uri="{9D8B030D-6E8A-4147-A177-3AD203B41FA5}">
                      <a16:colId xmlns:a16="http://schemas.microsoft.com/office/drawing/2014/main" val="575929378"/>
                    </a:ext>
                  </a:extLst>
                </a:gridCol>
                <a:gridCol w="8381602">
                  <a:extLst>
                    <a:ext uri="{9D8B030D-6E8A-4147-A177-3AD203B41FA5}">
                      <a16:colId xmlns:a16="http://schemas.microsoft.com/office/drawing/2014/main" val="360055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C0600"/>
                          </a:solidFill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solidFill>
                            <a:srgbClr val="0C0600"/>
                          </a:solidFill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not equal.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operand on the left is greater than operand on the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operand on the left is smaller than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0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left operand is greater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Check if operand on left is smaller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4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int a,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a=40;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b=30;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== b = " + (a ==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!= b = " + (a !=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&gt; b = " + (a &gt;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&lt; b = " + (a &lt;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&gt;= a = " + (b &gt;= a)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&lt;= a = " + (b &lt;= a) ); </a:t>
            </a:r>
          </a:p>
        </p:txBody>
      </p:sp>
    </p:spTree>
    <p:extLst>
      <p:ext uri="{BB962C8B-B14F-4D97-AF65-F5344CB8AC3E}">
        <p14:creationId xmlns:p14="http://schemas.microsoft.com/office/powerpoint/2010/main" val="249636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E5392-7F6F-4536-98D4-6BA44C62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92896"/>
            <a:ext cx="9851232" cy="1143000"/>
          </a:xfrm>
        </p:spPr>
        <p:txBody>
          <a:bodyPr/>
          <a:lstStyle/>
          <a:p>
            <a:r>
              <a:rPr lang="en-US" b="1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54558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476672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16832"/>
            <a:ext cx="10330110" cy="4560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operators are used to perform operations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bit by bit.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Java defines several bitwise operators that can be applied to the integer types long, int, short, char and byte.</a:t>
            </a:r>
          </a:p>
        </p:txBody>
      </p:sp>
    </p:spTree>
    <p:extLst>
      <p:ext uri="{BB962C8B-B14F-4D97-AF65-F5344CB8AC3E}">
        <p14:creationId xmlns:p14="http://schemas.microsoft.com/office/powerpoint/2010/main" val="10345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1618A3-9AA3-41EF-A1E6-A5C1BD84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2071"/>
              </p:ext>
            </p:extLst>
          </p:nvPr>
        </p:nvGraphicFramePr>
        <p:xfrm>
          <a:off x="1872506" y="1484784"/>
          <a:ext cx="6437386" cy="344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658">
                  <a:extLst>
                    <a:ext uri="{9D8B030D-6E8A-4147-A177-3AD203B41FA5}">
                      <a16:colId xmlns:a16="http://schemas.microsoft.com/office/drawing/2014/main" val="1245169445"/>
                    </a:ext>
                  </a:extLst>
                </a:gridCol>
                <a:gridCol w="4865728">
                  <a:extLst>
                    <a:ext uri="{9D8B030D-6E8A-4147-A177-3AD203B41FA5}">
                      <a16:colId xmlns:a16="http://schemas.microsoft.com/office/drawing/2014/main" val="329760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0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9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5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truth table for bitwise &amp;, | and ^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86350-9CE0-407B-ADC8-DD991B6E9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904865"/>
              </p:ext>
            </p:extLst>
          </p:nvPr>
        </p:nvGraphicFramePr>
        <p:xfrm>
          <a:off x="547688" y="1993105"/>
          <a:ext cx="9850435" cy="2871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70087">
                  <a:extLst>
                    <a:ext uri="{9D8B030D-6E8A-4147-A177-3AD203B41FA5}">
                      <a16:colId xmlns:a16="http://schemas.microsoft.com/office/drawing/2014/main" val="1726315548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18389601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262677885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95818327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308838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7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4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1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9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Bitwise 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|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00011101 = 29 (In Decimal)</a:t>
            </a:r>
          </a:p>
        </p:txBody>
      </p:sp>
    </p:spTree>
    <p:extLst>
      <p:ext uri="{BB962C8B-B14F-4D97-AF65-F5344CB8AC3E}">
        <p14:creationId xmlns:p14="http://schemas.microsoft.com/office/powerpoint/2010/main" val="36334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276872"/>
            <a:ext cx="10330110" cy="420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Operator</a:t>
            </a:r>
            <a:r>
              <a:rPr lang="en-US" sz="2400" dirty="0"/>
              <a:t> in java is a symbol that is used to perform operations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91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result = number1 |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// prints 29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49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AND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&amp;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00001000 = 8 (In Decimal)</a:t>
            </a:r>
          </a:p>
        </p:txBody>
      </p:sp>
    </p:spTree>
    <p:extLst>
      <p:ext uri="{BB962C8B-B14F-4D97-AF65-F5344CB8AC3E}">
        <p14:creationId xmlns:p14="http://schemas.microsoft.com/office/powerpoint/2010/main" val="148041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54" y="152400"/>
            <a:ext cx="921005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AND between 12 and 25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 result = number1 &amp;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// prints 8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27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XOR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XOR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^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00010101 = 21 (In Decimal)</a:t>
            </a:r>
          </a:p>
        </p:txBody>
      </p:sp>
    </p:spTree>
    <p:extLst>
      <p:ext uri="{BB962C8B-B14F-4D97-AF65-F5344CB8AC3E}">
        <p14:creationId xmlns:p14="http://schemas.microsoft.com/office/powerpoint/2010/main" val="68336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XOR between 12 and 25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number1 ^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// prints 21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85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Complement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complement operator is a unary operator (works with only one operand).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~.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changes binary digits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1 to 0 and 0 to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756A7-A0FE-4312-96A3-5AF07DDA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14" y="4276725"/>
            <a:ext cx="511256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bitwise complement of any integer N is equal to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 (N + 1).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Consider an integer 35.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As per the rule, the bitwise complement of 35 should be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-(35 + 1) = -36</a:t>
            </a:r>
            <a:r>
              <a:rPr lang="en-US" sz="2400" dirty="0">
                <a:latin typeface="+mj-lt"/>
                <a:ea typeface="Gulim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166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 = 35,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complement of 35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~number;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   // prints -36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10" y="270892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17460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700808"/>
            <a:ext cx="10330110" cy="4776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Logical operators are used to check whether an expression is true or false.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They are used in decision making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6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6" y="152400"/>
            <a:ext cx="7935715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Operator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3CDBE1-FBD6-4D2F-9202-FD827653C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6930"/>
              </p:ext>
            </p:extLst>
          </p:nvPr>
        </p:nvGraphicFramePr>
        <p:xfrm>
          <a:off x="342058" y="924098"/>
          <a:ext cx="9167118" cy="57177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10282">
                  <a:extLst>
                    <a:ext uri="{9D8B030D-6E8A-4147-A177-3AD203B41FA5}">
                      <a16:colId xmlns:a16="http://schemas.microsoft.com/office/drawing/2014/main" val="4003199390"/>
                    </a:ext>
                  </a:extLst>
                </a:gridCol>
                <a:gridCol w="3146921">
                  <a:extLst>
                    <a:ext uri="{9D8B030D-6E8A-4147-A177-3AD203B41FA5}">
                      <a16:colId xmlns:a16="http://schemas.microsoft.com/office/drawing/2014/main" val="1244741001"/>
                    </a:ext>
                  </a:extLst>
                </a:gridCol>
                <a:gridCol w="4309915">
                  <a:extLst>
                    <a:ext uri="{9D8B030D-6E8A-4147-A177-3AD203B41FA5}">
                      <a16:colId xmlns:a16="http://schemas.microsoft.com/office/drawing/2014/main" val="3405686682"/>
                    </a:ext>
                  </a:extLst>
                </a:gridCol>
              </a:tblGrid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Operator Type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Precedence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04527587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expr</a:t>
                      </a:r>
                      <a:r>
                        <a:rPr lang="en-US" dirty="0"/>
                        <a:t>++ 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--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093960446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~ !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44310822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412952720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14276461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&gt;&gt; 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994704513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/>
                        <a:t>Relational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&gt; &lt;= &gt;= </a:t>
                      </a:r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435088195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equality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== !=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779912881"/>
                  </a:ext>
                </a:extLst>
              </a:tr>
              <a:tr h="345952">
                <a:tc rowSpan="3">
                  <a:txBody>
                    <a:bodyPr/>
                    <a:lstStyle/>
                    <a:p>
                      <a:r>
                        <a:rPr lang="en-US"/>
                        <a:t>Bitwise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74371347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exclusive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76331634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inclusive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54878399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/>
                        <a:t>Logical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59335342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133671016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? :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644090163"/>
                  </a:ext>
                </a:extLst>
              </a:tr>
              <a:tr h="597122"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+= -= *= /= </a:t>
                      </a:r>
                      <a:r>
                        <a:rPr lang="en-US"/>
                        <a:t>%= 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6056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4E1A0-3573-47EF-AB87-48E048E1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915150"/>
              </p:ext>
            </p:extLst>
          </p:nvPr>
        </p:nvGraphicFramePr>
        <p:xfrm>
          <a:off x="547687" y="908720"/>
          <a:ext cx="9850437" cy="449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46">
                  <a:extLst>
                    <a:ext uri="{9D8B030D-6E8A-4147-A177-3AD203B41FA5}">
                      <a16:colId xmlns:a16="http://schemas.microsoft.com/office/drawing/2014/main" val="396542353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937431222"/>
                    </a:ext>
                  </a:extLst>
                </a:gridCol>
                <a:gridCol w="4061123">
                  <a:extLst>
                    <a:ext uri="{9D8B030D-6E8A-4147-A177-3AD203B41FA5}">
                      <a16:colId xmlns:a16="http://schemas.microsoft.com/office/drawing/2014/main" val="263030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6252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&amp;&amp; (Logical AND)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>
                          <a:effectLst/>
                          <a:latin typeface="+mj-lt"/>
                        </a:rPr>
                        <a:t>&amp;&amp;</a:t>
                      </a:r>
                      <a:r>
                        <a:rPr lang="en-US" sz="240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only if both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and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are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18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|| (Logical OR)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 dirty="0">
                          <a:effectLst/>
                          <a:latin typeface="+mj-lt"/>
                        </a:rPr>
                        <a:t>||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if either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or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is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9752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! (Logical NOT)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+mj-lt"/>
                        </a:rPr>
                        <a:t>!</a:t>
                      </a:r>
                      <a:r>
                        <a:rPr lang="en-US" sz="2400">
                          <a:effectLst/>
                          <a:latin typeface="+mj-lt"/>
                        </a:rPr>
                        <a:t>expression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true if </a:t>
                      </a:r>
                      <a:r>
                        <a:rPr lang="en-US" sz="2400" i="0" dirty="0">
                          <a:effectLst/>
                          <a:latin typeface="+mj-lt"/>
                        </a:rPr>
                        <a:t>expression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is false and vice versa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5356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8640"/>
            <a:ext cx="10330110" cy="6288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&amp;&amp;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&gt; 5)); 			 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&lt; 5));  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||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&gt;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|| (8 &lt;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&lt; 5));  	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!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== 3));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&gt; 3));  					// false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4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Java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The ternary operator (conditional operator) is shorthand for the if-then-else 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variable = Expression ? expression1 : expression2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rgbClr val="00B0F0"/>
              </a:solidFill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true, expression1 is assigned to the variable.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false, expression2 is assigned to the variable.</a:t>
            </a:r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C3D52-B337-815B-E8A0-7A2F34EE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386" y="908720"/>
            <a:ext cx="9077731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6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66F4-6F9E-D727-74AC-2BA9C69C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int time = 20;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String result = (time &lt; 18) ? "Good day." : "Good evening.";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(result);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F07D3-F0B2-BDE4-2E5D-0E249D403ED2}"/>
              </a:ext>
            </a:extLst>
          </p:cNvPr>
          <p:cNvSpPr txBox="1"/>
          <p:nvPr/>
        </p:nvSpPr>
        <p:spPr>
          <a:xfrm>
            <a:off x="648370" y="731835"/>
            <a:ext cx="5471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445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EDB6-AF08-4740-AA52-D6E5957E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859D-9CF5-1AC1-9648-6B8ED3EB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Unary Operator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x=10;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(x++);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(++x);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(x--);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(--x);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B437B-4978-42D6-AAA1-DA1756C7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885" y="3410459"/>
            <a:ext cx="12998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47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18" y="263691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dirty="0"/>
              <a:t>Shift Operator </a:t>
            </a:r>
            <a:endParaRPr lang="en-US" sz="44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57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09" y="476672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Shift Operator 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420888"/>
            <a:ext cx="10330110" cy="4056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(&gt;&gt;)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34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Left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operator shifts all bits towards the left by a certain number of specified bits.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&lt;&lt;.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BD8F-DF54-40CC-890F-8C20FE0B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38" y="2852936"/>
            <a:ext cx="5931247" cy="32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Left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(10&lt;&lt;2);                                                              //10*2^2=10*4=40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(10&lt;&lt;3);                                                              //10*2^3=10*8=80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(20&lt;&lt;2);                                                              //20*2^2=20*4=80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(15&lt;&lt;4);                                                              //15*2^4=15*16=240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1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Right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operator shifts all bits towards the right by a certain number of specified bits.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&gt;&gt;.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When we shift any number to the right, the least significant bits (rightmost) are discarded and the most significant position (leftmost) is filled with the sign bit.</a:t>
            </a:r>
          </a:p>
        </p:txBody>
      </p:sp>
    </p:spTree>
    <p:extLst>
      <p:ext uri="{BB962C8B-B14F-4D97-AF65-F5344CB8AC3E}">
        <p14:creationId xmlns:p14="http://schemas.microsoft.com/office/powerpoint/2010/main" val="1299946462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1902</TotalTime>
  <Words>1465</Words>
  <Application>Microsoft Office PowerPoint</Application>
  <PresentationFormat>Custom</PresentationFormat>
  <Paragraphs>275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Gulim</vt:lpstr>
      <vt:lpstr>Adobe Caslon Pro</vt:lpstr>
      <vt:lpstr>Arial</vt:lpstr>
      <vt:lpstr>Times New Roman</vt:lpstr>
      <vt:lpstr>N0052</vt:lpstr>
      <vt:lpstr>Operators in java</vt:lpstr>
      <vt:lpstr>Operators in java</vt:lpstr>
      <vt:lpstr>Java Operator </vt:lpstr>
      <vt:lpstr>Java Unary Operator</vt:lpstr>
      <vt:lpstr>Shift Operator </vt:lpstr>
      <vt:lpstr>Shift Operator </vt:lpstr>
      <vt:lpstr>Left Shift Operator</vt:lpstr>
      <vt:lpstr>Java Left Shift Operator Example</vt:lpstr>
      <vt:lpstr>Right Shift Operator</vt:lpstr>
      <vt:lpstr>Java Right Shift Operator Example</vt:lpstr>
      <vt:lpstr>Relation operators</vt:lpstr>
      <vt:lpstr>Relation operators</vt:lpstr>
      <vt:lpstr>PowerPoint Presentation</vt:lpstr>
      <vt:lpstr>Example</vt:lpstr>
      <vt:lpstr>Bitwise operators</vt:lpstr>
      <vt:lpstr>Bitwise operators</vt:lpstr>
      <vt:lpstr>PowerPoint Presentation</vt:lpstr>
      <vt:lpstr>truth table for bitwise &amp;, | and ^</vt:lpstr>
      <vt:lpstr>Bitwise OR Operator</vt:lpstr>
      <vt:lpstr>Program 1</vt:lpstr>
      <vt:lpstr>Bitwise AND Operator</vt:lpstr>
      <vt:lpstr>Program </vt:lpstr>
      <vt:lpstr>Bitwise XOR Operator</vt:lpstr>
      <vt:lpstr>Program</vt:lpstr>
      <vt:lpstr>Bitwise Complement Operator</vt:lpstr>
      <vt:lpstr>PowerPoint Presentation</vt:lpstr>
      <vt:lpstr>Program</vt:lpstr>
      <vt:lpstr>Logical Operators</vt:lpstr>
      <vt:lpstr>Logical operators </vt:lpstr>
      <vt:lpstr>PowerPoint Presentation</vt:lpstr>
      <vt:lpstr>PowerPoint Presentation</vt:lpstr>
      <vt:lpstr>Java Ternary Operator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Prashanth</cp:lastModifiedBy>
  <cp:revision>194</cp:revision>
  <dcterms:created xsi:type="dcterms:W3CDTF">2019-04-30T03:35:13Z</dcterms:created>
  <dcterms:modified xsi:type="dcterms:W3CDTF">2022-07-11T09:32:19Z</dcterms:modified>
</cp:coreProperties>
</file>