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7" r:id="rId2"/>
    <p:sldId id="312" r:id="rId3"/>
    <p:sldId id="289" r:id="rId4"/>
    <p:sldId id="311" r:id="rId5"/>
    <p:sldId id="313" r:id="rId6"/>
    <p:sldId id="310" r:id="rId7"/>
    <p:sldId id="288" r:id="rId8"/>
    <p:sldId id="309" r:id="rId9"/>
    <p:sldId id="308" r:id="rId10"/>
    <p:sldId id="381" r:id="rId11"/>
    <p:sldId id="318" r:id="rId12"/>
    <p:sldId id="316" r:id="rId13"/>
    <p:sldId id="315" r:id="rId14"/>
    <p:sldId id="380" r:id="rId15"/>
    <p:sldId id="379" r:id="rId16"/>
    <p:sldId id="378" r:id="rId17"/>
    <p:sldId id="377" r:id="rId18"/>
    <p:sldId id="373" r:id="rId19"/>
    <p:sldId id="376" r:id="rId20"/>
    <p:sldId id="375" r:id="rId21"/>
    <p:sldId id="390" r:id="rId22"/>
    <p:sldId id="389" r:id="rId23"/>
    <p:sldId id="374" r:id="rId24"/>
    <p:sldId id="388" r:id="rId25"/>
    <p:sldId id="387" r:id="rId26"/>
    <p:sldId id="386" r:id="rId27"/>
    <p:sldId id="385" r:id="rId28"/>
    <p:sldId id="384" r:id="rId29"/>
    <p:sldId id="382" r:id="rId30"/>
    <p:sldId id="383" r:id="rId31"/>
    <p:sldId id="395" r:id="rId32"/>
    <p:sldId id="394" r:id="rId33"/>
    <p:sldId id="393" r:id="rId34"/>
    <p:sldId id="392" r:id="rId35"/>
    <p:sldId id="391" r:id="rId36"/>
  </p:sldIdLst>
  <p:sldSz cx="109458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C0600"/>
    <a:srgbClr val="54BE86"/>
    <a:srgbClr val="131313"/>
    <a:srgbClr val="325838"/>
    <a:srgbClr val="000000"/>
    <a:srgbClr val="4F0801"/>
    <a:srgbClr val="455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>
      <p:cViewPr varScale="1">
        <p:scale>
          <a:sx n="69" d="100"/>
          <a:sy n="69" d="100"/>
        </p:scale>
        <p:origin x="972" y="66"/>
      </p:cViewPr>
      <p:guideLst>
        <p:guide orient="horz" pos="2160"/>
        <p:guide pos="3840"/>
        <p:guide pos="3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936" y="2130427"/>
            <a:ext cx="930394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1872" y="3886200"/>
            <a:ext cx="766206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35714" y="274640"/>
            <a:ext cx="246280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7290" y="274640"/>
            <a:ext cx="7205994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644" y="4406902"/>
            <a:ext cx="930394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644" y="2906713"/>
            <a:ext cx="930394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291" y="1600202"/>
            <a:ext cx="4834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4121" y="1600202"/>
            <a:ext cx="4834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291" y="1535113"/>
            <a:ext cx="48363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291" y="2174875"/>
            <a:ext cx="48363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60323" y="1535113"/>
            <a:ext cx="48382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60323" y="2174875"/>
            <a:ext cx="48382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92" y="273050"/>
            <a:ext cx="360109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9509" y="273052"/>
            <a:ext cx="611901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92" y="1435102"/>
            <a:ext cx="360109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5456" y="4800600"/>
            <a:ext cx="65674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45456" y="612775"/>
            <a:ext cx="65674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5456" y="5367338"/>
            <a:ext cx="65674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7291" y="274638"/>
            <a:ext cx="9851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291" y="1600202"/>
            <a:ext cx="98512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291" y="6356352"/>
            <a:ext cx="2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F2436-A120-44C6-8DEB-FB39AA37F16A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39820" y="6356352"/>
            <a:ext cx="34661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4499" y="6356352"/>
            <a:ext cx="2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85FA73-1D40-4696-B950-66111B9B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46" y="2492896"/>
            <a:ext cx="9851232" cy="1143000"/>
          </a:xfrm>
        </p:spPr>
        <p:txBody>
          <a:bodyPr>
            <a:normAutofit/>
          </a:bodyPr>
          <a:lstStyle/>
          <a:p>
            <a:r>
              <a:rPr lang="en-US" sz="5400" b="1" dirty="0"/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084557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72EBFB-67EE-4A93-88A0-E3ED48548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0" y="2420888"/>
            <a:ext cx="9851232" cy="1143000"/>
          </a:xfrm>
        </p:spPr>
        <p:txBody>
          <a:bodyPr>
            <a:normAutofit/>
          </a:bodyPr>
          <a:lstStyle/>
          <a:p>
            <a:r>
              <a:rPr lang="en-US" sz="5400" b="1" dirty="0"/>
              <a:t>static keyword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3169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759" y="2286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b="1" dirty="0"/>
              <a:t>static keyword</a:t>
            </a:r>
            <a:endParaRPr lang="en-US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772816"/>
            <a:ext cx="10330110" cy="47041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C0600"/>
                </a:solidFill>
                <a:effectLst/>
              </a:rPr>
              <a:t>Used for memory management mainly.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C0600"/>
                </a:solidFill>
                <a:ea typeface="Gulim" pitchFamily="34" charset="-127"/>
              </a:rPr>
              <a:t>A static method can be accessed without creating an object of the class first:</a:t>
            </a:r>
          </a:p>
        </p:txBody>
      </p:sp>
    </p:spTree>
    <p:extLst>
      <p:ext uri="{BB962C8B-B14F-4D97-AF65-F5344CB8AC3E}">
        <p14:creationId xmlns:p14="http://schemas.microsoft.com/office/powerpoint/2010/main" val="416240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The static can be used with 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Variable (also known as a class variable)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Method (also known as a class method)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Block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Nested class</a:t>
            </a:r>
          </a:p>
        </p:txBody>
      </p:sp>
    </p:spTree>
    <p:extLst>
      <p:ext uri="{BB962C8B-B14F-4D97-AF65-F5344CB8AC3E}">
        <p14:creationId xmlns:p14="http://schemas.microsoft.com/office/powerpoint/2010/main" val="9807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3E0795-8D72-4F4B-97EB-0DCC8D75F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4515" y="692696"/>
            <a:ext cx="6768752" cy="499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1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353" y="548680"/>
            <a:ext cx="8252297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  <a:buFont typeface="Arial" pitchFamily="34" charset="0"/>
            </a:pPr>
            <a:r>
              <a:rPr lang="en-US" sz="3600" b="1" dirty="0">
                <a:solidFill>
                  <a:srgbClr val="0C0600"/>
                </a:solidFill>
                <a:latin typeface="+mn-lt"/>
                <a:ea typeface="Adobe Heiti Std R" pitchFamily="34" charset="-128"/>
                <a:cs typeface="Andalus" pitchFamily="18" charset="-78"/>
              </a:rPr>
              <a:t>static variable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772816"/>
            <a:ext cx="10330110" cy="47041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If we declare any variable as static, it is known as a static variable.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Used to refer to the common property of all objects (which is not unique for each object), for example, the company name of employees, college name of students, etc.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Gets memory only once in the class area at the time of class loading.</a:t>
            </a:r>
          </a:p>
        </p:txBody>
      </p:sp>
    </p:spTree>
    <p:extLst>
      <p:ext uri="{BB962C8B-B14F-4D97-AF65-F5344CB8AC3E}">
        <p14:creationId xmlns:p14="http://schemas.microsoft.com/office/powerpoint/2010/main" val="307971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  <a:ea typeface="Gulim" pitchFamily="34" charset="-127"/>
              </a:rPr>
              <a:t>Advantages of static variable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r>
              <a:rPr lang="en-US" sz="2400" dirty="0">
                <a:latin typeface="+mj-lt"/>
                <a:ea typeface="Gulim" pitchFamily="34" charset="-127"/>
              </a:rPr>
              <a:t>Memory efficient (i.e., it saves memory).</a:t>
            </a:r>
          </a:p>
        </p:txBody>
      </p:sp>
    </p:spTree>
    <p:extLst>
      <p:ext uri="{BB962C8B-B14F-4D97-AF65-F5344CB8AC3E}">
        <p14:creationId xmlns:p14="http://schemas.microsoft.com/office/powerpoint/2010/main" val="1076526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CC9513-314D-4DBD-992A-257E10B97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8410" y="836712"/>
            <a:ext cx="9000999" cy="52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01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  <a:buFont typeface="Arial" pitchFamily="34" charset="0"/>
            </a:pPr>
            <a:r>
              <a:rPr lang="en-US" sz="3600" b="1" dirty="0">
                <a:solidFill>
                  <a:srgbClr val="0C0600"/>
                </a:solidFill>
                <a:latin typeface="+mn-lt"/>
                <a:ea typeface="Adobe Heiti Std R" pitchFamily="34" charset="-128"/>
                <a:cs typeface="Andalus" pitchFamily="18" charset="-78"/>
              </a:rPr>
              <a:t>Java static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If we declare any method static keyword is known as static method.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+mj-lt"/>
              <a:ea typeface="Gulim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A static method belongs to the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class rather </a:t>
            </a:r>
            <a:r>
              <a:rPr lang="en-US" sz="2400" dirty="0">
                <a:latin typeface="+mj-lt"/>
                <a:ea typeface="Gulim" pitchFamily="34" charset="-127"/>
              </a:rPr>
              <a:t>than the object of a class.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A static method can be invoked without the need for creating an instance of a class.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A static method can access static data member and can change the value of it.</a:t>
            </a:r>
          </a:p>
        </p:txBody>
      </p:sp>
    </p:spTree>
    <p:extLst>
      <p:ext uri="{BB962C8B-B14F-4D97-AF65-F5344CB8AC3E}">
        <p14:creationId xmlns:p14="http://schemas.microsoft.com/office/powerpoint/2010/main" val="1452108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0"/>
            <a:ext cx="10330110" cy="6477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</a:t>
            </a:r>
            <a:r>
              <a:rPr lang="en-US" sz="2400" dirty="0" err="1">
                <a:latin typeface="+mj-lt"/>
                <a:ea typeface="Gulim" pitchFamily="34" charset="-127"/>
              </a:rPr>
              <a:t>StaticTest</a:t>
            </a:r>
            <a:r>
              <a:rPr lang="en-US" sz="2400" dirty="0">
                <a:latin typeface="+mj-lt"/>
                <a:ea typeface="Gulim" pitchFamily="34" charset="-127"/>
              </a:rPr>
              <a:t> {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// non-static method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int multiply(int a, int b){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return a * b;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}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// static method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static int add(int a, int b){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return a + b;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public class Main {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public static void main( 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 ) {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// create an instance of the </a:t>
            </a:r>
            <a:r>
              <a:rPr lang="en-US" sz="2400" dirty="0" err="1">
                <a:latin typeface="+mj-lt"/>
                <a:ea typeface="Gulim" pitchFamily="34" charset="-127"/>
              </a:rPr>
              <a:t>StaticTest</a:t>
            </a:r>
            <a:r>
              <a:rPr lang="en-US" sz="2400" dirty="0">
                <a:latin typeface="+mj-lt"/>
                <a:ea typeface="Gulim" pitchFamily="34" charset="-127"/>
              </a:rPr>
              <a:t> class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 err="1">
                <a:latin typeface="+mj-lt"/>
                <a:ea typeface="Gulim" pitchFamily="34" charset="-127"/>
              </a:rPr>
              <a:t>StaticTest</a:t>
            </a:r>
            <a:r>
              <a:rPr lang="en-US" sz="2400" dirty="0">
                <a:latin typeface="+mj-lt"/>
                <a:ea typeface="Gulim" pitchFamily="34" charset="-127"/>
              </a:rPr>
              <a:t> </a:t>
            </a:r>
            <a:r>
              <a:rPr lang="en-US" sz="2400" dirty="0" err="1">
                <a:latin typeface="+mj-lt"/>
                <a:ea typeface="Gulim" pitchFamily="34" charset="-127"/>
              </a:rPr>
              <a:t>st</a:t>
            </a:r>
            <a:r>
              <a:rPr lang="en-US" sz="2400" dirty="0">
                <a:latin typeface="+mj-lt"/>
                <a:ea typeface="Gulim" pitchFamily="34" charset="-127"/>
              </a:rPr>
              <a:t> = new </a:t>
            </a:r>
            <a:r>
              <a:rPr lang="en-US" sz="2400" dirty="0" err="1">
                <a:latin typeface="+mj-lt"/>
                <a:ea typeface="Gulim" pitchFamily="34" charset="-127"/>
              </a:rPr>
              <a:t>StaticTest</a:t>
            </a:r>
            <a:r>
              <a:rPr lang="en-US" sz="2400" dirty="0">
                <a:latin typeface="+mj-lt"/>
                <a:ea typeface="Gulim" pitchFamily="34" charset="-127"/>
              </a:rPr>
              <a:t>();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// call the </a:t>
            </a:r>
            <a:r>
              <a:rPr lang="en-US" sz="2400" dirty="0" err="1">
                <a:latin typeface="+mj-lt"/>
                <a:ea typeface="Gulim" pitchFamily="34" charset="-127"/>
              </a:rPr>
              <a:t>nonstatic</a:t>
            </a:r>
            <a:r>
              <a:rPr lang="en-US" sz="2400" dirty="0">
                <a:latin typeface="+mj-lt"/>
                <a:ea typeface="Gulim" pitchFamily="34" charset="-127"/>
              </a:rPr>
              <a:t> method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 2 * 2 = " + </a:t>
            </a:r>
            <a:r>
              <a:rPr lang="en-US" sz="2400" dirty="0" err="1">
                <a:latin typeface="+mj-lt"/>
                <a:ea typeface="Gulim" pitchFamily="34" charset="-127"/>
              </a:rPr>
              <a:t>st.multiply</a:t>
            </a:r>
            <a:r>
              <a:rPr lang="en-US" sz="2400" dirty="0">
                <a:latin typeface="+mj-lt"/>
                <a:ea typeface="Gulim" pitchFamily="34" charset="-127"/>
              </a:rPr>
              <a:t>(2,2));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// call the static method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 2 + 3 = " + </a:t>
            </a:r>
            <a:r>
              <a:rPr lang="en-US" sz="2400" dirty="0" err="1">
                <a:latin typeface="+mj-lt"/>
                <a:ea typeface="Gulim" pitchFamily="34" charset="-127"/>
              </a:rPr>
              <a:t>StaticTest.add</a:t>
            </a:r>
            <a:r>
              <a:rPr lang="en-US" sz="2400" dirty="0">
                <a:latin typeface="+mj-lt"/>
                <a:ea typeface="Gulim" pitchFamily="34" charset="-127"/>
              </a:rPr>
              <a:t>(2,3));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0474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567" y="386601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  <a:buFont typeface="Arial" pitchFamily="34" charset="0"/>
            </a:pPr>
            <a:r>
              <a:rPr lang="en-US" sz="32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Java static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628800"/>
            <a:ext cx="10330110" cy="4848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Is used to initialize the static data member.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Is executed before the main method at the time of </a:t>
            </a:r>
            <a:r>
              <a:rPr lang="en-US" sz="2400" dirty="0" err="1">
                <a:latin typeface="+mj-lt"/>
                <a:ea typeface="Gulim" pitchFamily="34" charset="-127"/>
              </a:rPr>
              <a:t>classloading</a:t>
            </a:r>
            <a:r>
              <a:rPr lang="en-US" sz="2400" dirty="0">
                <a:latin typeface="+mj-lt"/>
                <a:ea typeface="Gulim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540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347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4000" b="1" dirty="0"/>
              <a:t>Constructors in Java</a:t>
            </a:r>
            <a:endParaRPr lang="en-US" sz="40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Is called when an instance of the object is created.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Is a special type of method which is used to initialize the object.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600" b="1" dirty="0"/>
              <a:t>Rules for creating Java constructor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Constructor name must be the same as its class name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 Constructor must have no explicit return type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 Java constructor cannot be abstract, static, final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5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  <a:buFont typeface="Arial" pitchFamily="34" charset="0"/>
            </a:pPr>
            <a:r>
              <a:rPr lang="en-US" sz="3200" b="1" dirty="0">
                <a:solidFill>
                  <a:srgbClr val="0C0600"/>
                </a:solidFill>
                <a:latin typeface="Adobe Caslon Pro" pitchFamily="18" charset="0"/>
                <a:ea typeface="Adobe Heiti Std R" pitchFamily="34" charset="-128"/>
                <a:cs typeface="Andalus" pitchFamily="18" charset="-78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A2{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static{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	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("static block is invoked");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}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public static void main(String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[]){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("Hello main");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}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56758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FFA373-3F1D-4096-8378-4AE639EC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cap="none" dirty="0"/>
              <a:t>Static class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A68720-98C4-40E6-8C3A-DF7726E90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 class can be made static only if it is a nested class.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Nested static class doesn’t need reference of Outer class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 static class cannot access non-static members of the Outer class</a:t>
            </a:r>
          </a:p>
        </p:txBody>
      </p:sp>
    </p:spTree>
    <p:extLst>
      <p:ext uri="{BB962C8B-B14F-4D97-AF65-F5344CB8AC3E}">
        <p14:creationId xmlns:p14="http://schemas.microsoft.com/office/powerpoint/2010/main" val="3133365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A68720-98C4-40E6-8C3A-DF7726E90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22" y="260648"/>
            <a:ext cx="9851232" cy="63367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class </a:t>
            </a:r>
            <a:r>
              <a:rPr lang="en-US" sz="2000" dirty="0" err="1"/>
              <a:t>JavaExample</a:t>
            </a:r>
            <a:r>
              <a:rPr lang="en-US" sz="2000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   private static String str = “</a:t>
            </a:r>
            <a:r>
              <a:rPr lang="en-US" sz="2000" dirty="0" err="1"/>
              <a:t>Cranberrys</a:t>
            </a:r>
            <a:r>
              <a:rPr lang="en-US" sz="2000" dirty="0"/>
              <a:t>";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B0F0"/>
                </a:solidFill>
              </a:rPr>
              <a:t>      static class </a:t>
            </a:r>
            <a:r>
              <a:rPr lang="en-US" sz="2000" dirty="0" err="1">
                <a:solidFill>
                  <a:srgbClr val="00B0F0"/>
                </a:solidFill>
              </a:rPr>
              <a:t>MyNestedClass</a:t>
            </a:r>
            <a:r>
              <a:rPr lang="en-US" sz="2000" dirty="0">
                <a:solidFill>
                  <a:srgbClr val="00B0F0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B0F0"/>
                </a:solidFill>
              </a:rPr>
              <a:t>		public void </a:t>
            </a:r>
            <a:r>
              <a:rPr lang="en-US" sz="2000" dirty="0" err="1">
                <a:solidFill>
                  <a:srgbClr val="00B0F0"/>
                </a:solidFill>
              </a:rPr>
              <a:t>disp</a:t>
            </a:r>
            <a:r>
              <a:rPr lang="en-US" sz="2000" dirty="0">
                <a:solidFill>
                  <a:srgbClr val="00B0F0"/>
                </a:solidFill>
              </a:rPr>
              <a:t>()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B0F0"/>
                </a:solidFill>
              </a:rPr>
              <a:t>		   </a:t>
            </a:r>
            <a:r>
              <a:rPr lang="en-US" sz="2000" dirty="0" err="1">
                <a:solidFill>
                  <a:srgbClr val="00B0F0"/>
                </a:solidFill>
              </a:rPr>
              <a:t>System.out.println</a:t>
            </a:r>
            <a:r>
              <a:rPr lang="en-US" sz="2000" dirty="0">
                <a:solidFill>
                  <a:srgbClr val="00B0F0"/>
                </a:solidFill>
              </a:rPr>
              <a:t>(str);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B0F0"/>
                </a:solidFill>
              </a:rPr>
              <a:t>	                                    }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solidFill>
                <a:srgbClr val="00B0F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B0F0"/>
                </a:solidFill>
              </a:rPr>
              <a:t>                                     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   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   {	</a:t>
            </a:r>
            <a:r>
              <a:rPr lang="en-US" sz="2000" dirty="0" err="1">
                <a:solidFill>
                  <a:srgbClr val="00B0F0"/>
                </a:solidFill>
              </a:rPr>
              <a:t>JavaExample.MyNestedClass</a:t>
            </a:r>
            <a:r>
              <a:rPr lang="en-US" sz="2000" dirty="0">
                <a:solidFill>
                  <a:srgbClr val="00B0F0"/>
                </a:solidFill>
              </a:rPr>
              <a:t> obj = new </a:t>
            </a:r>
            <a:r>
              <a:rPr lang="en-US" sz="2000" dirty="0" err="1">
                <a:solidFill>
                  <a:srgbClr val="00B0F0"/>
                </a:solidFill>
              </a:rPr>
              <a:t>JavaExample.MyNestedClass</a:t>
            </a:r>
            <a:r>
              <a:rPr lang="en-US" sz="2000" dirty="0">
                <a:solidFill>
                  <a:srgbClr val="00B0F0"/>
                </a:solidFill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err="1"/>
              <a:t>obj.disp</a:t>
            </a:r>
            <a:r>
              <a:rPr lang="en-US" sz="20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1869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FFA373-3F1D-4096-8378-4AE639EC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442" y="2747962"/>
            <a:ext cx="9303941" cy="1362075"/>
          </a:xfrm>
        </p:spPr>
        <p:txBody>
          <a:bodyPr>
            <a:normAutofit/>
          </a:bodyPr>
          <a:lstStyle/>
          <a:p>
            <a:pPr algn="ctr"/>
            <a:r>
              <a:rPr lang="en-US" sz="4800" cap="none" dirty="0"/>
              <a:t>this keyword in java</a:t>
            </a:r>
          </a:p>
        </p:txBody>
      </p:sp>
    </p:spTree>
    <p:extLst>
      <p:ext uri="{BB962C8B-B14F-4D97-AF65-F5344CB8AC3E}">
        <p14:creationId xmlns:p14="http://schemas.microsoft.com/office/powerpoint/2010/main" val="3152108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78" y="345823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sz="3200" b="1" dirty="0">
                <a:ea typeface="Gulim" pitchFamily="34" charset="-127"/>
              </a:rPr>
              <a:t>this keyword</a:t>
            </a:r>
            <a:endParaRPr lang="en-US" sz="3200" b="1" dirty="0">
              <a:solidFill>
                <a:srgbClr val="325838"/>
              </a:solidFill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844824"/>
            <a:ext cx="10330110" cy="46321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this is a reference variable that refers to the current object.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this keyword is to eliminate the confusion between class attributes and parameters with the same name </a:t>
            </a:r>
          </a:p>
        </p:txBody>
      </p:sp>
    </p:spTree>
    <p:extLst>
      <p:ext uri="{BB962C8B-B14F-4D97-AF65-F5344CB8AC3E}">
        <p14:creationId xmlns:p14="http://schemas.microsoft.com/office/powerpoint/2010/main" val="3159786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370" y="3810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srgbClr val="0C0600"/>
                </a:solidFill>
                <a:ea typeface="Gulim" pitchFamily="34" charset="-127"/>
              </a:rPr>
              <a:t>Usage of Java this keyword</a:t>
            </a:r>
            <a:endParaRPr lang="en-US" sz="3200" b="1" dirty="0">
              <a:solidFill>
                <a:srgbClr val="0C0600"/>
              </a:solidFill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628800"/>
            <a:ext cx="10330110" cy="4848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>
              <a:latin typeface="+mj-lt"/>
              <a:ea typeface="Gulim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this can be used to refer current class instance variable.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this can be used to invoke current class method (implicitly)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this() can be used to invoke current class constructor.</a:t>
            </a:r>
          </a:p>
        </p:txBody>
      </p:sp>
    </p:spTree>
    <p:extLst>
      <p:ext uri="{BB962C8B-B14F-4D97-AF65-F5344CB8AC3E}">
        <p14:creationId xmlns:p14="http://schemas.microsoft.com/office/powerpoint/2010/main" val="4107138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22" y="381000"/>
            <a:ext cx="9451329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sz="3200" b="1" dirty="0">
                <a:solidFill>
                  <a:srgbClr val="325838"/>
                </a:solidFill>
                <a:latin typeface="Adobe Caslon Pro" pitchFamily="18" charset="0"/>
                <a:ea typeface="Adobe Heiti Std R" pitchFamily="34" charset="-128"/>
                <a:cs typeface="Andalus" pitchFamily="18" charset="-78"/>
              </a:rPr>
              <a:t> </a:t>
            </a:r>
            <a:r>
              <a:rPr lang="en-US" sz="32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this: to refer current class instance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916832"/>
            <a:ext cx="10330110" cy="4560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this keyword can be used to refer current class instance variable.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If there is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+mj-lt"/>
                <a:ea typeface="Gulim" pitchFamily="34" charset="-127"/>
              </a:rPr>
              <a:t>ambiguity between the instance variables and parameters</a:t>
            </a:r>
            <a:r>
              <a:rPr lang="en-US" sz="2400" dirty="0">
                <a:latin typeface="+mj-lt"/>
                <a:ea typeface="Gulim" pitchFamily="34" charset="-127"/>
              </a:rPr>
              <a:t>, this keyword resolves the problem of ambiguity.</a:t>
            </a:r>
          </a:p>
        </p:txBody>
      </p:sp>
    </p:spTree>
    <p:extLst>
      <p:ext uri="{BB962C8B-B14F-4D97-AF65-F5344CB8AC3E}">
        <p14:creationId xmlns:p14="http://schemas.microsoft.com/office/powerpoint/2010/main" val="2620938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6" y="152400"/>
            <a:ext cx="9307313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  <a:buFont typeface="Arial" pitchFamily="34" charset="0"/>
            </a:pPr>
            <a:r>
              <a:rPr lang="en-US" sz="32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Understanding the problem without this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990600"/>
            <a:ext cx="10330110" cy="58674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Main {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int age;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Main(int age){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age = age;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}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Main obj = new Main(8);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(“Age= " + </a:t>
            </a:r>
            <a:r>
              <a:rPr lang="en-US" sz="2400" dirty="0" err="1">
                <a:latin typeface="+mj-lt"/>
                <a:ea typeface="Gulim" pitchFamily="34" charset="-127"/>
              </a:rPr>
              <a:t>obj.age</a:t>
            </a:r>
            <a:r>
              <a:rPr lang="en-US" sz="2400" dirty="0">
                <a:latin typeface="+mj-lt"/>
                <a:ea typeface="Gulim" pitchFamily="34" charset="-127"/>
              </a:rPr>
              <a:t>);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}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5D170-1DE2-46E8-BA18-ECBCEEC56C85}"/>
              </a:ext>
            </a:extLst>
          </p:cNvPr>
          <p:cNvSpPr txBox="1"/>
          <p:nvPr/>
        </p:nvSpPr>
        <p:spPr>
          <a:xfrm>
            <a:off x="8569250" y="5544234"/>
            <a:ext cx="12224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Output:</a:t>
            </a:r>
          </a:p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Age = 0</a:t>
            </a:r>
          </a:p>
        </p:txBody>
      </p:sp>
    </p:spTree>
    <p:extLst>
      <p:ext uri="{BB962C8B-B14F-4D97-AF65-F5344CB8AC3E}">
        <p14:creationId xmlns:p14="http://schemas.microsoft.com/office/powerpoint/2010/main" val="396490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8414594" cy="838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>
              <a:spcBef>
                <a:spcPct val="20000"/>
              </a:spcBef>
              <a:buFont typeface="Arial" pitchFamily="34" charset="0"/>
            </a:pPr>
            <a:r>
              <a:rPr lang="en-US" sz="3200" b="1" dirty="0">
                <a:solidFill>
                  <a:srgbClr val="0C0600"/>
                </a:solidFill>
                <a:latin typeface="Adobe Caslon Pro" pitchFamily="18" charset="0"/>
                <a:ea typeface="Adobe Heiti Std R" pitchFamily="34" charset="-128"/>
                <a:cs typeface="Andalus" pitchFamily="18" charset="-78"/>
              </a:rPr>
              <a:t>Solution of the above problem by this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990600"/>
            <a:ext cx="10330110" cy="5715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Main {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int age;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Main(int age){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 err="1">
                <a:highlight>
                  <a:srgbClr val="00FFFF"/>
                </a:highlight>
                <a:latin typeface="+mj-lt"/>
                <a:ea typeface="Gulim" pitchFamily="34" charset="-127"/>
              </a:rPr>
              <a:t>this.age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 = age;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}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Main obj = new Main(8);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(“Age= " + </a:t>
            </a:r>
            <a:r>
              <a:rPr lang="en-US" sz="2400" dirty="0" err="1">
                <a:latin typeface="+mj-lt"/>
                <a:ea typeface="Gulim" pitchFamily="34" charset="-127"/>
              </a:rPr>
              <a:t>obj.age</a:t>
            </a:r>
            <a:r>
              <a:rPr lang="en-US" sz="2400" dirty="0">
                <a:latin typeface="+mj-lt"/>
                <a:ea typeface="Gulim" pitchFamily="34" charset="-127"/>
              </a:rPr>
              <a:t>);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}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81FD7-DD45-436A-8E0F-902B3598F5C8}"/>
              </a:ext>
            </a:extLst>
          </p:cNvPr>
          <p:cNvSpPr txBox="1"/>
          <p:nvPr/>
        </p:nvSpPr>
        <p:spPr>
          <a:xfrm>
            <a:off x="8497242" y="5867400"/>
            <a:ext cx="10783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Output: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Age = 8</a:t>
            </a:r>
          </a:p>
        </p:txBody>
      </p:sp>
    </p:spTree>
    <p:extLst>
      <p:ext uri="{BB962C8B-B14F-4D97-AF65-F5344CB8AC3E}">
        <p14:creationId xmlns:p14="http://schemas.microsoft.com/office/powerpoint/2010/main" val="237284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86" y="54868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sz="3200" b="1" dirty="0">
                <a:solidFill>
                  <a:srgbClr val="0C0600"/>
                </a:solidFill>
                <a:latin typeface="+mn-lt"/>
                <a:ea typeface="Adobe Heiti Std R" pitchFamily="34" charset="-128"/>
                <a:cs typeface="Andalus" pitchFamily="18" charset="-78"/>
              </a:rPr>
              <a:t>this: to invoke current class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2132856"/>
            <a:ext cx="10330110" cy="43441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We may invoke the method of the current class by using the this keyword.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If we don't use the this keyword, compiler automatically adds this keyword while invoking the method. </a:t>
            </a:r>
          </a:p>
        </p:txBody>
      </p:sp>
    </p:spTree>
    <p:extLst>
      <p:ext uri="{BB962C8B-B14F-4D97-AF65-F5344CB8AC3E}">
        <p14:creationId xmlns:p14="http://schemas.microsoft.com/office/powerpoint/2010/main" val="255776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170" y="2286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4000" b="1" dirty="0"/>
              <a:t>Types of Java constructors</a:t>
            </a:r>
            <a:endParaRPr lang="en-US" sz="40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8227" y="1752600"/>
            <a:ext cx="9303940" cy="4724400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  <a:ea typeface="Gulim" pitchFamily="34" charset="-127"/>
              </a:rPr>
              <a:t>Default constructor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latin typeface="+mj-lt"/>
                <a:ea typeface="Gulim" pitchFamily="34" charset="-127"/>
              </a:rPr>
              <a:t>User-Defined </a:t>
            </a:r>
            <a:r>
              <a:rPr lang="en-US" sz="2400" dirty="0">
                <a:latin typeface="+mj-lt"/>
                <a:ea typeface="Gulim" pitchFamily="34" charset="-127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2284408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95B52F-AF57-42F0-8514-7DAAB4E66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2346" y="1052736"/>
            <a:ext cx="1008112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79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16632"/>
            <a:ext cx="10330110" cy="662473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A{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void m()  {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("hello m");}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void n(){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("hello n");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highlight>
                  <a:srgbClr val="00FFFF"/>
                </a:highlight>
                <a:latin typeface="+mj-lt"/>
                <a:ea typeface="Gulim" pitchFamily="34" charset="-127"/>
              </a:rPr>
              <a:t>this.m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();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TestThis4{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public static void main(String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[]){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A a=new A();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+mj-lt"/>
                <a:ea typeface="Gulim" pitchFamily="34" charset="-127"/>
              </a:rPr>
              <a:t>a.n</a:t>
            </a:r>
            <a:r>
              <a:rPr lang="en-US" sz="2400" dirty="0">
                <a:latin typeface="+mj-lt"/>
                <a:ea typeface="Gulim" pitchFamily="34" charset="-127"/>
              </a:rPr>
              <a:t>();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2B5098-9156-443E-B5BB-DF5755A4B22C}"/>
              </a:ext>
            </a:extLst>
          </p:cNvPr>
          <p:cNvSpPr txBox="1"/>
          <p:nvPr/>
        </p:nvSpPr>
        <p:spPr>
          <a:xfrm>
            <a:off x="8137202" y="5445224"/>
            <a:ext cx="15824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Output:</a:t>
            </a:r>
          </a:p>
          <a:p>
            <a:r>
              <a:rPr lang="en-US" sz="2000" dirty="0">
                <a:solidFill>
                  <a:srgbClr val="00B0F0"/>
                </a:solidFill>
              </a:rPr>
              <a:t>hello n</a:t>
            </a:r>
          </a:p>
          <a:p>
            <a:r>
              <a:rPr lang="en-US" sz="2000" dirty="0">
                <a:solidFill>
                  <a:srgbClr val="00B0F0"/>
                </a:solidFill>
              </a:rPr>
              <a:t>hello m</a:t>
            </a:r>
          </a:p>
        </p:txBody>
      </p:sp>
    </p:spTree>
    <p:extLst>
      <p:ext uri="{BB962C8B-B14F-4D97-AF65-F5344CB8AC3E}">
        <p14:creationId xmlns:p14="http://schemas.microsoft.com/office/powerpoint/2010/main" val="26792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354" y="476672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  <a:buFont typeface="Arial" pitchFamily="34" charset="0"/>
            </a:pPr>
            <a:r>
              <a:rPr lang="en-US" sz="32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this() : to invoke current 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844824"/>
            <a:ext cx="10330110" cy="46321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this() constructor call can be used to invoke the current class constructor.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Used to reuse the constructor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In other words, it is used for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constructor chaining.</a:t>
            </a:r>
          </a:p>
        </p:txBody>
      </p:sp>
    </p:spTree>
    <p:extLst>
      <p:ext uri="{BB962C8B-B14F-4D97-AF65-F5344CB8AC3E}">
        <p14:creationId xmlns:p14="http://schemas.microsoft.com/office/powerpoint/2010/main" val="4176700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6" y="152400"/>
            <a:ext cx="10099401" cy="838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>
              <a:spcBef>
                <a:spcPct val="20000"/>
              </a:spcBef>
              <a:buFont typeface="Arial" pitchFamily="34" charset="0"/>
            </a:pPr>
            <a:r>
              <a:rPr lang="en-US" sz="32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Calling default constructor from parameterized constructor: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124744"/>
            <a:ext cx="10330110" cy="5352256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A{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A(){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("hello a");}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A(int x){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this();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(x);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TestThis5{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public static void main(String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[]){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A a=new A(10);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BE53F-8674-4C44-83AE-BC9EF5B041EF}"/>
              </a:ext>
            </a:extLst>
          </p:cNvPr>
          <p:cNvSpPr txBox="1"/>
          <p:nvPr/>
        </p:nvSpPr>
        <p:spPr>
          <a:xfrm>
            <a:off x="8641258" y="5410090"/>
            <a:ext cx="14384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Output: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hello a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7408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6" y="152400"/>
            <a:ext cx="10330109" cy="838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>
              <a:spcBef>
                <a:spcPct val="20000"/>
              </a:spcBef>
              <a:buFont typeface="Arial" pitchFamily="34" charset="0"/>
            </a:pPr>
            <a:r>
              <a:rPr lang="en-US" sz="32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Calling parameterized constructor from default constructor: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836712"/>
            <a:ext cx="10330110" cy="6021288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dirty="0">
                <a:latin typeface="+mj-lt"/>
                <a:ea typeface="Gulim" pitchFamily="34" charset="-127"/>
              </a:rPr>
              <a:t>class A{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dirty="0">
                <a:latin typeface="+mj-lt"/>
                <a:ea typeface="Gulim" pitchFamily="34" charset="-127"/>
              </a:rPr>
              <a:t>A(){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this(5);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1800" dirty="0">
                <a:latin typeface="+mj-lt"/>
                <a:ea typeface="Gulim" pitchFamily="34" charset="-127"/>
              </a:rPr>
              <a:t>("hello a");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dirty="0">
                <a:latin typeface="+mj-lt"/>
                <a:ea typeface="Gulim" pitchFamily="34" charset="-127"/>
              </a:rPr>
              <a:t>}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A(int x){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dirty="0" err="1">
                <a:highlight>
                  <a:srgbClr val="00FFFF"/>
                </a:highlight>
                <a:latin typeface="+mj-lt"/>
                <a:ea typeface="Gulim" pitchFamily="34" charset="-127"/>
              </a:rPr>
              <a:t>System.out.println</a:t>
            </a:r>
            <a:r>
              <a:rPr lang="en-US" sz="18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(x);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}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dirty="0">
                <a:latin typeface="+mj-lt"/>
                <a:ea typeface="Gulim" pitchFamily="34" charset="-127"/>
              </a:rPr>
              <a:t>}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dirty="0">
                <a:latin typeface="+mj-lt"/>
                <a:ea typeface="Gulim" pitchFamily="34" charset="-127"/>
              </a:rPr>
              <a:t>class TestThis6{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dirty="0">
                <a:latin typeface="+mj-lt"/>
                <a:ea typeface="Gulim" pitchFamily="34" charset="-127"/>
              </a:rPr>
              <a:t>public static void main(String </a:t>
            </a:r>
            <a:r>
              <a:rPr lang="en-US" sz="1800" dirty="0" err="1">
                <a:latin typeface="+mj-lt"/>
                <a:ea typeface="Gulim" pitchFamily="34" charset="-127"/>
              </a:rPr>
              <a:t>args</a:t>
            </a:r>
            <a:r>
              <a:rPr lang="en-US" sz="1800" dirty="0">
                <a:latin typeface="+mj-lt"/>
                <a:ea typeface="Gulim" pitchFamily="34" charset="-127"/>
              </a:rPr>
              <a:t>[]){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dirty="0">
                <a:latin typeface="+mj-lt"/>
                <a:ea typeface="Gulim" pitchFamily="34" charset="-127"/>
              </a:rPr>
              <a:t>A a=new A();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dirty="0">
                <a:latin typeface="+mj-lt"/>
                <a:ea typeface="Gulim" pitchFamily="34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80FC1-27A4-4490-A1DE-B9A37C1D591A}"/>
              </a:ext>
            </a:extLst>
          </p:cNvPr>
          <p:cNvSpPr txBox="1"/>
          <p:nvPr/>
        </p:nvSpPr>
        <p:spPr>
          <a:xfrm>
            <a:off x="8497242" y="5661248"/>
            <a:ext cx="18722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Output: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5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hello a</a:t>
            </a:r>
          </a:p>
        </p:txBody>
      </p:sp>
    </p:spTree>
    <p:extLst>
      <p:ext uri="{BB962C8B-B14F-4D97-AF65-F5344CB8AC3E}">
        <p14:creationId xmlns:p14="http://schemas.microsoft.com/office/powerpoint/2010/main" val="280343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  <a:buFont typeface="Arial" pitchFamily="34" charset="0"/>
            </a:pP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693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759" y="2286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4000" b="1" dirty="0"/>
              <a:t>Java Default Constructor</a:t>
            </a:r>
            <a:endParaRPr lang="en-US" sz="40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Default constructor is used to provide the default values to the object like 0, null, etc., depending on the type. </a:t>
            </a: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67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367145"/>
            <a:ext cx="10261700" cy="838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>
              <a:spcBef>
                <a:spcPct val="20000"/>
              </a:spcBef>
            </a:pPr>
            <a:r>
              <a:rPr lang="en-US" sz="4000" b="1" dirty="0"/>
              <a:t>Example of default constructor that displays the default values</a:t>
            </a:r>
            <a:br>
              <a:rPr lang="en-US" sz="3200" b="1" dirty="0"/>
            </a:b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422AE5-710E-4B35-A9B8-08D40C0F41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702" y="1436132"/>
            <a:ext cx="861982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 Student3{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 id;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String name;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void display()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{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(id+“ "+name);     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public static void main(String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{  </a:t>
            </a:r>
          </a:p>
          <a:p>
            <a:pPr marL="120491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Student3 s1=new Student3();  </a:t>
            </a:r>
          </a:p>
          <a:p>
            <a:pPr marL="120491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Student3 s2=new Student3();  </a:t>
            </a:r>
          </a:p>
          <a:p>
            <a:pPr marL="120491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s1.display();  </a:t>
            </a:r>
          </a:p>
          <a:p>
            <a:pPr marL="120491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s2.display();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  }  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4C23624-646C-46B9-95CC-A7D57C7A9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884" y="4712242"/>
            <a:ext cx="136822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Output:</a:t>
            </a:r>
            <a:endParaRPr lang="en-US" alt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0 null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0 null </a:t>
            </a:r>
          </a:p>
        </p:txBody>
      </p:sp>
    </p:spTree>
    <p:extLst>
      <p:ext uri="{BB962C8B-B14F-4D97-AF65-F5344CB8AC3E}">
        <p14:creationId xmlns:p14="http://schemas.microsoft.com/office/powerpoint/2010/main" val="394674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610" y="533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4000" b="1" dirty="0"/>
              <a:t>Java Parameterized Constructor</a:t>
            </a:r>
            <a:endParaRPr lang="en-US" sz="40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2057400"/>
            <a:ext cx="10330110" cy="4419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 constructor which has a specific number of parameters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Parameterized constructor is used to provide different values to the distinct objects. </a:t>
            </a: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210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610" y="26128"/>
            <a:ext cx="8414594" cy="838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en-US" sz="4000" b="1" dirty="0"/>
              <a:t>Example of parameterized constructor</a:t>
            </a:r>
            <a:endParaRPr lang="en-US" sz="40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4AD483-1D2D-40C8-BE8E-A4AD5D1C54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114" y="864328"/>
            <a:ext cx="9372352" cy="611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 Student4{  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int id;  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String name;  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Student4(int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i,String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n){  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id =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  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name = n;  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}  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void display()   {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(id+" "+name);       }  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public static void main(String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[]){  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Student4 s1 = new Student4(111,"Karan");  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Student4 s2 = new Student4(222,"Aryan");   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s1.display();  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s2.display();  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}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536D9E9-25EF-4FCE-9A3F-1C5FA5915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500" y="4363509"/>
            <a:ext cx="136822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 111 Karan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 222 Aryan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1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581" y="152400"/>
            <a:ext cx="8414594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/>
              <a:t>Example of Constructor Overloading</a:t>
            </a: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568213B-1563-4781-AEE3-91D4C48028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5234" y="1385143"/>
            <a:ext cx="10603756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 Student5{ 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int id; 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String name; 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int age; 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Student5(int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i,String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n){ 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id =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 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name = n; 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} 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Student5(int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i,String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n,int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a){ 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id =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 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name = n; 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age=a; 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} 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void display()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/>
              <a:t>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(id+" "+name+" "+age);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/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 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public static void main(String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[]){ 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Student5 s1 = new Student5(111,"Karan"); 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Student5 s2 = new Student5(222,"Aryan",25); 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s1.display(); 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s2.display(); 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   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DD970DA-5143-4F12-A3D6-9FA82C7D9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771" y="5478572"/>
            <a:ext cx="1670907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111 Karan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222 Aryan 25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408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993" y="228600"/>
            <a:ext cx="8414594" cy="838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en-US" sz="3600" b="1" dirty="0"/>
              <a:t>Difference between constructor and method in Java</a:t>
            </a:r>
            <a:endParaRPr lang="en-US" sz="36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4B1D57-2BF0-40CF-B933-BEA00B372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667460"/>
              </p:ext>
            </p:extLst>
          </p:nvPr>
        </p:nvGraphicFramePr>
        <p:xfrm>
          <a:off x="307851" y="1752600"/>
          <a:ext cx="10124878" cy="4591757"/>
        </p:xfrm>
        <a:graphic>
          <a:graphicData uri="http://schemas.openxmlformats.org/drawingml/2006/table">
            <a:tbl>
              <a:tblPr firstRow="1" bandRow="1"/>
              <a:tblGrid>
                <a:gridCol w="5062439">
                  <a:extLst>
                    <a:ext uri="{9D8B030D-6E8A-4147-A177-3AD203B41FA5}">
                      <a16:colId xmlns:a16="http://schemas.microsoft.com/office/drawing/2014/main" val="2647764727"/>
                    </a:ext>
                  </a:extLst>
                </a:gridCol>
                <a:gridCol w="5062439">
                  <a:extLst>
                    <a:ext uri="{9D8B030D-6E8A-4147-A177-3AD203B41FA5}">
                      <a16:colId xmlns:a16="http://schemas.microsoft.com/office/drawing/2014/main" val="1495614465"/>
                    </a:ext>
                  </a:extLst>
                </a:gridCol>
              </a:tblGrid>
              <a:tr h="618261">
                <a:tc>
                  <a:txBody>
                    <a:bodyPr/>
                    <a:lstStyle/>
                    <a:p>
                      <a:r>
                        <a:rPr lang="en-US" sz="2400" b="1" dirty="0"/>
                        <a:t>Java Constructor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Java Method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636119370"/>
                  </a:ext>
                </a:extLst>
              </a:tr>
              <a:tr h="948001">
                <a:tc>
                  <a:txBody>
                    <a:bodyPr/>
                    <a:lstStyle/>
                    <a:p>
                      <a:r>
                        <a:rPr lang="en-US" sz="2000"/>
                        <a:t>A constructor is used to initialize the state of an object.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method is used to expose the behavior of an object.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761195756"/>
                  </a:ext>
                </a:extLst>
              </a:tr>
              <a:tr h="535827">
                <a:tc>
                  <a:txBody>
                    <a:bodyPr/>
                    <a:lstStyle/>
                    <a:p>
                      <a:r>
                        <a:rPr lang="en-US" sz="2000" dirty="0"/>
                        <a:t>A constructor must not have a return type.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 method must have a return type.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2045546760"/>
                  </a:ext>
                </a:extLst>
              </a:tr>
              <a:tr h="535827">
                <a:tc>
                  <a:txBody>
                    <a:bodyPr/>
                    <a:lstStyle/>
                    <a:p>
                      <a:r>
                        <a:rPr lang="en-US" sz="2000"/>
                        <a:t>The constructor is invoked implicitly.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method is invoked explicitly.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1519946111"/>
                  </a:ext>
                </a:extLst>
              </a:tr>
              <a:tr h="948001">
                <a:tc>
                  <a:txBody>
                    <a:bodyPr/>
                    <a:lstStyle/>
                    <a:p>
                      <a:r>
                        <a:rPr lang="en-US" sz="2000"/>
                        <a:t>The Java compiler provides a default constructor if you don't have any constructor in a class.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method is not provided by the compiler in any case.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4266960640"/>
                  </a:ext>
                </a:extLst>
              </a:tr>
              <a:tr h="948001">
                <a:tc>
                  <a:txBody>
                    <a:bodyPr/>
                    <a:lstStyle/>
                    <a:p>
                      <a:r>
                        <a:rPr lang="en-US" sz="2000" dirty="0"/>
                        <a:t>The constructor name must be same as the class name.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method name may or may not be same as class name.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69261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121729"/>
      </p:ext>
    </p:extLst>
  </p:cSld>
  <p:clrMapOvr>
    <a:masterClrMapping/>
  </p:clrMapOvr>
</p:sld>
</file>

<file path=ppt/theme/theme1.xml><?xml version="1.0" encoding="utf-8"?>
<a:theme xmlns:a="http://schemas.openxmlformats.org/drawingml/2006/main" name="N0052">
  <a:themeElements>
    <a:clrScheme name="Custom 142">
      <a:dk1>
        <a:srgbClr val="0C0600"/>
      </a:dk1>
      <a:lt1>
        <a:srgbClr val="FFFFFF"/>
      </a:lt1>
      <a:dk2>
        <a:srgbClr val="03B0B9"/>
      </a:dk2>
      <a:lt2>
        <a:srgbClr val="7BDEFD"/>
      </a:lt2>
      <a:accent1>
        <a:srgbClr val="9CBCC4"/>
      </a:accent1>
      <a:accent2>
        <a:srgbClr val="DCE9EC"/>
      </a:accent2>
      <a:accent3>
        <a:srgbClr val="9AA5A8"/>
      </a:accent3>
      <a:accent4>
        <a:srgbClr val="005658"/>
      </a:accent4>
      <a:accent5>
        <a:srgbClr val="14CECE"/>
      </a:accent5>
      <a:accent6>
        <a:srgbClr val="ECF6F8"/>
      </a:accent6>
      <a:hlink>
        <a:srgbClr val="FF0000"/>
      </a:hlink>
      <a:folHlink>
        <a:srgbClr val="00515A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001" id="{36154384-0974-4331-912C-EC0DCAFDF316}" vid="{7F9E7E32-86AE-46A6-BF2E-E3B6365EB7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N0151</Template>
  <TotalTime>1940</TotalTime>
  <Words>1592</Words>
  <Application>Microsoft Office PowerPoint</Application>
  <PresentationFormat>Custom</PresentationFormat>
  <Paragraphs>274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Gulim</vt:lpstr>
      <vt:lpstr>Adobe Caslon Pro</vt:lpstr>
      <vt:lpstr>Arial</vt:lpstr>
      <vt:lpstr>Times New Roman</vt:lpstr>
      <vt:lpstr>Wingdings</vt:lpstr>
      <vt:lpstr>N0052</vt:lpstr>
      <vt:lpstr>Constructor</vt:lpstr>
      <vt:lpstr>Constructors in Java</vt:lpstr>
      <vt:lpstr>Types of Java constructors</vt:lpstr>
      <vt:lpstr>Java Default Constructor</vt:lpstr>
      <vt:lpstr>Example of default constructor that displays the default values </vt:lpstr>
      <vt:lpstr>Java Parameterized Constructor</vt:lpstr>
      <vt:lpstr>Example of parameterized constructor</vt:lpstr>
      <vt:lpstr>Example of Constructor Overloading</vt:lpstr>
      <vt:lpstr>Difference between constructor and method in Java</vt:lpstr>
      <vt:lpstr>static keyword</vt:lpstr>
      <vt:lpstr>static keyword</vt:lpstr>
      <vt:lpstr>PowerPoint Presentation</vt:lpstr>
      <vt:lpstr>PowerPoint Presentation</vt:lpstr>
      <vt:lpstr>static variable </vt:lpstr>
      <vt:lpstr>PowerPoint Presentation</vt:lpstr>
      <vt:lpstr>PowerPoint Presentation</vt:lpstr>
      <vt:lpstr>Java static method</vt:lpstr>
      <vt:lpstr>PowerPoint Presentation</vt:lpstr>
      <vt:lpstr>Java static block</vt:lpstr>
      <vt:lpstr>Example</vt:lpstr>
      <vt:lpstr>Static class </vt:lpstr>
      <vt:lpstr>PowerPoint Presentation</vt:lpstr>
      <vt:lpstr>this keyword in java</vt:lpstr>
      <vt:lpstr>this keyword</vt:lpstr>
      <vt:lpstr>Usage of Java this keyword</vt:lpstr>
      <vt:lpstr> this: to refer current class instance variable</vt:lpstr>
      <vt:lpstr>Understanding the problem without this keyword</vt:lpstr>
      <vt:lpstr>Solution of the above problem by this keyword</vt:lpstr>
      <vt:lpstr>this: to invoke current class method</vt:lpstr>
      <vt:lpstr>PowerPoint Presentation</vt:lpstr>
      <vt:lpstr>PowerPoint Presentation</vt:lpstr>
      <vt:lpstr>this() : to invoke current class constructor</vt:lpstr>
      <vt:lpstr>Calling default constructor from parameterized constructor:</vt:lpstr>
      <vt:lpstr>Calling parameterized constructor from default constructor: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User</dc:creator>
  <cp:lastModifiedBy>Prashanth</cp:lastModifiedBy>
  <cp:revision>194</cp:revision>
  <dcterms:created xsi:type="dcterms:W3CDTF">2019-04-30T03:35:13Z</dcterms:created>
  <dcterms:modified xsi:type="dcterms:W3CDTF">2022-07-01T12:49:19Z</dcterms:modified>
</cp:coreProperties>
</file>