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26" r:id="rId1"/>
  </p:sldMasterIdLst>
  <p:notesMasterIdLst>
    <p:notesMasterId r:id="rId104"/>
  </p:notesMasterIdLst>
  <p:handoutMasterIdLst>
    <p:handoutMasterId r:id="rId105"/>
  </p:handoutMasterIdLst>
  <p:sldIdLst>
    <p:sldId id="256" r:id="rId2"/>
    <p:sldId id="257" r:id="rId3"/>
    <p:sldId id="334" r:id="rId4"/>
    <p:sldId id="347" r:id="rId5"/>
    <p:sldId id="335" r:id="rId6"/>
    <p:sldId id="336" r:id="rId7"/>
    <p:sldId id="337" r:id="rId8"/>
    <p:sldId id="338" r:id="rId9"/>
    <p:sldId id="339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331" r:id="rId22"/>
    <p:sldId id="259" r:id="rId23"/>
    <p:sldId id="260" r:id="rId24"/>
    <p:sldId id="261" r:id="rId25"/>
    <p:sldId id="350" r:id="rId26"/>
    <p:sldId id="262" r:id="rId27"/>
    <p:sldId id="352" r:id="rId28"/>
    <p:sldId id="351" r:id="rId29"/>
    <p:sldId id="263" r:id="rId30"/>
    <p:sldId id="264" r:id="rId31"/>
    <p:sldId id="265" r:id="rId32"/>
    <p:sldId id="266" r:id="rId33"/>
    <p:sldId id="332" r:id="rId34"/>
    <p:sldId id="267" r:id="rId35"/>
    <p:sldId id="268" r:id="rId36"/>
    <p:sldId id="269" r:id="rId37"/>
    <p:sldId id="270" r:id="rId38"/>
    <p:sldId id="340" r:id="rId39"/>
    <p:sldId id="271" r:id="rId40"/>
    <p:sldId id="272" r:id="rId41"/>
    <p:sldId id="341" r:id="rId42"/>
    <p:sldId id="273" r:id="rId43"/>
    <p:sldId id="274" r:id="rId44"/>
    <p:sldId id="275" r:id="rId45"/>
    <p:sldId id="354" r:id="rId46"/>
    <p:sldId id="348" r:id="rId47"/>
    <p:sldId id="349" r:id="rId48"/>
    <p:sldId id="276" r:id="rId49"/>
    <p:sldId id="277" r:id="rId50"/>
    <p:sldId id="278" r:id="rId51"/>
    <p:sldId id="279" r:id="rId52"/>
    <p:sldId id="330" r:id="rId53"/>
    <p:sldId id="281" r:id="rId54"/>
    <p:sldId id="282" r:id="rId55"/>
    <p:sldId id="283" r:id="rId56"/>
    <p:sldId id="284" r:id="rId57"/>
    <p:sldId id="285" r:id="rId58"/>
    <p:sldId id="286" r:id="rId59"/>
    <p:sldId id="353" r:id="rId60"/>
    <p:sldId id="287" r:id="rId61"/>
    <p:sldId id="288" r:id="rId62"/>
    <p:sldId id="289" r:id="rId63"/>
    <p:sldId id="290" r:id="rId64"/>
    <p:sldId id="291" r:id="rId65"/>
    <p:sldId id="292" r:id="rId66"/>
    <p:sldId id="293" r:id="rId67"/>
    <p:sldId id="294" r:id="rId68"/>
    <p:sldId id="295" r:id="rId69"/>
    <p:sldId id="296" r:id="rId70"/>
    <p:sldId id="297" r:id="rId71"/>
    <p:sldId id="355" r:id="rId72"/>
    <p:sldId id="298" r:id="rId73"/>
    <p:sldId id="299" r:id="rId74"/>
    <p:sldId id="333" r:id="rId75"/>
    <p:sldId id="300" r:id="rId76"/>
    <p:sldId id="301" r:id="rId77"/>
    <p:sldId id="302" r:id="rId78"/>
    <p:sldId id="303" r:id="rId79"/>
    <p:sldId id="356" r:id="rId80"/>
    <p:sldId id="304" r:id="rId81"/>
    <p:sldId id="305" r:id="rId82"/>
    <p:sldId id="342" r:id="rId83"/>
    <p:sldId id="357" r:id="rId84"/>
    <p:sldId id="306" r:id="rId85"/>
    <p:sldId id="307" r:id="rId86"/>
    <p:sldId id="358" r:id="rId87"/>
    <p:sldId id="308" r:id="rId88"/>
    <p:sldId id="309" r:id="rId89"/>
    <p:sldId id="343" r:id="rId90"/>
    <p:sldId id="344" r:id="rId91"/>
    <p:sldId id="310" r:id="rId92"/>
    <p:sldId id="311" r:id="rId93"/>
    <p:sldId id="312" r:id="rId94"/>
    <p:sldId id="313" r:id="rId95"/>
    <p:sldId id="314" r:id="rId96"/>
    <p:sldId id="315" r:id="rId97"/>
    <p:sldId id="316" r:id="rId98"/>
    <p:sldId id="345" r:id="rId99"/>
    <p:sldId id="346" r:id="rId100"/>
    <p:sldId id="318" r:id="rId101"/>
    <p:sldId id="359" r:id="rId102"/>
    <p:sldId id="360" r:id="rId103"/>
  </p:sldIdLst>
  <p:sldSz cx="10972800" cy="6400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016">
          <p15:clr>
            <a:srgbClr val="A4A3A4"/>
          </p15:clr>
        </p15:guide>
        <p15:guide id="4" pos="34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080" y="66"/>
      </p:cViewPr>
      <p:guideLst>
        <p:guide orient="horz" pos="2160"/>
        <p:guide pos="2880"/>
        <p:guide orient="horz" pos="2016"/>
        <p:guide pos="34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42A02E-6CC0-4128-BCEC-0BC120772CA5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manoj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4A1A3B-84D4-4B15-B961-CDB2F0F7B7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107402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0B151-215D-4FF6-9A25-2A0E11839462}" type="datetimeFigureOut">
              <a:rPr lang="en-IN" smtClean="0"/>
              <a:pPr/>
              <a:t>17-03-2022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84225" y="1143000"/>
            <a:ext cx="52895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manoj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76C66F-8E2F-47B1-B267-54E0ADB692B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806999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84225" y="1143000"/>
            <a:ext cx="52895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manoj</a:t>
            </a:r>
          </a:p>
        </p:txBody>
      </p:sp>
    </p:spTree>
    <p:extLst>
      <p:ext uri="{BB962C8B-B14F-4D97-AF65-F5344CB8AC3E}">
        <p14:creationId xmlns:p14="http://schemas.microsoft.com/office/powerpoint/2010/main" val="1619656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84225" y="1143000"/>
            <a:ext cx="52895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manoj</a:t>
            </a:r>
          </a:p>
        </p:txBody>
      </p:sp>
    </p:spTree>
    <p:extLst>
      <p:ext uri="{BB962C8B-B14F-4D97-AF65-F5344CB8AC3E}">
        <p14:creationId xmlns:p14="http://schemas.microsoft.com/office/powerpoint/2010/main" val="1674409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84225" y="1143000"/>
            <a:ext cx="52895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manoj</a:t>
            </a:r>
          </a:p>
        </p:txBody>
      </p:sp>
    </p:spTree>
    <p:extLst>
      <p:ext uri="{BB962C8B-B14F-4D97-AF65-F5344CB8AC3E}">
        <p14:creationId xmlns:p14="http://schemas.microsoft.com/office/powerpoint/2010/main" val="3805269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manoj</a:t>
            </a:r>
          </a:p>
        </p:txBody>
      </p:sp>
    </p:spTree>
    <p:extLst>
      <p:ext uri="{BB962C8B-B14F-4D97-AF65-F5344CB8AC3E}">
        <p14:creationId xmlns:p14="http://schemas.microsoft.com/office/powerpoint/2010/main" val="882395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84225" y="1143000"/>
            <a:ext cx="52895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manoj</a:t>
            </a:r>
          </a:p>
        </p:txBody>
      </p:sp>
    </p:spTree>
    <p:extLst>
      <p:ext uri="{BB962C8B-B14F-4D97-AF65-F5344CB8AC3E}">
        <p14:creationId xmlns:p14="http://schemas.microsoft.com/office/powerpoint/2010/main" val="3029006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84225" y="1143000"/>
            <a:ext cx="52895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manoj</a:t>
            </a:r>
          </a:p>
        </p:txBody>
      </p:sp>
    </p:spTree>
    <p:extLst>
      <p:ext uri="{BB962C8B-B14F-4D97-AF65-F5344CB8AC3E}">
        <p14:creationId xmlns:p14="http://schemas.microsoft.com/office/powerpoint/2010/main" val="535352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manoj</a:t>
            </a:r>
          </a:p>
        </p:txBody>
      </p:sp>
    </p:spTree>
    <p:extLst>
      <p:ext uri="{BB962C8B-B14F-4D97-AF65-F5344CB8AC3E}">
        <p14:creationId xmlns:p14="http://schemas.microsoft.com/office/powerpoint/2010/main" val="2095882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manoj</a:t>
            </a:r>
          </a:p>
        </p:txBody>
      </p:sp>
    </p:spTree>
    <p:extLst>
      <p:ext uri="{BB962C8B-B14F-4D97-AF65-F5344CB8AC3E}">
        <p14:creationId xmlns:p14="http://schemas.microsoft.com/office/powerpoint/2010/main" val="986018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3617" y="1669224"/>
            <a:ext cx="7525108" cy="1958345"/>
          </a:xfrm>
        </p:spPr>
        <p:txBody>
          <a:bodyPr anchor="b">
            <a:noAutofit/>
          </a:bodyPr>
          <a:lstStyle>
            <a:lvl1pPr algn="ct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1920" y="3692529"/>
            <a:ext cx="6148506" cy="1013822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725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577" y="6023162"/>
            <a:ext cx="1447151" cy="377640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775F995-5EC4-49B0-81F3-FDE55AFAA365}" type="datetime1">
              <a:rPr lang="en-US" smtClean="0"/>
              <a:pPr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25653" y="6023162"/>
            <a:ext cx="6321040" cy="377640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Prof. Manoj Kumar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47619" y="6023162"/>
            <a:ext cx="1436663" cy="377640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202385C-905C-4FCD-B41A-29C20633F8D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77574" y="694841"/>
            <a:ext cx="9606706" cy="4993026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88563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4441" y="2142493"/>
            <a:ext cx="8641080" cy="3333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F05F-A8C6-4016-814D-556949B334CA}" type="datetime1">
              <a:rPr lang="en-US" smtClean="0"/>
              <a:pPr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Manoj Kumar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385C-905C-4FCD-B41A-29C20633F8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06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36907" y="582546"/>
            <a:ext cx="1409190" cy="48936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4444" y="582546"/>
            <a:ext cx="7361677" cy="48936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15BFB-A1F2-4B6F-A613-40E10694C778}" type="datetime1">
              <a:rPr lang="en-US" smtClean="0"/>
              <a:pPr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Manoj Kumar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385C-905C-4FCD-B41A-29C20633F8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03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85367-5E78-4799-95BE-6833CF2F23B0}" type="datetime1">
              <a:rPr lang="en-US" smtClean="0"/>
              <a:pPr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Manoj Kumar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385C-905C-4FCD-B41A-29C20633F8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31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523" y="1214607"/>
            <a:ext cx="8651674" cy="2662555"/>
          </a:xfrm>
        </p:spPr>
        <p:txBody>
          <a:bodyPr anchor="b">
            <a:normAutofit/>
          </a:bodyPr>
          <a:lstStyle>
            <a:lvl1pPr algn="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8523" y="3935240"/>
            <a:ext cx="8651674" cy="1067102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5022" y="6023162"/>
            <a:ext cx="1460168" cy="37764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9DEF23-EDFD-404B-99E8-F8A4F6478264}" type="datetime1">
              <a:rPr lang="en-US" smtClean="0"/>
              <a:pPr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25885" y="6023162"/>
            <a:ext cx="6321040" cy="377640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Prof. Manoj Kumar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47619" y="6023162"/>
            <a:ext cx="1436663" cy="37764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02385C-905C-4FCD-B41A-29C20633F8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7336768" y="1573276"/>
            <a:ext cx="2947512" cy="4114589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1139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4440" y="2133603"/>
            <a:ext cx="4003008" cy="334264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72862" y="2133603"/>
            <a:ext cx="4003008" cy="334264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8959-99CF-4DDA-8B9E-5DA6C795B8FA}" type="datetime1">
              <a:rPr lang="en-US" smtClean="0"/>
              <a:pPr/>
              <a:t>3/17/2022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Manoj Kumar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385C-905C-4FCD-B41A-29C20633F8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50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441" y="640081"/>
            <a:ext cx="8641080" cy="138684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4441" y="2184807"/>
            <a:ext cx="3999586" cy="768985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1" y="3084863"/>
            <a:ext cx="3999586" cy="2391380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72514" y="2184807"/>
            <a:ext cx="3999586" cy="768985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72514" y="3084863"/>
            <a:ext cx="3999586" cy="2391380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4AB6-8068-4932-84F5-7737A041556A}" type="datetime1">
              <a:rPr lang="en-US" smtClean="0"/>
              <a:pPr/>
              <a:t>3/17/2022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Manoj Kumar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385C-905C-4FCD-B41A-29C20633F8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079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2D10C-C578-44CF-BE68-351E3EFD1DCD}" type="datetime1">
              <a:rPr lang="en-US" smtClean="0"/>
              <a:pPr/>
              <a:t>3/17/2022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Manoj Kumar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385C-905C-4FCD-B41A-29C20633F8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52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F5AE5-433C-47BC-B613-96020C24D359}" type="datetime1">
              <a:rPr lang="en-US" smtClean="0"/>
              <a:pPr/>
              <a:t>3/17/2022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Manoj Kumar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385C-905C-4FCD-B41A-29C20633F8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65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52"/>
            <a:ext cx="4773168" cy="64004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514" y="640082"/>
            <a:ext cx="3470149" cy="2014025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0418" y="640081"/>
            <a:ext cx="4690872" cy="4830234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514" y="2665922"/>
            <a:ext cx="3470149" cy="2810319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1514" y="6023162"/>
            <a:ext cx="1084115" cy="37764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F10737-72CA-473F-80A4-B0E3249F82DF}" type="datetime1">
              <a:rPr lang="en-US" smtClean="0"/>
              <a:pPr/>
              <a:t>3/17/2022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85351" y="6023162"/>
            <a:ext cx="2136307" cy="37764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Prof. Manoj Kumar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894830" y="6023162"/>
            <a:ext cx="1436663" cy="37764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02385C-905C-4FCD-B41A-29C20633F8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773171" y="351"/>
            <a:ext cx="205741" cy="6400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86310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52"/>
            <a:ext cx="4773168" cy="64004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514" y="640082"/>
            <a:ext cx="3470149" cy="2014025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3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8911" y="4"/>
            <a:ext cx="5993893" cy="64007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514" y="2665570"/>
            <a:ext cx="3470149" cy="2810670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1514" y="6023162"/>
            <a:ext cx="1084115" cy="37764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1F00C5-7B58-401C-9DC6-51D7E243061E}" type="datetime1">
              <a:rPr lang="en-US" smtClean="0"/>
              <a:pPr/>
              <a:t>3/17/2022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85351" y="6023162"/>
            <a:ext cx="2136307" cy="37764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Prof. Manoj Kumar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894830" y="6023162"/>
            <a:ext cx="1436663" cy="37764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02385C-905C-4FCD-B41A-29C20633F8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773171" y="351"/>
            <a:ext cx="205741" cy="6400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68639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441" y="640081"/>
            <a:ext cx="8641080" cy="1386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4441" y="2133600"/>
            <a:ext cx="8641080" cy="3342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588" y="6023162"/>
            <a:ext cx="1084115" cy="377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fld id="{46D03732-3802-457C-9902-898DD9A681ED}" type="datetime1">
              <a:rPr lang="en-US" smtClean="0"/>
              <a:pPr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04212" y="6023162"/>
            <a:ext cx="5652748" cy="377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Prof. Manoj Kumar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25467" y="6023162"/>
            <a:ext cx="1436663" cy="377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2"/>
                </a:solidFill>
              </a:defRPr>
            </a:lvl1pPr>
          </a:lstStyle>
          <a:p>
            <a:fld id="{0202385C-905C-4FCD-B41A-29C20633F8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0288" y="351"/>
            <a:ext cx="205741" cy="6400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44888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7" r:id="rId1"/>
    <p:sldLayoutId id="2147484528" r:id="rId2"/>
    <p:sldLayoutId id="2147484529" r:id="rId3"/>
    <p:sldLayoutId id="2147484530" r:id="rId4"/>
    <p:sldLayoutId id="2147484531" r:id="rId5"/>
    <p:sldLayoutId id="2147484532" r:id="rId6"/>
    <p:sldLayoutId id="2147484533" r:id="rId7"/>
    <p:sldLayoutId id="2147484534" r:id="rId8"/>
    <p:sldLayoutId id="2147484535" r:id="rId9"/>
    <p:sldLayoutId id="2147484536" r:id="rId10"/>
    <p:sldLayoutId id="2147484537" r:id="rId11"/>
  </p:sldLayoutIdLst>
  <p:hf sldNum="0" hdr="0" ft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33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8036" indent="-288036" algn="l" defTabSz="685800" rtl="0" eaLnBrk="1" latinLnBrk="0" hangingPunct="1">
        <a:lnSpc>
          <a:spcPct val="94000"/>
        </a:lnSpc>
        <a:spcBef>
          <a:spcPts val="750"/>
        </a:spcBef>
        <a:spcAft>
          <a:spcPts val="150"/>
        </a:spcAft>
        <a:buFont typeface="Franklin Gothic Book" panose="020B0503020102020204" pitchFamily="34" charset="0"/>
        <a:buChar char="■"/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5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0287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35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3716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35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17145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2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0574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2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4003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7432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05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0861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3" y="2133602"/>
            <a:ext cx="7525108" cy="1958345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chemeClr val="tx1"/>
                </a:solidFill>
              </a:rPr>
              <a:t>Java String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Footer Placeholder 2"/>
          <p:cNvSpPr txBox="1">
            <a:spLocks/>
          </p:cNvSpPr>
          <p:nvPr/>
        </p:nvSpPr>
        <p:spPr>
          <a:xfrm>
            <a:off x="8305800" y="6023162"/>
            <a:ext cx="2667000" cy="377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chemeClr val="tx1"/>
                </a:solidFill>
                <a:latin typeface="Calisto MT" panose="02040603050505030304" pitchFamily="18" charset="0"/>
                <a:cs typeface="Andalus" panose="02020603050405020304" pitchFamily="18" charset="-78"/>
              </a:rPr>
              <a:t>                                      Manoj</a:t>
            </a:r>
          </a:p>
        </p:txBody>
      </p:sp>
    </p:spTree>
    <p:extLst>
      <p:ext uri="{BB962C8B-B14F-4D97-AF65-F5344CB8AC3E}">
        <p14:creationId xmlns:p14="http://schemas.microsoft.com/office/powerpoint/2010/main" val="2148366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How to create String object?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441" y="1706880"/>
            <a:ext cx="9281160" cy="376936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</a:rPr>
              <a:t>Two ways to create String object:</a:t>
            </a:r>
          </a:p>
          <a:p>
            <a:pPr marL="542925" indent="612775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By string literal</a:t>
            </a:r>
          </a:p>
          <a:p>
            <a:pPr marL="542925" indent="612775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By new keyword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000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>
                <a:solidFill>
                  <a:schemeClr val="tx1"/>
                </a:solidFill>
              </a:rPr>
              <a:t>StringBuilder</a:t>
            </a:r>
            <a:r>
              <a:rPr lang="en-US" sz="4000" b="1" dirty="0">
                <a:solidFill>
                  <a:schemeClr val="tx1"/>
                </a:solidFill>
              </a:rPr>
              <a:t> class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441" y="2133600"/>
            <a:ext cx="9006840" cy="3342640"/>
          </a:xfrm>
        </p:spPr>
        <p:txBody>
          <a:bodyPr/>
          <a:lstStyle/>
          <a:p>
            <a:pPr marL="463550" indent="-4635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err="1">
                <a:solidFill>
                  <a:schemeClr val="tx1"/>
                </a:solidFill>
              </a:rPr>
              <a:t>StringBuilder</a:t>
            </a:r>
            <a:r>
              <a:rPr lang="en-US" sz="2400" dirty="0">
                <a:solidFill>
                  <a:schemeClr val="tx1"/>
                </a:solidFill>
              </a:rPr>
              <a:t> is identical to </a:t>
            </a:r>
            <a:r>
              <a:rPr lang="en-US" sz="2400" dirty="0" err="1">
                <a:solidFill>
                  <a:schemeClr val="tx1"/>
                </a:solidFill>
              </a:rPr>
              <a:t>StringBuffer</a:t>
            </a:r>
            <a:r>
              <a:rPr lang="en-US" sz="2400" dirty="0">
                <a:solidFill>
                  <a:schemeClr val="tx1"/>
                </a:solidFill>
              </a:rPr>
              <a:t> except for one important difference that it is </a:t>
            </a:r>
            <a:r>
              <a:rPr lang="en-US" sz="2400" dirty="0">
                <a:solidFill>
                  <a:srgbClr val="00B0F0"/>
                </a:solidFill>
              </a:rPr>
              <a:t>not synchronized</a:t>
            </a:r>
            <a:r>
              <a:rPr lang="en-US" sz="2400" dirty="0">
                <a:solidFill>
                  <a:schemeClr val="tx1"/>
                </a:solidFill>
              </a:rPr>
              <a:t>, which means it is </a:t>
            </a:r>
            <a:r>
              <a:rPr lang="en-US" sz="2400" dirty="0">
                <a:solidFill>
                  <a:srgbClr val="00B0F0"/>
                </a:solidFill>
              </a:rPr>
              <a:t>not thread safe.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4724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31D5C-CF7A-4FED-9AB7-092893E7B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441" y="640081"/>
            <a:ext cx="8641080" cy="1036319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1"/>
                </a:solidFill>
              </a:rPr>
              <a:t>Differences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065064-CEE5-41B7-B208-4AD2348868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707004"/>
              </p:ext>
            </p:extLst>
          </p:nvPr>
        </p:nvGraphicFramePr>
        <p:xfrm>
          <a:off x="1220586" y="1676400"/>
          <a:ext cx="9447414" cy="344715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799214">
                  <a:extLst>
                    <a:ext uri="{9D8B030D-6E8A-4147-A177-3AD203B41FA5}">
                      <a16:colId xmlns:a16="http://schemas.microsoft.com/office/drawing/2014/main" val="3098321"/>
                    </a:ext>
                  </a:extLst>
                </a:gridCol>
                <a:gridCol w="4648200">
                  <a:extLst>
                    <a:ext uri="{9D8B030D-6E8A-4147-A177-3AD203B41FA5}">
                      <a16:colId xmlns:a16="http://schemas.microsoft.com/office/drawing/2014/main" val="2534165314"/>
                    </a:ext>
                  </a:extLst>
                </a:gridCol>
              </a:tblGrid>
              <a:tr h="32825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b="1" dirty="0"/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b="1" dirty="0" err="1"/>
                        <a:t>StringBuffer</a:t>
                      </a:r>
                      <a:endParaRPr 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2330239"/>
                  </a:ext>
                </a:extLst>
              </a:tr>
              <a:tr h="50729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/>
                        <a:t>The length of the String object is fixed.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/>
                        <a:t>The length of the </a:t>
                      </a:r>
                      <a:r>
                        <a:rPr lang="en-US" sz="2000" dirty="0" err="1"/>
                        <a:t>StringBuffer</a:t>
                      </a:r>
                      <a:r>
                        <a:rPr lang="en-US" sz="2000" dirty="0"/>
                        <a:t> can be increased.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0503195"/>
                  </a:ext>
                </a:extLst>
              </a:tr>
              <a:tr h="29841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/>
                        <a:t>String object is immutable.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/>
                        <a:t>StringBuffer object is mutable.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018796"/>
                  </a:ext>
                </a:extLst>
              </a:tr>
              <a:tr h="507299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Performance  is slower during concatenation.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Performance is faster during concatenation.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5906115"/>
                  </a:ext>
                </a:extLst>
              </a:tr>
              <a:tr h="29841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/>
                        <a:t>Consumes more memory.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/>
                        <a:t>Consumes less memory.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192958"/>
                  </a:ext>
                </a:extLst>
              </a:tr>
              <a:tr h="50729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/>
                        <a:t>Stores the strings in String constant pool.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/>
                        <a:t>Stores the strings in Heap Memory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4340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639945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96BE7-D65C-4942-BAE6-BEA720971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441" y="640081"/>
            <a:ext cx="8641080" cy="807719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</a:rPr>
              <a:t>Differences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86248DE-82C7-43F8-BC5A-5B66F7B852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8801228"/>
              </p:ext>
            </p:extLst>
          </p:nvPr>
        </p:nvGraphicFramePr>
        <p:xfrm>
          <a:off x="1206732" y="1828800"/>
          <a:ext cx="9204326" cy="331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602163">
                  <a:extLst>
                    <a:ext uri="{9D8B030D-6E8A-4147-A177-3AD203B41FA5}">
                      <a16:colId xmlns:a16="http://schemas.microsoft.com/office/drawing/2014/main" val="3676329984"/>
                    </a:ext>
                  </a:extLst>
                </a:gridCol>
                <a:gridCol w="4602163">
                  <a:extLst>
                    <a:ext uri="{9D8B030D-6E8A-4147-A177-3AD203B41FA5}">
                      <a16:colId xmlns:a16="http://schemas.microsoft.com/office/drawing/2014/main" val="436349473"/>
                    </a:ext>
                  </a:extLst>
                </a:gridCol>
              </a:tblGrid>
              <a:tr h="30526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b="1" dirty="0" err="1"/>
                        <a:t>StringBuffer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b="1" dirty="0"/>
                        <a:t>StringBuilder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7478662"/>
                  </a:ext>
                </a:extLst>
              </a:tr>
              <a:tr h="145001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 err="1"/>
                        <a:t>StringBuffer</a:t>
                      </a:r>
                      <a:r>
                        <a:rPr lang="en-US" sz="2000" dirty="0"/>
                        <a:t> is synchronized i.e. thread safe. It means two threads can't call the methods of </a:t>
                      </a:r>
                      <a:r>
                        <a:rPr lang="en-US" sz="2000" dirty="0" err="1"/>
                        <a:t>StringBuffer</a:t>
                      </a:r>
                      <a:r>
                        <a:rPr lang="en-US" sz="2000" dirty="0"/>
                        <a:t> simultaneously.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/>
                        <a:t>StringBuilder is non-synchronized i.e. not thread safe. It means two threads can call the methods of StringBuilder simultaneously.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2666821"/>
                  </a:ext>
                </a:extLst>
              </a:tr>
              <a:tr h="53421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 err="1"/>
                        <a:t>StringBuffer</a:t>
                      </a:r>
                      <a:r>
                        <a:rPr lang="en-US" sz="2000" dirty="0"/>
                        <a:t> is less efficient than StringBuilder.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/>
                        <a:t>StringBuilder is more efficient than </a:t>
                      </a:r>
                      <a:r>
                        <a:rPr lang="en-US" sz="2000" dirty="0" err="1"/>
                        <a:t>StringBuffer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048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4620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721" y="426720"/>
            <a:ext cx="8641080" cy="924560"/>
          </a:xfrm>
        </p:spPr>
        <p:txBody>
          <a:bodyPr>
            <a:normAutofit fontScale="90000"/>
          </a:bodyPr>
          <a:lstStyle/>
          <a:p>
            <a:r>
              <a:rPr lang="en-US" sz="4900" b="1" dirty="0">
                <a:solidFill>
                  <a:schemeClr val="tx1"/>
                </a:solidFill>
              </a:rPr>
              <a:t>String Literal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8721" y="1635760"/>
            <a:ext cx="9115426" cy="3342640"/>
          </a:xfrm>
        </p:spPr>
        <p:txBody>
          <a:bodyPr>
            <a:noAutofit/>
          </a:bodyPr>
          <a:lstStyle/>
          <a:p>
            <a:pPr algn="just">
              <a:buSzPct val="9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 Is created by using double quotes.</a:t>
            </a:r>
          </a:p>
          <a:p>
            <a:pPr algn="just">
              <a:buSzPct val="900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buSzPct val="90000"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 For Example:</a:t>
            </a:r>
          </a:p>
          <a:p>
            <a:pPr algn="just">
              <a:buSzPct val="900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 algn="just">
              <a:buSzPct val="90000"/>
              <a:buNone/>
            </a:pPr>
            <a:r>
              <a:rPr lang="en-US" sz="2400" dirty="0">
                <a:solidFill>
                  <a:schemeClr val="tx1"/>
                </a:solidFill>
              </a:rPr>
              <a:t>      String s="welcome";  </a:t>
            </a:r>
          </a:p>
        </p:txBody>
      </p:sp>
    </p:spTree>
    <p:extLst>
      <p:ext uri="{BB962C8B-B14F-4D97-AF65-F5344CB8AC3E}">
        <p14:creationId xmlns:p14="http://schemas.microsoft.com/office/powerpoint/2010/main" val="3534802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711201"/>
            <a:ext cx="9875520" cy="5006552"/>
          </a:xfrm>
        </p:spPr>
        <p:txBody>
          <a:bodyPr/>
          <a:lstStyle/>
          <a:p>
            <a:pPr marL="625475" indent="-452438">
              <a:lnSpc>
                <a:spcPct val="150000"/>
              </a:lnSpc>
              <a:buFont typeface="Wingdings" pitchFamily="2" charset="2"/>
              <a:buChar char="Ø"/>
              <a:tabLst>
                <a:tab pos="347663" algn="l"/>
              </a:tabLst>
            </a:pPr>
            <a:r>
              <a:rPr lang="en-US" sz="2400" dirty="0">
                <a:solidFill>
                  <a:schemeClr val="tx1"/>
                </a:solidFill>
              </a:rPr>
              <a:t>String s1="Welcome";  </a:t>
            </a:r>
          </a:p>
          <a:p>
            <a:pPr marL="625475" indent="-452438">
              <a:lnSpc>
                <a:spcPct val="150000"/>
              </a:lnSpc>
              <a:buFont typeface="Wingdings" pitchFamily="2" charset="2"/>
              <a:buChar char="Ø"/>
              <a:tabLst>
                <a:tab pos="347663" algn="l"/>
              </a:tabLst>
            </a:pPr>
            <a:r>
              <a:rPr lang="en-US" sz="2400" dirty="0">
                <a:solidFill>
                  <a:schemeClr val="tx1"/>
                </a:solidFill>
              </a:rPr>
              <a:t>String s2="Welcome“;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4" y="1905000"/>
            <a:ext cx="7412356" cy="3997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0156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65947"/>
            <a:ext cx="8641080" cy="64008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By new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990600"/>
            <a:ext cx="9326880" cy="5221381"/>
          </a:xfrm>
        </p:spPr>
        <p:txBody>
          <a:bodyPr>
            <a:normAutofit fontScale="92500" lnSpcReduction="20000"/>
          </a:bodyPr>
          <a:lstStyle/>
          <a:p>
            <a:pPr marL="457200" lvl="1" indent="0" algn="just">
              <a:lnSpc>
                <a:spcPct val="120000"/>
              </a:lnSpc>
              <a:buNone/>
            </a:pPr>
            <a:r>
              <a:rPr lang="en-US" sz="2600" i="0" dirty="0">
                <a:solidFill>
                  <a:schemeClr val="tx1"/>
                </a:solidFill>
              </a:rPr>
              <a:t>public class </a:t>
            </a:r>
            <a:r>
              <a:rPr lang="en-US" sz="2600" i="0" dirty="0" err="1">
                <a:solidFill>
                  <a:schemeClr val="tx1"/>
                </a:solidFill>
              </a:rPr>
              <a:t>StringExample</a:t>
            </a:r>
            <a:endParaRPr lang="en-US" sz="2600" i="0" dirty="0">
              <a:solidFill>
                <a:schemeClr val="tx1"/>
              </a:solidFill>
            </a:endParaRPr>
          </a:p>
          <a:p>
            <a:pPr marL="457200" lvl="1" indent="0" algn="just">
              <a:lnSpc>
                <a:spcPct val="120000"/>
              </a:lnSpc>
              <a:buNone/>
            </a:pPr>
            <a:r>
              <a:rPr lang="en-US" sz="2600" i="0" dirty="0">
                <a:solidFill>
                  <a:schemeClr val="tx1"/>
                </a:solidFill>
              </a:rPr>
              <a:t>{  </a:t>
            </a:r>
          </a:p>
          <a:p>
            <a:pPr marL="457200" lvl="1" indent="0" algn="just">
              <a:lnSpc>
                <a:spcPct val="120000"/>
              </a:lnSpc>
              <a:buNone/>
            </a:pPr>
            <a:r>
              <a:rPr lang="en-US" sz="2600" i="0" dirty="0">
                <a:solidFill>
                  <a:schemeClr val="tx1"/>
                </a:solidFill>
              </a:rPr>
              <a:t>public static void main(String </a:t>
            </a:r>
            <a:r>
              <a:rPr lang="en-US" sz="2600" i="0" dirty="0" err="1">
                <a:solidFill>
                  <a:schemeClr val="tx1"/>
                </a:solidFill>
              </a:rPr>
              <a:t>args</a:t>
            </a:r>
            <a:r>
              <a:rPr lang="en-US" sz="2600" i="0" dirty="0">
                <a:solidFill>
                  <a:schemeClr val="tx1"/>
                </a:solidFill>
              </a:rPr>
              <a:t>[]) {  </a:t>
            </a:r>
          </a:p>
          <a:p>
            <a:pPr marL="457200" lvl="1" indent="0" algn="just">
              <a:lnSpc>
                <a:spcPct val="120000"/>
              </a:lnSpc>
              <a:buNone/>
            </a:pPr>
            <a:r>
              <a:rPr lang="en-US" sz="2600" i="0" dirty="0">
                <a:solidFill>
                  <a:schemeClr val="tx1"/>
                </a:solidFill>
              </a:rPr>
              <a:t>String s1="java“;</a:t>
            </a:r>
          </a:p>
          <a:p>
            <a:pPr marL="457200" lvl="1" indent="0" algn="just">
              <a:lnSpc>
                <a:spcPct val="120000"/>
              </a:lnSpc>
              <a:buNone/>
            </a:pPr>
            <a:r>
              <a:rPr lang="en-US" sz="2600" i="0" dirty="0">
                <a:solidFill>
                  <a:schemeClr val="tx1"/>
                </a:solidFill>
              </a:rPr>
              <a:t>char </a:t>
            </a:r>
            <a:r>
              <a:rPr lang="en-US" sz="2600" i="0" dirty="0" err="1">
                <a:solidFill>
                  <a:schemeClr val="tx1"/>
                </a:solidFill>
              </a:rPr>
              <a:t>ch</a:t>
            </a:r>
            <a:r>
              <a:rPr lang="en-US" sz="2600" i="0" dirty="0">
                <a:solidFill>
                  <a:schemeClr val="tx1"/>
                </a:solidFill>
              </a:rPr>
              <a:t>[]={'s','t','r','</a:t>
            </a:r>
            <a:r>
              <a:rPr lang="en-US" sz="2600" i="0" dirty="0" err="1">
                <a:solidFill>
                  <a:schemeClr val="tx1"/>
                </a:solidFill>
              </a:rPr>
              <a:t>i</a:t>
            </a:r>
            <a:r>
              <a:rPr lang="en-US" sz="2600" i="0" dirty="0">
                <a:solidFill>
                  <a:schemeClr val="tx1"/>
                </a:solidFill>
              </a:rPr>
              <a:t>','</a:t>
            </a:r>
            <a:r>
              <a:rPr lang="en-US" sz="2600" i="0" dirty="0" err="1">
                <a:solidFill>
                  <a:schemeClr val="tx1"/>
                </a:solidFill>
              </a:rPr>
              <a:t>n','g','s</a:t>
            </a:r>
            <a:r>
              <a:rPr lang="en-US" sz="2600" i="0" dirty="0">
                <a:solidFill>
                  <a:schemeClr val="tx1"/>
                </a:solidFill>
              </a:rPr>
              <a:t>'};  </a:t>
            </a:r>
          </a:p>
          <a:p>
            <a:pPr marL="457200" lvl="1" indent="0" algn="just">
              <a:lnSpc>
                <a:spcPct val="120000"/>
              </a:lnSpc>
              <a:buNone/>
            </a:pPr>
            <a:r>
              <a:rPr lang="en-US" sz="2600" i="0" dirty="0">
                <a:solidFill>
                  <a:schemeClr val="tx1"/>
                </a:solidFill>
              </a:rPr>
              <a:t>String s2=new String(</a:t>
            </a:r>
            <a:r>
              <a:rPr lang="en-US" sz="2600" i="0" dirty="0" err="1">
                <a:solidFill>
                  <a:schemeClr val="tx1"/>
                </a:solidFill>
              </a:rPr>
              <a:t>ch</a:t>
            </a:r>
            <a:r>
              <a:rPr lang="en-US" sz="2600" i="0" dirty="0">
                <a:solidFill>
                  <a:schemeClr val="tx1"/>
                </a:solidFill>
              </a:rPr>
              <a:t>);</a:t>
            </a:r>
          </a:p>
          <a:p>
            <a:pPr marL="457200" lvl="1" indent="0" algn="just">
              <a:lnSpc>
                <a:spcPct val="120000"/>
              </a:lnSpc>
              <a:buNone/>
            </a:pPr>
            <a:r>
              <a:rPr lang="en-US" sz="2600" i="0" dirty="0">
                <a:solidFill>
                  <a:schemeClr val="tx1"/>
                </a:solidFill>
              </a:rPr>
              <a:t>String s3=new String("example");</a:t>
            </a:r>
          </a:p>
          <a:p>
            <a:pPr marL="457200" lvl="1" indent="0" algn="just">
              <a:lnSpc>
                <a:spcPct val="120000"/>
              </a:lnSpc>
              <a:buNone/>
            </a:pPr>
            <a:r>
              <a:rPr lang="en-US" sz="2600" i="0" dirty="0" err="1">
                <a:solidFill>
                  <a:schemeClr val="tx1"/>
                </a:solidFill>
              </a:rPr>
              <a:t>System.out.println</a:t>
            </a:r>
            <a:r>
              <a:rPr lang="en-US" sz="2600" i="0" dirty="0">
                <a:solidFill>
                  <a:schemeClr val="tx1"/>
                </a:solidFill>
              </a:rPr>
              <a:t>(s1);  </a:t>
            </a:r>
          </a:p>
          <a:p>
            <a:pPr marL="457200" lvl="1" indent="0" algn="just">
              <a:lnSpc>
                <a:spcPct val="120000"/>
              </a:lnSpc>
              <a:buNone/>
            </a:pPr>
            <a:r>
              <a:rPr lang="en-US" sz="2600" i="0" dirty="0" err="1">
                <a:solidFill>
                  <a:schemeClr val="tx1"/>
                </a:solidFill>
              </a:rPr>
              <a:t>System.out.println</a:t>
            </a:r>
            <a:r>
              <a:rPr lang="en-US" sz="2600" i="0" dirty="0">
                <a:solidFill>
                  <a:schemeClr val="tx1"/>
                </a:solidFill>
              </a:rPr>
              <a:t>(s2);  </a:t>
            </a:r>
          </a:p>
          <a:p>
            <a:pPr marL="457200" lvl="1" indent="0" algn="just">
              <a:lnSpc>
                <a:spcPct val="120000"/>
              </a:lnSpc>
              <a:buNone/>
            </a:pPr>
            <a:r>
              <a:rPr lang="en-US" sz="2600" i="0" dirty="0" err="1">
                <a:solidFill>
                  <a:schemeClr val="tx1"/>
                </a:solidFill>
              </a:rPr>
              <a:t>System.out.println</a:t>
            </a:r>
            <a:r>
              <a:rPr lang="en-US" sz="2600" i="0" dirty="0">
                <a:solidFill>
                  <a:schemeClr val="tx1"/>
                </a:solidFill>
              </a:rPr>
              <a:t>(s3);  </a:t>
            </a:r>
          </a:p>
          <a:p>
            <a:pPr marL="457200" lvl="1" indent="0" algn="just">
              <a:lnSpc>
                <a:spcPct val="120000"/>
              </a:lnSpc>
              <a:buNone/>
            </a:pPr>
            <a:r>
              <a:rPr lang="en-US" sz="2600" i="0" dirty="0">
                <a:solidFill>
                  <a:schemeClr val="tx1"/>
                </a:solidFill>
              </a:rPr>
              <a:t>}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93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441" y="640080"/>
            <a:ext cx="8641080" cy="497840"/>
          </a:xfrm>
        </p:spPr>
        <p:txBody>
          <a:bodyPr>
            <a:normAutofit fontScale="90000"/>
          </a:bodyPr>
          <a:lstStyle/>
          <a:p>
            <a:r>
              <a:rPr lang="en-US" sz="4900" b="1" dirty="0">
                <a:solidFill>
                  <a:schemeClr val="tx1"/>
                </a:solidFill>
              </a:rPr>
              <a:t>String Concatenation in Java</a:t>
            </a:r>
            <a:br>
              <a:rPr lang="en-US" i="1" dirty="0"/>
            </a:b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441" y="1849120"/>
            <a:ext cx="8915400" cy="362712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String concatenation forms a new string that is the combination of multiple strings. 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Two ways to </a:t>
            </a:r>
            <a:r>
              <a:rPr lang="en-US" sz="2400" dirty="0" err="1">
                <a:solidFill>
                  <a:schemeClr val="tx1"/>
                </a:solidFill>
              </a:rPr>
              <a:t>concat</a:t>
            </a:r>
            <a:r>
              <a:rPr lang="en-US" sz="2400" dirty="0">
                <a:solidFill>
                  <a:schemeClr val="tx1"/>
                </a:solidFill>
              </a:rPr>
              <a:t> string in java:</a:t>
            </a:r>
          </a:p>
          <a:p>
            <a:pPr marL="1146175" indent="-511175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By + (string concatenation) operator</a:t>
            </a:r>
          </a:p>
          <a:p>
            <a:pPr marL="1146175" indent="-511175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By </a:t>
            </a:r>
            <a:r>
              <a:rPr lang="en-US" sz="2400" dirty="0" err="1">
                <a:solidFill>
                  <a:schemeClr val="tx1"/>
                </a:solidFill>
              </a:rPr>
              <a:t>concat</a:t>
            </a:r>
            <a:r>
              <a:rPr lang="en-US" sz="2400" dirty="0">
                <a:solidFill>
                  <a:schemeClr val="tx1"/>
                </a:solidFill>
              </a:rPr>
              <a:t>()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951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13360"/>
            <a:ext cx="9875520" cy="78232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By + (string concatenation) operator</a:t>
            </a:r>
            <a:br>
              <a:rPr lang="en-US" sz="4000" dirty="0">
                <a:solidFill>
                  <a:schemeClr val="tx1"/>
                </a:solidFill>
              </a:rPr>
            </a:br>
            <a:br>
              <a:rPr lang="en-US" sz="4000" b="1" dirty="0">
                <a:solidFill>
                  <a:schemeClr val="tx1"/>
                </a:solidFill>
              </a:rPr>
            </a:b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544" y="853440"/>
            <a:ext cx="9875520" cy="469392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Example: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</a:rPr>
              <a:t>   String s=“ATRIA "+“Engineering";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</a:rPr>
              <a:t>   </a:t>
            </a:r>
            <a:r>
              <a:rPr lang="en-US" sz="2400" dirty="0" err="1">
                <a:solidFill>
                  <a:schemeClr val="tx1"/>
                </a:solidFill>
              </a:rPr>
              <a:t>System.out.println</a:t>
            </a:r>
            <a:r>
              <a:rPr lang="en-US" sz="2400" dirty="0">
                <a:solidFill>
                  <a:schemeClr val="tx1"/>
                </a:solidFill>
              </a:rPr>
              <a:t>(s);  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Output: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ATRIA Engineering</a:t>
            </a:r>
          </a:p>
        </p:txBody>
      </p:sp>
    </p:spTree>
    <p:extLst>
      <p:ext uri="{BB962C8B-B14F-4D97-AF65-F5344CB8AC3E}">
        <p14:creationId xmlns:p14="http://schemas.microsoft.com/office/powerpoint/2010/main" val="1539865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153" y="142243"/>
            <a:ext cx="7611844" cy="66254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Guess the 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441" y="1231504"/>
            <a:ext cx="8641080" cy="467145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600" dirty="0">
                <a:solidFill>
                  <a:schemeClr val="tx1"/>
                </a:solidFill>
              </a:rPr>
              <a:t>   </a:t>
            </a:r>
            <a:r>
              <a:rPr lang="en-US" sz="2400" dirty="0">
                <a:solidFill>
                  <a:schemeClr val="tx1"/>
                </a:solidFill>
              </a:rPr>
              <a:t>String s=50+30+“Atria"+40+40;  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solidFill>
                  <a:schemeClr val="tx1"/>
                </a:solidFill>
              </a:rPr>
              <a:t>    </a:t>
            </a:r>
            <a:r>
              <a:rPr lang="en-US" sz="2400" dirty="0" err="1">
                <a:solidFill>
                  <a:schemeClr val="tx1"/>
                </a:solidFill>
              </a:rPr>
              <a:t>System.out.println</a:t>
            </a:r>
            <a:r>
              <a:rPr lang="en-US" sz="2400" dirty="0">
                <a:solidFill>
                  <a:schemeClr val="tx1"/>
                </a:solidFill>
              </a:rPr>
              <a:t>(s);  </a:t>
            </a:r>
          </a:p>
          <a:p>
            <a:pPr marL="0" indent="0">
              <a:buNone/>
            </a:pPr>
            <a:endParaRPr lang="en-US" sz="26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Output: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80Atria4040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Note: After a string literal, all the + will be treated as string concatenation operator.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658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55600"/>
            <a:ext cx="9326880" cy="711200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tx1"/>
                </a:solidFill>
              </a:rPr>
              <a:t>String Concatenation by </a:t>
            </a:r>
            <a:r>
              <a:rPr lang="en-US" sz="4400" b="1" dirty="0" err="1">
                <a:solidFill>
                  <a:schemeClr val="tx1"/>
                </a:solidFill>
              </a:rPr>
              <a:t>concat</a:t>
            </a:r>
            <a:r>
              <a:rPr lang="en-US" sz="4400" b="1" dirty="0">
                <a:solidFill>
                  <a:schemeClr val="tx1"/>
                </a:solidFill>
              </a:rPr>
              <a:t>()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441" y="1351280"/>
            <a:ext cx="8641080" cy="4480560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sz="2600" dirty="0">
                <a:solidFill>
                  <a:schemeClr val="tx1"/>
                </a:solidFill>
              </a:rPr>
              <a:t>   String s1=“MS ";  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2600" dirty="0">
                <a:solidFill>
                  <a:schemeClr val="tx1"/>
                </a:solidFill>
              </a:rPr>
              <a:t>   String s2=“ Institute";  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2600" dirty="0">
                <a:solidFill>
                  <a:schemeClr val="tx1"/>
                </a:solidFill>
              </a:rPr>
              <a:t>   String s3=s1.concat(s2);  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2600" dirty="0">
                <a:solidFill>
                  <a:schemeClr val="tx1"/>
                </a:solidFill>
              </a:rPr>
              <a:t>   </a:t>
            </a:r>
            <a:r>
              <a:rPr lang="en-US" sz="2600" dirty="0" err="1">
                <a:solidFill>
                  <a:schemeClr val="tx1"/>
                </a:solidFill>
              </a:rPr>
              <a:t>System.out.println</a:t>
            </a:r>
            <a:r>
              <a:rPr lang="en-US" sz="2600" dirty="0">
                <a:solidFill>
                  <a:schemeClr val="tx1"/>
                </a:solidFill>
              </a:rPr>
              <a:t>(s3);  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600" dirty="0">
                <a:solidFill>
                  <a:schemeClr val="tx1"/>
                </a:solidFill>
              </a:rPr>
              <a:t>    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600" b="1" dirty="0">
                <a:solidFill>
                  <a:schemeClr val="tx1"/>
                </a:solidFill>
              </a:rPr>
              <a:t>Output: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600" dirty="0">
                <a:solidFill>
                  <a:schemeClr val="tx1"/>
                </a:solidFill>
              </a:rPr>
              <a:t>MS Institute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319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441" y="640080"/>
            <a:ext cx="8641080" cy="711200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tx1"/>
                </a:solidFill>
              </a:rPr>
              <a:t>Java </a:t>
            </a:r>
            <a:r>
              <a:rPr lang="en-US" sz="4400" b="1" dirty="0" err="1">
                <a:solidFill>
                  <a:schemeClr val="tx1"/>
                </a:solidFill>
              </a:rPr>
              <a:t>toString</a:t>
            </a:r>
            <a:r>
              <a:rPr lang="en-US" sz="4400" b="1" dirty="0">
                <a:solidFill>
                  <a:schemeClr val="tx1"/>
                </a:solidFill>
              </a:rPr>
              <a:t>() method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1" y="1920240"/>
            <a:ext cx="9006840" cy="3769360"/>
          </a:xfrm>
        </p:spPr>
        <p:txBody>
          <a:bodyPr>
            <a:normAutofit/>
          </a:bodyPr>
          <a:lstStyle/>
          <a:p>
            <a:pPr marL="404813" indent="-404813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If you want to represent any object as a string, </a:t>
            </a:r>
            <a:r>
              <a:rPr lang="en-US" sz="2400" b="1" dirty="0" err="1">
                <a:solidFill>
                  <a:schemeClr val="tx1"/>
                </a:solidFill>
              </a:rPr>
              <a:t>toString</a:t>
            </a:r>
            <a:r>
              <a:rPr lang="en-US" sz="2400" b="1" dirty="0">
                <a:solidFill>
                  <a:schemeClr val="tx1"/>
                </a:solidFill>
              </a:rPr>
              <a:t>() method</a:t>
            </a:r>
            <a:r>
              <a:rPr lang="en-US" sz="2400" dirty="0">
                <a:solidFill>
                  <a:schemeClr val="tx1"/>
                </a:solidFill>
              </a:rPr>
              <a:t> comes into existence.</a:t>
            </a:r>
          </a:p>
          <a:p>
            <a:pPr marL="404813" indent="-404813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toString</a:t>
            </a:r>
            <a:r>
              <a:rPr lang="en-US" sz="2400" dirty="0">
                <a:solidFill>
                  <a:schemeClr val="tx1"/>
                </a:solidFill>
              </a:rPr>
              <a:t>() method returns the string representation of the object.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560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72026"/>
            <a:ext cx="9966960" cy="711200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3600" b="1" dirty="0">
                <a:solidFill>
                  <a:schemeClr val="tx1"/>
                </a:solidFill>
              </a:rPr>
              <a:t>Understanding problem without </a:t>
            </a:r>
            <a:r>
              <a:rPr lang="en-US" sz="3600" b="1" dirty="0" err="1">
                <a:solidFill>
                  <a:schemeClr val="tx1"/>
                </a:solidFill>
              </a:rPr>
              <a:t>toString</a:t>
            </a:r>
            <a:r>
              <a:rPr lang="en-US" sz="3600" b="1" dirty="0">
                <a:solidFill>
                  <a:schemeClr val="tx1"/>
                </a:solidFill>
              </a:rPr>
              <a:t>()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10439400" cy="5402826"/>
          </a:xfrm>
        </p:spPr>
        <p:txBody>
          <a:bodyPr numCol="2">
            <a:noAutofit/>
          </a:bodyPr>
          <a:lstStyle/>
          <a:p>
            <a:pPr marL="0" indent="0" algn="just">
              <a:buNone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class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Student{  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rollno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;  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String name;  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String city;  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 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Student(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rollno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 String name, String city)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{  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this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.rollno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=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rollno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;  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this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.name=name;  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this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.city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=city;  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}  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 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public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static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void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main(String 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args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[]){  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Student s1=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new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Student(101,"Raj","lucknow");  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Student s2=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new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Student(102,"Vijay",“Bengaluru");  </a:t>
            </a:r>
          </a:p>
          <a:p>
            <a:pPr marL="0" indent="0" algn="just">
              <a:buNone/>
            </a:pP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System.out.println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(s1);//compiler writes here s1.toString()  </a:t>
            </a:r>
          </a:p>
          <a:p>
            <a:pPr marL="0" indent="0" algn="just">
              <a:buNone/>
            </a:pP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System.out.println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(s2);//compiler writes here s2.toString()  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}  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}  </a:t>
            </a:r>
          </a:p>
          <a:p>
            <a:pPr marL="0" indent="0" algn="just">
              <a:buNone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algn="just">
              <a:buNone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Output:</a:t>
            </a:r>
          </a:p>
          <a:p>
            <a:pPr marL="0" indent="0" algn="just">
              <a:buNone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Student@1fee6fc </a:t>
            </a:r>
          </a:p>
          <a:p>
            <a:pPr marL="0" indent="0" algn="just">
              <a:buNone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Student@1eed786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486400" y="983226"/>
            <a:ext cx="0" cy="5410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84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60773"/>
            <a:ext cx="9052560" cy="85344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2" y="1209040"/>
            <a:ext cx="9528052" cy="5002940"/>
          </a:xfrm>
        </p:spPr>
        <p:txBody>
          <a:bodyPr>
            <a:normAutofit/>
          </a:bodyPr>
          <a:lstStyle/>
          <a:p>
            <a:pPr marL="803275" indent="-569913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object that represents sequence of char values.</a:t>
            </a:r>
          </a:p>
          <a:p>
            <a:pPr marL="803275" indent="-569913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Present in a package called </a:t>
            </a:r>
            <a:r>
              <a:rPr lang="en-US" sz="2400" dirty="0" err="1">
                <a:solidFill>
                  <a:schemeClr val="tx1"/>
                </a:solidFill>
              </a:rPr>
              <a:t>java.lang.String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marL="803275" indent="-569913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</a:rPr>
              <a:t>For example:</a:t>
            </a:r>
          </a:p>
          <a:p>
            <a:pPr marL="1079500" indent="0" algn="just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tx1"/>
                </a:solidFill>
              </a:rPr>
              <a:t>char</a:t>
            </a:r>
            <a:r>
              <a:rPr lang="en-US" sz="2400" dirty="0">
                <a:solidFill>
                  <a:schemeClr val="tx1"/>
                </a:solidFill>
              </a:rPr>
              <a:t>[] </a:t>
            </a:r>
            <a:r>
              <a:rPr lang="en-US" sz="2400" dirty="0" err="1">
                <a:solidFill>
                  <a:schemeClr val="tx1"/>
                </a:solidFill>
              </a:rPr>
              <a:t>ch</a:t>
            </a:r>
            <a:r>
              <a:rPr lang="en-US" sz="2400" dirty="0">
                <a:solidFill>
                  <a:schemeClr val="tx1"/>
                </a:solidFill>
              </a:rPr>
              <a:t>={‘A’,’t’,’r’,’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’,’a’};  </a:t>
            </a:r>
          </a:p>
          <a:p>
            <a:pPr marL="1079500" indent="0" algn="just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</a:rPr>
              <a:t>String s=</a:t>
            </a:r>
            <a:r>
              <a:rPr lang="en-US" sz="2400" b="1" dirty="0">
                <a:solidFill>
                  <a:schemeClr val="tx1"/>
                </a:solidFill>
              </a:rPr>
              <a:t>new</a:t>
            </a:r>
            <a:r>
              <a:rPr lang="en-US" sz="2400" dirty="0">
                <a:solidFill>
                  <a:schemeClr val="tx1"/>
                </a:solidFill>
              </a:rPr>
              <a:t> String(</a:t>
            </a:r>
            <a:r>
              <a:rPr lang="en-US" sz="2400" dirty="0" err="1">
                <a:solidFill>
                  <a:schemeClr val="tx1"/>
                </a:solidFill>
              </a:rPr>
              <a:t>ch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pPr marL="1079500" indent="0" algn="just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1079500" indent="0" algn="just">
              <a:buNone/>
            </a:pPr>
            <a:r>
              <a:rPr lang="en-US" sz="2400" dirty="0">
                <a:solidFill>
                  <a:schemeClr val="tx1"/>
                </a:solidFill>
              </a:rPr>
              <a:t>Is same as:</a:t>
            </a:r>
          </a:p>
          <a:p>
            <a:pPr marL="1079500" indent="0" algn="just">
              <a:buNone/>
            </a:pPr>
            <a:r>
              <a:rPr lang="en-US" sz="2400" dirty="0">
                <a:solidFill>
                  <a:schemeClr val="tx1"/>
                </a:solidFill>
              </a:rPr>
              <a:t>String s=“Atria”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968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8641080" cy="497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Example of Java </a:t>
            </a:r>
            <a:r>
              <a:rPr lang="en-US" b="1" dirty="0" err="1">
                <a:solidFill>
                  <a:schemeClr val="tx1"/>
                </a:solidFill>
              </a:rPr>
              <a:t>toString</a:t>
            </a:r>
            <a:r>
              <a:rPr lang="en-US" b="1" dirty="0">
                <a:solidFill>
                  <a:schemeClr val="tx1"/>
                </a:solidFill>
              </a:rPr>
              <a:t>() method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62742"/>
            <a:ext cx="10896600" cy="5349240"/>
          </a:xfrm>
        </p:spPr>
        <p:txBody>
          <a:bodyPr numCol="2">
            <a:normAutofit/>
          </a:bodyPr>
          <a:lstStyle/>
          <a:p>
            <a:pPr marL="0" indent="236538">
              <a:buNone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class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Student{  </a:t>
            </a:r>
          </a:p>
          <a:p>
            <a:pPr marL="0" indent="236538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rollno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;  </a:t>
            </a:r>
          </a:p>
          <a:p>
            <a:pPr marL="0" indent="236538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String name;  </a:t>
            </a:r>
          </a:p>
          <a:p>
            <a:pPr marL="0" indent="236538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String city;  </a:t>
            </a:r>
          </a:p>
          <a:p>
            <a:pPr marL="0" indent="236538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 </a:t>
            </a:r>
          </a:p>
          <a:p>
            <a:pPr marL="0" indent="236538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Student(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rollno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 String name, String city)</a:t>
            </a:r>
          </a:p>
          <a:p>
            <a:pPr marL="0" indent="236538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{  </a:t>
            </a:r>
          </a:p>
          <a:p>
            <a:pPr marL="0" indent="236538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this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.rollno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=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rollno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;  </a:t>
            </a:r>
          </a:p>
          <a:p>
            <a:pPr marL="0" indent="236538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this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.name=name;  </a:t>
            </a:r>
          </a:p>
          <a:p>
            <a:pPr marL="0" indent="236538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this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.city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=city;  </a:t>
            </a:r>
          </a:p>
          <a:p>
            <a:pPr marL="0" indent="236538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}  </a:t>
            </a:r>
          </a:p>
          <a:p>
            <a:pPr marL="0" indent="236538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  </a:t>
            </a:r>
          </a:p>
          <a:p>
            <a:pPr marL="0" indent="236538">
              <a:buNone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58738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public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String 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toString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{ 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 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return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rollno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+" "+name+" "+city;  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}  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public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static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void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main(String 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args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[]){  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Student s1=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new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Student(101,"Raj","lucknow"); 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Student s2=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new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Student(102,"Vijay",“Bengaluru");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 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System.out.println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(s1);  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 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System.out.println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(s2);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}  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}  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535197" y="4730981"/>
            <a:ext cx="3276600" cy="1289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B0F0"/>
                </a:solidFill>
              </a:rPr>
              <a:t>Output: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B0F0"/>
                </a:solidFill>
              </a:rPr>
              <a:t>101 Raj </a:t>
            </a:r>
            <a:r>
              <a:rPr lang="en-US" b="1" dirty="0" err="1">
                <a:solidFill>
                  <a:srgbClr val="00B0F0"/>
                </a:solidFill>
              </a:rPr>
              <a:t>lucknow</a:t>
            </a:r>
            <a:r>
              <a:rPr lang="en-US" b="1" dirty="0">
                <a:solidFill>
                  <a:srgbClr val="00B0F0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B0F0"/>
                </a:solidFill>
              </a:rPr>
              <a:t>102 Vijay Bengaluru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562600" y="914400"/>
            <a:ext cx="0" cy="52975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5498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cap="none" dirty="0">
                <a:solidFill>
                  <a:schemeClr val="tx1"/>
                </a:solidFill>
              </a:rPr>
              <a:t>Character Extraction</a:t>
            </a:r>
            <a:endParaRPr lang="en-IN" b="1" cap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05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420" y="228600"/>
            <a:ext cx="8641080" cy="640080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tx1"/>
                </a:solidFill>
              </a:rPr>
              <a:t>Java String </a:t>
            </a:r>
            <a:r>
              <a:rPr lang="en-US" sz="4400" b="1" dirty="0" err="1">
                <a:solidFill>
                  <a:schemeClr val="tx1"/>
                </a:solidFill>
              </a:rPr>
              <a:t>charAt</a:t>
            </a:r>
            <a:r>
              <a:rPr lang="en-US" sz="4400" b="1" dirty="0">
                <a:solidFill>
                  <a:schemeClr val="tx1"/>
                </a:solidFill>
              </a:rPr>
              <a:t>()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9677400" cy="491658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chemeClr val="tx1"/>
                </a:solidFill>
              </a:rPr>
              <a:t>String </a:t>
            </a:r>
            <a:r>
              <a:rPr lang="en-US" sz="2300" b="1" dirty="0" err="1">
                <a:solidFill>
                  <a:schemeClr val="tx1"/>
                </a:solidFill>
              </a:rPr>
              <a:t>charAt</a:t>
            </a:r>
            <a:r>
              <a:rPr lang="en-US" sz="2300" b="1" dirty="0">
                <a:solidFill>
                  <a:schemeClr val="tx1"/>
                </a:solidFill>
              </a:rPr>
              <a:t>()</a:t>
            </a:r>
            <a:r>
              <a:rPr lang="en-US" sz="2300" dirty="0">
                <a:solidFill>
                  <a:schemeClr val="tx1"/>
                </a:solidFill>
              </a:rPr>
              <a:t> method returns a char value at the given index number.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tx1"/>
                </a:solidFill>
              </a:rPr>
              <a:t>It has this general form:</a:t>
            </a:r>
          </a:p>
          <a:p>
            <a:pPr marL="0" indent="633413">
              <a:lnSpc>
                <a:spcPct val="150000"/>
              </a:lnSpc>
              <a:buNone/>
            </a:pPr>
            <a:r>
              <a:rPr lang="en-US" sz="2300" b="1" dirty="0">
                <a:solidFill>
                  <a:srgbClr val="00B0F0"/>
                </a:solidFill>
              </a:rPr>
              <a:t>char </a:t>
            </a:r>
            <a:r>
              <a:rPr lang="en-US" sz="2300" b="1" dirty="0" err="1">
                <a:solidFill>
                  <a:srgbClr val="00B0F0"/>
                </a:solidFill>
              </a:rPr>
              <a:t>charAt</a:t>
            </a:r>
            <a:r>
              <a:rPr lang="en-US" sz="2300" b="1" dirty="0">
                <a:solidFill>
                  <a:srgbClr val="00B0F0"/>
                </a:solidFill>
              </a:rPr>
              <a:t>(</a:t>
            </a:r>
            <a:r>
              <a:rPr lang="en-US" sz="2300" b="1" dirty="0" err="1">
                <a:solidFill>
                  <a:srgbClr val="00B0F0"/>
                </a:solidFill>
              </a:rPr>
              <a:t>int</a:t>
            </a:r>
            <a:r>
              <a:rPr lang="en-US" sz="2300" b="1" dirty="0">
                <a:solidFill>
                  <a:srgbClr val="00B0F0"/>
                </a:solidFill>
              </a:rPr>
              <a:t> </a:t>
            </a:r>
            <a:r>
              <a:rPr lang="en-US" sz="2300" b="1" i="1" dirty="0">
                <a:solidFill>
                  <a:srgbClr val="00B0F0"/>
                </a:solidFill>
              </a:rPr>
              <a:t>where</a:t>
            </a:r>
            <a:r>
              <a:rPr lang="en-US" sz="2300" b="1" dirty="0">
                <a:solidFill>
                  <a:srgbClr val="00B0F0"/>
                </a:solidFill>
              </a:rPr>
              <a:t>)</a:t>
            </a:r>
          </a:p>
          <a:p>
            <a:pPr marL="0" indent="633413">
              <a:lnSpc>
                <a:spcPct val="150000"/>
              </a:lnSpc>
              <a:buNone/>
            </a:pPr>
            <a:r>
              <a:rPr lang="en-US" sz="2300" dirty="0">
                <a:solidFill>
                  <a:schemeClr val="tx1"/>
                </a:solidFill>
              </a:rPr>
              <a:t>Here, </a:t>
            </a:r>
            <a:r>
              <a:rPr lang="en-US" sz="2300" i="1" dirty="0">
                <a:solidFill>
                  <a:schemeClr val="tx1"/>
                </a:solidFill>
              </a:rPr>
              <a:t>where </a:t>
            </a:r>
            <a:r>
              <a:rPr lang="en-US" sz="2300" dirty="0">
                <a:solidFill>
                  <a:schemeClr val="tx1"/>
                </a:solidFill>
              </a:rPr>
              <a:t>is the index of the character that we want to obtain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tx1"/>
                </a:solidFill>
              </a:rPr>
              <a:t>Index number starts from 0 and goes to n-1, where n is length of the string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tx1"/>
                </a:solidFill>
              </a:rPr>
              <a:t>returns </a:t>
            </a:r>
            <a:r>
              <a:rPr lang="en-US" sz="2300" b="1" dirty="0" err="1">
                <a:solidFill>
                  <a:schemeClr val="tx1"/>
                </a:solidFill>
              </a:rPr>
              <a:t>StringIndexOutOfBoundsException</a:t>
            </a:r>
            <a:r>
              <a:rPr lang="en-US" sz="2300" b="1" dirty="0">
                <a:solidFill>
                  <a:schemeClr val="tx1"/>
                </a:solidFill>
              </a:rPr>
              <a:t> </a:t>
            </a:r>
            <a:r>
              <a:rPr lang="en-US" sz="2300" dirty="0">
                <a:solidFill>
                  <a:schemeClr val="tx1"/>
                </a:solidFill>
              </a:rPr>
              <a:t>if given index number is greater than or equal to this string length or a negative number.</a:t>
            </a:r>
          </a:p>
        </p:txBody>
      </p:sp>
    </p:spTree>
    <p:extLst>
      <p:ext uri="{BB962C8B-B14F-4D97-AF65-F5344CB8AC3E}">
        <p14:creationId xmlns:p14="http://schemas.microsoft.com/office/powerpoint/2010/main" val="12099856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56328"/>
            <a:ext cx="9875520" cy="810472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1236" y="1066801"/>
            <a:ext cx="9326880" cy="495636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tx1"/>
                </a:solidFill>
              </a:rPr>
              <a:t>public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b="1" dirty="0">
                <a:solidFill>
                  <a:schemeClr val="tx1"/>
                </a:solidFill>
              </a:rPr>
              <a:t>class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 err="1">
                <a:solidFill>
                  <a:schemeClr val="tx1"/>
                </a:solidFill>
              </a:rPr>
              <a:t>CharAtExample</a:t>
            </a:r>
            <a:r>
              <a:rPr lang="en-US" sz="2400" dirty="0">
                <a:solidFill>
                  <a:schemeClr val="tx1"/>
                </a:solidFill>
              </a:rPr>
              <a:t>   {  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tx1"/>
                </a:solidFill>
              </a:rPr>
              <a:t>public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b="1" dirty="0">
                <a:solidFill>
                  <a:schemeClr val="tx1"/>
                </a:solidFill>
              </a:rPr>
              <a:t>static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b="1" dirty="0">
                <a:solidFill>
                  <a:schemeClr val="tx1"/>
                </a:solidFill>
              </a:rPr>
              <a:t>void</a:t>
            </a:r>
            <a:r>
              <a:rPr lang="en-US" sz="2400" dirty="0">
                <a:solidFill>
                  <a:schemeClr val="tx1"/>
                </a:solidFill>
              </a:rPr>
              <a:t> main(String </a:t>
            </a:r>
            <a:r>
              <a:rPr lang="en-US" sz="2400" dirty="0" err="1">
                <a:solidFill>
                  <a:schemeClr val="tx1"/>
                </a:solidFill>
              </a:rPr>
              <a:t>args</a:t>
            </a:r>
            <a:r>
              <a:rPr lang="en-US" sz="2400" dirty="0">
                <a:solidFill>
                  <a:schemeClr val="tx1"/>
                </a:solidFill>
              </a:rPr>
              <a:t>[]) 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</a:rPr>
              <a:t>{  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</a:rPr>
              <a:t>String name=“Atria";  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tx1"/>
                </a:solidFill>
              </a:rPr>
              <a:t>char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 err="1">
                <a:solidFill>
                  <a:schemeClr val="tx1"/>
                </a:solidFill>
              </a:rPr>
              <a:t>ch</a:t>
            </a:r>
            <a:r>
              <a:rPr lang="en-US" sz="2400" dirty="0">
                <a:solidFill>
                  <a:schemeClr val="tx1"/>
                </a:solidFill>
              </a:rPr>
              <a:t>=</a:t>
            </a:r>
            <a:r>
              <a:rPr lang="en-US" sz="2400" dirty="0" err="1">
                <a:solidFill>
                  <a:schemeClr val="tx1"/>
                </a:solidFill>
              </a:rPr>
              <a:t>name.charAt</a:t>
            </a:r>
            <a:r>
              <a:rPr lang="en-US" sz="2400" dirty="0">
                <a:solidFill>
                  <a:schemeClr val="tx1"/>
                </a:solidFill>
              </a:rPr>
              <a:t>(4);  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 err="1">
                <a:solidFill>
                  <a:schemeClr val="tx1"/>
                </a:solidFill>
              </a:rPr>
              <a:t>System.out.println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ch</a:t>
            </a:r>
            <a:r>
              <a:rPr lang="en-US" sz="2400" dirty="0">
                <a:solidFill>
                  <a:schemeClr val="tx1"/>
                </a:solidFill>
              </a:rPr>
              <a:t>);  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</a:rPr>
              <a:t>}    } 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848600" y="4021790"/>
            <a:ext cx="2514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B0F0"/>
                </a:solidFill>
              </a:rPr>
              <a:t>Output: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B0F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388621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57200"/>
            <a:ext cx="8641080" cy="640080"/>
          </a:xfrm>
        </p:spPr>
        <p:txBody>
          <a:bodyPr>
            <a:normAutofit fontScale="90000"/>
          </a:bodyPr>
          <a:lstStyle/>
          <a:p>
            <a:r>
              <a:rPr lang="en-US" sz="4900" b="1" dirty="0" err="1">
                <a:solidFill>
                  <a:schemeClr val="tx1"/>
                </a:solidFill>
              </a:rPr>
              <a:t>getChars</a:t>
            </a:r>
            <a:r>
              <a:rPr lang="en-US" sz="4900" b="1" dirty="0">
                <a:solidFill>
                  <a:schemeClr val="tx1"/>
                </a:solidFill>
              </a:rPr>
              <a:t>()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440" y="1778000"/>
            <a:ext cx="9738359" cy="36982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Method copies the content of this string into specified char array. </a:t>
            </a:r>
          </a:p>
          <a:p>
            <a:pPr>
              <a:lnSpc>
                <a:spcPct val="15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 extract more than one character at a time, we can use the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getChars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 )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method.</a:t>
            </a:r>
          </a:p>
          <a:p>
            <a:pPr>
              <a:lnSpc>
                <a:spcPct val="15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Syntax</a:t>
            </a:r>
          </a:p>
          <a:p>
            <a:pPr marL="0" indent="0">
              <a:lnSpc>
                <a:spcPct val="150000"/>
              </a:lnSpc>
              <a:buSzPct val="100000"/>
              <a:buNone/>
            </a:pPr>
            <a:r>
              <a:rPr lang="en-US" sz="2400" dirty="0"/>
              <a:t>void </a:t>
            </a:r>
            <a:r>
              <a:rPr lang="en-US" sz="2400" dirty="0" err="1"/>
              <a:t>getChars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i="1" dirty="0" err="1"/>
              <a:t>sourceStart</a:t>
            </a:r>
            <a:r>
              <a:rPr lang="en-US" sz="2400" dirty="0"/>
              <a:t>,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i="1" dirty="0" err="1"/>
              <a:t>sourceEnd</a:t>
            </a:r>
            <a:r>
              <a:rPr lang="en-US" sz="2400" dirty="0"/>
              <a:t>, char </a:t>
            </a:r>
            <a:r>
              <a:rPr lang="en-US" sz="2400" i="1" dirty="0"/>
              <a:t>target</a:t>
            </a:r>
            <a:r>
              <a:rPr lang="en-US" sz="2400" dirty="0"/>
              <a:t>[ ],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i="1" dirty="0" err="1"/>
              <a:t>targetStart</a:t>
            </a:r>
            <a:r>
              <a:rPr lang="en-US" sz="2400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4707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533400"/>
            <a:ext cx="9525000" cy="334264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Parameters description:</a:t>
            </a:r>
          </a:p>
          <a:p>
            <a:pPr marL="0" indent="0">
              <a:lnSpc>
                <a:spcPct val="150000"/>
              </a:lnSpc>
              <a:buNone/>
            </a:pPr>
            <a:b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2400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sourceStart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– index of the first character in the string to copy.</a:t>
            </a:r>
            <a:b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2400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sourceEnd</a:t>
            </a: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– index after the last character in the string to copy.</a:t>
            </a:r>
            <a:b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24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target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– Destination array of characters in which the characters from String gets copied.</a:t>
            </a:r>
            <a:b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2400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targetStart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– The index in Array starting from where the chars will be pushed into the Array.</a:t>
            </a:r>
          </a:p>
        </p:txBody>
      </p:sp>
    </p:spTree>
    <p:extLst>
      <p:ext uri="{BB962C8B-B14F-4D97-AF65-F5344CB8AC3E}">
        <p14:creationId xmlns:p14="http://schemas.microsoft.com/office/powerpoint/2010/main" val="29844302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2240"/>
            <a:ext cx="9585960" cy="7393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81593"/>
            <a:ext cx="9418320" cy="551920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000" b="1" dirty="0">
                <a:solidFill>
                  <a:schemeClr val="tx1"/>
                </a:solidFill>
              </a:rPr>
              <a:t>public</a:t>
            </a:r>
            <a:r>
              <a:rPr lang="en-US" sz="2000" dirty="0">
                <a:solidFill>
                  <a:schemeClr val="tx1"/>
                </a:solidFill>
              </a:rPr>
              <a:t> </a:t>
            </a:r>
            <a:r>
              <a:rPr lang="en-US" sz="2000" b="1" dirty="0">
                <a:solidFill>
                  <a:schemeClr val="tx1"/>
                </a:solidFill>
              </a:rPr>
              <a:t>class</a:t>
            </a:r>
            <a:r>
              <a:rPr lang="en-US" sz="2000" dirty="0">
                <a:solidFill>
                  <a:schemeClr val="tx1"/>
                </a:solidFill>
              </a:rPr>
              <a:t> </a:t>
            </a:r>
            <a:r>
              <a:rPr lang="en-US" sz="2000" dirty="0" err="1">
                <a:solidFill>
                  <a:schemeClr val="tx1"/>
                </a:solidFill>
              </a:rPr>
              <a:t>StringGetCharsExample</a:t>
            </a:r>
            <a:r>
              <a:rPr lang="en-US" sz="2000" dirty="0">
                <a:solidFill>
                  <a:schemeClr val="tx1"/>
                </a:solidFill>
              </a:rPr>
              <a:t>  {  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b="1" dirty="0">
                <a:solidFill>
                  <a:schemeClr val="tx1"/>
                </a:solidFill>
              </a:rPr>
              <a:t>public</a:t>
            </a:r>
            <a:r>
              <a:rPr lang="en-US" sz="2000" dirty="0">
                <a:solidFill>
                  <a:schemeClr val="tx1"/>
                </a:solidFill>
              </a:rPr>
              <a:t> </a:t>
            </a:r>
            <a:r>
              <a:rPr lang="en-US" sz="2000" b="1" dirty="0">
                <a:solidFill>
                  <a:schemeClr val="tx1"/>
                </a:solidFill>
              </a:rPr>
              <a:t>static</a:t>
            </a:r>
            <a:r>
              <a:rPr lang="en-US" sz="2000" dirty="0">
                <a:solidFill>
                  <a:schemeClr val="tx1"/>
                </a:solidFill>
              </a:rPr>
              <a:t> </a:t>
            </a:r>
            <a:r>
              <a:rPr lang="en-US" sz="2000" b="1" dirty="0">
                <a:solidFill>
                  <a:schemeClr val="tx1"/>
                </a:solidFill>
              </a:rPr>
              <a:t>void</a:t>
            </a:r>
            <a:r>
              <a:rPr lang="en-US" sz="2000" dirty="0">
                <a:solidFill>
                  <a:schemeClr val="tx1"/>
                </a:solidFill>
              </a:rPr>
              <a:t> main(String </a:t>
            </a:r>
            <a:r>
              <a:rPr lang="en-US" sz="2000" dirty="0" err="1">
                <a:solidFill>
                  <a:schemeClr val="tx1"/>
                </a:solidFill>
              </a:rPr>
              <a:t>args</a:t>
            </a:r>
            <a:r>
              <a:rPr lang="en-US" sz="2000" dirty="0">
                <a:solidFill>
                  <a:schemeClr val="tx1"/>
                </a:solidFill>
              </a:rPr>
              <a:t>[])   {  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>
                <a:solidFill>
                  <a:schemeClr val="tx1"/>
                </a:solidFill>
              </a:rPr>
              <a:t> String </a:t>
            </a:r>
            <a:r>
              <a:rPr lang="en-US" sz="2000" dirty="0" err="1">
                <a:solidFill>
                  <a:schemeClr val="tx1"/>
                </a:solidFill>
              </a:rPr>
              <a:t>str</a:t>
            </a:r>
            <a:r>
              <a:rPr lang="en-US" sz="2000" dirty="0">
                <a:solidFill>
                  <a:schemeClr val="tx1"/>
                </a:solidFill>
              </a:rPr>
              <a:t> = </a:t>
            </a:r>
            <a:r>
              <a:rPr lang="en-US" sz="2000" b="1" dirty="0">
                <a:solidFill>
                  <a:schemeClr val="tx1"/>
                </a:solidFill>
              </a:rPr>
              <a:t>new</a:t>
            </a:r>
            <a:r>
              <a:rPr lang="en-US" sz="2000" dirty="0">
                <a:solidFill>
                  <a:schemeClr val="tx1"/>
                </a:solidFill>
              </a:rPr>
              <a:t> String(“Hello Atria how r u");  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>
                <a:solidFill>
                  <a:schemeClr val="tx1"/>
                </a:solidFill>
              </a:rPr>
              <a:t>      </a:t>
            </a:r>
            <a:r>
              <a:rPr lang="en-US" sz="2000" b="1" dirty="0">
                <a:solidFill>
                  <a:schemeClr val="tx1"/>
                </a:solidFill>
              </a:rPr>
              <a:t>char</a:t>
            </a:r>
            <a:r>
              <a:rPr lang="en-US" sz="2000" dirty="0">
                <a:solidFill>
                  <a:schemeClr val="tx1"/>
                </a:solidFill>
              </a:rPr>
              <a:t>[] </a:t>
            </a:r>
            <a:r>
              <a:rPr lang="en-US" sz="2000" dirty="0" err="1">
                <a:solidFill>
                  <a:schemeClr val="tx1"/>
                </a:solidFill>
              </a:rPr>
              <a:t>ch</a:t>
            </a:r>
            <a:r>
              <a:rPr lang="en-US" sz="2000" dirty="0">
                <a:solidFill>
                  <a:schemeClr val="tx1"/>
                </a:solidFill>
              </a:rPr>
              <a:t> = </a:t>
            </a:r>
            <a:r>
              <a:rPr lang="en-US" sz="2000" b="1" dirty="0">
                <a:solidFill>
                  <a:schemeClr val="tx1"/>
                </a:solidFill>
              </a:rPr>
              <a:t>new</a:t>
            </a:r>
            <a:r>
              <a:rPr lang="en-US" sz="2000" dirty="0">
                <a:solidFill>
                  <a:schemeClr val="tx1"/>
                </a:solidFill>
              </a:rPr>
              <a:t> </a:t>
            </a:r>
            <a:r>
              <a:rPr lang="en-US" sz="2000" b="1" dirty="0">
                <a:solidFill>
                  <a:schemeClr val="tx1"/>
                </a:solidFill>
              </a:rPr>
              <a:t>char</a:t>
            </a:r>
            <a:r>
              <a:rPr lang="en-US" sz="2000" dirty="0">
                <a:solidFill>
                  <a:schemeClr val="tx1"/>
                </a:solidFill>
              </a:rPr>
              <a:t>[10];  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>
                <a:solidFill>
                  <a:schemeClr val="tx1"/>
                </a:solidFill>
              </a:rPr>
              <a:t>      </a:t>
            </a:r>
            <a:r>
              <a:rPr lang="en-US" sz="2000" b="1" dirty="0">
                <a:solidFill>
                  <a:schemeClr val="tx1"/>
                </a:solidFill>
              </a:rPr>
              <a:t>try</a:t>
            </a:r>
            <a:r>
              <a:rPr lang="en-US" sz="2000" dirty="0">
                <a:solidFill>
                  <a:schemeClr val="tx1"/>
                </a:solidFill>
              </a:rPr>
              <a:t>{  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>
                <a:solidFill>
                  <a:schemeClr val="tx1"/>
                </a:solidFill>
              </a:rPr>
              <a:t>         </a:t>
            </a:r>
            <a:r>
              <a:rPr lang="en-US" sz="2000" dirty="0" err="1">
                <a:solidFill>
                  <a:schemeClr val="tx1"/>
                </a:solidFill>
              </a:rPr>
              <a:t>str.getChars</a:t>
            </a:r>
            <a:r>
              <a:rPr lang="en-US" sz="2000" dirty="0">
                <a:solidFill>
                  <a:schemeClr val="tx1"/>
                </a:solidFill>
              </a:rPr>
              <a:t>(6, 16, </a:t>
            </a:r>
            <a:r>
              <a:rPr lang="en-US" sz="2000" dirty="0" err="1">
                <a:solidFill>
                  <a:schemeClr val="tx1"/>
                </a:solidFill>
              </a:rPr>
              <a:t>ch</a:t>
            </a:r>
            <a:r>
              <a:rPr lang="en-US" sz="2000" dirty="0">
                <a:solidFill>
                  <a:schemeClr val="tx1"/>
                </a:solidFill>
              </a:rPr>
              <a:t>, 0);  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>
                <a:solidFill>
                  <a:schemeClr val="tx1"/>
                </a:solidFill>
              </a:rPr>
              <a:t>         </a:t>
            </a:r>
            <a:r>
              <a:rPr lang="en-US" sz="2000" dirty="0" err="1">
                <a:solidFill>
                  <a:schemeClr val="tx1"/>
                </a:solidFill>
              </a:rPr>
              <a:t>System.out.println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ch</a:t>
            </a:r>
            <a:r>
              <a:rPr lang="en-US" sz="2000" dirty="0">
                <a:solidFill>
                  <a:schemeClr val="tx1"/>
                </a:solidFill>
              </a:rPr>
              <a:t>);  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>
                <a:solidFill>
                  <a:schemeClr val="tx1"/>
                </a:solidFill>
              </a:rPr>
              <a:t>      }</a:t>
            </a:r>
            <a:r>
              <a:rPr lang="en-US" sz="2000" b="1" dirty="0">
                <a:solidFill>
                  <a:schemeClr val="tx1"/>
                </a:solidFill>
              </a:rPr>
              <a:t>catch</a:t>
            </a:r>
            <a:r>
              <a:rPr lang="en-US" sz="2000" dirty="0">
                <a:solidFill>
                  <a:schemeClr val="tx1"/>
                </a:solidFill>
              </a:rPr>
              <a:t>(Exception ex)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>
                <a:solidFill>
                  <a:schemeClr val="tx1"/>
                </a:solidFill>
              </a:rPr>
              <a:t>{  </a:t>
            </a:r>
            <a:r>
              <a:rPr lang="en-US" sz="2000" dirty="0" err="1">
                <a:solidFill>
                  <a:schemeClr val="tx1"/>
                </a:solidFill>
              </a:rPr>
              <a:t>System.out.println</a:t>
            </a:r>
            <a:r>
              <a:rPr lang="en-US" sz="2000" dirty="0">
                <a:solidFill>
                  <a:schemeClr val="tx1"/>
                </a:solidFill>
              </a:rPr>
              <a:t>(ex);   }  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>
                <a:solidFill>
                  <a:schemeClr val="tx1"/>
                </a:solidFill>
              </a:rPr>
              <a:t>}} 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391400" y="2971800"/>
            <a:ext cx="25527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B0F0"/>
                </a:solidFill>
              </a:rPr>
              <a:t>Output: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B0F0"/>
                </a:solidFill>
              </a:rPr>
              <a:t>Atria how </a:t>
            </a:r>
          </a:p>
        </p:txBody>
      </p:sp>
    </p:spTree>
    <p:extLst>
      <p:ext uri="{BB962C8B-B14F-4D97-AF65-F5344CB8AC3E}">
        <p14:creationId xmlns:p14="http://schemas.microsoft.com/office/powerpoint/2010/main" val="12598118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838200"/>
            <a:ext cx="8610600" cy="54102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String </a:t>
            </a: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str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=new String("Hello MSEC how r u");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char[]</a:t>
            </a: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ch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=new char[10];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ch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[0]='a';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ch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[1]='b';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try{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str.getChars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(6,10,ch,1);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System.out.println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ch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);}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catch(Exception ex){  </a:t>
            </a: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System.out.println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(ex);   }</a:t>
            </a:r>
          </a:p>
        </p:txBody>
      </p:sp>
      <p:sp>
        <p:nvSpPr>
          <p:cNvPr id="4" name="Rectangle 3"/>
          <p:cNvSpPr/>
          <p:nvPr/>
        </p:nvSpPr>
        <p:spPr>
          <a:xfrm>
            <a:off x="1371600" y="152400"/>
            <a:ext cx="1346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Example</a:t>
            </a:r>
            <a:endParaRPr lang="en-IN" sz="2400" dirty="0">
              <a:solidFill>
                <a:srgbClr val="00B0F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924800" y="2819400"/>
            <a:ext cx="11592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>
                <a:solidFill>
                  <a:srgbClr val="00B0F0"/>
                </a:solidFill>
              </a:rPr>
              <a:t>Output:</a:t>
            </a:r>
          </a:p>
          <a:p>
            <a:r>
              <a:rPr lang="en-IN" sz="2400" dirty="0" err="1">
                <a:solidFill>
                  <a:srgbClr val="00B0F0"/>
                </a:solidFill>
              </a:rPr>
              <a:t>aMSEC</a:t>
            </a:r>
            <a:endParaRPr lang="en-IN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05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52400"/>
            <a:ext cx="9829800" cy="609600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00B0F0"/>
                </a:solidFill>
              </a:rPr>
              <a:t>Example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String </a:t>
            </a: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str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=new String("Hello Atria how r u");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char[] </a:t>
            </a: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ch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=new char[10];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ch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[0]='a';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ch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[1]='b';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try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str.getChars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(6,10,ch,4);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System.out.println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ch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System.out.println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ch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[4]);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}catch(Exception ex)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{  </a:t>
            </a: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System.out.println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(ex);   }</a:t>
            </a:r>
            <a:r>
              <a:rPr lang="en-IN" dirty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7848600" y="2514600"/>
            <a:ext cx="1447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B0F0"/>
                </a:solidFill>
              </a:rPr>
              <a:t>Output:</a:t>
            </a:r>
          </a:p>
          <a:p>
            <a:r>
              <a:rPr lang="en-IN" sz="2400" dirty="0" err="1">
                <a:solidFill>
                  <a:srgbClr val="00B0F0"/>
                </a:solidFill>
              </a:rPr>
              <a:t>abAtri</a:t>
            </a:r>
            <a:endParaRPr lang="en-IN" sz="2400" dirty="0">
              <a:solidFill>
                <a:srgbClr val="00B0F0"/>
              </a:solidFill>
            </a:endParaRPr>
          </a:p>
          <a:p>
            <a:r>
              <a:rPr lang="en-IN" sz="2400" dirty="0">
                <a:solidFill>
                  <a:srgbClr val="00B0F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440001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441" y="640080"/>
            <a:ext cx="8641080" cy="85344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String </a:t>
            </a:r>
            <a:r>
              <a:rPr lang="en-US" sz="4000" b="1" dirty="0" err="1">
                <a:solidFill>
                  <a:schemeClr val="tx1"/>
                </a:solidFill>
              </a:rPr>
              <a:t>getBytes</a:t>
            </a:r>
            <a:r>
              <a:rPr lang="en-US" sz="4000" b="1" dirty="0">
                <a:solidFill>
                  <a:schemeClr val="tx1"/>
                </a:solidFill>
              </a:rPr>
              <a:t>()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tx1"/>
                </a:solidFill>
              </a:rPr>
              <a:t>getBytes</a:t>
            </a:r>
            <a:r>
              <a:rPr lang="en-US" sz="2400" b="1" dirty="0">
                <a:solidFill>
                  <a:schemeClr val="tx1"/>
                </a:solidFill>
              </a:rPr>
              <a:t>()</a:t>
            </a:r>
            <a:r>
              <a:rPr lang="en-US" sz="2400" dirty="0">
                <a:solidFill>
                  <a:schemeClr val="tx1"/>
                </a:solidFill>
              </a:rPr>
              <a:t> method returns the byte array of the string.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its simplest form:</a:t>
            </a:r>
          </a:p>
          <a:p>
            <a:pPr marL="1031875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00B0F0"/>
                </a:solidFill>
              </a:rPr>
              <a:t>byte[ ] </a:t>
            </a:r>
            <a:r>
              <a:rPr lang="en-US" sz="2400" dirty="0" err="1">
                <a:solidFill>
                  <a:srgbClr val="00B0F0"/>
                </a:solidFill>
              </a:rPr>
              <a:t>getBytes</a:t>
            </a:r>
            <a:r>
              <a:rPr lang="en-US" sz="2400" dirty="0">
                <a:solidFill>
                  <a:srgbClr val="00B0F0"/>
                </a:solidFill>
              </a:rPr>
              <a:t>( )</a:t>
            </a:r>
          </a:p>
        </p:txBody>
      </p:sp>
    </p:spTree>
    <p:extLst>
      <p:ext uri="{BB962C8B-B14F-4D97-AF65-F5344CB8AC3E}">
        <p14:creationId xmlns:p14="http://schemas.microsoft.com/office/powerpoint/2010/main" val="3164758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52600" y="2631440"/>
            <a:ext cx="7861920" cy="1316839"/>
          </a:xfrm>
        </p:spPr>
        <p:txBody>
          <a:bodyPr>
            <a:normAutofit/>
          </a:bodyPr>
          <a:lstStyle/>
          <a:p>
            <a:pPr algn="l"/>
            <a:r>
              <a:rPr lang="en-US" sz="6000" b="1" cap="none" dirty="0">
                <a:solidFill>
                  <a:schemeClr val="tx1"/>
                </a:solidFill>
              </a:rPr>
              <a:t> String Constructors</a:t>
            </a:r>
            <a:endParaRPr lang="en-US" sz="6000" cap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5286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441" y="0"/>
            <a:ext cx="8641080" cy="56896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441" y="711200"/>
            <a:ext cx="9189720" cy="554736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</a:rPr>
              <a:t>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</a:rPr>
              <a:t>String s1="ABCDEFG";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tx1"/>
                </a:solidFill>
              </a:rPr>
              <a:t>byte</a:t>
            </a:r>
            <a:r>
              <a:rPr lang="en-US" sz="2400" dirty="0">
                <a:solidFill>
                  <a:schemeClr val="tx1"/>
                </a:solidFill>
              </a:rPr>
              <a:t>[] </a:t>
            </a:r>
            <a:r>
              <a:rPr lang="en-US" sz="2400" dirty="0" err="1">
                <a:solidFill>
                  <a:schemeClr val="tx1"/>
                </a:solidFill>
              </a:rPr>
              <a:t>barr</a:t>
            </a:r>
            <a:r>
              <a:rPr lang="en-US" sz="2400" dirty="0">
                <a:solidFill>
                  <a:schemeClr val="tx1"/>
                </a:solidFill>
              </a:rPr>
              <a:t>=s1.getBytes();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tx1"/>
                </a:solidFill>
              </a:rPr>
              <a:t>for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b="1" dirty="0" err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=0;i&lt;</a:t>
            </a:r>
            <a:r>
              <a:rPr lang="en-US" sz="2400" dirty="0" err="1">
                <a:solidFill>
                  <a:schemeClr val="tx1"/>
                </a:solidFill>
              </a:rPr>
              <a:t>barr.length;i</a:t>
            </a:r>
            <a:r>
              <a:rPr lang="en-US" sz="2400" dirty="0">
                <a:solidFill>
                  <a:schemeClr val="tx1"/>
                </a:solidFill>
              </a:rPr>
              <a:t>++)  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</a:rPr>
              <a:t> {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>
                <a:solidFill>
                  <a:schemeClr val="tx1"/>
                </a:solidFill>
              </a:rPr>
              <a:t>System.out.println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barr</a:t>
            </a:r>
            <a:r>
              <a:rPr lang="en-US" sz="2400" dirty="0">
                <a:solidFill>
                  <a:schemeClr val="tx1"/>
                </a:solidFill>
              </a:rPr>
              <a:t>[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]);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</a:rPr>
              <a:t> }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66561" y="1295400"/>
            <a:ext cx="3657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B0F0"/>
                </a:solidFill>
              </a:rPr>
              <a:t>Output: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B0F0"/>
                </a:solidFill>
              </a:rPr>
              <a:t>65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B0F0"/>
                </a:solidFill>
              </a:rPr>
              <a:t>66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B0F0"/>
                </a:solidFill>
              </a:rPr>
              <a:t>67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B0F0"/>
                </a:solidFill>
              </a:rPr>
              <a:t>68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B0F0"/>
                </a:solidFill>
              </a:rPr>
              <a:t>69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B0F0"/>
                </a:solidFill>
              </a:rPr>
              <a:t>70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B0F0"/>
                </a:solidFill>
              </a:rPr>
              <a:t>71</a:t>
            </a:r>
          </a:p>
        </p:txBody>
      </p:sp>
    </p:spTree>
    <p:extLst>
      <p:ext uri="{BB962C8B-B14F-4D97-AF65-F5344CB8AC3E}">
        <p14:creationId xmlns:p14="http://schemas.microsoft.com/office/powerpoint/2010/main" val="1951871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441" y="640080"/>
            <a:ext cx="8641080" cy="99568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String </a:t>
            </a:r>
            <a:r>
              <a:rPr lang="en-US" sz="4000" b="1" dirty="0" err="1">
                <a:solidFill>
                  <a:schemeClr val="tx1"/>
                </a:solidFill>
              </a:rPr>
              <a:t>toCharArray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441" y="1849120"/>
            <a:ext cx="8641080" cy="3911600"/>
          </a:xfrm>
        </p:spPr>
        <p:txBody>
          <a:bodyPr>
            <a:normAutofit/>
          </a:bodyPr>
          <a:lstStyle/>
          <a:p>
            <a:pPr marL="442913" indent="-442913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 err="1">
                <a:solidFill>
                  <a:schemeClr val="tx1"/>
                </a:solidFill>
              </a:rPr>
              <a:t>toCharArray</a:t>
            </a:r>
            <a:r>
              <a:rPr lang="en-US" sz="2400" b="1" dirty="0">
                <a:solidFill>
                  <a:schemeClr val="tx1"/>
                </a:solidFill>
              </a:rPr>
              <a:t>()</a:t>
            </a:r>
            <a:r>
              <a:rPr lang="en-US" sz="2400" dirty="0">
                <a:solidFill>
                  <a:schemeClr val="tx1"/>
                </a:solidFill>
              </a:rPr>
              <a:t> method converts this string into character array</a:t>
            </a:r>
          </a:p>
          <a:p>
            <a:pPr marL="442913" indent="-442913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returns a newly created character array, its length is similar to this string</a:t>
            </a:r>
          </a:p>
          <a:p>
            <a:pPr marL="442913" indent="-442913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</a:rPr>
              <a:t>syntax</a:t>
            </a:r>
          </a:p>
          <a:p>
            <a:pPr marL="914400" indent="0" algn="just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00B0F0"/>
                </a:solidFill>
              </a:rPr>
              <a:t>public</a:t>
            </a:r>
            <a:r>
              <a:rPr lang="en-US" sz="2400" dirty="0">
                <a:solidFill>
                  <a:srgbClr val="00B0F0"/>
                </a:solidFill>
              </a:rPr>
              <a:t> </a:t>
            </a:r>
            <a:r>
              <a:rPr lang="en-US" sz="2400" b="1" dirty="0">
                <a:solidFill>
                  <a:srgbClr val="00B0F0"/>
                </a:solidFill>
              </a:rPr>
              <a:t>char</a:t>
            </a:r>
            <a:r>
              <a:rPr lang="en-US" sz="2400" dirty="0">
                <a:solidFill>
                  <a:srgbClr val="00B0F0"/>
                </a:solidFill>
              </a:rPr>
              <a:t>[] </a:t>
            </a:r>
            <a:r>
              <a:rPr lang="en-US" sz="2400" dirty="0" err="1">
                <a:solidFill>
                  <a:srgbClr val="00B0F0"/>
                </a:solidFill>
              </a:rPr>
              <a:t>toCharArray</a:t>
            </a:r>
            <a:r>
              <a:rPr lang="en-US" sz="2400" dirty="0">
                <a:solidFill>
                  <a:srgbClr val="00B0F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458751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0"/>
            <a:ext cx="9875520" cy="7112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    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8720" y="1371600"/>
            <a:ext cx="9235440" cy="488696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</a:rPr>
              <a:t>String s1="hello";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tx1"/>
                </a:solidFill>
              </a:rPr>
              <a:t>char</a:t>
            </a:r>
            <a:r>
              <a:rPr lang="en-US" sz="2400" dirty="0">
                <a:solidFill>
                  <a:schemeClr val="tx1"/>
                </a:solidFill>
              </a:rPr>
              <a:t>[] </a:t>
            </a:r>
            <a:r>
              <a:rPr lang="en-US" sz="2400" dirty="0" err="1">
                <a:solidFill>
                  <a:schemeClr val="tx1"/>
                </a:solidFill>
              </a:rPr>
              <a:t>ch</a:t>
            </a:r>
            <a:r>
              <a:rPr lang="en-US" sz="2400" dirty="0">
                <a:solidFill>
                  <a:schemeClr val="tx1"/>
                </a:solidFill>
              </a:rPr>
              <a:t>=s1.toCharArray();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tx1"/>
                </a:solidFill>
              </a:rPr>
              <a:t>for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b="1" dirty="0" err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=0;i&lt;</a:t>
            </a:r>
            <a:r>
              <a:rPr lang="en-US" sz="2400" dirty="0" err="1">
                <a:solidFill>
                  <a:schemeClr val="tx1"/>
                </a:solidFill>
              </a:rPr>
              <a:t>ch.length;i</a:t>
            </a:r>
            <a:r>
              <a:rPr lang="en-US" sz="2400" dirty="0">
                <a:solidFill>
                  <a:schemeClr val="tx1"/>
                </a:solidFill>
              </a:rPr>
              <a:t>++)  {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>
                <a:solidFill>
                  <a:schemeClr val="tx1"/>
                </a:solidFill>
              </a:rPr>
              <a:t>System.out.println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ch</a:t>
            </a:r>
            <a:r>
              <a:rPr lang="en-US" sz="2400" dirty="0">
                <a:solidFill>
                  <a:schemeClr val="tx1"/>
                </a:solidFill>
              </a:rPr>
              <a:t>[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]);   }  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29400" y="1981200"/>
            <a:ext cx="3429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Output:</a:t>
            </a:r>
          </a:p>
          <a:p>
            <a:r>
              <a:rPr lang="en-US" sz="2400" b="1" dirty="0">
                <a:solidFill>
                  <a:srgbClr val="00B0F0"/>
                </a:solidFill>
              </a:rPr>
              <a:t>h</a:t>
            </a:r>
          </a:p>
          <a:p>
            <a:r>
              <a:rPr lang="en-US" sz="2400" b="1" dirty="0">
                <a:solidFill>
                  <a:srgbClr val="00B0F0"/>
                </a:solidFill>
              </a:rPr>
              <a:t>e</a:t>
            </a:r>
          </a:p>
          <a:p>
            <a:r>
              <a:rPr lang="en-US" sz="2400" b="1" dirty="0">
                <a:solidFill>
                  <a:srgbClr val="00B0F0"/>
                </a:solidFill>
              </a:rPr>
              <a:t>l</a:t>
            </a:r>
          </a:p>
          <a:p>
            <a:r>
              <a:rPr lang="en-US" sz="2400" b="1" dirty="0">
                <a:solidFill>
                  <a:srgbClr val="00B0F0"/>
                </a:solidFill>
              </a:rPr>
              <a:t>l</a:t>
            </a:r>
          </a:p>
          <a:p>
            <a:r>
              <a:rPr lang="en-US" sz="2400" b="1" dirty="0">
                <a:solidFill>
                  <a:srgbClr val="00B0F0"/>
                </a:solidFill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70255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cap="none" dirty="0">
                <a:solidFill>
                  <a:schemeClr val="tx1"/>
                </a:solidFill>
              </a:rPr>
              <a:t>String Comparison</a:t>
            </a:r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33400306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441" y="426721"/>
            <a:ext cx="8641080" cy="138684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String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441" y="1813561"/>
            <a:ext cx="8641080" cy="366268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</a:rPr>
              <a:t>There are three ways to compare string in java: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900113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By equals() method</a:t>
            </a:r>
          </a:p>
          <a:p>
            <a:pPr marL="900113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By = = operator</a:t>
            </a:r>
          </a:p>
          <a:p>
            <a:pPr marL="900113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By </a:t>
            </a:r>
            <a:r>
              <a:rPr lang="en-US" sz="2400" dirty="0" err="1">
                <a:solidFill>
                  <a:schemeClr val="tx1"/>
                </a:solidFill>
              </a:rPr>
              <a:t>compareTo</a:t>
            </a:r>
            <a:r>
              <a:rPr lang="en-US" sz="2400" dirty="0">
                <a:solidFill>
                  <a:schemeClr val="tx1"/>
                </a:solidFill>
              </a:rPr>
              <a:t>()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019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8641080" cy="711200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4400" b="1" dirty="0">
                <a:solidFill>
                  <a:schemeClr val="tx1"/>
                </a:solidFill>
              </a:rPr>
              <a:t>1) String compare by equals()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78000"/>
            <a:ext cx="9784080" cy="4196080"/>
          </a:xfrm>
        </p:spPr>
        <p:txBody>
          <a:bodyPr>
            <a:normAutofit/>
          </a:bodyPr>
          <a:lstStyle/>
          <a:p>
            <a:pPr marL="636588" indent="-5207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Compares </a:t>
            </a:r>
            <a:r>
              <a:rPr lang="en-US" sz="2400" b="1" dirty="0">
                <a:solidFill>
                  <a:srgbClr val="00B0F0"/>
                </a:solidFill>
              </a:rPr>
              <a:t>values</a:t>
            </a:r>
            <a:r>
              <a:rPr lang="en-US" sz="2400" dirty="0">
                <a:solidFill>
                  <a:schemeClr val="tx1"/>
                </a:solidFill>
              </a:rPr>
              <a:t> of string for equality.</a:t>
            </a:r>
          </a:p>
          <a:p>
            <a:pPr marL="636588" indent="-5207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 String class provides two methods:</a:t>
            </a:r>
          </a:p>
          <a:p>
            <a:pPr marL="1712913" indent="-847725" algn="just">
              <a:lnSpc>
                <a:spcPct val="150000"/>
              </a:lnSpc>
              <a:buFont typeface="+mj-lt"/>
              <a:buAutoNum type="romanUcPeriod"/>
            </a:pPr>
            <a:r>
              <a:rPr lang="en-US" sz="2400" i="1" dirty="0">
                <a:solidFill>
                  <a:schemeClr val="tx1"/>
                </a:solidFill>
              </a:rPr>
              <a:t>public </a:t>
            </a:r>
            <a:r>
              <a:rPr lang="en-US" sz="2400" i="1" dirty="0" err="1">
                <a:solidFill>
                  <a:schemeClr val="tx1"/>
                </a:solidFill>
              </a:rPr>
              <a:t>boolean</a:t>
            </a:r>
            <a:r>
              <a:rPr lang="en-US" sz="2400" i="1" dirty="0">
                <a:solidFill>
                  <a:schemeClr val="tx1"/>
                </a:solidFill>
              </a:rPr>
              <a:t> equals(String </a:t>
            </a:r>
            <a:r>
              <a:rPr lang="en-US" sz="2400" i="1" dirty="0" err="1">
                <a:solidFill>
                  <a:schemeClr val="tx1"/>
                </a:solidFill>
              </a:rPr>
              <a:t>str</a:t>
            </a:r>
            <a:r>
              <a:rPr lang="en-US" sz="2400" i="1" dirty="0">
                <a:solidFill>
                  <a:schemeClr val="tx1"/>
                </a:solidFill>
              </a:rPr>
              <a:t>) </a:t>
            </a:r>
          </a:p>
          <a:p>
            <a:pPr marL="1712913" indent="-847725" algn="just">
              <a:lnSpc>
                <a:spcPct val="150000"/>
              </a:lnSpc>
              <a:buFont typeface="+mj-lt"/>
              <a:buAutoNum type="romanUcPeriod"/>
            </a:pPr>
            <a:r>
              <a:rPr lang="en-US" sz="2400" i="1" dirty="0">
                <a:solidFill>
                  <a:schemeClr val="tx1"/>
                </a:solidFill>
              </a:rPr>
              <a:t>public </a:t>
            </a:r>
            <a:r>
              <a:rPr lang="en-US" sz="2400" i="1" dirty="0" err="1">
                <a:solidFill>
                  <a:schemeClr val="tx1"/>
                </a:solidFill>
              </a:rPr>
              <a:t>boolean</a:t>
            </a:r>
            <a:r>
              <a:rPr lang="en-US" sz="2400" i="1" dirty="0">
                <a:solidFill>
                  <a:schemeClr val="tx1"/>
                </a:solidFill>
              </a:rPr>
              <a:t> </a:t>
            </a:r>
            <a:r>
              <a:rPr lang="en-US" sz="2400" i="1" dirty="0" err="1">
                <a:solidFill>
                  <a:schemeClr val="tx1"/>
                </a:solidFill>
              </a:rPr>
              <a:t>equalsIgnoreCase</a:t>
            </a:r>
            <a:r>
              <a:rPr lang="en-US" sz="2400" i="1" dirty="0">
                <a:solidFill>
                  <a:schemeClr val="tx1"/>
                </a:solidFill>
              </a:rPr>
              <a:t>(String </a:t>
            </a:r>
            <a:r>
              <a:rPr lang="en-US" sz="2400" i="1" dirty="0" err="1">
                <a:solidFill>
                  <a:schemeClr val="tx1"/>
                </a:solidFill>
              </a:rPr>
              <a:t>str</a:t>
            </a:r>
            <a:r>
              <a:rPr lang="en-US" sz="2400" i="1" dirty="0">
                <a:solidFill>
                  <a:schemeClr val="tx1"/>
                </a:solidFill>
              </a:rPr>
              <a:t>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293577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441" y="142240"/>
            <a:ext cx="8641080" cy="64008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Example for </a:t>
            </a:r>
            <a:r>
              <a:rPr lang="en-US" sz="4000" b="1" i="1" dirty="0">
                <a:solidFill>
                  <a:schemeClr val="tx1"/>
                </a:solidFill>
              </a:rPr>
              <a:t>equals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441" y="853440"/>
            <a:ext cx="8823960" cy="554736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600" dirty="0">
                <a:solidFill>
                  <a:schemeClr val="tx1"/>
                </a:solidFill>
              </a:rPr>
              <a:t>   String s1=“Atria";  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600" dirty="0">
                <a:solidFill>
                  <a:schemeClr val="tx1"/>
                </a:solidFill>
              </a:rPr>
              <a:t>   String s2=“Atria";  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600" dirty="0">
                <a:solidFill>
                  <a:schemeClr val="tx1"/>
                </a:solidFill>
              </a:rPr>
              <a:t>   String s3=</a:t>
            </a:r>
            <a:r>
              <a:rPr lang="en-US" sz="2600" b="1" dirty="0">
                <a:solidFill>
                  <a:schemeClr val="tx1"/>
                </a:solidFill>
              </a:rPr>
              <a:t>new</a:t>
            </a:r>
            <a:r>
              <a:rPr lang="en-US" sz="2600" dirty="0">
                <a:solidFill>
                  <a:schemeClr val="tx1"/>
                </a:solidFill>
              </a:rPr>
              <a:t> String(“Atria");  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600" dirty="0">
                <a:solidFill>
                  <a:schemeClr val="tx1"/>
                </a:solidFill>
              </a:rPr>
              <a:t>   String s4=“Atlas";  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600" dirty="0">
                <a:solidFill>
                  <a:schemeClr val="tx1"/>
                </a:solidFill>
              </a:rPr>
              <a:t>   </a:t>
            </a:r>
            <a:r>
              <a:rPr lang="en-US" sz="2600" dirty="0" err="1">
                <a:solidFill>
                  <a:schemeClr val="tx1"/>
                </a:solidFill>
              </a:rPr>
              <a:t>System.out.println</a:t>
            </a:r>
            <a:r>
              <a:rPr lang="en-US" sz="2600" dirty="0">
                <a:solidFill>
                  <a:schemeClr val="tx1"/>
                </a:solidFill>
              </a:rPr>
              <a:t>(s1.equals(s2));  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600" dirty="0">
                <a:solidFill>
                  <a:schemeClr val="tx1"/>
                </a:solidFill>
              </a:rPr>
              <a:t>   </a:t>
            </a:r>
            <a:r>
              <a:rPr lang="en-US" sz="2600" dirty="0" err="1">
                <a:solidFill>
                  <a:schemeClr val="tx1"/>
                </a:solidFill>
              </a:rPr>
              <a:t>System.out.println</a:t>
            </a:r>
            <a:r>
              <a:rPr lang="en-US" sz="2600" dirty="0">
                <a:solidFill>
                  <a:schemeClr val="tx1"/>
                </a:solidFill>
              </a:rPr>
              <a:t>(s1.equals(s3));  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600" dirty="0">
                <a:solidFill>
                  <a:schemeClr val="tx1"/>
                </a:solidFill>
              </a:rPr>
              <a:t>   </a:t>
            </a:r>
            <a:r>
              <a:rPr lang="en-US" sz="2600" dirty="0" err="1">
                <a:solidFill>
                  <a:schemeClr val="tx1"/>
                </a:solidFill>
              </a:rPr>
              <a:t>System.out.println</a:t>
            </a:r>
            <a:r>
              <a:rPr lang="en-US" sz="2600" dirty="0">
                <a:solidFill>
                  <a:schemeClr val="tx1"/>
                </a:solidFill>
              </a:rPr>
              <a:t>(s1.equals(s4));</a:t>
            </a:r>
            <a:r>
              <a:rPr lang="en-US" sz="2100" dirty="0">
                <a:solidFill>
                  <a:schemeClr val="tx1"/>
                </a:solidFill>
              </a:rPr>
              <a:t>  </a:t>
            </a:r>
          </a:p>
          <a:p>
            <a:pPr marL="0" indent="0">
              <a:buNone/>
            </a:pPr>
            <a:endParaRPr lang="en-US" sz="21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100" b="1" dirty="0">
                <a:solidFill>
                  <a:schemeClr val="tx1"/>
                </a:solidFill>
              </a:rPr>
              <a:t>Output</a:t>
            </a:r>
          </a:p>
          <a:p>
            <a:pPr marL="0" indent="0">
              <a:buNone/>
            </a:pPr>
            <a:r>
              <a:rPr lang="en-US" sz="2100" b="1" dirty="0">
                <a:solidFill>
                  <a:schemeClr val="tx1"/>
                </a:solidFill>
              </a:rPr>
              <a:t>true </a:t>
            </a:r>
          </a:p>
          <a:p>
            <a:pPr marL="0" indent="0">
              <a:buNone/>
            </a:pPr>
            <a:r>
              <a:rPr lang="en-US" sz="2100" b="1" dirty="0">
                <a:solidFill>
                  <a:schemeClr val="tx1"/>
                </a:solidFill>
              </a:rPr>
              <a:t>true </a:t>
            </a:r>
          </a:p>
          <a:p>
            <a:pPr marL="0" indent="0">
              <a:buNone/>
            </a:pPr>
            <a:r>
              <a:rPr lang="en-US" sz="2100" b="1" dirty="0">
                <a:solidFill>
                  <a:schemeClr val="tx1"/>
                </a:solidFill>
              </a:rPr>
              <a:t>false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45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441" y="284480"/>
            <a:ext cx="8641080" cy="64008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Example for </a:t>
            </a:r>
            <a:r>
              <a:rPr lang="en-US" sz="4000" b="1" i="1" dirty="0" err="1">
                <a:solidFill>
                  <a:schemeClr val="tx1"/>
                </a:solidFill>
              </a:rPr>
              <a:t>equalsIgnoreCase</a:t>
            </a:r>
            <a:r>
              <a:rPr lang="en-US" sz="40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441" y="1219200"/>
            <a:ext cx="8641080" cy="489712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</a:rPr>
              <a:t>   String s1=“Atria";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</a:rPr>
              <a:t>   String s2=“ATRIA";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</a:rPr>
              <a:t>   </a:t>
            </a:r>
            <a:r>
              <a:rPr lang="en-US" sz="2400" dirty="0" err="1">
                <a:solidFill>
                  <a:schemeClr val="tx1"/>
                </a:solidFill>
              </a:rPr>
              <a:t>System.out.println</a:t>
            </a:r>
            <a:r>
              <a:rPr lang="en-US" sz="2400" dirty="0">
                <a:solidFill>
                  <a:schemeClr val="tx1"/>
                </a:solidFill>
              </a:rPr>
              <a:t>(s1.equals(s2))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</a:rPr>
              <a:t>   </a:t>
            </a:r>
            <a:r>
              <a:rPr lang="en-US" sz="2400" dirty="0" err="1">
                <a:solidFill>
                  <a:schemeClr val="tx1"/>
                </a:solidFill>
              </a:rPr>
              <a:t>System.out.println</a:t>
            </a:r>
            <a:r>
              <a:rPr lang="en-US" sz="2400" dirty="0">
                <a:solidFill>
                  <a:schemeClr val="tx1"/>
                </a:solidFill>
              </a:rPr>
              <a:t>(s1.equalsIgnoreCase(s2));   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Output: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false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true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128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869680" cy="50291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Example for </a:t>
            </a:r>
            <a:r>
              <a:rPr lang="en-US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equals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and</a:t>
            </a:r>
            <a:r>
              <a:rPr lang="en-US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600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equalsIgnoreCase</a:t>
            </a:r>
            <a:endParaRPr lang="en-US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363200" cy="5029200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class </a:t>
            </a:r>
            <a:r>
              <a:rPr lang="en-US" sz="2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equalsDemo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public static void main(String </a:t>
            </a:r>
            <a:r>
              <a:rPr lang="en-US" sz="2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args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[])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String s1 = "Hello";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String s2 = "Hello";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String s3 = "Good-bye";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String s4 = "HELLO";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System.out.println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(s1 + " equals " + s2 + " -&gt; " +s1.equals(s2));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System.out.println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(s1 + " equals " + s3 + " -&gt; " +s1.equals(s3));</a:t>
            </a:r>
          </a:p>
          <a:p>
            <a:pPr marL="0" indent="0">
              <a:buNone/>
            </a:pPr>
            <a:endParaRPr lang="en-US" sz="2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17475" indent="0">
              <a:buNone/>
            </a:pPr>
            <a:r>
              <a:rPr lang="en-US" sz="2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System.out.println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(s1 + " equals " + s4 + " -&gt; " +s1.equals(s4));</a:t>
            </a:r>
          </a:p>
          <a:p>
            <a:pPr marL="117475" indent="0">
              <a:buNone/>
            </a:pPr>
            <a:r>
              <a:rPr lang="en-US" sz="2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System.out.println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(s1 + " </a:t>
            </a:r>
            <a:r>
              <a:rPr lang="en-US" sz="2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equalsIgnoreCase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" + s4 + " -&gt; " +s1.equalsIgnoreCase(s4));</a:t>
            </a:r>
          </a:p>
          <a:p>
            <a:pPr marL="117475" indent="0">
              <a:buNone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</a:p>
          <a:p>
            <a:pPr marL="117475" indent="0">
              <a:buNone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</a:p>
        </p:txBody>
      </p:sp>
      <p:cxnSp>
        <p:nvCxnSpPr>
          <p:cNvPr id="5" name="Straight Connector 4"/>
          <p:cNvCxnSpPr>
            <a:stCxn id="3" idx="0"/>
            <a:endCxn id="3" idx="2"/>
          </p:cNvCxnSpPr>
          <p:nvPr/>
        </p:nvCxnSpPr>
        <p:spPr>
          <a:xfrm>
            <a:off x="5791200" y="990600"/>
            <a:ext cx="0" cy="5029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400800" y="4114800"/>
            <a:ext cx="457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Output:</a:t>
            </a:r>
          </a:p>
          <a:p>
            <a:r>
              <a:rPr lang="en-US" sz="2000" b="1" dirty="0">
                <a:solidFill>
                  <a:srgbClr val="00B0F0"/>
                </a:solidFill>
              </a:rPr>
              <a:t>Hello equals Hello -&gt; true</a:t>
            </a:r>
          </a:p>
          <a:p>
            <a:r>
              <a:rPr lang="en-US" sz="2000" b="1" dirty="0">
                <a:solidFill>
                  <a:srgbClr val="00B0F0"/>
                </a:solidFill>
              </a:rPr>
              <a:t>Hello equals Good-bye -&gt; false</a:t>
            </a:r>
          </a:p>
          <a:p>
            <a:r>
              <a:rPr lang="en-US" sz="2000" b="1" dirty="0">
                <a:solidFill>
                  <a:srgbClr val="00B0F0"/>
                </a:solidFill>
              </a:rPr>
              <a:t>Hello equals HELLO -&gt; false</a:t>
            </a:r>
          </a:p>
          <a:p>
            <a:r>
              <a:rPr lang="en-US" sz="2000" b="1" dirty="0">
                <a:solidFill>
                  <a:srgbClr val="00B0F0"/>
                </a:solidFill>
              </a:rPr>
              <a:t>Hello </a:t>
            </a:r>
            <a:r>
              <a:rPr lang="en-US" sz="2000" b="1" dirty="0" err="1">
                <a:solidFill>
                  <a:srgbClr val="00B0F0"/>
                </a:solidFill>
              </a:rPr>
              <a:t>equalsIgnoreCase</a:t>
            </a:r>
            <a:r>
              <a:rPr lang="en-US" sz="2000" b="1" dirty="0">
                <a:solidFill>
                  <a:srgbClr val="00B0F0"/>
                </a:solidFill>
              </a:rPr>
              <a:t> HELLO -&gt; true</a:t>
            </a:r>
          </a:p>
        </p:txBody>
      </p:sp>
    </p:spTree>
    <p:extLst>
      <p:ext uri="{BB962C8B-B14F-4D97-AF65-F5344CB8AC3E}">
        <p14:creationId xmlns:p14="http://schemas.microsoft.com/office/powerpoint/2010/main" val="420378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441" y="640080"/>
            <a:ext cx="8641080" cy="71120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2) String compare by == operator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440" y="2062480"/>
            <a:ext cx="9128759" cy="341376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b="1" dirty="0">
                <a:solidFill>
                  <a:schemeClr val="tx1"/>
                </a:solidFill>
              </a:rPr>
              <a:t>== </a:t>
            </a:r>
            <a:r>
              <a:rPr lang="en-US" sz="2400" dirty="0">
                <a:solidFill>
                  <a:schemeClr val="tx1"/>
                </a:solidFill>
              </a:rPr>
              <a:t>operator compares </a:t>
            </a:r>
            <a:r>
              <a:rPr lang="en-US" sz="2400" b="1" dirty="0">
                <a:solidFill>
                  <a:srgbClr val="00B0F0"/>
                </a:solidFill>
              </a:rPr>
              <a:t>two object references </a:t>
            </a:r>
            <a:r>
              <a:rPr lang="en-US" sz="2400" dirty="0">
                <a:solidFill>
                  <a:schemeClr val="tx1"/>
                </a:solidFill>
              </a:rPr>
              <a:t>to see whether they refer to the same instance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The = = operator compares </a:t>
            </a:r>
            <a:r>
              <a:rPr lang="en-US" sz="2400" b="1" dirty="0">
                <a:solidFill>
                  <a:srgbClr val="00B0F0"/>
                </a:solidFill>
              </a:rPr>
              <a:t>references not values.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671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6173C2-4F29-49B8-88DE-63FE38FF2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String Constructors</a:t>
            </a:r>
            <a:endParaRPr lang="en-US" sz="4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A04A39-2496-4AA7-8E68-640A44F19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String();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String(char 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chars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[ ])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String(char 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chars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[ ], int </a:t>
            </a:r>
            <a:r>
              <a:rPr lang="en-US" sz="2400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startIndex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int </a:t>
            </a:r>
            <a:r>
              <a:rPr lang="en-US" sz="2400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numChars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String(byte </a:t>
            </a:r>
            <a:r>
              <a:rPr lang="en-US" sz="2400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asciiChars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[ ])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String(byte </a:t>
            </a:r>
            <a:r>
              <a:rPr lang="en-US" sz="2400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asciiChars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[ ], int </a:t>
            </a:r>
            <a:r>
              <a:rPr lang="en-US" sz="2400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startIndex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int </a:t>
            </a:r>
            <a:r>
              <a:rPr lang="en-US" sz="2400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numChars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endParaRPr lang="en-US" sz="1600" dirty="0">
              <a:solidFill>
                <a:srgbClr val="00B0F0"/>
              </a:solidFill>
            </a:endParaRPr>
          </a:p>
          <a:p>
            <a:endParaRPr lang="en-US" sz="1600" dirty="0">
              <a:solidFill>
                <a:srgbClr val="00B0F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0448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4446" y="142240"/>
            <a:ext cx="8641080" cy="56896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Example for compare by ==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441" y="995680"/>
            <a:ext cx="8641080" cy="512064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tx1"/>
                </a:solidFill>
              </a:rPr>
              <a:t>class</a:t>
            </a:r>
            <a:r>
              <a:rPr lang="en-US" sz="2400" dirty="0">
                <a:solidFill>
                  <a:schemeClr val="tx1"/>
                </a:solidFill>
              </a:rPr>
              <a:t> Teststringcomparison3{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b="1" dirty="0">
                <a:solidFill>
                  <a:schemeClr val="tx1"/>
                </a:solidFill>
              </a:rPr>
              <a:t>public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b="1" dirty="0">
                <a:solidFill>
                  <a:schemeClr val="tx1"/>
                </a:solidFill>
              </a:rPr>
              <a:t>static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b="1" dirty="0">
                <a:solidFill>
                  <a:schemeClr val="tx1"/>
                </a:solidFill>
              </a:rPr>
              <a:t>void</a:t>
            </a:r>
            <a:r>
              <a:rPr lang="en-US" sz="2400" dirty="0">
                <a:solidFill>
                  <a:schemeClr val="tx1"/>
                </a:solidFill>
              </a:rPr>
              <a:t> main(String </a:t>
            </a:r>
            <a:r>
              <a:rPr lang="en-US" sz="2400" dirty="0" err="1">
                <a:solidFill>
                  <a:schemeClr val="tx1"/>
                </a:solidFill>
              </a:rPr>
              <a:t>args</a:t>
            </a:r>
            <a:r>
              <a:rPr lang="en-US" sz="2400" dirty="0">
                <a:solidFill>
                  <a:schemeClr val="tx1"/>
                </a:solidFill>
              </a:rPr>
              <a:t>[]){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</a:rPr>
              <a:t>   String s1=“Atria";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</a:rPr>
              <a:t>   String s2=“Atria";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</a:rPr>
              <a:t>   String s3=</a:t>
            </a:r>
            <a:r>
              <a:rPr lang="en-US" sz="2400" b="1" dirty="0">
                <a:solidFill>
                  <a:schemeClr val="tx1"/>
                </a:solidFill>
              </a:rPr>
              <a:t>new</a:t>
            </a:r>
            <a:r>
              <a:rPr lang="en-US" sz="2400" dirty="0">
                <a:solidFill>
                  <a:schemeClr val="tx1"/>
                </a:solidFill>
              </a:rPr>
              <a:t> String(“Atria");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</a:rPr>
              <a:t>   </a:t>
            </a:r>
            <a:r>
              <a:rPr lang="en-US" sz="2400" dirty="0" err="1">
                <a:solidFill>
                  <a:schemeClr val="tx1"/>
                </a:solidFill>
              </a:rPr>
              <a:t>System.out.println</a:t>
            </a:r>
            <a:r>
              <a:rPr lang="en-US" sz="2400" dirty="0">
                <a:solidFill>
                  <a:schemeClr val="tx1"/>
                </a:solidFill>
              </a:rPr>
              <a:t>(s1==s2); 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</a:rPr>
              <a:t>   </a:t>
            </a:r>
            <a:r>
              <a:rPr lang="en-US" sz="2400" dirty="0" err="1">
                <a:solidFill>
                  <a:schemeClr val="tx1"/>
                </a:solidFill>
              </a:rPr>
              <a:t>System.out.println</a:t>
            </a:r>
            <a:r>
              <a:rPr lang="en-US" sz="2400" dirty="0">
                <a:solidFill>
                  <a:schemeClr val="tx1"/>
                </a:solidFill>
              </a:rPr>
              <a:t>(s1==s3);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</a:rPr>
              <a:t>}   } 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05600" y="4191000"/>
            <a:ext cx="4267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Output:</a:t>
            </a:r>
          </a:p>
          <a:p>
            <a:r>
              <a:rPr lang="en-US" sz="2400" b="1" dirty="0">
                <a:solidFill>
                  <a:srgbClr val="00B0F0"/>
                </a:solidFill>
              </a:rPr>
              <a:t>true </a:t>
            </a:r>
          </a:p>
          <a:p>
            <a:r>
              <a:rPr lang="en-US" sz="2400" b="1" dirty="0">
                <a:solidFill>
                  <a:srgbClr val="00B0F0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370253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9448800" cy="609600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Example for equals() vs ==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9677399" cy="5068982"/>
          </a:xfrm>
        </p:spPr>
        <p:txBody>
          <a:bodyPr numCol="1"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class  Demo1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public static void main(String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args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[])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String s1 = "Hello";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String s2 = new String(s1);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System.out.println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(s1 + " equals " + s2 + " -&gt; " +s1.equals(s2));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System.out.println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(s1 + " == " + s2 + " -&gt; " + (s1 == s2));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} }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0" y="2588763"/>
            <a:ext cx="35052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00B0F0"/>
                </a:solidFill>
              </a:rPr>
              <a:t>Output:</a:t>
            </a:r>
          </a:p>
          <a:p>
            <a:r>
              <a:rPr lang="en-US" sz="2200" dirty="0">
                <a:solidFill>
                  <a:srgbClr val="00B0F0"/>
                </a:solidFill>
              </a:rPr>
              <a:t>Hello equals Hello -&gt; true</a:t>
            </a:r>
          </a:p>
          <a:p>
            <a:r>
              <a:rPr lang="en-US" sz="2200" dirty="0">
                <a:solidFill>
                  <a:srgbClr val="00B0F0"/>
                </a:solidFill>
              </a:rPr>
              <a:t>Hello == Hello -&gt; false</a:t>
            </a:r>
          </a:p>
        </p:txBody>
      </p:sp>
    </p:spTree>
    <p:extLst>
      <p:ext uri="{BB962C8B-B14F-4D97-AF65-F5344CB8AC3E}">
        <p14:creationId xmlns:p14="http://schemas.microsoft.com/office/powerpoint/2010/main" val="179065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56329"/>
            <a:ext cx="9311640" cy="734271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3600" b="1" dirty="0">
                <a:solidFill>
                  <a:schemeClr val="tx1"/>
                </a:solidFill>
              </a:rPr>
              <a:t>3) String compare by </a:t>
            </a:r>
            <a:r>
              <a:rPr lang="en-US" sz="3600" b="1" dirty="0" err="1">
                <a:solidFill>
                  <a:schemeClr val="tx1"/>
                </a:solidFill>
              </a:rPr>
              <a:t>compareTo</a:t>
            </a:r>
            <a:r>
              <a:rPr lang="en-US" sz="3600" b="1" dirty="0">
                <a:solidFill>
                  <a:schemeClr val="tx1"/>
                </a:solidFill>
              </a:rPr>
              <a:t>() method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90600"/>
            <a:ext cx="9753599" cy="533400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Compares values lexicographically and returns an integer value that describes if first string is less than, equal to or greater than second string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It has this general form:</a:t>
            </a:r>
          </a:p>
          <a:p>
            <a:pPr marL="1150938" indent="0">
              <a:lnSpc>
                <a:spcPct val="160000"/>
              </a:lnSpc>
              <a:buNone/>
            </a:pPr>
            <a:r>
              <a:rPr lang="en-US" sz="2400" dirty="0" err="1">
                <a:solidFill>
                  <a:srgbClr val="00B0F0"/>
                </a:solidFill>
              </a:rPr>
              <a:t>int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 err="1">
                <a:solidFill>
                  <a:srgbClr val="00B0F0"/>
                </a:solidFill>
              </a:rPr>
              <a:t>compareTo</a:t>
            </a:r>
            <a:r>
              <a:rPr lang="en-US" sz="2400" dirty="0">
                <a:solidFill>
                  <a:srgbClr val="00B0F0"/>
                </a:solidFill>
              </a:rPr>
              <a:t>(String </a:t>
            </a:r>
            <a:r>
              <a:rPr lang="en-US" sz="2400" i="1" dirty="0" err="1">
                <a:solidFill>
                  <a:srgbClr val="00B0F0"/>
                </a:solidFill>
              </a:rPr>
              <a:t>str</a:t>
            </a:r>
            <a:r>
              <a:rPr lang="en-US" sz="2400" dirty="0">
                <a:solidFill>
                  <a:srgbClr val="00B0F0"/>
                </a:solidFill>
              </a:rPr>
              <a:t>).</a:t>
            </a:r>
          </a:p>
          <a:p>
            <a:pPr marL="1150938" indent="0">
              <a:lnSpc>
                <a:spcPct val="160000"/>
              </a:lnSpc>
              <a:buNone/>
            </a:pPr>
            <a:r>
              <a:rPr lang="en-US" sz="2200" i="1" dirty="0" err="1">
                <a:solidFill>
                  <a:schemeClr val="tx1"/>
                </a:solidFill>
              </a:rPr>
              <a:t>str</a:t>
            </a:r>
            <a:r>
              <a:rPr lang="en-US" sz="2200" i="1" dirty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is the </a:t>
            </a:r>
            <a:r>
              <a:rPr lang="en-US" sz="2200" b="1" dirty="0">
                <a:solidFill>
                  <a:schemeClr val="tx1"/>
                </a:solidFill>
              </a:rPr>
              <a:t>String </a:t>
            </a:r>
            <a:r>
              <a:rPr lang="en-US" sz="2200" dirty="0">
                <a:solidFill>
                  <a:schemeClr val="tx1"/>
                </a:solidFill>
              </a:rPr>
              <a:t>being compared with the invoking </a:t>
            </a:r>
            <a:r>
              <a:rPr lang="en-US" sz="2200" b="1" dirty="0" err="1">
                <a:solidFill>
                  <a:schemeClr val="tx1"/>
                </a:solidFill>
              </a:rPr>
              <a:t>Stri</a:t>
            </a:r>
            <a:endParaRPr lang="en-US" sz="2200" dirty="0">
              <a:solidFill>
                <a:schemeClr val="tx1"/>
              </a:solidFill>
            </a:endParaRP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Suppose s1 and s2 are two string variables. If:</a:t>
            </a:r>
          </a:p>
          <a:p>
            <a:pPr marL="1171575" indent="442913" algn="just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s1 == s2 :0</a:t>
            </a:r>
          </a:p>
          <a:p>
            <a:pPr marL="1171575" indent="442913" algn="just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s1 &gt; s2   :positive value</a:t>
            </a:r>
          </a:p>
          <a:p>
            <a:pPr marL="1171575" indent="442913" algn="just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s1 &lt; s2   :negative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0338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441" y="142240"/>
            <a:ext cx="8641080" cy="56896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1" y="1077894"/>
            <a:ext cx="8915400" cy="45516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    String s1="</a:t>
            </a:r>
            <a:r>
              <a:rPr lang="en-US" sz="2400" dirty="0" err="1">
                <a:solidFill>
                  <a:schemeClr val="tx1"/>
                </a:solidFill>
              </a:rPr>
              <a:t>Sachin</a:t>
            </a:r>
            <a:r>
              <a:rPr lang="en-US" sz="2400" dirty="0">
                <a:solidFill>
                  <a:schemeClr val="tx1"/>
                </a:solidFill>
              </a:rPr>
              <a:t>";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</a:rPr>
              <a:t>   String s2="</a:t>
            </a:r>
            <a:r>
              <a:rPr lang="en-US" sz="2400" dirty="0" err="1">
                <a:solidFill>
                  <a:schemeClr val="tx1"/>
                </a:solidFill>
              </a:rPr>
              <a:t>Sachin</a:t>
            </a:r>
            <a:r>
              <a:rPr lang="en-US" sz="2400" dirty="0">
                <a:solidFill>
                  <a:schemeClr val="tx1"/>
                </a:solidFill>
              </a:rPr>
              <a:t>";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</a:rPr>
              <a:t>   String s3="</a:t>
            </a:r>
            <a:r>
              <a:rPr lang="en-US" sz="2400" dirty="0" err="1">
                <a:solidFill>
                  <a:schemeClr val="tx1"/>
                </a:solidFill>
              </a:rPr>
              <a:t>Ratan</a:t>
            </a:r>
            <a:r>
              <a:rPr lang="en-US" sz="2400" dirty="0">
                <a:solidFill>
                  <a:schemeClr val="tx1"/>
                </a:solidFill>
              </a:rPr>
              <a:t>";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</a:rPr>
              <a:t>   </a:t>
            </a:r>
            <a:r>
              <a:rPr lang="en-US" sz="2400" dirty="0" err="1">
                <a:solidFill>
                  <a:schemeClr val="tx1"/>
                </a:solidFill>
              </a:rPr>
              <a:t>System.out.println</a:t>
            </a:r>
            <a:r>
              <a:rPr lang="en-US" sz="2400" dirty="0">
                <a:solidFill>
                  <a:schemeClr val="tx1"/>
                </a:solidFill>
              </a:rPr>
              <a:t>(s1.compareTo(s2));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</a:rPr>
              <a:t>   </a:t>
            </a:r>
            <a:r>
              <a:rPr lang="en-US" sz="2400" dirty="0" err="1">
                <a:solidFill>
                  <a:schemeClr val="tx1"/>
                </a:solidFill>
              </a:rPr>
              <a:t>System.out.println</a:t>
            </a:r>
            <a:r>
              <a:rPr lang="en-US" sz="2400" dirty="0">
                <a:solidFill>
                  <a:schemeClr val="tx1"/>
                </a:solidFill>
              </a:rPr>
              <a:t>(s1.compareTo(s3));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</a:rPr>
              <a:t>   </a:t>
            </a:r>
            <a:r>
              <a:rPr lang="en-US" sz="2400" dirty="0" err="1">
                <a:solidFill>
                  <a:schemeClr val="tx1"/>
                </a:solidFill>
              </a:rPr>
              <a:t>System.out.println</a:t>
            </a:r>
            <a:r>
              <a:rPr lang="en-US" sz="2400" dirty="0">
                <a:solidFill>
                  <a:schemeClr val="tx1"/>
                </a:solidFill>
              </a:rPr>
              <a:t>(s3.compareTo(s1));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 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84994" y="2743200"/>
            <a:ext cx="2057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         Output: </a:t>
            </a:r>
          </a:p>
          <a:p>
            <a:r>
              <a:rPr lang="en-US" sz="2400" b="1" dirty="0">
                <a:solidFill>
                  <a:srgbClr val="00B0F0"/>
                </a:solidFill>
              </a:rPr>
              <a:t>               0 </a:t>
            </a:r>
          </a:p>
          <a:p>
            <a:r>
              <a:rPr lang="en-US" sz="2400" b="1" dirty="0">
                <a:solidFill>
                  <a:srgbClr val="00B0F0"/>
                </a:solidFill>
              </a:rPr>
              <a:t>               1 </a:t>
            </a:r>
          </a:p>
          <a:p>
            <a:r>
              <a:rPr lang="en-US" sz="2400" b="1" dirty="0">
                <a:solidFill>
                  <a:srgbClr val="00B0F0"/>
                </a:solidFill>
              </a:rPr>
              <a:t>              -1</a:t>
            </a:r>
          </a:p>
        </p:txBody>
      </p:sp>
    </p:spTree>
    <p:extLst>
      <p:ext uri="{BB962C8B-B14F-4D97-AF65-F5344CB8AC3E}">
        <p14:creationId xmlns:p14="http://schemas.microsoft.com/office/powerpoint/2010/main" val="410117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6670"/>
            <a:ext cx="8961121" cy="56896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407" y="595630"/>
            <a:ext cx="10149840" cy="5689600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tx1"/>
                </a:solidFill>
              </a:rPr>
              <a:t>String s1="hello";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tx1"/>
                </a:solidFill>
              </a:rPr>
              <a:t>String s2="hello";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tx1"/>
                </a:solidFill>
              </a:rPr>
              <a:t>String s3="</a:t>
            </a:r>
            <a:r>
              <a:rPr lang="en-US" sz="2000" dirty="0" err="1">
                <a:solidFill>
                  <a:schemeClr val="tx1"/>
                </a:solidFill>
              </a:rPr>
              <a:t>mello</a:t>
            </a:r>
            <a:r>
              <a:rPr lang="en-US" sz="2000" dirty="0">
                <a:solidFill>
                  <a:schemeClr val="tx1"/>
                </a:solidFill>
              </a:rPr>
              <a:t>";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tx1"/>
                </a:solidFill>
              </a:rPr>
              <a:t>String s4="</a:t>
            </a:r>
            <a:r>
              <a:rPr lang="en-US" sz="2000" dirty="0" err="1">
                <a:solidFill>
                  <a:schemeClr val="tx1"/>
                </a:solidFill>
              </a:rPr>
              <a:t>hemlo</a:t>
            </a:r>
            <a:r>
              <a:rPr lang="en-US" sz="2000" dirty="0">
                <a:solidFill>
                  <a:schemeClr val="tx1"/>
                </a:solidFill>
              </a:rPr>
              <a:t>";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tx1"/>
                </a:solidFill>
              </a:rPr>
              <a:t>String s5="flag";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err="1">
                <a:solidFill>
                  <a:schemeClr val="tx1"/>
                </a:solidFill>
              </a:rPr>
              <a:t>System.out.println</a:t>
            </a:r>
            <a:r>
              <a:rPr lang="en-US" sz="2000" dirty="0">
                <a:solidFill>
                  <a:schemeClr val="tx1"/>
                </a:solidFill>
              </a:rPr>
              <a:t>(s1.compareTo(s2));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err="1">
                <a:solidFill>
                  <a:schemeClr val="tx1"/>
                </a:solidFill>
              </a:rPr>
              <a:t>System.out.println</a:t>
            </a:r>
            <a:r>
              <a:rPr lang="en-US" sz="2000" dirty="0">
                <a:solidFill>
                  <a:schemeClr val="tx1"/>
                </a:solidFill>
              </a:rPr>
              <a:t>(s1.compareTo(s3));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err="1">
                <a:solidFill>
                  <a:schemeClr val="tx1"/>
                </a:solidFill>
              </a:rPr>
              <a:t>System.out.println</a:t>
            </a:r>
            <a:r>
              <a:rPr lang="en-US" sz="2000" dirty="0">
                <a:solidFill>
                  <a:schemeClr val="tx1"/>
                </a:solidFill>
              </a:rPr>
              <a:t>(s1.compareTo(s4));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err="1">
                <a:solidFill>
                  <a:schemeClr val="tx1"/>
                </a:solidFill>
              </a:rPr>
              <a:t>System.out.println</a:t>
            </a:r>
            <a:r>
              <a:rPr lang="en-US" sz="2000" dirty="0">
                <a:solidFill>
                  <a:schemeClr val="tx1"/>
                </a:solidFill>
              </a:rPr>
              <a:t>(s1.compareTo(s5));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394960" y="2370677"/>
            <a:ext cx="5676554" cy="187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</a:rPr>
              <a:t>Output: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</a:rPr>
              <a:t>0 because both are equal  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</a:rPr>
              <a:t>-5 because "h" is 5 times lower than "m"  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</a:rPr>
              <a:t>-1 because "l" is 1 times lower than "m"  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</a:rPr>
              <a:t>2 because "h" is 2 times greater ”f"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 </a:t>
            </a:r>
          </a:p>
        </p:txBody>
      </p:sp>
    </p:spTree>
    <p:extLst>
      <p:ext uri="{BB962C8B-B14F-4D97-AF65-F5344CB8AC3E}">
        <p14:creationId xmlns:p14="http://schemas.microsoft.com/office/powerpoint/2010/main" val="183834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441" y="304800"/>
            <a:ext cx="8641080" cy="655319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Example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441" y="1524000"/>
            <a:ext cx="8641080" cy="334264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String s1="Sachin";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String s2="</a:t>
            </a: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sachin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";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String s3="</a:t>
            </a: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Ratan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";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System.out.println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(s1.compareTo(s2));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System.out.println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(s1.compareTo(s3));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System.out.println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(s3.compareTo(s1));</a:t>
            </a:r>
          </a:p>
        </p:txBody>
      </p:sp>
      <p:sp>
        <p:nvSpPr>
          <p:cNvPr id="4" name="Rectangle 3"/>
          <p:cNvSpPr/>
          <p:nvPr/>
        </p:nvSpPr>
        <p:spPr>
          <a:xfrm>
            <a:off x="8534400" y="3010654"/>
            <a:ext cx="124585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Output:</a:t>
            </a:r>
            <a:endParaRPr lang="en-IN" sz="2400" b="1" dirty="0">
              <a:solidFill>
                <a:srgbClr val="00B0F0"/>
              </a:solidFill>
            </a:endParaRPr>
          </a:p>
          <a:p>
            <a:r>
              <a:rPr lang="en-IN" sz="2400" b="1" dirty="0">
                <a:solidFill>
                  <a:srgbClr val="00B0F0"/>
                </a:solidFill>
              </a:rPr>
              <a:t>-32</a:t>
            </a:r>
          </a:p>
          <a:p>
            <a:r>
              <a:rPr lang="en-IN" sz="2400" b="1" dirty="0">
                <a:solidFill>
                  <a:srgbClr val="00B0F0"/>
                </a:solidFill>
              </a:rPr>
              <a:t>1</a:t>
            </a:r>
          </a:p>
          <a:p>
            <a:r>
              <a:rPr lang="en-IN" sz="2400" b="1" dirty="0">
                <a:solidFill>
                  <a:srgbClr val="00B0F0"/>
                </a:solidFill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986701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441" y="640081"/>
            <a:ext cx="8641080" cy="655319"/>
          </a:xfrm>
        </p:spPr>
        <p:txBody>
          <a:bodyPr>
            <a:normAutofit fontScale="90000"/>
          </a:bodyPr>
          <a:lstStyle/>
          <a:p>
            <a:r>
              <a:rPr lang="en-IN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Java String </a:t>
            </a:r>
            <a:r>
              <a:rPr lang="en-IN" sz="3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compareTo</a:t>
            </a:r>
            <a:r>
              <a:rPr lang="en-IN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(): empty string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441" y="1752600"/>
            <a:ext cx="9052559" cy="33426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If you compare string with blank or empty string, it returns length of the string.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If second string is empty, result would be positive. If first string is empty, result would be negative. </a:t>
            </a:r>
          </a:p>
        </p:txBody>
      </p:sp>
    </p:spTree>
    <p:extLst>
      <p:ext uri="{BB962C8B-B14F-4D97-AF65-F5344CB8AC3E}">
        <p14:creationId xmlns:p14="http://schemas.microsoft.com/office/powerpoint/2010/main" val="22959578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3000" y="637401"/>
            <a:ext cx="8900160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public class CompareToExample2{  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public static void main(String 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args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[])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{  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String s1="hello";  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String s2="";  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String s3="me";  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System.out.println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(s1.compareTo(s2));  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System.out.println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(s2.compareTo(s3));  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}}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166860" y="3048000"/>
            <a:ext cx="141732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</a:rPr>
              <a:t>Output: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</a:rPr>
              <a:t>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</a:rPr>
              <a:t> -2 </a:t>
            </a:r>
            <a:endParaRPr kumimoji="0" lang="en-US" sz="4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9202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441" y="640080"/>
            <a:ext cx="8641080" cy="64008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String </a:t>
            </a:r>
            <a:r>
              <a:rPr lang="en-US" sz="4000" b="1" dirty="0" err="1">
                <a:solidFill>
                  <a:schemeClr val="tx1"/>
                </a:solidFill>
              </a:rPr>
              <a:t>startsWith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1" y="1635760"/>
            <a:ext cx="8641080" cy="3911600"/>
          </a:xfrm>
        </p:spPr>
        <p:txBody>
          <a:bodyPr>
            <a:normAutofit/>
          </a:bodyPr>
          <a:lstStyle/>
          <a:p>
            <a:pPr marL="628650" indent="-6286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Checks if this string starts with given prefix. </a:t>
            </a:r>
          </a:p>
          <a:p>
            <a:pPr marL="628650" indent="-6286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Returns true if this string starts with given prefix else returns false</a:t>
            </a:r>
          </a:p>
          <a:p>
            <a:pPr marL="628650" indent="-6286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syntax </a:t>
            </a:r>
          </a:p>
          <a:p>
            <a:pPr marL="0" indent="1090613" algn="just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00B0F0"/>
                </a:solidFill>
              </a:rPr>
              <a:t>public</a:t>
            </a:r>
            <a:r>
              <a:rPr lang="en-US" sz="2400" dirty="0">
                <a:solidFill>
                  <a:srgbClr val="00B0F0"/>
                </a:solidFill>
              </a:rPr>
              <a:t> </a:t>
            </a:r>
            <a:r>
              <a:rPr lang="en-US" sz="2400" b="1" dirty="0" err="1">
                <a:solidFill>
                  <a:srgbClr val="00B0F0"/>
                </a:solidFill>
              </a:rPr>
              <a:t>boolean</a:t>
            </a:r>
            <a:r>
              <a:rPr lang="en-US" sz="2400" dirty="0">
                <a:solidFill>
                  <a:srgbClr val="00B0F0"/>
                </a:solidFill>
              </a:rPr>
              <a:t> </a:t>
            </a:r>
            <a:r>
              <a:rPr lang="en-US" sz="2400" dirty="0" err="1">
                <a:solidFill>
                  <a:srgbClr val="00B0F0"/>
                </a:solidFill>
              </a:rPr>
              <a:t>startsWith</a:t>
            </a:r>
            <a:r>
              <a:rPr lang="en-US" sz="2400" dirty="0">
                <a:solidFill>
                  <a:srgbClr val="00B0F0"/>
                </a:solidFill>
              </a:rPr>
              <a:t>(String prefix)</a:t>
            </a:r>
          </a:p>
        </p:txBody>
      </p:sp>
    </p:spTree>
    <p:extLst>
      <p:ext uri="{BB962C8B-B14F-4D97-AF65-F5344CB8AC3E}">
        <p14:creationId xmlns:p14="http://schemas.microsoft.com/office/powerpoint/2010/main" val="4723323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721" y="213360"/>
            <a:ext cx="8641080" cy="56896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584" y="1371600"/>
            <a:ext cx="8641080" cy="50292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</a:rPr>
              <a:t> String s1="java string split method";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>
                <a:solidFill>
                  <a:schemeClr val="tx1"/>
                </a:solidFill>
              </a:rPr>
              <a:t>System.out.println</a:t>
            </a:r>
            <a:r>
              <a:rPr lang="en-US" sz="2400" dirty="0">
                <a:solidFill>
                  <a:schemeClr val="tx1"/>
                </a:solidFill>
              </a:rPr>
              <a:t>(s1.startsWith("ja"));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>
                <a:solidFill>
                  <a:schemeClr val="tx1"/>
                </a:solidFill>
              </a:rPr>
              <a:t>System.out.println</a:t>
            </a:r>
            <a:r>
              <a:rPr lang="en-US" sz="2400" dirty="0">
                <a:solidFill>
                  <a:schemeClr val="tx1"/>
                </a:solidFill>
              </a:rPr>
              <a:t>(s1.startsWith("java string"));  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600" dirty="0">
                <a:solidFill>
                  <a:schemeClr val="tx1"/>
                </a:solidFill>
              </a:rPr>
              <a:t> 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1600" y="4572000"/>
            <a:ext cx="2590800" cy="13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rgbClr val="00B0F0"/>
                </a:solidFill>
              </a:rPr>
              <a:t>Output: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rgbClr val="00B0F0"/>
                </a:solidFill>
              </a:rPr>
              <a:t>true 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rgbClr val="00B0F0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765605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71600" y="1019388"/>
            <a:ext cx="8641080" cy="407754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</a:rPr>
              <a:t>String </a:t>
            </a:r>
            <a:r>
              <a:rPr lang="en-US" sz="2400" dirty="0">
                <a:solidFill>
                  <a:schemeClr val="tx1"/>
                </a:solidFill>
              </a:rPr>
              <a:t>class supports several constructors.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 To create an empty </a:t>
            </a:r>
            <a:r>
              <a:rPr lang="en-US" sz="2400" b="1" dirty="0">
                <a:solidFill>
                  <a:schemeClr val="tx1"/>
                </a:solidFill>
              </a:rPr>
              <a:t>String</a:t>
            </a:r>
            <a:r>
              <a:rPr lang="en-US" sz="2400" dirty="0">
                <a:solidFill>
                  <a:schemeClr val="tx1"/>
                </a:solidFill>
              </a:rPr>
              <a:t>, we call the default constructor.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 For example,</a:t>
            </a:r>
          </a:p>
          <a:p>
            <a:pPr marL="852488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00B0F0"/>
                </a:solidFill>
              </a:rPr>
              <a:t>String s = new String();</a:t>
            </a:r>
          </a:p>
          <a:p>
            <a:pPr marL="568325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</a:rPr>
              <a:t>will create an instance of </a:t>
            </a:r>
            <a:r>
              <a:rPr lang="en-US" sz="2400" b="1" dirty="0">
                <a:solidFill>
                  <a:schemeClr val="tx1"/>
                </a:solidFill>
              </a:rPr>
              <a:t>String </a:t>
            </a:r>
            <a:r>
              <a:rPr lang="en-US" sz="2400" dirty="0">
                <a:solidFill>
                  <a:schemeClr val="tx1"/>
                </a:solidFill>
              </a:rPr>
              <a:t>with no characters in it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33751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441" y="213360"/>
            <a:ext cx="8641080" cy="640080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tx1"/>
                </a:solidFill>
              </a:rPr>
              <a:t>String </a:t>
            </a:r>
            <a:r>
              <a:rPr lang="en-US" sz="4400" b="1" dirty="0" err="1">
                <a:solidFill>
                  <a:schemeClr val="tx1"/>
                </a:solidFill>
              </a:rPr>
              <a:t>endsWith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441" y="1564640"/>
            <a:ext cx="8641080" cy="3911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</a:rPr>
              <a:t> </a:t>
            </a:r>
            <a:r>
              <a:rPr lang="en-US" sz="2400" dirty="0">
                <a:solidFill>
                  <a:schemeClr val="tx1"/>
                </a:solidFill>
              </a:rPr>
              <a:t>Checks if this string ends with given suffix.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 Returns true if this string ends with given suffix else returns false.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syntax </a:t>
            </a:r>
          </a:p>
          <a:p>
            <a:pPr marL="1090613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00B0F0"/>
                </a:solidFill>
              </a:rPr>
              <a:t>public</a:t>
            </a:r>
            <a:r>
              <a:rPr lang="en-US" sz="2400" dirty="0">
                <a:solidFill>
                  <a:srgbClr val="00B0F0"/>
                </a:solidFill>
              </a:rPr>
              <a:t> </a:t>
            </a:r>
            <a:r>
              <a:rPr lang="en-US" sz="2400" b="1" dirty="0" err="1">
                <a:solidFill>
                  <a:srgbClr val="00B0F0"/>
                </a:solidFill>
              </a:rPr>
              <a:t>boolean</a:t>
            </a:r>
            <a:r>
              <a:rPr lang="en-US" sz="2400" dirty="0">
                <a:solidFill>
                  <a:srgbClr val="00B0F0"/>
                </a:solidFill>
              </a:rPr>
              <a:t> </a:t>
            </a:r>
            <a:r>
              <a:rPr lang="en-US" sz="2400" dirty="0" err="1">
                <a:solidFill>
                  <a:srgbClr val="00B0F0"/>
                </a:solidFill>
              </a:rPr>
              <a:t>endsWith</a:t>
            </a:r>
            <a:r>
              <a:rPr lang="en-US" sz="2400" dirty="0">
                <a:solidFill>
                  <a:srgbClr val="00B0F0"/>
                </a:solidFill>
              </a:rPr>
              <a:t>(String suffix)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2396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56328"/>
            <a:ext cx="9433560" cy="810472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Example: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8720" y="1387487"/>
            <a:ext cx="9326880" cy="49784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</a:rPr>
              <a:t>String s1=“MS Institute of technology";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>
                <a:solidFill>
                  <a:schemeClr val="tx1"/>
                </a:solidFill>
              </a:rPr>
              <a:t>System.out.println</a:t>
            </a:r>
            <a:r>
              <a:rPr lang="en-US" sz="2400" dirty="0">
                <a:solidFill>
                  <a:schemeClr val="tx1"/>
                </a:solidFill>
              </a:rPr>
              <a:t>(s1.endsWith(“</a:t>
            </a:r>
            <a:r>
              <a:rPr lang="en-US" sz="2400" dirty="0" err="1">
                <a:solidFill>
                  <a:schemeClr val="tx1"/>
                </a:solidFill>
              </a:rPr>
              <a:t>yt</a:t>
            </a:r>
            <a:r>
              <a:rPr lang="en-US" sz="2400" dirty="0">
                <a:solidFill>
                  <a:schemeClr val="tx1"/>
                </a:solidFill>
              </a:rPr>
              <a:t>”));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>
                <a:solidFill>
                  <a:schemeClr val="tx1"/>
                </a:solidFill>
              </a:rPr>
              <a:t>System.out.println</a:t>
            </a:r>
            <a:r>
              <a:rPr lang="en-US" sz="2400" dirty="0">
                <a:solidFill>
                  <a:schemeClr val="tx1"/>
                </a:solidFill>
              </a:rPr>
              <a:t>(s1.endsWith("technology"));  </a:t>
            </a:r>
          </a:p>
          <a:p>
            <a:pPr marL="0" indent="0">
              <a:buNone/>
            </a:pPr>
            <a:endParaRPr lang="en-US" sz="24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B0F0"/>
                </a:solidFill>
              </a:rPr>
              <a:t>Output: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F0"/>
                </a:solidFill>
              </a:rPr>
              <a:t>false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F0"/>
                </a:solidFill>
              </a:rPr>
              <a:t>true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43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cap="none" dirty="0">
                <a:solidFill>
                  <a:schemeClr val="tx1"/>
                </a:solidFill>
              </a:rPr>
              <a:t>Searching String </a:t>
            </a:r>
            <a:endParaRPr lang="en-IN" sz="6000" b="1" cap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6871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441" y="640080"/>
            <a:ext cx="8641080" cy="640080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tx1"/>
                </a:solidFill>
              </a:rPr>
              <a:t>String </a:t>
            </a:r>
            <a:r>
              <a:rPr lang="en-US" sz="4400" b="1" dirty="0" err="1">
                <a:solidFill>
                  <a:schemeClr val="tx1"/>
                </a:solidFill>
              </a:rPr>
              <a:t>indexOf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441" y="2133600"/>
            <a:ext cx="9189720" cy="3342640"/>
          </a:xfrm>
        </p:spPr>
        <p:txBody>
          <a:bodyPr>
            <a:normAutofit/>
          </a:bodyPr>
          <a:lstStyle/>
          <a:p>
            <a:pPr marL="542925" indent="-542925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 Returns index of given character value or substring.</a:t>
            </a:r>
          </a:p>
          <a:p>
            <a:pPr marL="542925" indent="-542925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 If it is not found, it returns -1. </a:t>
            </a:r>
          </a:p>
          <a:p>
            <a:pPr marL="542925" indent="-542925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The index counter starts from zero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522522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8965"/>
            <a:ext cx="8641080" cy="1386840"/>
          </a:xfrm>
        </p:spPr>
        <p:txBody>
          <a:bodyPr>
            <a:normAutofit/>
          </a:bodyPr>
          <a:lstStyle/>
          <a:p>
            <a:pPr algn="just"/>
            <a:r>
              <a:rPr lang="en-US" sz="3600" b="1" dirty="0">
                <a:solidFill>
                  <a:schemeClr val="tx1"/>
                </a:solidFill>
              </a:rPr>
              <a:t>4 types of </a:t>
            </a:r>
            <a:r>
              <a:rPr lang="en-US" sz="3600" b="1" dirty="0" err="1">
                <a:solidFill>
                  <a:schemeClr val="tx1"/>
                </a:solidFill>
              </a:rPr>
              <a:t>indexOf</a:t>
            </a:r>
            <a:r>
              <a:rPr lang="en-US" sz="3600" b="1" dirty="0">
                <a:solidFill>
                  <a:schemeClr val="tx1"/>
                </a:solidFill>
              </a:rPr>
              <a:t> method in java.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9696259"/>
              </p:ext>
            </p:extLst>
          </p:nvPr>
        </p:nvGraphicFramePr>
        <p:xfrm>
          <a:off x="914400" y="872553"/>
          <a:ext cx="9601200" cy="5200514"/>
        </p:xfrm>
        <a:graphic>
          <a:graphicData uri="http://schemas.openxmlformats.org/drawingml/2006/table">
            <a:tbl>
              <a:tblPr>
                <a:tableStyleId>{EB9631B5-78F2-41C9-869B-9F39066F8104}</a:tableStyleId>
              </a:tblPr>
              <a:tblGrid>
                <a:gridCol w="9689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80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18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7508">
                <a:tc>
                  <a:txBody>
                    <a:bodyPr/>
                    <a:lstStyle/>
                    <a:p>
                      <a:pPr algn="l" fontAlgn="t"/>
                      <a:r>
                        <a:rPr lang="en-US" sz="1900" dirty="0">
                          <a:effectLst/>
                        </a:rPr>
                        <a:t>No.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3780" marR="103780" marT="80717" marB="80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900" dirty="0">
                          <a:effectLst/>
                        </a:rPr>
                        <a:t>Method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3780" marR="103780" marT="80717" marB="80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900">
                          <a:effectLst/>
                        </a:rPr>
                        <a:t>Description</a:t>
                      </a:r>
                      <a:endParaRPr lang="en-US" sz="190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3780" marR="103780" marT="80717" marB="80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1733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900">
                          <a:effectLst/>
                        </a:rPr>
                        <a:t>1</a:t>
                      </a:r>
                      <a:endParaRPr lang="en-US" sz="190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9187" marR="69187" marT="53812" marB="538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900" dirty="0">
                          <a:effectLst/>
                        </a:rPr>
                        <a:t>int </a:t>
                      </a:r>
                      <a:r>
                        <a:rPr lang="en-US" sz="1900" dirty="0" err="1">
                          <a:effectLst/>
                        </a:rPr>
                        <a:t>indexOf</a:t>
                      </a:r>
                      <a:r>
                        <a:rPr lang="en-US" sz="1900" dirty="0">
                          <a:effectLst/>
                        </a:rPr>
                        <a:t>(char </a:t>
                      </a:r>
                      <a:r>
                        <a:rPr lang="en-US" sz="1900" dirty="0" err="1">
                          <a:effectLst/>
                        </a:rPr>
                        <a:t>ch</a:t>
                      </a:r>
                      <a:r>
                        <a:rPr lang="en-US" sz="1900" dirty="0">
                          <a:effectLst/>
                        </a:rPr>
                        <a:t>)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9187" marR="69187" marT="53812" marB="538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900">
                          <a:effectLst/>
                        </a:rPr>
                        <a:t>returns index position for the given char value</a:t>
                      </a:r>
                      <a:endParaRPr lang="en-US" sz="190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9187" marR="69187" marT="53812" marB="538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977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900">
                          <a:effectLst/>
                        </a:rPr>
                        <a:t>2</a:t>
                      </a:r>
                      <a:endParaRPr lang="en-US" sz="190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9187" marR="69187" marT="53812" marB="538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900" dirty="0">
                          <a:effectLst/>
                        </a:rPr>
                        <a:t>int </a:t>
                      </a:r>
                      <a:r>
                        <a:rPr lang="en-US" sz="1900" dirty="0" err="1">
                          <a:effectLst/>
                        </a:rPr>
                        <a:t>indexOf</a:t>
                      </a:r>
                      <a:r>
                        <a:rPr lang="en-US" sz="1900" dirty="0">
                          <a:effectLst/>
                        </a:rPr>
                        <a:t>(char </a:t>
                      </a:r>
                      <a:r>
                        <a:rPr lang="en-US" sz="1900" dirty="0" err="1">
                          <a:effectLst/>
                        </a:rPr>
                        <a:t>ch</a:t>
                      </a:r>
                      <a:r>
                        <a:rPr lang="en-US" sz="1900" dirty="0">
                          <a:effectLst/>
                        </a:rPr>
                        <a:t>, int </a:t>
                      </a:r>
                      <a:r>
                        <a:rPr lang="en-US" sz="1900" dirty="0" err="1">
                          <a:effectLst/>
                        </a:rPr>
                        <a:t>startIndex</a:t>
                      </a:r>
                      <a:r>
                        <a:rPr lang="en-US" sz="1900" dirty="0">
                          <a:effectLst/>
                        </a:rPr>
                        <a:t>)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9187" marR="69187" marT="53812" marB="538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900" dirty="0">
                          <a:effectLst/>
                        </a:rPr>
                        <a:t>returns index position for the given char value and from index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9187" marR="69187" marT="53812" marB="538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1733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900" dirty="0">
                          <a:effectLst/>
                        </a:rPr>
                        <a:t>3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9187" marR="69187" marT="53812" marB="538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900">
                          <a:effectLst/>
                        </a:rPr>
                        <a:t>int indexOf(String substring)</a:t>
                      </a:r>
                      <a:endParaRPr lang="en-US" sz="190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9187" marR="69187" marT="53812" marB="538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900" dirty="0">
                          <a:effectLst/>
                        </a:rPr>
                        <a:t>returns index position for the given substring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9187" marR="69187" marT="53812" marB="538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977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900">
                          <a:effectLst/>
                        </a:rPr>
                        <a:t>4</a:t>
                      </a:r>
                      <a:endParaRPr lang="en-US" sz="190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9187" marR="69187" marT="53812" marB="538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900" dirty="0" err="1">
                          <a:effectLst/>
                        </a:rPr>
                        <a:t>int</a:t>
                      </a:r>
                      <a:r>
                        <a:rPr lang="en-US" sz="1900" dirty="0">
                          <a:effectLst/>
                        </a:rPr>
                        <a:t> </a:t>
                      </a:r>
                      <a:r>
                        <a:rPr lang="en-US" sz="1900" dirty="0" err="1">
                          <a:effectLst/>
                        </a:rPr>
                        <a:t>indexOf</a:t>
                      </a:r>
                      <a:r>
                        <a:rPr lang="en-US" sz="1900" dirty="0">
                          <a:effectLst/>
                        </a:rPr>
                        <a:t>(String substring, </a:t>
                      </a:r>
                      <a:r>
                        <a:rPr lang="en-US" sz="1900" dirty="0" err="1">
                          <a:effectLst/>
                        </a:rPr>
                        <a:t>int</a:t>
                      </a:r>
                      <a:r>
                        <a:rPr lang="en-US" sz="1900" dirty="0">
                          <a:effectLst/>
                        </a:rPr>
                        <a:t> </a:t>
                      </a:r>
                      <a:r>
                        <a:rPr lang="en-US" sz="1900" dirty="0" err="1">
                          <a:effectLst/>
                        </a:rPr>
                        <a:t>startIndex</a:t>
                      </a:r>
                      <a:r>
                        <a:rPr lang="en-US" sz="1900" dirty="0">
                          <a:effectLst/>
                        </a:rPr>
                        <a:t>)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9187" marR="69187" marT="53812" marB="538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900" dirty="0">
                          <a:effectLst/>
                        </a:rPr>
                        <a:t>returns index position for the given substring and from index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9187" marR="69187" marT="53812" marB="538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63564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441" y="26670"/>
            <a:ext cx="8641080" cy="56896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440" y="595630"/>
            <a:ext cx="8869680" cy="559181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</a:rPr>
              <a:t>String s1="this is index of example"; 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err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 index1=s1.indexOf("is");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err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 index2=s1.indexOf("index");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>
                <a:solidFill>
                  <a:schemeClr val="tx1"/>
                </a:solidFill>
              </a:rPr>
              <a:t>System.out.println</a:t>
            </a:r>
            <a:r>
              <a:rPr lang="en-US" sz="2400" dirty="0">
                <a:solidFill>
                  <a:schemeClr val="tx1"/>
                </a:solidFill>
              </a:rPr>
              <a:t>(index1+"  "+index2);  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err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 index3=s1.indexOf("is",4);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>
                <a:solidFill>
                  <a:schemeClr val="tx1"/>
                </a:solidFill>
              </a:rPr>
              <a:t>System.out.println</a:t>
            </a:r>
            <a:r>
              <a:rPr lang="en-US" sz="2400" dirty="0">
                <a:solidFill>
                  <a:schemeClr val="tx1"/>
                </a:solidFill>
              </a:rPr>
              <a:t>(index3);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err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 index4=s1.indexOf('s');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>
                <a:solidFill>
                  <a:schemeClr val="tx1"/>
                </a:solidFill>
              </a:rPr>
              <a:t>System.out.println</a:t>
            </a:r>
            <a:r>
              <a:rPr lang="en-US" sz="2400" dirty="0">
                <a:solidFill>
                  <a:schemeClr val="tx1"/>
                </a:solidFill>
              </a:rPr>
              <a:t>(index4);  </a:t>
            </a: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81900" y="2709231"/>
            <a:ext cx="2057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Output:</a:t>
            </a:r>
          </a:p>
          <a:p>
            <a:r>
              <a:rPr lang="en-US" b="1" dirty="0">
                <a:solidFill>
                  <a:srgbClr val="00B0F0"/>
                </a:solidFill>
              </a:rPr>
              <a:t>2    8 </a:t>
            </a:r>
          </a:p>
          <a:p>
            <a:r>
              <a:rPr lang="en-US" b="1" dirty="0">
                <a:solidFill>
                  <a:srgbClr val="00B0F0"/>
                </a:solidFill>
              </a:rPr>
              <a:t>5</a:t>
            </a:r>
          </a:p>
          <a:p>
            <a:r>
              <a:rPr lang="en-US" b="1" dirty="0">
                <a:solidFill>
                  <a:srgbClr val="00B0F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4029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5864" y="568960"/>
            <a:ext cx="8641080" cy="71120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Java String </a:t>
            </a:r>
            <a:r>
              <a:rPr lang="en-US" sz="4000" b="1" dirty="0" err="1">
                <a:solidFill>
                  <a:schemeClr val="tx1"/>
                </a:solidFill>
              </a:rPr>
              <a:t>lastIndexOf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441" y="1849120"/>
            <a:ext cx="9189720" cy="3627120"/>
          </a:xfrm>
        </p:spPr>
        <p:txBody>
          <a:bodyPr/>
          <a:lstStyle/>
          <a:p>
            <a:pPr marL="542925" indent="-54292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 Returns last index of the given character value or substring.</a:t>
            </a:r>
          </a:p>
          <a:p>
            <a:pPr marL="542925" indent="-54292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 If it is not found, it returns -1. </a:t>
            </a:r>
          </a:p>
          <a:p>
            <a:pPr marL="542925" indent="-54292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Index counter starts from zero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336374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5060764"/>
              </p:ext>
            </p:extLst>
          </p:nvPr>
        </p:nvGraphicFramePr>
        <p:xfrm>
          <a:off x="762001" y="924561"/>
          <a:ext cx="10134600" cy="463663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57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4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807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effectLst/>
                        </a:rPr>
                        <a:t>No.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3780" marR="103780" marT="80717" marB="80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>
                          <a:effectLst/>
                        </a:rPr>
                        <a:t>Method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3780" marR="103780" marT="80717" marB="80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effectLst/>
                        </a:rPr>
                        <a:t>Description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3780" marR="103780" marT="80717" marB="80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371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187" marR="69187" marT="53812" marB="538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 err="1">
                          <a:effectLst/>
                        </a:rPr>
                        <a:t>int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lastIndexOf</a:t>
                      </a:r>
                      <a:r>
                        <a:rPr lang="en-US" sz="2000" dirty="0">
                          <a:effectLst/>
                        </a:rPr>
                        <a:t>(</a:t>
                      </a:r>
                      <a:r>
                        <a:rPr lang="en-US" sz="2000" dirty="0" err="1">
                          <a:effectLst/>
                        </a:rPr>
                        <a:t>int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ch</a:t>
                      </a:r>
                      <a:r>
                        <a:rPr lang="en-US" sz="2000" dirty="0">
                          <a:effectLst/>
                        </a:rPr>
                        <a:t>)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187" marR="69187" marT="53812" marB="538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effectLst/>
                        </a:rPr>
                        <a:t>returns last index position for the given char value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187" marR="69187" marT="53812" marB="538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9082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effectLst/>
                        </a:rPr>
                        <a:t>2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187" marR="69187" marT="53812" marB="538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 err="1">
                          <a:effectLst/>
                        </a:rPr>
                        <a:t>int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lastIndexOf</a:t>
                      </a:r>
                      <a:r>
                        <a:rPr lang="en-US" sz="2000" dirty="0">
                          <a:effectLst/>
                        </a:rPr>
                        <a:t>(</a:t>
                      </a:r>
                      <a:r>
                        <a:rPr lang="en-US" sz="2000" dirty="0" err="1">
                          <a:effectLst/>
                        </a:rPr>
                        <a:t>int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ch</a:t>
                      </a:r>
                      <a:r>
                        <a:rPr lang="en-US" sz="2000" dirty="0">
                          <a:effectLst/>
                        </a:rPr>
                        <a:t>, </a:t>
                      </a:r>
                      <a:r>
                        <a:rPr lang="en-US" sz="2000" dirty="0" err="1">
                          <a:effectLst/>
                        </a:rPr>
                        <a:t>int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fromIndex</a:t>
                      </a:r>
                      <a:r>
                        <a:rPr lang="en-US" sz="2000" dirty="0">
                          <a:effectLst/>
                        </a:rPr>
                        <a:t>)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187" marR="69187" marT="53812" marB="538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returns last index position for the given char value and from index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187" marR="69187" marT="53812" marB="538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371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effectLst/>
                        </a:rPr>
                        <a:t>3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187" marR="69187" marT="53812" marB="538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 err="1">
                          <a:effectLst/>
                        </a:rPr>
                        <a:t>int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lastIndexOf</a:t>
                      </a:r>
                      <a:r>
                        <a:rPr lang="en-US" sz="2000" dirty="0">
                          <a:effectLst/>
                        </a:rPr>
                        <a:t>(String substring)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187" marR="69187" marT="53812" marB="538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effectLst/>
                        </a:rPr>
                        <a:t>returns last index position for the given substring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187" marR="69187" marT="53812" marB="538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9082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effectLst/>
                        </a:rPr>
                        <a:t>4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187" marR="69187" marT="53812" marB="538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effectLst/>
                        </a:rPr>
                        <a:t>int lastIndexOf(String substring, int fromIndex)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187" marR="69187" marT="53812" marB="538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returns last index position for the given substring and from index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187" marR="69187" marT="53812" marB="538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86754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441" y="213360"/>
            <a:ext cx="8641080" cy="78232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441" y="1066800"/>
            <a:ext cx="8641080" cy="490728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</a:rPr>
              <a:t>String s1="this is index of example";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</a:rPr>
              <a:t> index1=s1.lastIndexOf('s');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>
                <a:solidFill>
                  <a:schemeClr val="tx1"/>
                </a:solidFill>
              </a:rPr>
              <a:t>System.out.println</a:t>
            </a:r>
            <a:r>
              <a:rPr lang="en-US" sz="2400" dirty="0">
                <a:solidFill>
                  <a:schemeClr val="tx1"/>
                </a:solidFill>
              </a:rPr>
              <a:t>(index1);  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Output: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14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441" y="640081"/>
            <a:ext cx="8641080" cy="579119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Example: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34441" y="1819761"/>
            <a:ext cx="575670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String 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str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= "This is last index of example";  </a:t>
            </a:r>
          </a:p>
          <a:p>
            <a:pPr marL="0" lv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N" sz="2400" dirty="0">
                <a:solidFill>
                  <a:schemeClr val="tx1"/>
                </a:solidFill>
              </a:rPr>
              <a:t>        </a:t>
            </a:r>
            <a:r>
              <a:rPr lang="en-IN" sz="2400" dirty="0" err="1">
                <a:solidFill>
                  <a:schemeClr val="tx1"/>
                </a:solidFill>
              </a:rPr>
              <a:t>int</a:t>
            </a:r>
            <a:r>
              <a:rPr lang="en-IN" sz="2400" dirty="0">
                <a:solidFill>
                  <a:schemeClr val="tx1"/>
                </a:solidFill>
              </a:rPr>
              <a:t> index = </a:t>
            </a:r>
            <a:r>
              <a:rPr lang="en-IN" sz="2400" dirty="0" err="1">
                <a:solidFill>
                  <a:schemeClr val="tx1"/>
                </a:solidFill>
              </a:rPr>
              <a:t>str.lastIndexOf</a:t>
            </a:r>
            <a:r>
              <a:rPr lang="en-IN" sz="2400" dirty="0">
                <a:solidFill>
                  <a:schemeClr val="tx1"/>
                </a:solidFill>
              </a:rPr>
              <a:t>('s',5); </a:t>
            </a:r>
          </a:p>
          <a:p>
            <a:pPr marL="0" lv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>
                <a:solidFill>
                  <a:schemeClr val="tx1"/>
                </a:solidFill>
              </a:rPr>
              <a:t>        </a:t>
            </a:r>
            <a:r>
              <a:rPr lang="en-US" sz="2400" dirty="0" err="1">
                <a:solidFill>
                  <a:schemeClr val="tx1"/>
                </a:solidFill>
              </a:rPr>
              <a:t>System.out.println</a:t>
            </a:r>
            <a:r>
              <a:rPr lang="en-US" sz="2400" dirty="0">
                <a:solidFill>
                  <a:schemeClr val="tx1"/>
                </a:solidFill>
              </a:rPr>
              <a:t>(index); 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       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int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index = 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str.lastIndexOf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("of", 25);  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       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System.out.println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(index);  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       index = 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str.lastIndexOf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("of", 10);  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       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System.out.println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(index); 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458199" y="2712316"/>
            <a:ext cx="1417321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</a:rPr>
              <a:t>Output: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>
              <a:solidFill>
                <a:srgbClr val="00B0F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</a:rPr>
              <a:t>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</a:rPr>
              <a:t>19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</a:rPr>
              <a:t>-1 </a:t>
            </a:r>
            <a:endParaRPr kumimoji="0" lang="en-US" sz="4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37759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734908"/>
            <a:ext cx="10058400" cy="493098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To create a </a:t>
            </a:r>
            <a:r>
              <a:rPr lang="en-US" sz="2400" b="1" dirty="0">
                <a:solidFill>
                  <a:schemeClr val="tx1"/>
                </a:solidFill>
              </a:rPr>
              <a:t>String </a:t>
            </a:r>
            <a:r>
              <a:rPr lang="en-US" sz="2400" dirty="0">
                <a:solidFill>
                  <a:schemeClr val="tx1"/>
                </a:solidFill>
              </a:rPr>
              <a:t>initialized by an array of characters, use the constructor shown here:</a:t>
            </a:r>
          </a:p>
          <a:p>
            <a:pPr marL="803275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00B0F0"/>
                </a:solidFill>
              </a:rPr>
              <a:t>String(char </a:t>
            </a:r>
            <a:r>
              <a:rPr lang="en-US" sz="2400" i="1" dirty="0">
                <a:solidFill>
                  <a:srgbClr val="00B0F0"/>
                </a:solidFill>
              </a:rPr>
              <a:t>chars</a:t>
            </a:r>
            <a:r>
              <a:rPr lang="en-US" sz="2400" dirty="0">
                <a:solidFill>
                  <a:srgbClr val="00B0F0"/>
                </a:solidFill>
              </a:rPr>
              <a:t>[ ])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Here is an example:</a:t>
            </a:r>
          </a:p>
          <a:p>
            <a:pPr marL="0" indent="741363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</a:rPr>
              <a:t>char chars[] = { 'a', 'b', 'c' };</a:t>
            </a:r>
          </a:p>
          <a:p>
            <a:pPr marL="0" indent="741363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</a:rPr>
              <a:t>String s = new String(chars);</a:t>
            </a:r>
          </a:p>
          <a:p>
            <a:pPr marL="803275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</a:rPr>
              <a:t>This constructor initializes </a:t>
            </a:r>
            <a:r>
              <a:rPr lang="en-US" sz="2400" b="1" dirty="0">
                <a:solidFill>
                  <a:schemeClr val="tx1"/>
                </a:solidFill>
              </a:rPr>
              <a:t>s </a:t>
            </a:r>
            <a:r>
              <a:rPr lang="en-US" sz="2400" dirty="0">
                <a:solidFill>
                  <a:schemeClr val="tx1"/>
                </a:solidFill>
              </a:rPr>
              <a:t>with the string “</a:t>
            </a:r>
            <a:r>
              <a:rPr lang="en-US" sz="2400" dirty="0" err="1">
                <a:solidFill>
                  <a:schemeClr val="tx1"/>
                </a:solidFill>
              </a:rPr>
              <a:t>abc</a:t>
            </a:r>
            <a:r>
              <a:rPr lang="en-US" sz="2400" dirty="0">
                <a:solidFill>
                  <a:schemeClr val="tx1"/>
                </a:solidFill>
              </a:rPr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390300098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527" y="1214607"/>
            <a:ext cx="9004117" cy="2662555"/>
          </a:xfrm>
        </p:spPr>
        <p:txBody>
          <a:bodyPr>
            <a:normAutofit/>
          </a:bodyPr>
          <a:lstStyle/>
          <a:p>
            <a:pPr algn="l"/>
            <a:r>
              <a:rPr lang="en-US" sz="6000" b="1" cap="none" dirty="0">
                <a:solidFill>
                  <a:schemeClr val="tx1"/>
                </a:solidFill>
              </a:rPr>
              <a:t>Modifying a String</a:t>
            </a:r>
          </a:p>
        </p:txBody>
      </p:sp>
    </p:spTree>
    <p:extLst>
      <p:ext uri="{BB962C8B-B14F-4D97-AF65-F5344CB8AC3E}">
        <p14:creationId xmlns:p14="http://schemas.microsoft.com/office/powerpoint/2010/main" val="19653399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721" y="568960"/>
            <a:ext cx="8641080" cy="640080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tx1"/>
                </a:solidFill>
              </a:rPr>
              <a:t>Substring in Java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441" y="1849120"/>
            <a:ext cx="8641080" cy="36271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Part of string is called </a:t>
            </a:r>
            <a:r>
              <a:rPr lang="en-US" sz="2400" b="1" dirty="0">
                <a:solidFill>
                  <a:schemeClr val="tx1"/>
                </a:solidFill>
              </a:rPr>
              <a:t>substring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Substring is a subset of another string.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 In case of substring </a:t>
            </a:r>
            <a:r>
              <a:rPr lang="en-US" sz="2400" dirty="0" err="1">
                <a:solidFill>
                  <a:schemeClr val="tx1"/>
                </a:solidFill>
              </a:rPr>
              <a:t>startIndex</a:t>
            </a:r>
            <a:r>
              <a:rPr lang="en-US" sz="2400" dirty="0">
                <a:solidFill>
                  <a:schemeClr val="tx1"/>
                </a:solidFill>
              </a:rPr>
              <a:t> is inclusive and </a:t>
            </a:r>
            <a:r>
              <a:rPr lang="en-US" sz="2400" dirty="0" err="1">
                <a:solidFill>
                  <a:schemeClr val="tx1"/>
                </a:solidFill>
              </a:rPr>
              <a:t>endIndex</a:t>
            </a:r>
            <a:r>
              <a:rPr lang="en-US" sz="2400" dirty="0">
                <a:solidFill>
                  <a:schemeClr val="tx1"/>
                </a:solidFill>
              </a:rPr>
              <a:t> is exclusive.</a:t>
            </a:r>
          </a:p>
        </p:txBody>
      </p:sp>
    </p:spTree>
    <p:extLst>
      <p:ext uri="{BB962C8B-B14F-4D97-AF65-F5344CB8AC3E}">
        <p14:creationId xmlns:p14="http://schemas.microsoft.com/office/powerpoint/2010/main" val="399086853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441" y="640080"/>
            <a:ext cx="8641080" cy="640080"/>
          </a:xfrm>
        </p:spPr>
        <p:txBody>
          <a:bodyPr>
            <a:noAutofit/>
          </a:bodyPr>
          <a:lstStyle/>
          <a:p>
            <a:pPr algn="just"/>
            <a:r>
              <a:rPr lang="en-US" sz="4000" b="1" dirty="0">
                <a:solidFill>
                  <a:schemeClr val="tx1"/>
                </a:solidFill>
              </a:rPr>
              <a:t>Substring as two methods: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441" y="2133600"/>
            <a:ext cx="9006840" cy="3342640"/>
          </a:xfrm>
        </p:spPr>
        <p:txBody>
          <a:bodyPr>
            <a:normAutofit/>
          </a:bodyPr>
          <a:lstStyle/>
          <a:p>
            <a:pPr marL="566738" indent="-566738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public String substring(</a:t>
            </a:r>
            <a:r>
              <a:rPr lang="en-US" sz="2400" dirty="0" err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startIndex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pPr marL="566738" indent="-566738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public String substring(</a:t>
            </a:r>
            <a:r>
              <a:rPr lang="en-US" sz="2400" dirty="0" err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startIndex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endIndex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4722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161" y="426720"/>
            <a:ext cx="8641080" cy="64008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441" y="1351280"/>
            <a:ext cx="8641080" cy="41249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   </a:t>
            </a:r>
            <a:r>
              <a:rPr lang="en-US" sz="2400" dirty="0">
                <a:solidFill>
                  <a:schemeClr val="tx1"/>
                </a:solidFill>
              </a:rPr>
              <a:t>String s="</a:t>
            </a:r>
            <a:r>
              <a:rPr lang="en-US" sz="2400" dirty="0" err="1">
                <a:solidFill>
                  <a:schemeClr val="tx1"/>
                </a:solidFill>
              </a:rPr>
              <a:t>SachinTendulkar</a:t>
            </a:r>
            <a:r>
              <a:rPr lang="en-US" sz="2400" dirty="0">
                <a:solidFill>
                  <a:schemeClr val="tx1"/>
                </a:solidFill>
              </a:rPr>
              <a:t>";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</a:rPr>
              <a:t>   </a:t>
            </a:r>
            <a:r>
              <a:rPr lang="en-US" sz="2400" dirty="0" err="1">
                <a:solidFill>
                  <a:schemeClr val="tx1"/>
                </a:solidFill>
              </a:rPr>
              <a:t>System.out.println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s.substring</a:t>
            </a:r>
            <a:r>
              <a:rPr lang="en-US" sz="2400" dirty="0">
                <a:solidFill>
                  <a:schemeClr val="tx1"/>
                </a:solidFill>
              </a:rPr>
              <a:t>(6));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</a:rPr>
              <a:t>   </a:t>
            </a:r>
            <a:r>
              <a:rPr lang="en-US" sz="2400" dirty="0" err="1">
                <a:solidFill>
                  <a:schemeClr val="tx1"/>
                </a:solidFill>
              </a:rPr>
              <a:t>System.out.println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s.substring</a:t>
            </a:r>
            <a:r>
              <a:rPr lang="en-US" sz="2400" dirty="0">
                <a:solidFill>
                  <a:schemeClr val="tx1"/>
                </a:solidFill>
              </a:rPr>
              <a:t>(0,6)); </a:t>
            </a:r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sz="2400" b="1" dirty="0">
                <a:solidFill>
                  <a:schemeClr val="tx1"/>
                </a:solidFill>
              </a:rPr>
              <a:t>Output:</a:t>
            </a:r>
          </a:p>
          <a:p>
            <a:pPr>
              <a:buNone/>
            </a:pPr>
            <a:r>
              <a:rPr lang="en-US" sz="2400" dirty="0">
                <a:solidFill>
                  <a:schemeClr val="tx1"/>
                </a:solidFill>
              </a:rPr>
              <a:t>Tendulkar </a:t>
            </a:r>
          </a:p>
          <a:p>
            <a:pPr>
              <a:buNone/>
            </a:pPr>
            <a:r>
              <a:rPr lang="en-US" sz="2400" dirty="0" err="1">
                <a:solidFill>
                  <a:schemeClr val="tx1"/>
                </a:solidFill>
              </a:rPr>
              <a:t>Sachin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709502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441" y="640080"/>
            <a:ext cx="8641080" cy="71120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String </a:t>
            </a:r>
            <a:r>
              <a:rPr lang="en-US" sz="4000" b="1" dirty="0" err="1">
                <a:solidFill>
                  <a:schemeClr val="tx1"/>
                </a:solidFill>
              </a:rPr>
              <a:t>concat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1600" y="4267200"/>
            <a:ext cx="6400800" cy="49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441" y="1706880"/>
            <a:ext cx="8641080" cy="3769360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combines specified string at the end of this string.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It returns combined string.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Like appending another string.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Syntax</a:t>
            </a:r>
          </a:p>
          <a:p>
            <a:pPr marL="287338" indent="519113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00B0F0"/>
                </a:solidFill>
              </a:rPr>
              <a:t>    </a:t>
            </a:r>
            <a:r>
              <a:rPr lang="en-US" sz="2400" dirty="0">
                <a:solidFill>
                  <a:srgbClr val="00B0F0"/>
                </a:solidFill>
              </a:rPr>
              <a:t> String </a:t>
            </a:r>
            <a:r>
              <a:rPr lang="en-US" sz="2400" dirty="0" err="1">
                <a:solidFill>
                  <a:srgbClr val="00B0F0"/>
                </a:solidFill>
              </a:rPr>
              <a:t>concat</a:t>
            </a:r>
            <a:r>
              <a:rPr lang="en-US" sz="2400" dirty="0">
                <a:solidFill>
                  <a:srgbClr val="00B0F0"/>
                </a:solidFill>
              </a:rPr>
              <a:t>(String </a:t>
            </a:r>
            <a:r>
              <a:rPr lang="en-US" sz="2400" dirty="0" err="1">
                <a:solidFill>
                  <a:srgbClr val="00B0F0"/>
                </a:solidFill>
              </a:rPr>
              <a:t>anotherString</a:t>
            </a:r>
            <a:r>
              <a:rPr lang="en-US" sz="2400" dirty="0">
                <a:solidFill>
                  <a:srgbClr val="00B0F0"/>
                </a:solidFill>
              </a:rPr>
              <a:t>)</a:t>
            </a:r>
            <a:r>
              <a:rPr lang="en-US" dirty="0">
                <a:solidFill>
                  <a:srgbClr val="00B0F0"/>
                </a:solidFill>
              </a:rPr>
              <a:t>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71147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161" y="213360"/>
            <a:ext cx="8641080" cy="56896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209040"/>
            <a:ext cx="9418320" cy="49784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1"/>
                </a:solidFill>
              </a:rPr>
              <a:t>String s1="java string";  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1"/>
                </a:solidFill>
              </a:rPr>
              <a:t>s1.concat("is immutable");  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 err="1">
                <a:solidFill>
                  <a:schemeClr val="tx1"/>
                </a:solidFill>
              </a:rPr>
              <a:t>System.out.println</a:t>
            </a:r>
            <a:r>
              <a:rPr lang="en-US" sz="2400" dirty="0">
                <a:solidFill>
                  <a:schemeClr val="tx1"/>
                </a:solidFill>
              </a:rPr>
              <a:t>(s1);  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1"/>
                </a:solidFill>
              </a:rPr>
              <a:t>s1=s1.concat(" is immutable so assign it explicitly");  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 err="1">
                <a:solidFill>
                  <a:schemeClr val="tx1"/>
                </a:solidFill>
              </a:rPr>
              <a:t>System.out.println</a:t>
            </a:r>
            <a:r>
              <a:rPr lang="en-US" sz="2400" dirty="0">
                <a:solidFill>
                  <a:schemeClr val="tx1"/>
                </a:solidFill>
              </a:rPr>
              <a:t>(s1);  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>
                <a:solidFill>
                  <a:schemeClr val="tx1"/>
                </a:solidFill>
              </a:rPr>
              <a:t>Output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1"/>
                </a:solidFill>
              </a:rPr>
              <a:t>java string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1"/>
                </a:solidFill>
              </a:rPr>
              <a:t>java string is immutable so assign it explicitly</a:t>
            </a:r>
          </a:p>
          <a:p>
            <a:pPr algn="just">
              <a:lnSpc>
                <a:spcPct val="10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5975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441" y="640080"/>
            <a:ext cx="8641080" cy="7112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Replace()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706880"/>
            <a:ext cx="9966960" cy="3769360"/>
          </a:xfrm>
        </p:spPr>
        <p:txBody>
          <a:bodyPr>
            <a:normAutofit lnSpcReduction="10000"/>
          </a:bodyPr>
          <a:lstStyle/>
          <a:p>
            <a:pPr marL="508000" indent="-3349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Returns a string replacing all the old char or </a:t>
            </a:r>
            <a:r>
              <a:rPr lang="en-US" sz="2400" dirty="0" err="1">
                <a:solidFill>
                  <a:schemeClr val="tx1"/>
                </a:solidFill>
              </a:rPr>
              <a:t>CharSequence</a:t>
            </a:r>
            <a:r>
              <a:rPr lang="en-US" sz="2400" dirty="0">
                <a:solidFill>
                  <a:schemeClr val="tx1"/>
                </a:solidFill>
              </a:rPr>
              <a:t> to new char or </a:t>
            </a:r>
            <a:r>
              <a:rPr lang="en-US" sz="2400" dirty="0" err="1">
                <a:solidFill>
                  <a:schemeClr val="tx1"/>
                </a:solidFill>
              </a:rPr>
              <a:t>CharSequence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marL="508000" indent="-3349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There are two type of replace methods in java string.</a:t>
            </a:r>
          </a:p>
          <a:p>
            <a:pPr marL="625475" indent="288925" algn="just">
              <a:lnSpc>
                <a:spcPct val="150000"/>
              </a:lnSpc>
              <a:buFont typeface="+mj-lt"/>
              <a:buAutoNum type="romanLcPeriod"/>
              <a:tabLst>
                <a:tab pos="1087438" algn="l"/>
              </a:tabLst>
            </a:pP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b="1" dirty="0">
                <a:solidFill>
                  <a:srgbClr val="00B0F0"/>
                </a:solidFill>
              </a:rPr>
              <a:t>public</a:t>
            </a:r>
            <a:r>
              <a:rPr lang="en-US" sz="2400" dirty="0">
                <a:solidFill>
                  <a:srgbClr val="00B0F0"/>
                </a:solidFill>
              </a:rPr>
              <a:t> String replace(</a:t>
            </a:r>
            <a:r>
              <a:rPr lang="en-US" sz="2400" b="1" dirty="0">
                <a:solidFill>
                  <a:srgbClr val="00B0F0"/>
                </a:solidFill>
              </a:rPr>
              <a:t>char</a:t>
            </a:r>
            <a:r>
              <a:rPr lang="en-US" sz="2400" dirty="0">
                <a:solidFill>
                  <a:srgbClr val="00B0F0"/>
                </a:solidFill>
              </a:rPr>
              <a:t> </a:t>
            </a:r>
            <a:r>
              <a:rPr lang="en-US" sz="2400" dirty="0" err="1">
                <a:solidFill>
                  <a:srgbClr val="00B0F0"/>
                </a:solidFill>
              </a:rPr>
              <a:t>oldChar</a:t>
            </a:r>
            <a:r>
              <a:rPr lang="en-US" sz="2400" dirty="0">
                <a:solidFill>
                  <a:srgbClr val="00B0F0"/>
                </a:solidFill>
              </a:rPr>
              <a:t>, </a:t>
            </a:r>
            <a:r>
              <a:rPr lang="en-US" sz="2400" b="1" dirty="0">
                <a:solidFill>
                  <a:srgbClr val="00B0F0"/>
                </a:solidFill>
              </a:rPr>
              <a:t>char</a:t>
            </a:r>
            <a:r>
              <a:rPr lang="en-US" sz="2400" dirty="0">
                <a:solidFill>
                  <a:srgbClr val="00B0F0"/>
                </a:solidFill>
              </a:rPr>
              <a:t> </a:t>
            </a:r>
            <a:r>
              <a:rPr lang="en-US" sz="2400" dirty="0" err="1">
                <a:solidFill>
                  <a:srgbClr val="00B0F0"/>
                </a:solidFill>
              </a:rPr>
              <a:t>newChar</a:t>
            </a:r>
            <a:r>
              <a:rPr lang="en-US" sz="2400" dirty="0">
                <a:solidFill>
                  <a:srgbClr val="00B0F0"/>
                </a:solidFill>
              </a:rPr>
              <a:t>)</a:t>
            </a:r>
          </a:p>
          <a:p>
            <a:pPr marL="625475" indent="288925" algn="just">
              <a:lnSpc>
                <a:spcPct val="150000"/>
              </a:lnSpc>
              <a:buFont typeface="+mj-lt"/>
              <a:buAutoNum type="romanLcPeriod"/>
              <a:tabLst>
                <a:tab pos="1087438" algn="l"/>
              </a:tabLst>
            </a:pPr>
            <a:r>
              <a:rPr lang="en-US" sz="2400" b="1" dirty="0">
                <a:solidFill>
                  <a:srgbClr val="00B0F0"/>
                </a:solidFill>
              </a:rPr>
              <a:t>public</a:t>
            </a:r>
            <a:r>
              <a:rPr lang="en-US" sz="2400" dirty="0">
                <a:solidFill>
                  <a:srgbClr val="00B0F0"/>
                </a:solidFill>
              </a:rPr>
              <a:t> String replace(</a:t>
            </a:r>
            <a:r>
              <a:rPr lang="en-US" sz="2400" dirty="0" err="1">
                <a:solidFill>
                  <a:srgbClr val="00B0F0"/>
                </a:solidFill>
              </a:rPr>
              <a:t>CharSequence</a:t>
            </a:r>
            <a:r>
              <a:rPr lang="en-US" sz="2400" dirty="0">
                <a:solidFill>
                  <a:srgbClr val="00B0F0"/>
                </a:solidFill>
              </a:rPr>
              <a:t> target, </a:t>
            </a:r>
            <a:r>
              <a:rPr lang="en-US" sz="2400" dirty="0" err="1">
                <a:solidFill>
                  <a:srgbClr val="00B0F0"/>
                </a:solidFill>
              </a:rPr>
              <a:t>CharSequence</a:t>
            </a:r>
            <a:r>
              <a:rPr lang="en-US" sz="2400" dirty="0">
                <a:solidFill>
                  <a:srgbClr val="00B0F0"/>
                </a:solidFill>
              </a:rPr>
              <a:t> replacement)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4106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441" y="304800"/>
            <a:ext cx="8641080" cy="497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441" y="1564640"/>
            <a:ext cx="8641080" cy="430276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dirty="0"/>
              <a:t>  </a:t>
            </a:r>
            <a:r>
              <a:rPr lang="en-US" sz="2600" dirty="0">
                <a:solidFill>
                  <a:schemeClr val="tx1"/>
                </a:solidFill>
              </a:rPr>
              <a:t>String s1=“MS is a very good college";  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600" dirty="0">
                <a:solidFill>
                  <a:schemeClr val="tx1"/>
                </a:solidFill>
              </a:rPr>
              <a:t>String </a:t>
            </a:r>
            <a:r>
              <a:rPr lang="en-US" sz="2600" dirty="0" err="1">
                <a:solidFill>
                  <a:schemeClr val="tx1"/>
                </a:solidFill>
              </a:rPr>
              <a:t>replaceString</a:t>
            </a:r>
            <a:r>
              <a:rPr lang="en-US" sz="2600" dirty="0">
                <a:solidFill>
                  <a:schemeClr val="tx1"/>
                </a:solidFill>
              </a:rPr>
              <a:t>=s1.replace(‘</a:t>
            </a:r>
            <a:r>
              <a:rPr lang="en-US" sz="2600" dirty="0" err="1">
                <a:solidFill>
                  <a:schemeClr val="tx1"/>
                </a:solidFill>
              </a:rPr>
              <a:t>S','e</a:t>
            </a:r>
            <a:r>
              <a:rPr lang="en-US" sz="2600" dirty="0">
                <a:solidFill>
                  <a:schemeClr val="tx1"/>
                </a:solidFill>
              </a:rPr>
              <a:t>');  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600" dirty="0" err="1">
                <a:solidFill>
                  <a:schemeClr val="tx1"/>
                </a:solidFill>
              </a:rPr>
              <a:t>System.out.println</a:t>
            </a:r>
            <a:r>
              <a:rPr lang="en-US" sz="2600" dirty="0">
                <a:solidFill>
                  <a:schemeClr val="tx1"/>
                </a:solidFill>
              </a:rPr>
              <a:t>(</a:t>
            </a:r>
            <a:r>
              <a:rPr lang="en-US" sz="2600" dirty="0" err="1">
                <a:solidFill>
                  <a:schemeClr val="tx1"/>
                </a:solidFill>
              </a:rPr>
              <a:t>replaceString</a:t>
            </a:r>
            <a:r>
              <a:rPr lang="en-US" sz="2600" dirty="0">
                <a:solidFill>
                  <a:schemeClr val="tx1"/>
                </a:solidFill>
              </a:rPr>
              <a:t>);  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tx1"/>
                </a:solidFill>
              </a:rPr>
              <a:t>Output: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</a:rPr>
              <a:t>Me is  very good college</a:t>
            </a:r>
          </a:p>
        </p:txBody>
      </p:sp>
    </p:spTree>
    <p:extLst>
      <p:ext uri="{BB962C8B-B14F-4D97-AF65-F5344CB8AC3E}">
        <p14:creationId xmlns:p14="http://schemas.microsoft.com/office/powerpoint/2010/main" val="3981187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35398"/>
            <a:ext cx="9509760" cy="92456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Java String replace(</a:t>
            </a:r>
            <a:r>
              <a:rPr lang="en-US" sz="3200" b="1" dirty="0" err="1">
                <a:solidFill>
                  <a:schemeClr val="tx1"/>
                </a:solidFill>
              </a:rPr>
              <a:t>CharSequence</a:t>
            </a:r>
            <a:r>
              <a:rPr lang="en-US" sz="3200" b="1" dirty="0">
                <a:solidFill>
                  <a:schemeClr val="tx1"/>
                </a:solidFill>
              </a:rPr>
              <a:t> target, </a:t>
            </a:r>
            <a:r>
              <a:rPr lang="en-US" sz="3200" b="1" dirty="0" err="1">
                <a:solidFill>
                  <a:schemeClr val="tx1"/>
                </a:solidFill>
              </a:rPr>
              <a:t>CharSequence</a:t>
            </a:r>
            <a:r>
              <a:rPr lang="en-US" sz="3200" b="1" dirty="0">
                <a:solidFill>
                  <a:schemeClr val="tx1"/>
                </a:solidFill>
              </a:rPr>
              <a:t> replacement) 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441" y="1706880"/>
            <a:ext cx="8641080" cy="454152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</a:rPr>
              <a:t>String s1="my name is MS my name is college";  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</a:rPr>
              <a:t>String </a:t>
            </a:r>
            <a:r>
              <a:rPr lang="en-US" sz="2400" dirty="0" err="1">
                <a:solidFill>
                  <a:schemeClr val="tx1"/>
                </a:solidFill>
              </a:rPr>
              <a:t>replaceString</a:t>
            </a:r>
            <a:r>
              <a:rPr lang="en-US" sz="2400" dirty="0">
                <a:solidFill>
                  <a:schemeClr val="tx1"/>
                </a:solidFill>
              </a:rPr>
              <a:t>=s1.replace("</a:t>
            </a:r>
            <a:r>
              <a:rPr lang="en-US" sz="2400" dirty="0" err="1">
                <a:solidFill>
                  <a:schemeClr val="tx1"/>
                </a:solidFill>
              </a:rPr>
              <a:t>is","was</a:t>
            </a:r>
            <a:r>
              <a:rPr lang="en-US" sz="2400" dirty="0">
                <a:solidFill>
                  <a:schemeClr val="tx1"/>
                </a:solidFill>
              </a:rPr>
              <a:t>"); 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err="1">
                <a:solidFill>
                  <a:schemeClr val="tx1"/>
                </a:solidFill>
              </a:rPr>
              <a:t>System.out.println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replaceString</a:t>
            </a:r>
            <a:r>
              <a:rPr lang="en-US" sz="2400" dirty="0">
                <a:solidFill>
                  <a:schemeClr val="tx1"/>
                </a:solidFill>
              </a:rPr>
              <a:t>);  </a:t>
            </a:r>
          </a:p>
          <a:p>
            <a:pPr>
              <a:lnSpc>
                <a:spcPct val="150000"/>
              </a:lnSpc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tx1"/>
                </a:solidFill>
              </a:rPr>
              <a:t>Output: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</a:rPr>
              <a:t>my name was MS my name was college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66490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441" y="640080"/>
            <a:ext cx="8641080" cy="71120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String trim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441" y="1706880"/>
            <a:ext cx="9098280" cy="3769360"/>
          </a:xfrm>
        </p:spPr>
        <p:txBody>
          <a:bodyPr>
            <a:normAutofit/>
          </a:bodyPr>
          <a:lstStyle/>
          <a:p>
            <a:pPr marL="682625" indent="-682625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Eliminates leading and trailing spaces. </a:t>
            </a:r>
          </a:p>
          <a:p>
            <a:pPr marL="682625" indent="-682625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</a:rPr>
              <a:t>Syntax</a:t>
            </a:r>
          </a:p>
          <a:p>
            <a:pPr marL="682625" indent="123825" algn="just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</a:rPr>
              <a:t>         </a:t>
            </a:r>
            <a:r>
              <a:rPr lang="en-US" sz="2400" dirty="0">
                <a:solidFill>
                  <a:srgbClr val="00B0F0"/>
                </a:solidFill>
              </a:rPr>
              <a:t>public String trim()</a:t>
            </a:r>
          </a:p>
        </p:txBody>
      </p:sp>
    </p:spTree>
    <p:extLst>
      <p:ext uri="{BB962C8B-B14F-4D97-AF65-F5344CB8AC3E}">
        <p14:creationId xmlns:p14="http://schemas.microsoft.com/office/powerpoint/2010/main" val="346933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318"/>
            <a:ext cx="9982199" cy="607166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We can specify a subrange of a character array as an initializer using the following constructor:</a:t>
            </a:r>
          </a:p>
          <a:p>
            <a:pPr marL="0" indent="1087438">
              <a:lnSpc>
                <a:spcPct val="150000"/>
              </a:lnSpc>
              <a:buNone/>
            </a:pPr>
            <a:r>
              <a:rPr lang="en-US" sz="2400" dirty="0">
                <a:solidFill>
                  <a:srgbClr val="00B0F0"/>
                </a:solidFill>
              </a:rPr>
              <a:t>String(char </a:t>
            </a:r>
            <a:r>
              <a:rPr lang="en-US" sz="2400" i="1" dirty="0">
                <a:solidFill>
                  <a:srgbClr val="00B0F0"/>
                </a:solidFill>
              </a:rPr>
              <a:t>chars</a:t>
            </a:r>
            <a:r>
              <a:rPr lang="en-US" sz="2400" dirty="0">
                <a:solidFill>
                  <a:srgbClr val="00B0F0"/>
                </a:solidFill>
              </a:rPr>
              <a:t>[ ], </a:t>
            </a:r>
            <a:r>
              <a:rPr lang="en-US" sz="2400" dirty="0" err="1">
                <a:solidFill>
                  <a:srgbClr val="00B0F0"/>
                </a:solidFill>
              </a:rPr>
              <a:t>int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i="1" dirty="0" err="1">
                <a:solidFill>
                  <a:srgbClr val="00B0F0"/>
                </a:solidFill>
              </a:rPr>
              <a:t>startIndex</a:t>
            </a:r>
            <a:r>
              <a:rPr lang="en-US" sz="2400" dirty="0">
                <a:solidFill>
                  <a:srgbClr val="00B0F0"/>
                </a:solidFill>
              </a:rPr>
              <a:t>, </a:t>
            </a:r>
            <a:r>
              <a:rPr lang="en-US" sz="2400" dirty="0" err="1">
                <a:solidFill>
                  <a:srgbClr val="00B0F0"/>
                </a:solidFill>
              </a:rPr>
              <a:t>int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i="1" dirty="0" err="1">
                <a:solidFill>
                  <a:srgbClr val="00B0F0"/>
                </a:solidFill>
              </a:rPr>
              <a:t>numChars</a:t>
            </a:r>
            <a:r>
              <a:rPr lang="en-US" sz="2400" dirty="0">
                <a:solidFill>
                  <a:srgbClr val="00B0F0"/>
                </a:solidFill>
              </a:rPr>
              <a:t>)</a:t>
            </a:r>
          </a:p>
          <a:p>
            <a:pPr marL="692150" indent="11112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 err="1">
                <a:solidFill>
                  <a:schemeClr val="tx1"/>
                </a:solidFill>
              </a:rPr>
              <a:t>startIndex</a:t>
            </a:r>
            <a:r>
              <a:rPr lang="en-US" sz="2400" i="1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specifies the index at which the subrange begins</a:t>
            </a:r>
          </a:p>
          <a:p>
            <a:pPr marL="692150" indent="11112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i="1" dirty="0" err="1">
                <a:solidFill>
                  <a:schemeClr val="tx1"/>
                </a:solidFill>
              </a:rPr>
              <a:t>numChars</a:t>
            </a:r>
            <a:r>
              <a:rPr lang="en-US" sz="2400" i="1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specifies the number of characters to use.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tx1"/>
                </a:solidFill>
              </a:rPr>
              <a:t>Example:</a:t>
            </a:r>
          </a:p>
          <a:p>
            <a:pPr marL="693738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</a:rPr>
              <a:t>char chars[] = { 'a', 'b', 'c', 'd', 'e', 'f' };</a:t>
            </a:r>
          </a:p>
          <a:p>
            <a:pPr marL="693738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</a:rPr>
              <a:t>String s = new String(chars, 2, 3);</a:t>
            </a:r>
          </a:p>
          <a:p>
            <a:pPr marL="693738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</a:rPr>
              <a:t>This initializes </a:t>
            </a:r>
            <a:r>
              <a:rPr lang="en-US" sz="2400" b="1" dirty="0">
                <a:solidFill>
                  <a:schemeClr val="tx1"/>
                </a:solidFill>
              </a:rPr>
              <a:t>s </a:t>
            </a:r>
            <a:r>
              <a:rPr lang="en-US" sz="2400" dirty="0">
                <a:solidFill>
                  <a:schemeClr val="tx1"/>
                </a:solidFill>
              </a:rPr>
              <a:t>with the characters </a:t>
            </a:r>
            <a:r>
              <a:rPr lang="en-US" sz="2400" b="1" dirty="0" err="1">
                <a:solidFill>
                  <a:schemeClr val="tx1"/>
                </a:solidFill>
              </a:rPr>
              <a:t>cde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539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6512" y="152400"/>
            <a:ext cx="8641080" cy="64008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441" y="1351280"/>
            <a:ext cx="8641080" cy="48971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 </a:t>
            </a:r>
            <a:r>
              <a:rPr lang="en-US" sz="2600" dirty="0">
                <a:solidFill>
                  <a:schemeClr val="tx1"/>
                </a:solidFill>
              </a:rPr>
              <a:t>String s1="  hello string  ";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600" dirty="0" err="1">
                <a:solidFill>
                  <a:schemeClr val="tx1"/>
                </a:solidFill>
              </a:rPr>
              <a:t>System.out.println</a:t>
            </a:r>
            <a:r>
              <a:rPr lang="en-US" sz="2600" dirty="0">
                <a:solidFill>
                  <a:schemeClr val="tx1"/>
                </a:solidFill>
              </a:rPr>
              <a:t>(s1+"java");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600" dirty="0" err="1">
                <a:solidFill>
                  <a:schemeClr val="tx1"/>
                </a:solidFill>
              </a:rPr>
              <a:t>System.out.println</a:t>
            </a:r>
            <a:r>
              <a:rPr lang="en-US" sz="2600" dirty="0">
                <a:solidFill>
                  <a:schemeClr val="tx1"/>
                </a:solidFill>
              </a:rPr>
              <a:t>(s1.trim()+"java");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solidFill>
                  <a:schemeClr val="tx1"/>
                </a:solidFill>
              </a:rPr>
              <a:t> 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800" b="1" dirty="0">
                <a:solidFill>
                  <a:srgbClr val="00B0F0"/>
                </a:solidFill>
              </a:rPr>
              <a:t>Output: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solidFill>
                  <a:srgbClr val="00B0F0"/>
                </a:solidFill>
              </a:rPr>
              <a:t>   hello string java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solidFill>
                  <a:srgbClr val="00B0F0"/>
                </a:solidFill>
              </a:rPr>
              <a:t>hello </a:t>
            </a:r>
            <a:r>
              <a:rPr lang="en-US" sz="2800" dirty="0" err="1">
                <a:solidFill>
                  <a:srgbClr val="00B0F0"/>
                </a:solidFill>
              </a:rPr>
              <a:t>stringjava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192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5475" y="228600"/>
            <a:ext cx="8641080" cy="655319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Example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225475" y="1066800"/>
            <a:ext cx="8061959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 String s1 ="  hello java string   ";  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 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System.out.println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(s1.length());  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  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System.out.println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(s1); 			//Without trim()  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 String 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tr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= s1.trim();  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 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System.out.println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tr.length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());  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 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System.out.println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tr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); 			//With trim() </a:t>
            </a:r>
          </a:p>
        </p:txBody>
      </p:sp>
      <p:sp>
        <p:nvSpPr>
          <p:cNvPr id="7" name="Rectangle 6"/>
          <p:cNvSpPr/>
          <p:nvPr/>
        </p:nvSpPr>
        <p:spPr>
          <a:xfrm>
            <a:off x="1752600" y="4876800"/>
            <a:ext cx="2819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Output:</a:t>
            </a:r>
            <a:endParaRPr lang="en-IN" b="1" dirty="0">
              <a:solidFill>
                <a:srgbClr val="00B0F0"/>
              </a:solidFill>
            </a:endParaRPr>
          </a:p>
          <a:p>
            <a:r>
              <a:rPr lang="en-IN" b="1" dirty="0">
                <a:solidFill>
                  <a:srgbClr val="00B0F0"/>
                </a:solidFill>
              </a:rPr>
              <a:t>22</a:t>
            </a:r>
          </a:p>
          <a:p>
            <a:r>
              <a:rPr lang="en-IN" b="1" dirty="0">
                <a:solidFill>
                  <a:srgbClr val="00B0F0"/>
                </a:solidFill>
              </a:rPr>
              <a:t>  hello java string   </a:t>
            </a:r>
          </a:p>
          <a:p>
            <a:r>
              <a:rPr lang="en-IN" b="1" dirty="0">
                <a:solidFill>
                  <a:srgbClr val="00B0F0"/>
                </a:solidFill>
              </a:rPr>
              <a:t>17</a:t>
            </a:r>
          </a:p>
          <a:p>
            <a:r>
              <a:rPr lang="en-IN" b="1" dirty="0">
                <a:solidFill>
                  <a:srgbClr val="00B0F0"/>
                </a:solidFill>
              </a:rPr>
              <a:t>hello java string</a:t>
            </a:r>
          </a:p>
        </p:txBody>
      </p:sp>
    </p:spTree>
    <p:extLst>
      <p:ext uri="{BB962C8B-B14F-4D97-AF65-F5344CB8AC3E}">
        <p14:creationId xmlns:p14="http://schemas.microsoft.com/office/powerpoint/2010/main" val="3369196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441" y="640080"/>
            <a:ext cx="8641080" cy="1137920"/>
          </a:xfrm>
        </p:spPr>
        <p:txBody>
          <a:bodyPr>
            <a:normAutofit/>
          </a:bodyPr>
          <a:lstStyle/>
          <a:p>
            <a:pPr algn="just"/>
            <a:r>
              <a:rPr lang="en-US" b="1" dirty="0">
                <a:solidFill>
                  <a:schemeClr val="tx1"/>
                </a:solidFill>
              </a:rPr>
              <a:t>Changing the case of character within a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441" y="2133600"/>
            <a:ext cx="9006840" cy="3342640"/>
          </a:xfrm>
        </p:spPr>
        <p:txBody>
          <a:bodyPr/>
          <a:lstStyle/>
          <a:p>
            <a:pPr marL="566738" indent="-566738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</a:rPr>
              <a:t>String </a:t>
            </a:r>
            <a:r>
              <a:rPr lang="en-US" sz="2400" b="1" dirty="0" err="1">
                <a:solidFill>
                  <a:schemeClr val="tx1"/>
                </a:solidFill>
              </a:rPr>
              <a:t>toLowerCase</a:t>
            </a:r>
            <a:r>
              <a:rPr lang="en-US" sz="2400" b="1" dirty="0">
                <a:solidFill>
                  <a:schemeClr val="tx1"/>
                </a:solidFill>
              </a:rPr>
              <a:t>():</a:t>
            </a:r>
            <a:r>
              <a:rPr lang="en-US" sz="2400" dirty="0">
                <a:solidFill>
                  <a:schemeClr val="tx1"/>
                </a:solidFill>
              </a:rPr>
              <a:t> method returns the string in lowercase letter. </a:t>
            </a:r>
          </a:p>
          <a:p>
            <a:pPr marL="566738" indent="-566738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</a:rPr>
              <a:t>String </a:t>
            </a:r>
            <a:r>
              <a:rPr lang="en-US" sz="2400" b="1" dirty="0" err="1">
                <a:solidFill>
                  <a:schemeClr val="tx1"/>
                </a:solidFill>
              </a:rPr>
              <a:t>toUpperCase</a:t>
            </a:r>
            <a:r>
              <a:rPr lang="en-US" sz="2400" b="1" dirty="0">
                <a:solidFill>
                  <a:schemeClr val="tx1"/>
                </a:solidFill>
              </a:rPr>
              <a:t>():</a:t>
            </a:r>
            <a:r>
              <a:rPr lang="en-US" sz="2400" dirty="0">
                <a:solidFill>
                  <a:schemeClr val="tx1"/>
                </a:solidFill>
              </a:rPr>
              <a:t> method returns the string in uppercase letter.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6215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721" y="213360"/>
            <a:ext cx="8641080" cy="7112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441" y="1137920"/>
            <a:ext cx="9098280" cy="497840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</a:rPr>
              <a:t>String s1=“MS Engineering College";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</a:rPr>
              <a:t>String s1lower=s1.toLowerCase();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>
                <a:solidFill>
                  <a:schemeClr val="tx1"/>
                </a:solidFill>
              </a:rPr>
              <a:t>System.out.println</a:t>
            </a:r>
            <a:r>
              <a:rPr lang="en-US" sz="2400" dirty="0">
                <a:solidFill>
                  <a:schemeClr val="tx1"/>
                </a:solidFill>
              </a:rPr>
              <a:t>(s1lower);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</a:rPr>
              <a:t>String s1upper=s1.toUpperCase();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>
                <a:solidFill>
                  <a:schemeClr val="tx1"/>
                </a:solidFill>
              </a:rPr>
              <a:t>System.out.println</a:t>
            </a:r>
            <a:r>
              <a:rPr lang="en-US" sz="2400" dirty="0">
                <a:solidFill>
                  <a:schemeClr val="tx1"/>
                </a:solidFill>
              </a:rPr>
              <a:t>(s1upper);  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>
                <a:solidFill>
                  <a:schemeClr val="tx1"/>
                </a:solidFill>
              </a:rPr>
              <a:t>Output: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err="1">
                <a:solidFill>
                  <a:schemeClr val="tx1"/>
                </a:solidFill>
              </a:rPr>
              <a:t>ms</a:t>
            </a:r>
            <a:r>
              <a:rPr lang="en-US" sz="2000" dirty="0">
                <a:solidFill>
                  <a:schemeClr val="tx1"/>
                </a:solidFill>
              </a:rPr>
              <a:t> engineering college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tx1"/>
                </a:solidFill>
              </a:rPr>
              <a:t>MS ENGINEERING COLLEGE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28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cap="none" dirty="0">
                <a:solidFill>
                  <a:schemeClr val="tx1"/>
                </a:solidFill>
              </a:rPr>
              <a:t>String Buffer </a:t>
            </a:r>
            <a:endParaRPr lang="en-IN" cap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31274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>
                <a:solidFill>
                  <a:schemeClr val="tx1"/>
                </a:solidFill>
              </a:rPr>
              <a:t>StringBuffer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2625" indent="-682625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Used to create mutable (modifiable) string. </a:t>
            </a:r>
          </a:p>
          <a:p>
            <a:pPr marL="682625" indent="-682625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err="1">
                <a:solidFill>
                  <a:schemeClr val="tx1"/>
                </a:solidFill>
              </a:rPr>
              <a:t>StringBuffer</a:t>
            </a:r>
            <a:r>
              <a:rPr lang="en-US" sz="2400" dirty="0">
                <a:solidFill>
                  <a:schemeClr val="tx1"/>
                </a:solidFill>
              </a:rPr>
              <a:t> class in java is same as String class except it is mutable i.e. it can be changed.</a:t>
            </a:r>
          </a:p>
        </p:txBody>
      </p:sp>
    </p:spTree>
    <p:extLst>
      <p:ext uri="{BB962C8B-B14F-4D97-AF65-F5344CB8AC3E}">
        <p14:creationId xmlns:p14="http://schemas.microsoft.com/office/powerpoint/2010/main" val="72143729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"/>
            <a:ext cx="8641080" cy="64008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Constructors of </a:t>
            </a:r>
            <a:r>
              <a:rPr lang="en-US" sz="4000" b="1" dirty="0" err="1">
                <a:solidFill>
                  <a:schemeClr val="tx1"/>
                </a:solidFill>
              </a:rPr>
              <a:t>StringBuffer</a:t>
            </a:r>
            <a:r>
              <a:rPr lang="en-US" sz="4000" b="1" dirty="0">
                <a:solidFill>
                  <a:schemeClr val="tx1"/>
                </a:solidFill>
              </a:rPr>
              <a:t> class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4714423"/>
              </p:ext>
            </p:extLst>
          </p:nvPr>
        </p:nvGraphicFramePr>
        <p:xfrm>
          <a:off x="762000" y="1219200"/>
          <a:ext cx="9982200" cy="364255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155"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sz="2200" b="1" dirty="0">
                          <a:effectLst/>
                        </a:rPr>
                        <a:t>Constructor</a:t>
                      </a:r>
                      <a:endParaRPr lang="en-US" sz="2200" b="1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9728" marR="109728" marT="85344" marB="853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sz="2200" b="1" dirty="0">
                          <a:effectLst/>
                        </a:rPr>
                        <a:t>Description</a:t>
                      </a:r>
                      <a:endParaRPr lang="en-US" sz="2200" b="1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9728" marR="109728" marT="85344" marB="853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6592"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</a:pPr>
                      <a:r>
                        <a:rPr lang="en-US" sz="2200" dirty="0" err="1">
                          <a:effectLst/>
                        </a:rPr>
                        <a:t>StringBuffer</a:t>
                      </a:r>
                      <a:r>
                        <a:rPr lang="en-US" sz="2200" dirty="0">
                          <a:effectLst/>
                        </a:rPr>
                        <a:t>()</a:t>
                      </a:r>
                      <a:endParaRPr lang="en-US" sz="22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3152" marR="73152" marT="56896" marB="568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</a:pPr>
                      <a:r>
                        <a:rPr lang="en-US" sz="2200" dirty="0">
                          <a:effectLst/>
                        </a:rPr>
                        <a:t>creates an empty string buffer with the initial capacity of 16.</a:t>
                      </a:r>
                      <a:endParaRPr lang="en-US" sz="22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3152" marR="73152" marT="56896" marB="568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8989"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</a:pPr>
                      <a:r>
                        <a:rPr lang="en-US" sz="2200">
                          <a:effectLst/>
                        </a:rPr>
                        <a:t>StringBuffer(String str)</a:t>
                      </a:r>
                      <a:endParaRPr lang="en-US" sz="22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3152" marR="73152" marT="56896" marB="568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</a:pPr>
                      <a:r>
                        <a:rPr lang="en-US" sz="2200">
                          <a:effectLst/>
                        </a:rPr>
                        <a:t>creates a string buffer with the specified string.</a:t>
                      </a:r>
                      <a:endParaRPr lang="en-US" sz="22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3152" marR="73152" marT="56896" marB="568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3364"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</a:pPr>
                      <a:r>
                        <a:rPr lang="en-US" sz="2200" dirty="0" err="1">
                          <a:effectLst/>
                        </a:rPr>
                        <a:t>StringBuffer</a:t>
                      </a:r>
                      <a:r>
                        <a:rPr lang="en-US" sz="2200" dirty="0">
                          <a:effectLst/>
                        </a:rPr>
                        <a:t>(</a:t>
                      </a:r>
                      <a:r>
                        <a:rPr lang="en-US" sz="2200" dirty="0" err="1">
                          <a:effectLst/>
                        </a:rPr>
                        <a:t>int</a:t>
                      </a:r>
                      <a:r>
                        <a:rPr lang="en-US" sz="2200" dirty="0">
                          <a:effectLst/>
                        </a:rPr>
                        <a:t> capacity)</a:t>
                      </a:r>
                      <a:endParaRPr lang="en-US" sz="22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3152" marR="73152" marT="56896" marB="568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</a:pPr>
                      <a:r>
                        <a:rPr lang="en-US" sz="2200" dirty="0">
                          <a:effectLst/>
                        </a:rPr>
                        <a:t>creates an empty string buffer with the specified capacity as length.</a:t>
                      </a:r>
                      <a:endParaRPr lang="en-US" sz="22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3152" marR="73152" marT="56896" marB="568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333490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3406" y="228600"/>
            <a:ext cx="8641080" cy="924560"/>
          </a:xfrm>
        </p:spPr>
        <p:txBody>
          <a:bodyPr>
            <a:normAutofit fontScale="90000"/>
          </a:bodyPr>
          <a:lstStyle/>
          <a:p>
            <a:r>
              <a:rPr lang="en-US" sz="4400" b="1" dirty="0" err="1">
                <a:solidFill>
                  <a:schemeClr val="tx1"/>
                </a:solidFill>
              </a:rPr>
              <a:t>StringBuffer</a:t>
            </a:r>
            <a:r>
              <a:rPr lang="en-US" sz="4400" b="1" dirty="0">
                <a:solidFill>
                  <a:schemeClr val="tx1"/>
                </a:solidFill>
              </a:rPr>
              <a:t> append() method</a:t>
            </a:r>
            <a:br>
              <a:rPr lang="en-US" sz="4000" b="1" dirty="0">
                <a:solidFill>
                  <a:schemeClr val="tx1"/>
                </a:solidFill>
              </a:rPr>
            </a:b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440" y="1447800"/>
            <a:ext cx="9052559" cy="4419600"/>
          </a:xfrm>
        </p:spPr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Append() method concatenates the given argument with this string.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It has several overloaded versions. Here are a few of its forms:</a:t>
            </a:r>
          </a:p>
          <a:p>
            <a:pPr marL="11874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 err="1"/>
              <a:t>StringBuffer</a:t>
            </a:r>
            <a:r>
              <a:rPr lang="en-IN" sz="2400" dirty="0"/>
              <a:t> append(String </a:t>
            </a:r>
            <a:r>
              <a:rPr lang="en-IN" sz="2400" i="1" dirty="0" err="1"/>
              <a:t>str</a:t>
            </a:r>
            <a:r>
              <a:rPr lang="en-IN" sz="2400" dirty="0"/>
              <a:t>)</a:t>
            </a:r>
          </a:p>
          <a:p>
            <a:pPr marL="11874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 err="1"/>
              <a:t>StringBuffer</a:t>
            </a:r>
            <a:r>
              <a:rPr lang="en-IN" sz="2400" dirty="0"/>
              <a:t> append(</a:t>
            </a:r>
            <a:r>
              <a:rPr lang="en-IN" sz="2400" dirty="0" err="1"/>
              <a:t>int</a:t>
            </a:r>
            <a:r>
              <a:rPr lang="en-IN" sz="2400" dirty="0"/>
              <a:t> </a:t>
            </a:r>
            <a:r>
              <a:rPr lang="en-IN" sz="2400" i="1" dirty="0" err="1"/>
              <a:t>num</a:t>
            </a:r>
            <a:r>
              <a:rPr lang="en-IN" sz="2400" dirty="0"/>
              <a:t>)</a:t>
            </a:r>
          </a:p>
          <a:p>
            <a:pPr marL="11874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 err="1"/>
              <a:t>StringBuffer</a:t>
            </a:r>
            <a:r>
              <a:rPr lang="en-IN" sz="2400" dirty="0"/>
              <a:t> append(Object </a:t>
            </a:r>
            <a:r>
              <a:rPr lang="en-IN" sz="2400" i="1" dirty="0" err="1"/>
              <a:t>obj</a:t>
            </a:r>
            <a:r>
              <a:rPr lang="en-IN" sz="2400" dirty="0"/>
              <a:t>)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72208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441" y="640080"/>
            <a:ext cx="8641080" cy="7112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441" y="1564640"/>
            <a:ext cx="8641080" cy="3911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>
                <a:solidFill>
                  <a:schemeClr val="tx1"/>
                </a:solidFill>
              </a:rPr>
              <a:t>StringBuffer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 err="1">
                <a:solidFill>
                  <a:schemeClr val="tx1"/>
                </a:solidFill>
              </a:rPr>
              <a:t>sb</a:t>
            </a:r>
            <a:r>
              <a:rPr lang="en-US" sz="2400" dirty="0">
                <a:solidFill>
                  <a:schemeClr val="tx1"/>
                </a:solidFill>
              </a:rPr>
              <a:t>=</a:t>
            </a:r>
            <a:r>
              <a:rPr lang="en-US" sz="2400" b="1" dirty="0">
                <a:solidFill>
                  <a:schemeClr val="tx1"/>
                </a:solidFill>
              </a:rPr>
              <a:t>new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 err="1">
                <a:solidFill>
                  <a:schemeClr val="tx1"/>
                </a:solidFill>
              </a:rPr>
              <a:t>StringBuffer</a:t>
            </a:r>
            <a:r>
              <a:rPr lang="en-US" sz="2400" dirty="0">
                <a:solidFill>
                  <a:schemeClr val="tx1"/>
                </a:solidFill>
              </a:rPr>
              <a:t>("Hello ");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>
                <a:solidFill>
                  <a:schemeClr val="tx1"/>
                </a:solidFill>
              </a:rPr>
              <a:t>sb.append</a:t>
            </a:r>
            <a:r>
              <a:rPr lang="en-US" sz="2400" dirty="0">
                <a:solidFill>
                  <a:schemeClr val="tx1"/>
                </a:solidFill>
              </a:rPr>
              <a:t>(“</a:t>
            </a:r>
            <a:r>
              <a:rPr lang="en-US" sz="2400" dirty="0" err="1">
                <a:solidFill>
                  <a:schemeClr val="tx1"/>
                </a:solidFill>
              </a:rPr>
              <a:t>Cranberrys</a:t>
            </a:r>
            <a:r>
              <a:rPr lang="en-US" sz="2400" dirty="0">
                <a:solidFill>
                  <a:schemeClr val="tx1"/>
                </a:solidFill>
              </a:rPr>
              <a:t>");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>
                <a:solidFill>
                  <a:schemeClr val="tx1"/>
                </a:solidFill>
              </a:rPr>
              <a:t>System.out.println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sb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tx1"/>
                </a:solidFill>
              </a:rPr>
              <a:t>Output: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</a:rPr>
              <a:t>Hello </a:t>
            </a:r>
            <a:r>
              <a:rPr lang="en-US" sz="2400" dirty="0" err="1">
                <a:solidFill>
                  <a:schemeClr val="tx1"/>
                </a:solidFill>
              </a:rPr>
              <a:t>Cranberrys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18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441" y="640081"/>
            <a:ext cx="8641080" cy="807719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</a:rPr>
              <a:t>Example</a:t>
            </a:r>
            <a:endParaRPr lang="en-IN" sz="36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err="1">
                <a:solidFill>
                  <a:schemeClr val="tx1"/>
                </a:solidFill>
              </a:rPr>
              <a:t>StringBuffer</a:t>
            </a:r>
            <a:r>
              <a:rPr lang="en-IN" sz="2000" dirty="0">
                <a:solidFill>
                  <a:schemeClr val="tx1"/>
                </a:solidFill>
              </a:rPr>
              <a:t> </a:t>
            </a:r>
            <a:r>
              <a:rPr lang="en-IN" sz="2000" dirty="0" err="1">
                <a:solidFill>
                  <a:schemeClr val="tx1"/>
                </a:solidFill>
              </a:rPr>
              <a:t>sb</a:t>
            </a:r>
            <a:r>
              <a:rPr lang="en-IN" sz="2000" dirty="0">
                <a:solidFill>
                  <a:schemeClr val="tx1"/>
                </a:solidFill>
              </a:rPr>
              <a:t> = new </a:t>
            </a:r>
            <a:r>
              <a:rPr lang="en-IN" sz="2000" dirty="0" err="1">
                <a:solidFill>
                  <a:schemeClr val="tx1"/>
                </a:solidFill>
              </a:rPr>
              <a:t>StringBuffer</a:t>
            </a:r>
            <a:r>
              <a:rPr lang="en-IN" sz="2000" dirty="0">
                <a:solidFill>
                  <a:schemeClr val="tx1"/>
                </a:solidFill>
              </a:rPr>
              <a:t>("Hello ");</a:t>
            </a:r>
          </a:p>
          <a:p>
            <a:pPr marL="0" indent="0">
              <a:buNone/>
            </a:pPr>
            <a:endParaRPr lang="en-IN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sz="2000" dirty="0" err="1">
                <a:solidFill>
                  <a:schemeClr val="tx1"/>
                </a:solidFill>
              </a:rPr>
              <a:t>sb.append</a:t>
            </a:r>
            <a:r>
              <a:rPr lang="en-IN" sz="2000" dirty="0">
                <a:solidFill>
                  <a:schemeClr val="tx1"/>
                </a:solidFill>
              </a:rPr>
              <a:t>("World ");</a:t>
            </a:r>
          </a:p>
          <a:p>
            <a:pPr marL="0" indent="0">
              <a:buNone/>
            </a:pPr>
            <a:endParaRPr lang="en-IN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sz="2000" dirty="0" err="1">
                <a:solidFill>
                  <a:schemeClr val="tx1"/>
                </a:solidFill>
              </a:rPr>
              <a:t>sb.append</a:t>
            </a:r>
            <a:r>
              <a:rPr lang="en-IN" sz="2000" dirty="0">
                <a:solidFill>
                  <a:schemeClr val="tx1"/>
                </a:solidFill>
              </a:rPr>
              <a:t>(2017);</a:t>
            </a:r>
          </a:p>
          <a:p>
            <a:pPr marL="0" indent="0">
              <a:buNone/>
            </a:pPr>
            <a:endParaRPr lang="en-IN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sz="2000" dirty="0" err="1">
                <a:solidFill>
                  <a:schemeClr val="tx1"/>
                </a:solidFill>
              </a:rPr>
              <a:t>System.out.println</a:t>
            </a:r>
            <a:r>
              <a:rPr lang="en-IN" sz="2000" dirty="0">
                <a:solidFill>
                  <a:schemeClr val="tx1"/>
                </a:solidFill>
              </a:rPr>
              <a:t>(</a:t>
            </a:r>
            <a:r>
              <a:rPr lang="en-IN" sz="2000" dirty="0" err="1">
                <a:solidFill>
                  <a:schemeClr val="tx1"/>
                </a:solidFill>
              </a:rPr>
              <a:t>sb</a:t>
            </a:r>
            <a:r>
              <a:rPr lang="en-IN" sz="2000" dirty="0">
                <a:solidFill>
                  <a:schemeClr val="tx1"/>
                </a:solidFill>
              </a:rPr>
              <a:t>);`</a:t>
            </a:r>
          </a:p>
        </p:txBody>
      </p:sp>
      <p:sp>
        <p:nvSpPr>
          <p:cNvPr id="4" name="Rectangle 3"/>
          <p:cNvSpPr/>
          <p:nvPr/>
        </p:nvSpPr>
        <p:spPr>
          <a:xfrm>
            <a:off x="7391400" y="3620254"/>
            <a:ext cx="210070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tx2">
                    <a:lumMod val="50000"/>
                  </a:schemeClr>
                </a:solidFill>
              </a:rPr>
              <a:t>Output:</a:t>
            </a:r>
            <a:endParaRPr lang="en-IN" sz="2000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IN" sz="2000" b="1" dirty="0">
                <a:solidFill>
                  <a:schemeClr val="tx2">
                    <a:lumMod val="50000"/>
                  </a:schemeClr>
                </a:solidFill>
              </a:rPr>
              <a:t>Hello World 2017</a:t>
            </a:r>
          </a:p>
        </p:txBody>
      </p:sp>
    </p:spTree>
    <p:extLst>
      <p:ext uri="{BB962C8B-B14F-4D97-AF65-F5344CB8AC3E}">
        <p14:creationId xmlns:p14="http://schemas.microsoft.com/office/powerpoint/2010/main" val="3367624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734907"/>
            <a:ext cx="9707881" cy="5215467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</a:rPr>
              <a:t>String </a:t>
            </a:r>
            <a:r>
              <a:rPr lang="en-US" sz="2400" dirty="0">
                <a:solidFill>
                  <a:schemeClr val="tx1"/>
                </a:solidFill>
              </a:rPr>
              <a:t>class provides constructors that initialize a string when given a </a:t>
            </a:r>
            <a:r>
              <a:rPr lang="en-US" sz="2400" b="1" dirty="0">
                <a:solidFill>
                  <a:schemeClr val="tx1"/>
                </a:solidFill>
              </a:rPr>
              <a:t>byte </a:t>
            </a:r>
            <a:r>
              <a:rPr lang="en-US" sz="2400" dirty="0">
                <a:solidFill>
                  <a:schemeClr val="tx1"/>
                </a:solidFill>
              </a:rPr>
              <a:t>array.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Their forms are shown here:</a:t>
            </a:r>
          </a:p>
          <a:p>
            <a:pPr marL="976313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String(byte </a:t>
            </a:r>
            <a:r>
              <a:rPr lang="en-US" sz="2400" i="1" dirty="0" err="1">
                <a:solidFill>
                  <a:srgbClr val="00B0F0"/>
                </a:solidFill>
              </a:rPr>
              <a:t>asciiChars</a:t>
            </a:r>
            <a:r>
              <a:rPr lang="en-US" sz="2400" dirty="0">
                <a:solidFill>
                  <a:srgbClr val="00B0F0"/>
                </a:solidFill>
              </a:rPr>
              <a:t>[ ])</a:t>
            </a:r>
          </a:p>
          <a:p>
            <a:pPr marL="976313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String(byte </a:t>
            </a:r>
            <a:r>
              <a:rPr lang="en-US" sz="2400" i="1" dirty="0" err="1">
                <a:solidFill>
                  <a:srgbClr val="00B0F0"/>
                </a:solidFill>
              </a:rPr>
              <a:t>asciiChars</a:t>
            </a:r>
            <a:r>
              <a:rPr lang="en-US" sz="2400" dirty="0">
                <a:solidFill>
                  <a:srgbClr val="00B0F0"/>
                </a:solidFill>
              </a:rPr>
              <a:t>[ ], </a:t>
            </a:r>
            <a:r>
              <a:rPr lang="en-US" sz="2400" dirty="0" err="1">
                <a:solidFill>
                  <a:srgbClr val="00B0F0"/>
                </a:solidFill>
              </a:rPr>
              <a:t>int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i="1" dirty="0" err="1">
                <a:solidFill>
                  <a:srgbClr val="00B0F0"/>
                </a:solidFill>
              </a:rPr>
              <a:t>startIndex</a:t>
            </a:r>
            <a:r>
              <a:rPr lang="en-US" sz="2400" dirty="0">
                <a:solidFill>
                  <a:srgbClr val="00B0F0"/>
                </a:solidFill>
              </a:rPr>
              <a:t>, </a:t>
            </a:r>
            <a:r>
              <a:rPr lang="en-US" sz="2400" dirty="0" err="1">
                <a:solidFill>
                  <a:srgbClr val="00B0F0"/>
                </a:solidFill>
              </a:rPr>
              <a:t>int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i="1" dirty="0" err="1">
                <a:solidFill>
                  <a:srgbClr val="00B0F0"/>
                </a:solidFill>
              </a:rPr>
              <a:t>numChars</a:t>
            </a:r>
            <a:r>
              <a:rPr lang="en-US" sz="2400" dirty="0">
                <a:solidFill>
                  <a:srgbClr val="00B0F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3997702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982" y="228600"/>
            <a:ext cx="9144000" cy="711200"/>
          </a:xfrm>
        </p:spPr>
        <p:txBody>
          <a:bodyPr>
            <a:noAutofit/>
          </a:bodyPr>
          <a:lstStyle/>
          <a:p>
            <a:r>
              <a:rPr lang="en-US" sz="4000" b="1" dirty="0" err="1">
                <a:solidFill>
                  <a:schemeClr val="tx1"/>
                </a:solidFill>
              </a:rPr>
              <a:t>StringBuffer</a:t>
            </a:r>
            <a:r>
              <a:rPr lang="en-US" sz="4000" b="1" dirty="0">
                <a:solidFill>
                  <a:schemeClr val="tx1"/>
                </a:solidFill>
              </a:rPr>
              <a:t> insert() method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441" y="1600200"/>
            <a:ext cx="8915400" cy="4267200"/>
          </a:xfrm>
        </p:spPr>
        <p:txBody>
          <a:bodyPr>
            <a:normAutofit/>
          </a:bodyPr>
          <a:lstStyle/>
          <a:p>
            <a:pPr marL="463550" indent="-4635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Used to insert text at the specified index position. </a:t>
            </a:r>
          </a:p>
          <a:p>
            <a:pPr marL="463550" indent="-4635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These are a few of its forms:</a:t>
            </a:r>
          </a:p>
          <a:p>
            <a:pPr marL="1519238" indent="-287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err="1"/>
              <a:t>StringBuffer</a:t>
            </a:r>
            <a:r>
              <a:rPr lang="en-IN" sz="2400" dirty="0"/>
              <a:t> insert(</a:t>
            </a:r>
            <a:r>
              <a:rPr lang="en-IN" sz="2400" dirty="0" err="1"/>
              <a:t>int</a:t>
            </a:r>
            <a:r>
              <a:rPr lang="en-IN" sz="2400" dirty="0"/>
              <a:t> </a:t>
            </a:r>
            <a:r>
              <a:rPr lang="en-IN" sz="2400" i="1" dirty="0"/>
              <a:t>index</a:t>
            </a:r>
            <a:r>
              <a:rPr lang="en-IN" sz="2400" dirty="0"/>
              <a:t>, String </a:t>
            </a:r>
            <a:r>
              <a:rPr lang="en-IN" sz="2400" i="1" dirty="0" err="1"/>
              <a:t>str</a:t>
            </a:r>
            <a:r>
              <a:rPr lang="en-IN" sz="2400" dirty="0"/>
              <a:t>)</a:t>
            </a:r>
          </a:p>
          <a:p>
            <a:pPr marL="1519238" indent="-287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err="1"/>
              <a:t>StringBuffer</a:t>
            </a:r>
            <a:r>
              <a:rPr lang="en-IN" sz="2400" dirty="0"/>
              <a:t> insert(</a:t>
            </a:r>
            <a:r>
              <a:rPr lang="en-IN" sz="2400" dirty="0" err="1"/>
              <a:t>int</a:t>
            </a:r>
            <a:r>
              <a:rPr lang="en-IN" sz="2400" dirty="0"/>
              <a:t> </a:t>
            </a:r>
            <a:r>
              <a:rPr lang="en-IN" sz="2400" i="1" dirty="0"/>
              <a:t>index</a:t>
            </a:r>
            <a:r>
              <a:rPr lang="en-IN" sz="2400" dirty="0"/>
              <a:t>, char </a:t>
            </a:r>
            <a:r>
              <a:rPr lang="en-IN" sz="2400" i="1" dirty="0" err="1"/>
              <a:t>ch</a:t>
            </a:r>
            <a:r>
              <a:rPr lang="en-IN" sz="2400" dirty="0"/>
              <a:t>)</a:t>
            </a:r>
          </a:p>
          <a:p>
            <a:pPr marL="1519238" indent="-287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err="1"/>
              <a:t>StringBuffer</a:t>
            </a:r>
            <a:r>
              <a:rPr lang="en-IN" sz="2400" dirty="0"/>
              <a:t> insert(</a:t>
            </a:r>
            <a:r>
              <a:rPr lang="en-IN" sz="2400" dirty="0" err="1"/>
              <a:t>int</a:t>
            </a:r>
            <a:r>
              <a:rPr lang="en-IN" sz="2400" dirty="0"/>
              <a:t> </a:t>
            </a:r>
            <a:r>
              <a:rPr lang="en-IN" sz="2400" i="1" dirty="0"/>
              <a:t>index</a:t>
            </a:r>
            <a:r>
              <a:rPr lang="en-IN" sz="2400" dirty="0"/>
              <a:t>, Object </a:t>
            </a:r>
            <a:r>
              <a:rPr lang="en-IN" sz="2400" i="1" dirty="0" err="1"/>
              <a:t>obj</a:t>
            </a:r>
            <a:r>
              <a:rPr lang="en-IN" sz="2400" dirty="0"/>
              <a:t>)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83290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441" y="640080"/>
            <a:ext cx="8641080" cy="7112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8721" y="1422400"/>
            <a:ext cx="8641080" cy="384048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>
                <a:solidFill>
                  <a:schemeClr val="tx1"/>
                </a:solidFill>
              </a:rPr>
              <a:t>StringBuffer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 err="1">
                <a:solidFill>
                  <a:schemeClr val="tx1"/>
                </a:solidFill>
              </a:rPr>
              <a:t>sb</a:t>
            </a:r>
            <a:r>
              <a:rPr lang="en-US" sz="2400" dirty="0">
                <a:solidFill>
                  <a:schemeClr val="tx1"/>
                </a:solidFill>
              </a:rPr>
              <a:t>=</a:t>
            </a:r>
            <a:r>
              <a:rPr lang="en-US" sz="2400" b="1" dirty="0">
                <a:solidFill>
                  <a:schemeClr val="tx1"/>
                </a:solidFill>
              </a:rPr>
              <a:t>new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 err="1">
                <a:solidFill>
                  <a:schemeClr val="tx1"/>
                </a:solidFill>
              </a:rPr>
              <a:t>StringBuffer</a:t>
            </a:r>
            <a:r>
              <a:rPr lang="en-US" sz="2400" dirty="0">
                <a:solidFill>
                  <a:schemeClr val="tx1"/>
                </a:solidFill>
              </a:rPr>
              <a:t>("Hello ");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>
                <a:solidFill>
                  <a:schemeClr val="tx1"/>
                </a:solidFill>
              </a:rPr>
              <a:t>sb.insert</a:t>
            </a:r>
            <a:r>
              <a:rPr lang="en-US" sz="2400" dirty="0">
                <a:solidFill>
                  <a:schemeClr val="tx1"/>
                </a:solidFill>
              </a:rPr>
              <a:t>(1,“CBTech");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>
                <a:solidFill>
                  <a:schemeClr val="tx1"/>
                </a:solidFill>
              </a:rPr>
              <a:t>System.out.println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sb</a:t>
            </a:r>
            <a:r>
              <a:rPr lang="en-US" sz="2400" dirty="0">
                <a:solidFill>
                  <a:schemeClr val="tx1"/>
                </a:solidFill>
              </a:rPr>
              <a:t>);  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sz="2400" b="1" dirty="0">
                <a:solidFill>
                  <a:schemeClr val="tx1"/>
                </a:solidFill>
              </a:rPr>
              <a:t>Output:</a:t>
            </a:r>
          </a:p>
          <a:p>
            <a:pPr>
              <a:buNone/>
            </a:pPr>
            <a:r>
              <a:rPr lang="en-US" sz="2400" dirty="0" err="1">
                <a:solidFill>
                  <a:schemeClr val="tx1"/>
                </a:solidFill>
              </a:rPr>
              <a:t>HCBTechello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424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5476" y="228600"/>
            <a:ext cx="8641080" cy="655319"/>
          </a:xfrm>
        </p:spPr>
        <p:txBody>
          <a:bodyPr/>
          <a:lstStyle/>
          <a:p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Example for  insert().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441" y="1371600"/>
            <a:ext cx="8641080" cy="410464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class </a:t>
            </a:r>
            <a:r>
              <a:rPr lang="en-IN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insertDemo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public static void main(String </a:t>
            </a:r>
            <a:r>
              <a:rPr lang="en-IN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args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[])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StringBuffer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IN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sb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new </a:t>
            </a:r>
            <a:r>
              <a:rPr lang="en-IN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StringBuffer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("I Java!");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sb.insert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(2, "like  ");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System.out.println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IN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sb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8001000" y="3733800"/>
            <a:ext cx="2133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rgbClr val="00B0F0"/>
                </a:solidFill>
              </a:rPr>
              <a:t>Output: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rgbClr val="00B0F0"/>
                </a:solidFill>
              </a:rPr>
              <a:t>I like Java!</a:t>
            </a:r>
          </a:p>
        </p:txBody>
      </p:sp>
    </p:spTree>
    <p:extLst>
      <p:ext uri="{BB962C8B-B14F-4D97-AF65-F5344CB8AC3E}">
        <p14:creationId xmlns:p14="http://schemas.microsoft.com/office/powerpoint/2010/main" val="2160575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0"/>
            <a:ext cx="8641080" cy="509524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1800" dirty="0">
                <a:solidFill>
                  <a:schemeClr val="tx1"/>
                </a:solidFill>
              </a:rPr>
              <a:t>char[] c1 = new char[] {'</a:t>
            </a:r>
            <a:r>
              <a:rPr lang="en-IN" sz="1800" dirty="0" err="1">
                <a:solidFill>
                  <a:schemeClr val="tx1"/>
                </a:solidFill>
              </a:rPr>
              <a:t>Y','e','s</a:t>
            </a:r>
            <a:r>
              <a:rPr lang="en-IN" sz="1800" dirty="0">
                <a:solidFill>
                  <a:schemeClr val="tx1"/>
                </a:solidFill>
              </a:rPr>
              <a:t>'};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 err="1">
                <a:solidFill>
                  <a:schemeClr val="tx1"/>
                </a:solidFill>
              </a:rPr>
              <a:t>StringBuffer</a:t>
            </a:r>
            <a:r>
              <a:rPr lang="en-IN" sz="1800" dirty="0">
                <a:solidFill>
                  <a:schemeClr val="tx1"/>
                </a:solidFill>
              </a:rPr>
              <a:t> sb3 =  new </a:t>
            </a:r>
            <a:r>
              <a:rPr lang="en-IN" sz="1800" dirty="0" err="1">
                <a:solidFill>
                  <a:schemeClr val="tx1"/>
                </a:solidFill>
              </a:rPr>
              <a:t>StringBuffer</a:t>
            </a:r>
            <a:r>
              <a:rPr lang="en-IN" sz="1800" dirty="0">
                <a:solidFill>
                  <a:schemeClr val="tx1"/>
                </a:solidFill>
              </a:rPr>
              <a:t>("Hello  World");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>
                <a:solidFill>
                  <a:schemeClr val="tx1"/>
                </a:solidFill>
              </a:rPr>
              <a:t>sb3.insert(6,c1);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 err="1">
                <a:solidFill>
                  <a:schemeClr val="tx1"/>
                </a:solidFill>
              </a:rPr>
              <a:t>System.out.println</a:t>
            </a:r>
            <a:r>
              <a:rPr lang="en-IN" sz="1800" dirty="0">
                <a:solidFill>
                  <a:schemeClr val="tx1"/>
                </a:solidFill>
              </a:rPr>
              <a:t>(sb3);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>
                <a:solidFill>
                  <a:schemeClr val="tx1"/>
                </a:solidFill>
              </a:rPr>
              <a:t>float f = 2.0f;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 err="1">
                <a:solidFill>
                  <a:schemeClr val="tx1"/>
                </a:solidFill>
              </a:rPr>
              <a:t>StringBuffer</a:t>
            </a:r>
            <a:r>
              <a:rPr lang="en-IN" sz="1800" dirty="0">
                <a:solidFill>
                  <a:schemeClr val="tx1"/>
                </a:solidFill>
              </a:rPr>
              <a:t> sb5 =  new </a:t>
            </a:r>
            <a:r>
              <a:rPr lang="en-IN" sz="1800" dirty="0" err="1">
                <a:solidFill>
                  <a:schemeClr val="tx1"/>
                </a:solidFill>
              </a:rPr>
              <a:t>StringBuffer</a:t>
            </a:r>
            <a:r>
              <a:rPr lang="en-IN" sz="1800" dirty="0">
                <a:solidFill>
                  <a:schemeClr val="tx1"/>
                </a:solidFill>
              </a:rPr>
              <a:t>("Hello  World");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>
                <a:solidFill>
                  <a:schemeClr val="tx1"/>
                </a:solidFill>
              </a:rPr>
              <a:t>sb5.insert(6,f);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>
                <a:solidFill>
                  <a:schemeClr val="tx1"/>
                </a:solidFill>
              </a:rPr>
              <a:t> </a:t>
            </a:r>
            <a:r>
              <a:rPr lang="en-IN" sz="1800" dirty="0" err="1">
                <a:solidFill>
                  <a:schemeClr val="tx1"/>
                </a:solidFill>
              </a:rPr>
              <a:t>System.out.println</a:t>
            </a:r>
            <a:r>
              <a:rPr lang="en-IN" sz="1800" dirty="0">
                <a:solidFill>
                  <a:schemeClr val="tx1"/>
                </a:solidFill>
              </a:rPr>
              <a:t>(sb5);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>
                <a:solidFill>
                  <a:schemeClr val="tx1"/>
                </a:solidFill>
              </a:rPr>
              <a:t>Object </a:t>
            </a:r>
            <a:r>
              <a:rPr lang="en-IN" sz="1800" dirty="0" err="1">
                <a:solidFill>
                  <a:schemeClr val="tx1"/>
                </a:solidFill>
              </a:rPr>
              <a:t>obj</a:t>
            </a:r>
            <a:r>
              <a:rPr lang="en-IN" sz="1800" dirty="0">
                <a:solidFill>
                  <a:schemeClr val="tx1"/>
                </a:solidFill>
              </a:rPr>
              <a:t> = new String("My");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 err="1">
                <a:solidFill>
                  <a:schemeClr val="tx1"/>
                </a:solidFill>
              </a:rPr>
              <a:t>StringBuffer</a:t>
            </a:r>
            <a:r>
              <a:rPr lang="en-IN" sz="1800" dirty="0">
                <a:solidFill>
                  <a:schemeClr val="tx1"/>
                </a:solidFill>
              </a:rPr>
              <a:t> sb8 =  new </a:t>
            </a:r>
            <a:r>
              <a:rPr lang="en-IN" sz="1800" dirty="0" err="1">
                <a:solidFill>
                  <a:schemeClr val="tx1"/>
                </a:solidFill>
              </a:rPr>
              <a:t>StringBuffer</a:t>
            </a:r>
            <a:r>
              <a:rPr lang="en-IN" sz="1800" dirty="0">
                <a:solidFill>
                  <a:schemeClr val="tx1"/>
                </a:solidFill>
              </a:rPr>
              <a:t>("Hello  World");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>
                <a:solidFill>
                  <a:schemeClr val="tx1"/>
                </a:solidFill>
              </a:rPr>
              <a:t>sb8.insert(6,obj);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 err="1">
                <a:solidFill>
                  <a:schemeClr val="tx1"/>
                </a:solidFill>
              </a:rPr>
              <a:t>System.out.println</a:t>
            </a:r>
            <a:r>
              <a:rPr lang="en-IN" sz="1800" dirty="0">
                <a:solidFill>
                  <a:schemeClr val="tx1"/>
                </a:solidFill>
              </a:rPr>
              <a:t>(sb8);</a:t>
            </a:r>
          </a:p>
        </p:txBody>
      </p:sp>
      <p:sp>
        <p:nvSpPr>
          <p:cNvPr id="4" name="Rectangle 3"/>
          <p:cNvSpPr/>
          <p:nvPr/>
        </p:nvSpPr>
        <p:spPr>
          <a:xfrm>
            <a:off x="6934200" y="3343255"/>
            <a:ext cx="178356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Output:</a:t>
            </a:r>
            <a:endParaRPr lang="en-IN" b="1" dirty="0">
              <a:solidFill>
                <a:srgbClr val="00B0F0"/>
              </a:solidFill>
            </a:endParaRPr>
          </a:p>
          <a:p>
            <a:r>
              <a:rPr lang="en-IN" b="1" dirty="0">
                <a:solidFill>
                  <a:srgbClr val="00B0F0"/>
                </a:solidFill>
              </a:rPr>
              <a:t>Hello Yes World</a:t>
            </a:r>
          </a:p>
          <a:p>
            <a:r>
              <a:rPr lang="en-IN" b="1" dirty="0">
                <a:solidFill>
                  <a:srgbClr val="00B0F0"/>
                </a:solidFill>
              </a:rPr>
              <a:t>Hello 2.0 World</a:t>
            </a:r>
          </a:p>
          <a:p>
            <a:r>
              <a:rPr lang="en-IN" b="1" dirty="0">
                <a:solidFill>
                  <a:srgbClr val="00B0F0"/>
                </a:solidFill>
              </a:rPr>
              <a:t>Hello My World</a:t>
            </a:r>
          </a:p>
        </p:txBody>
      </p:sp>
    </p:spTree>
    <p:extLst>
      <p:ext uri="{BB962C8B-B14F-4D97-AF65-F5344CB8AC3E}">
        <p14:creationId xmlns:p14="http://schemas.microsoft.com/office/powerpoint/2010/main" val="1956449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441" y="304800"/>
            <a:ext cx="9555480" cy="782320"/>
          </a:xfrm>
        </p:spPr>
        <p:txBody>
          <a:bodyPr>
            <a:normAutofit/>
          </a:bodyPr>
          <a:lstStyle/>
          <a:p>
            <a:r>
              <a:rPr lang="en-US" sz="4000" b="1" dirty="0" err="1">
                <a:solidFill>
                  <a:schemeClr val="tx1"/>
                </a:solidFill>
              </a:rPr>
              <a:t>StringBuffer</a:t>
            </a:r>
            <a:r>
              <a:rPr lang="en-US" sz="4000" b="1" dirty="0">
                <a:solidFill>
                  <a:schemeClr val="tx1"/>
                </a:solidFill>
              </a:rPr>
              <a:t> replace()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5476" y="1600200"/>
            <a:ext cx="8641080" cy="3342640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  <a:tabLst>
                <a:tab pos="347663" algn="l"/>
              </a:tabLst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replace() method replaces the given string from the specified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beginIndex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and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endIndex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Its signature is shown here:</a:t>
            </a:r>
          </a:p>
          <a:p>
            <a:pPr marL="712788" indent="0">
              <a:lnSpc>
                <a:spcPct val="200000"/>
              </a:lnSpc>
              <a:buNone/>
            </a:pPr>
            <a:r>
              <a:rPr lang="en-IN" sz="2400" dirty="0" err="1">
                <a:solidFill>
                  <a:srgbClr val="00B0F0"/>
                </a:solidFill>
              </a:rPr>
              <a:t>StringBuffer</a:t>
            </a:r>
            <a:r>
              <a:rPr lang="en-IN" sz="2400" dirty="0">
                <a:solidFill>
                  <a:srgbClr val="00B0F0"/>
                </a:solidFill>
              </a:rPr>
              <a:t> replace(</a:t>
            </a:r>
            <a:r>
              <a:rPr lang="en-IN" sz="2400" dirty="0" err="1">
                <a:solidFill>
                  <a:srgbClr val="00B0F0"/>
                </a:solidFill>
              </a:rPr>
              <a:t>int</a:t>
            </a:r>
            <a:r>
              <a:rPr lang="en-IN" sz="2400" dirty="0">
                <a:solidFill>
                  <a:srgbClr val="00B0F0"/>
                </a:solidFill>
              </a:rPr>
              <a:t> </a:t>
            </a:r>
            <a:r>
              <a:rPr lang="en-IN" sz="2400" i="1" dirty="0" err="1">
                <a:solidFill>
                  <a:srgbClr val="00B0F0"/>
                </a:solidFill>
              </a:rPr>
              <a:t>startIndex</a:t>
            </a:r>
            <a:r>
              <a:rPr lang="en-IN" sz="2400" dirty="0">
                <a:solidFill>
                  <a:srgbClr val="00B0F0"/>
                </a:solidFill>
              </a:rPr>
              <a:t>, </a:t>
            </a:r>
            <a:r>
              <a:rPr lang="en-IN" sz="2400" dirty="0" err="1">
                <a:solidFill>
                  <a:srgbClr val="00B0F0"/>
                </a:solidFill>
              </a:rPr>
              <a:t>int</a:t>
            </a:r>
            <a:r>
              <a:rPr lang="en-IN" sz="2400" dirty="0">
                <a:solidFill>
                  <a:srgbClr val="00B0F0"/>
                </a:solidFill>
              </a:rPr>
              <a:t> </a:t>
            </a:r>
            <a:r>
              <a:rPr lang="en-IN" sz="2400" i="1" dirty="0" err="1">
                <a:solidFill>
                  <a:srgbClr val="00B0F0"/>
                </a:solidFill>
              </a:rPr>
              <a:t>endIndex</a:t>
            </a:r>
            <a:r>
              <a:rPr lang="en-IN" sz="2400" dirty="0">
                <a:solidFill>
                  <a:srgbClr val="00B0F0"/>
                </a:solidFill>
              </a:rPr>
              <a:t>, String </a:t>
            </a:r>
            <a:r>
              <a:rPr lang="en-IN" sz="2400" i="1" dirty="0" err="1">
                <a:solidFill>
                  <a:srgbClr val="00B0F0"/>
                </a:solidFill>
              </a:rPr>
              <a:t>str</a:t>
            </a:r>
            <a:r>
              <a:rPr lang="en-IN" sz="2400" dirty="0">
                <a:solidFill>
                  <a:srgbClr val="00B0F0"/>
                </a:solidFill>
              </a:rPr>
              <a:t>)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25417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721" y="355600"/>
            <a:ext cx="8641080" cy="7112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1493521"/>
            <a:ext cx="9784080" cy="422423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err="1">
                <a:solidFill>
                  <a:schemeClr val="tx1"/>
                </a:solidFill>
              </a:rPr>
              <a:t>StringBuffer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 err="1">
                <a:solidFill>
                  <a:schemeClr val="tx1"/>
                </a:solidFill>
              </a:rPr>
              <a:t>sb</a:t>
            </a:r>
            <a:r>
              <a:rPr lang="en-US" sz="2400" dirty="0">
                <a:solidFill>
                  <a:schemeClr val="tx1"/>
                </a:solidFill>
              </a:rPr>
              <a:t>=</a:t>
            </a:r>
            <a:r>
              <a:rPr lang="en-US" sz="2400" b="1" dirty="0">
                <a:solidFill>
                  <a:schemeClr val="tx1"/>
                </a:solidFill>
              </a:rPr>
              <a:t>new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 err="1">
                <a:solidFill>
                  <a:schemeClr val="tx1"/>
                </a:solidFill>
              </a:rPr>
              <a:t>StringBuffer</a:t>
            </a:r>
            <a:r>
              <a:rPr lang="en-US" sz="2400" dirty="0">
                <a:solidFill>
                  <a:schemeClr val="tx1"/>
                </a:solidFill>
              </a:rPr>
              <a:t>(" Hello World ");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>
                <a:solidFill>
                  <a:schemeClr val="tx1"/>
                </a:solidFill>
              </a:rPr>
              <a:t>sb.replace</a:t>
            </a:r>
            <a:r>
              <a:rPr lang="en-US" sz="2400" dirty="0">
                <a:solidFill>
                  <a:schemeClr val="tx1"/>
                </a:solidFill>
              </a:rPr>
              <a:t>( 6, 11, "java");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>
                <a:solidFill>
                  <a:schemeClr val="tx1"/>
                </a:solidFill>
              </a:rPr>
              <a:t>System.out.println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sb</a:t>
            </a:r>
            <a:r>
              <a:rPr lang="en-US" sz="2400" dirty="0">
                <a:solidFill>
                  <a:schemeClr val="tx1"/>
                </a:solidFill>
              </a:rPr>
              <a:t>);   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tx1"/>
                </a:solidFill>
              </a:rPr>
              <a:t>Output: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>
                <a:solidFill>
                  <a:schemeClr val="tx1"/>
                </a:solidFill>
              </a:rPr>
              <a:t>Hellojavad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289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19200" y="1447800"/>
            <a:ext cx="8422498" cy="168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StringBuffer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sb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= new 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StringBuffer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("program compile time");  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       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System.out.println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("string: "+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sb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);  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       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System.out.println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("after replace: "+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sb.replace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(8, 15, "run")); </a:t>
            </a:r>
          </a:p>
        </p:txBody>
      </p:sp>
      <p:sp>
        <p:nvSpPr>
          <p:cNvPr id="7" name="Rectangle 6"/>
          <p:cNvSpPr/>
          <p:nvPr/>
        </p:nvSpPr>
        <p:spPr>
          <a:xfrm>
            <a:off x="1905000" y="4343400"/>
            <a:ext cx="4800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Output:</a:t>
            </a:r>
            <a:endParaRPr lang="en-IN" sz="2400" b="1" dirty="0">
              <a:solidFill>
                <a:srgbClr val="00B0F0"/>
              </a:solidFill>
            </a:endParaRPr>
          </a:p>
          <a:p>
            <a:r>
              <a:rPr lang="en-IN" sz="2400" b="1" dirty="0">
                <a:solidFill>
                  <a:srgbClr val="00B0F0"/>
                </a:solidFill>
              </a:rPr>
              <a:t>string: program compile time</a:t>
            </a:r>
          </a:p>
          <a:p>
            <a:r>
              <a:rPr lang="en-IN" sz="2400" b="1" dirty="0">
                <a:solidFill>
                  <a:srgbClr val="00B0F0"/>
                </a:solidFill>
              </a:rPr>
              <a:t>after replace: program run time</a:t>
            </a:r>
          </a:p>
        </p:txBody>
      </p:sp>
    </p:spTree>
    <p:extLst>
      <p:ext uri="{BB962C8B-B14F-4D97-AF65-F5344CB8AC3E}">
        <p14:creationId xmlns:p14="http://schemas.microsoft.com/office/powerpoint/2010/main" val="984149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1314" y="381000"/>
            <a:ext cx="8641080" cy="711200"/>
          </a:xfrm>
        </p:spPr>
        <p:txBody>
          <a:bodyPr>
            <a:normAutofit fontScale="90000"/>
          </a:bodyPr>
          <a:lstStyle/>
          <a:p>
            <a:r>
              <a:rPr lang="en-US" sz="4400" b="1" dirty="0" err="1">
                <a:solidFill>
                  <a:schemeClr val="tx1"/>
                </a:solidFill>
              </a:rPr>
              <a:t>StringBuffer</a:t>
            </a:r>
            <a:r>
              <a:rPr lang="en-US" sz="4400" b="1" dirty="0">
                <a:solidFill>
                  <a:schemeClr val="tx1"/>
                </a:solidFill>
              </a:rPr>
              <a:t> delete() method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752600"/>
            <a:ext cx="8641080" cy="3571240"/>
          </a:xfrm>
        </p:spPr>
        <p:txBody>
          <a:bodyPr>
            <a:normAutofit/>
          </a:bodyPr>
          <a:lstStyle/>
          <a:p>
            <a:pPr marL="392113" indent="-392113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deletes the string from the specified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beginIndex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to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endIndex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These methods are shown here:</a:t>
            </a:r>
          </a:p>
          <a:p>
            <a:pPr marL="901700" indent="-18891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 err="1">
                <a:solidFill>
                  <a:srgbClr val="00B0F0"/>
                </a:solidFill>
              </a:rPr>
              <a:t>StringBuffer</a:t>
            </a:r>
            <a:r>
              <a:rPr lang="en-IN" sz="2400" dirty="0">
                <a:solidFill>
                  <a:srgbClr val="00B0F0"/>
                </a:solidFill>
              </a:rPr>
              <a:t> delete(</a:t>
            </a:r>
            <a:r>
              <a:rPr lang="en-IN" sz="2400" dirty="0" err="1">
                <a:solidFill>
                  <a:srgbClr val="00B0F0"/>
                </a:solidFill>
              </a:rPr>
              <a:t>int</a:t>
            </a:r>
            <a:r>
              <a:rPr lang="en-IN" sz="2400" dirty="0">
                <a:solidFill>
                  <a:srgbClr val="00B0F0"/>
                </a:solidFill>
              </a:rPr>
              <a:t> </a:t>
            </a:r>
            <a:r>
              <a:rPr lang="en-IN" sz="2400" i="1" dirty="0" err="1">
                <a:solidFill>
                  <a:srgbClr val="00B0F0"/>
                </a:solidFill>
              </a:rPr>
              <a:t>startIndex</a:t>
            </a:r>
            <a:r>
              <a:rPr lang="en-IN" sz="2400" dirty="0">
                <a:solidFill>
                  <a:srgbClr val="00B0F0"/>
                </a:solidFill>
              </a:rPr>
              <a:t>, </a:t>
            </a:r>
            <a:r>
              <a:rPr lang="en-IN" sz="2400" dirty="0" err="1">
                <a:solidFill>
                  <a:srgbClr val="00B0F0"/>
                </a:solidFill>
              </a:rPr>
              <a:t>int</a:t>
            </a:r>
            <a:r>
              <a:rPr lang="en-IN" sz="2400" dirty="0">
                <a:solidFill>
                  <a:srgbClr val="00B0F0"/>
                </a:solidFill>
              </a:rPr>
              <a:t> </a:t>
            </a:r>
            <a:r>
              <a:rPr lang="en-IN" sz="2400" i="1" dirty="0" err="1">
                <a:solidFill>
                  <a:srgbClr val="00B0F0"/>
                </a:solidFill>
              </a:rPr>
              <a:t>endIndex</a:t>
            </a:r>
            <a:r>
              <a:rPr lang="en-IN" sz="2400" dirty="0">
                <a:solidFill>
                  <a:srgbClr val="00B0F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9374574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161" y="355600"/>
            <a:ext cx="8641080" cy="7112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441" y="1351280"/>
            <a:ext cx="8641080" cy="44094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dirty="0" err="1">
                <a:solidFill>
                  <a:schemeClr val="tx1"/>
                </a:solidFill>
              </a:rPr>
              <a:t>StringBuffer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 err="1">
                <a:solidFill>
                  <a:schemeClr val="tx1"/>
                </a:solidFill>
              </a:rPr>
              <a:t>sb</a:t>
            </a:r>
            <a:r>
              <a:rPr lang="en-US" sz="2400" dirty="0">
                <a:solidFill>
                  <a:schemeClr val="tx1"/>
                </a:solidFill>
              </a:rPr>
              <a:t>=</a:t>
            </a:r>
            <a:r>
              <a:rPr lang="en-US" sz="2400" b="1" dirty="0">
                <a:solidFill>
                  <a:schemeClr val="tx1"/>
                </a:solidFill>
              </a:rPr>
              <a:t>new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 err="1">
                <a:solidFill>
                  <a:schemeClr val="tx1"/>
                </a:solidFill>
              </a:rPr>
              <a:t>StringBuffer</a:t>
            </a:r>
            <a:r>
              <a:rPr lang="en-US" sz="2400" dirty="0">
                <a:solidFill>
                  <a:schemeClr val="tx1"/>
                </a:solidFill>
              </a:rPr>
              <a:t>("Hello");  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dirty="0" err="1">
                <a:solidFill>
                  <a:schemeClr val="tx1"/>
                </a:solidFill>
              </a:rPr>
              <a:t>sb.delete</a:t>
            </a:r>
            <a:r>
              <a:rPr lang="en-US" sz="2400" dirty="0">
                <a:solidFill>
                  <a:schemeClr val="tx1"/>
                </a:solidFill>
              </a:rPr>
              <a:t>(1,3);  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dirty="0" err="1">
                <a:solidFill>
                  <a:schemeClr val="tx1"/>
                </a:solidFill>
              </a:rPr>
              <a:t>System.out.println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sb</a:t>
            </a:r>
            <a:r>
              <a:rPr lang="en-US" sz="2400" dirty="0">
                <a:solidFill>
                  <a:schemeClr val="tx1"/>
                </a:solidFill>
              </a:rPr>
              <a:t>);  </a:t>
            </a:r>
          </a:p>
          <a:p>
            <a:pPr marL="0" indent="0">
              <a:lnSpc>
                <a:spcPct val="160000"/>
              </a:lnSpc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sz="2400" b="1" dirty="0">
                <a:solidFill>
                  <a:schemeClr val="tx1"/>
                </a:solidFill>
              </a:rPr>
              <a:t>Output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dirty="0" err="1">
                <a:solidFill>
                  <a:schemeClr val="tx1"/>
                </a:solidFill>
              </a:rPr>
              <a:t>Hlo</a:t>
            </a: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9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8641080" cy="807719"/>
          </a:xfrm>
        </p:spPr>
        <p:txBody>
          <a:bodyPr>
            <a:normAutofit/>
          </a:bodyPr>
          <a:lstStyle/>
          <a:p>
            <a:r>
              <a:rPr lang="en-IN" sz="3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deleteCharAt</a:t>
            </a:r>
            <a:r>
              <a:rPr lang="en-IN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 )</a:t>
            </a:r>
            <a:endParaRPr lang="en-IN" sz="3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953" y="1524000"/>
            <a:ext cx="10058400" cy="3342640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deleteCharAt</a:t>
            </a: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 ) 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method deletes the character at the index specified by </a:t>
            </a:r>
            <a:r>
              <a:rPr lang="en-IN" sz="2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loc.</a:t>
            </a:r>
          </a:p>
          <a:p>
            <a:pPr marL="1169988" indent="-268288" algn="just">
              <a:lnSpc>
                <a:spcPct val="200000"/>
              </a:lnSpc>
              <a:buNone/>
            </a:pPr>
            <a:r>
              <a:rPr lang="en-IN" sz="2400" dirty="0" err="1">
                <a:solidFill>
                  <a:srgbClr val="00B0F0"/>
                </a:solidFill>
              </a:rPr>
              <a:t>StringBuffer</a:t>
            </a:r>
            <a:r>
              <a:rPr lang="en-IN" sz="2400" dirty="0">
                <a:solidFill>
                  <a:srgbClr val="00B0F0"/>
                </a:solidFill>
              </a:rPr>
              <a:t> </a:t>
            </a:r>
            <a:r>
              <a:rPr lang="en-IN" sz="2400" dirty="0" err="1">
                <a:solidFill>
                  <a:srgbClr val="00B0F0"/>
                </a:solidFill>
              </a:rPr>
              <a:t>deleteCharAt</a:t>
            </a:r>
            <a:r>
              <a:rPr lang="en-IN" sz="2400" dirty="0">
                <a:solidFill>
                  <a:srgbClr val="00B0F0"/>
                </a:solidFill>
              </a:rPr>
              <a:t>(</a:t>
            </a:r>
            <a:r>
              <a:rPr lang="en-IN" sz="2400" dirty="0" err="1">
                <a:solidFill>
                  <a:srgbClr val="00B0F0"/>
                </a:solidFill>
              </a:rPr>
              <a:t>int</a:t>
            </a:r>
            <a:r>
              <a:rPr lang="en-IN" sz="2400" dirty="0">
                <a:solidFill>
                  <a:srgbClr val="00B0F0"/>
                </a:solidFill>
              </a:rPr>
              <a:t> </a:t>
            </a:r>
            <a:r>
              <a:rPr lang="en-IN" sz="2400" i="1" dirty="0" err="1">
                <a:solidFill>
                  <a:srgbClr val="00B0F0"/>
                </a:solidFill>
              </a:rPr>
              <a:t>loc</a:t>
            </a:r>
            <a:r>
              <a:rPr lang="en-IN" sz="2400" dirty="0">
                <a:solidFill>
                  <a:srgbClr val="00B0F0"/>
                </a:solidFill>
              </a:rPr>
              <a:t>)</a:t>
            </a:r>
            <a:endParaRPr lang="en-IN" sz="24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It returns the resulting </a:t>
            </a:r>
            <a:r>
              <a:rPr lang="en-IN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StringBuffer</a:t>
            </a: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object.</a:t>
            </a:r>
          </a:p>
        </p:txBody>
      </p:sp>
    </p:spTree>
    <p:extLst>
      <p:ext uri="{BB962C8B-B14F-4D97-AF65-F5344CB8AC3E}">
        <p14:creationId xmlns:p14="http://schemas.microsoft.com/office/powerpoint/2010/main" val="1269795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9612"/>
            <a:ext cx="8778240" cy="94826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829734"/>
            <a:ext cx="8808721" cy="5499947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2300" dirty="0">
                <a:solidFill>
                  <a:schemeClr val="tx1"/>
                </a:solidFill>
              </a:rPr>
              <a:t>class </a:t>
            </a:r>
            <a:r>
              <a:rPr lang="en-US" sz="2300" dirty="0" err="1">
                <a:solidFill>
                  <a:schemeClr val="tx1"/>
                </a:solidFill>
              </a:rPr>
              <a:t>SubStringCons</a:t>
            </a:r>
            <a:r>
              <a:rPr lang="en-US" sz="2300" dirty="0">
                <a:solidFill>
                  <a:schemeClr val="tx1"/>
                </a:solidFill>
              </a:rPr>
              <a:t> {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300" dirty="0">
                <a:solidFill>
                  <a:schemeClr val="tx1"/>
                </a:solidFill>
              </a:rPr>
              <a:t>public static void main(String </a:t>
            </a:r>
            <a:r>
              <a:rPr lang="en-US" sz="2300" dirty="0" err="1">
                <a:solidFill>
                  <a:schemeClr val="tx1"/>
                </a:solidFill>
              </a:rPr>
              <a:t>args</a:t>
            </a:r>
            <a:r>
              <a:rPr lang="en-US" sz="2300" dirty="0">
                <a:solidFill>
                  <a:schemeClr val="tx1"/>
                </a:solidFill>
              </a:rPr>
              <a:t>[]) {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it-IT" sz="2300" dirty="0">
                <a:solidFill>
                  <a:schemeClr val="tx1"/>
                </a:solidFill>
              </a:rPr>
              <a:t>byte ascii[] = {65, 66, 67, 68, 69, 70 };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300" dirty="0">
                <a:solidFill>
                  <a:schemeClr val="tx1"/>
                </a:solidFill>
              </a:rPr>
              <a:t>String s1 = new String(</a:t>
            </a:r>
            <a:r>
              <a:rPr lang="en-US" sz="2300" dirty="0" err="1">
                <a:solidFill>
                  <a:schemeClr val="tx1"/>
                </a:solidFill>
              </a:rPr>
              <a:t>ascii</a:t>
            </a:r>
            <a:r>
              <a:rPr lang="en-US" sz="2300" dirty="0">
                <a:solidFill>
                  <a:schemeClr val="tx1"/>
                </a:solidFill>
              </a:rPr>
              <a:t>);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300" dirty="0" err="1">
                <a:solidFill>
                  <a:schemeClr val="tx1"/>
                </a:solidFill>
              </a:rPr>
              <a:t>System.out.println</a:t>
            </a:r>
            <a:r>
              <a:rPr lang="en-US" sz="2300" dirty="0">
                <a:solidFill>
                  <a:schemeClr val="tx1"/>
                </a:solidFill>
              </a:rPr>
              <a:t>(s1);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300" dirty="0">
                <a:solidFill>
                  <a:schemeClr val="tx1"/>
                </a:solidFill>
              </a:rPr>
              <a:t>String s2 = new String(</a:t>
            </a:r>
            <a:r>
              <a:rPr lang="en-US" sz="2300" dirty="0" err="1">
                <a:solidFill>
                  <a:schemeClr val="tx1"/>
                </a:solidFill>
              </a:rPr>
              <a:t>ascii</a:t>
            </a:r>
            <a:r>
              <a:rPr lang="en-US" sz="2300" dirty="0">
                <a:solidFill>
                  <a:schemeClr val="tx1"/>
                </a:solidFill>
              </a:rPr>
              <a:t>, 2, 3);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300" dirty="0" err="1">
                <a:solidFill>
                  <a:schemeClr val="tx1"/>
                </a:solidFill>
              </a:rPr>
              <a:t>System.out.println</a:t>
            </a:r>
            <a:r>
              <a:rPr lang="en-US" sz="2300" dirty="0">
                <a:solidFill>
                  <a:schemeClr val="tx1"/>
                </a:solidFill>
              </a:rPr>
              <a:t>(s2);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300" dirty="0">
                <a:solidFill>
                  <a:schemeClr val="tx1"/>
                </a:solidFill>
              </a:rPr>
              <a:t>} }</a:t>
            </a:r>
            <a:endParaRPr lang="en-US" sz="2300" dirty="0"/>
          </a:p>
        </p:txBody>
      </p:sp>
      <p:sp>
        <p:nvSpPr>
          <p:cNvPr id="4" name="Rectangle 3"/>
          <p:cNvSpPr/>
          <p:nvPr/>
        </p:nvSpPr>
        <p:spPr>
          <a:xfrm>
            <a:off x="7406640" y="3212142"/>
            <a:ext cx="2377440" cy="2195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>
                <a:solidFill>
                  <a:srgbClr val="00B0F0"/>
                </a:solidFill>
              </a:rPr>
              <a:t>Output:</a:t>
            </a:r>
          </a:p>
          <a:p>
            <a:pPr>
              <a:lnSpc>
                <a:spcPct val="200000"/>
              </a:lnSpc>
            </a:pPr>
            <a:r>
              <a:rPr lang="en-US" sz="2400" b="1" dirty="0">
                <a:solidFill>
                  <a:srgbClr val="00B0F0"/>
                </a:solidFill>
              </a:rPr>
              <a:t>ABCDEF</a:t>
            </a:r>
          </a:p>
          <a:p>
            <a:pPr>
              <a:lnSpc>
                <a:spcPct val="200000"/>
              </a:lnSpc>
            </a:pPr>
            <a:r>
              <a:rPr lang="en-US" sz="2400" b="1" dirty="0">
                <a:solidFill>
                  <a:srgbClr val="00B0F0"/>
                </a:solidFill>
              </a:rPr>
              <a:t>CDE</a:t>
            </a:r>
          </a:p>
        </p:txBody>
      </p:sp>
    </p:spTree>
    <p:extLst>
      <p:ext uri="{BB962C8B-B14F-4D97-AF65-F5344CB8AC3E}">
        <p14:creationId xmlns:p14="http://schemas.microsoft.com/office/powerpoint/2010/main" val="2094421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424" y="228600"/>
            <a:ext cx="9525000" cy="655319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demonstrates the delete( ) and </a:t>
            </a:r>
            <a:r>
              <a:rPr lang="en-IN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deleteCharAt</a:t>
            </a: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 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2353" y="1143000"/>
            <a:ext cx="8641080" cy="50292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class </a:t>
            </a: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deleteDemo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public static void main(String </a:t>
            </a: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args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[])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StringBuffer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sb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new </a:t>
            </a: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StringBuffer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("This is a test.");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sb.delete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(4, 7);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System.out.println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("After delete: " + </a:t>
            </a: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sb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sb.deleteCharAt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(0);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System.out.println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("After </a:t>
            </a: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deleteCharAt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" + </a:t>
            </a: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sb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} }</a:t>
            </a:r>
          </a:p>
        </p:txBody>
      </p:sp>
      <p:sp>
        <p:nvSpPr>
          <p:cNvPr id="4" name="Rectangle 3"/>
          <p:cNvSpPr/>
          <p:nvPr/>
        </p:nvSpPr>
        <p:spPr>
          <a:xfrm>
            <a:off x="6934200" y="3733800"/>
            <a:ext cx="4038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B0F0"/>
                </a:solidFill>
                <a:latin typeface="+mj-lt"/>
              </a:rPr>
              <a:t>Output:</a:t>
            </a:r>
          </a:p>
          <a:p>
            <a:r>
              <a:rPr lang="en-IN" sz="2400" dirty="0">
                <a:solidFill>
                  <a:srgbClr val="00B0F0"/>
                </a:solidFill>
                <a:latin typeface="+mj-lt"/>
              </a:rPr>
              <a:t>After delete: This a test.</a:t>
            </a:r>
          </a:p>
          <a:p>
            <a:r>
              <a:rPr lang="en-IN" sz="2400" dirty="0">
                <a:solidFill>
                  <a:srgbClr val="00B0F0"/>
                </a:solidFill>
                <a:latin typeface="+mj-lt"/>
              </a:rPr>
              <a:t>After </a:t>
            </a:r>
            <a:r>
              <a:rPr lang="en-IN" sz="2400" dirty="0" err="1">
                <a:solidFill>
                  <a:srgbClr val="00B0F0"/>
                </a:solidFill>
                <a:latin typeface="+mj-lt"/>
              </a:rPr>
              <a:t>deleteCharAt</a:t>
            </a:r>
            <a:r>
              <a:rPr lang="en-IN" sz="2400" dirty="0">
                <a:solidFill>
                  <a:srgbClr val="00B0F0"/>
                </a:solidFill>
                <a:latin typeface="+mj-lt"/>
              </a:rPr>
              <a:t>: his a test.</a:t>
            </a:r>
          </a:p>
        </p:txBody>
      </p:sp>
    </p:spTree>
    <p:extLst>
      <p:ext uri="{BB962C8B-B14F-4D97-AF65-F5344CB8AC3E}">
        <p14:creationId xmlns:p14="http://schemas.microsoft.com/office/powerpoint/2010/main" val="337456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>
                <a:solidFill>
                  <a:schemeClr val="tx1"/>
                </a:solidFill>
              </a:rPr>
              <a:t>StringBuffer</a:t>
            </a:r>
            <a:r>
              <a:rPr lang="en-US" sz="4000" b="1" dirty="0">
                <a:solidFill>
                  <a:schemeClr val="tx1"/>
                </a:solidFill>
              </a:rPr>
              <a:t> reverse() method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62481"/>
            <a:ext cx="8961120" cy="3370792"/>
          </a:xfrm>
        </p:spPr>
        <p:txBody>
          <a:bodyPr/>
          <a:lstStyle/>
          <a:p>
            <a:pPr marL="403225" indent="-287338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  reverses the characters within a </a:t>
            </a:r>
            <a:r>
              <a:rPr lang="en-US" sz="2400" b="1" dirty="0" err="1">
                <a:solidFill>
                  <a:schemeClr val="tx1"/>
                </a:solidFill>
              </a:rPr>
              <a:t>StringBuffer</a:t>
            </a:r>
            <a:r>
              <a:rPr lang="en-US" sz="2400" dirty="0">
                <a:solidFill>
                  <a:schemeClr val="tx1"/>
                </a:solidFill>
              </a:rPr>
              <a:t> object.</a:t>
            </a:r>
          </a:p>
          <a:p>
            <a:pPr marL="981075" indent="0" algn="just">
              <a:lnSpc>
                <a:spcPct val="200000"/>
              </a:lnSpc>
              <a:buNone/>
            </a:pPr>
            <a:r>
              <a:rPr lang="en-IN" sz="2400" dirty="0" err="1"/>
              <a:t>SringBuffer</a:t>
            </a:r>
            <a:r>
              <a:rPr lang="en-IN" sz="2400" dirty="0"/>
              <a:t> reverse( )</a:t>
            </a:r>
            <a:endParaRPr lang="en-US" sz="2400" dirty="0">
              <a:solidFill>
                <a:schemeClr val="tx1"/>
              </a:solidFill>
            </a:endParaRP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0833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161" y="284480"/>
            <a:ext cx="8641080" cy="56896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441" y="1564640"/>
            <a:ext cx="8641080" cy="39116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 err="1">
                <a:solidFill>
                  <a:schemeClr val="tx1"/>
                </a:solidFill>
              </a:rPr>
              <a:t>StringBuffer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str</a:t>
            </a:r>
            <a:r>
              <a:rPr lang="en-US" sz="2400" dirty="0">
                <a:solidFill>
                  <a:schemeClr val="tx1"/>
                </a:solidFill>
              </a:rPr>
              <a:t> = new </a:t>
            </a:r>
            <a:r>
              <a:rPr lang="en-US" sz="2400" dirty="0" err="1">
                <a:solidFill>
                  <a:schemeClr val="tx1"/>
                </a:solidFill>
              </a:rPr>
              <a:t>StringBuffer</a:t>
            </a:r>
            <a:r>
              <a:rPr lang="en-US" sz="2400" dirty="0">
                <a:solidFill>
                  <a:schemeClr val="tx1"/>
                </a:solidFill>
              </a:rPr>
              <a:t>("Hello");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str.reverse</a:t>
            </a:r>
            <a:r>
              <a:rPr lang="en-US" sz="2400" dirty="0">
                <a:solidFill>
                  <a:schemeClr val="tx1"/>
                </a:solidFill>
              </a:rPr>
              <a:t>();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 err="1">
                <a:solidFill>
                  <a:schemeClr val="tx1"/>
                </a:solidFill>
              </a:rPr>
              <a:t>System.out.println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str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Output: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</a:rPr>
              <a:t>olleH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83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420" y="224379"/>
            <a:ext cx="8641080" cy="78232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>
                <a:solidFill>
                  <a:schemeClr val="tx1"/>
                </a:solidFill>
              </a:rPr>
              <a:t>capacity() 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09040"/>
            <a:ext cx="10058400" cy="440944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   Returns the </a:t>
            </a:r>
            <a:r>
              <a:rPr lang="en-US" sz="2400" b="1" dirty="0">
                <a:solidFill>
                  <a:schemeClr val="tx1"/>
                </a:solidFill>
              </a:rPr>
              <a:t>current capacity </a:t>
            </a:r>
            <a:r>
              <a:rPr lang="en-US" sz="2400" dirty="0">
                <a:solidFill>
                  <a:schemeClr val="tx1"/>
                </a:solidFill>
              </a:rPr>
              <a:t>of </a:t>
            </a:r>
            <a:r>
              <a:rPr lang="en-US" sz="2400" dirty="0" err="1">
                <a:solidFill>
                  <a:schemeClr val="tx1"/>
                </a:solidFill>
              </a:rPr>
              <a:t>StringBuffer</a:t>
            </a:r>
            <a:r>
              <a:rPr lang="en-US" sz="2400" dirty="0">
                <a:solidFill>
                  <a:schemeClr val="tx1"/>
                </a:solidFill>
              </a:rPr>
              <a:t> object.</a:t>
            </a:r>
          </a:p>
          <a:p>
            <a:pPr>
              <a:lnSpc>
                <a:spcPct val="100000"/>
              </a:lnSpc>
            </a:pP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</a:rPr>
              <a:t> Example: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</a:rPr>
              <a:t>           </a:t>
            </a:r>
            <a:r>
              <a:rPr lang="en-US" sz="2400" dirty="0" err="1">
                <a:solidFill>
                  <a:schemeClr val="tx1"/>
                </a:solidFill>
              </a:rPr>
              <a:t>StringBuffer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str</a:t>
            </a:r>
            <a:r>
              <a:rPr lang="en-US" sz="2400" dirty="0">
                <a:solidFill>
                  <a:schemeClr val="tx1"/>
                </a:solidFill>
              </a:rPr>
              <a:t> = new </a:t>
            </a:r>
            <a:r>
              <a:rPr lang="en-US" sz="2400" dirty="0" err="1">
                <a:solidFill>
                  <a:schemeClr val="tx1"/>
                </a:solidFill>
              </a:rPr>
              <a:t>StringBuffer</a:t>
            </a:r>
            <a:r>
              <a:rPr lang="en-US" sz="2400" dirty="0">
                <a:solidFill>
                  <a:schemeClr val="tx1"/>
                </a:solidFill>
              </a:rPr>
              <a:t>();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</a:rPr>
              <a:t>            </a:t>
            </a:r>
            <a:r>
              <a:rPr lang="en-US" sz="2400" dirty="0" err="1">
                <a:solidFill>
                  <a:schemeClr val="tx1"/>
                </a:solidFill>
              </a:rPr>
              <a:t>System.out.println</a:t>
            </a:r>
            <a:r>
              <a:rPr lang="en-US" sz="2400" dirty="0">
                <a:solidFill>
                  <a:schemeClr val="tx1"/>
                </a:solidFill>
              </a:rPr>
              <a:t>( </a:t>
            </a:r>
            <a:r>
              <a:rPr lang="en-US" sz="2400" dirty="0" err="1">
                <a:solidFill>
                  <a:schemeClr val="tx1"/>
                </a:solidFill>
              </a:rPr>
              <a:t>str.capacity</a:t>
            </a:r>
            <a:r>
              <a:rPr lang="en-US" sz="2400" dirty="0">
                <a:solidFill>
                  <a:schemeClr val="tx1"/>
                </a:solidFill>
              </a:rPr>
              <a:t>() );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solidFill>
                  <a:schemeClr val="tx1"/>
                </a:solidFill>
              </a:rPr>
              <a:t>Output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01652113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721" y="355600"/>
            <a:ext cx="8641080" cy="568960"/>
          </a:xfrm>
        </p:spPr>
        <p:txBody>
          <a:bodyPr>
            <a:normAutofit fontScale="90000"/>
          </a:bodyPr>
          <a:lstStyle/>
          <a:p>
            <a:r>
              <a:rPr lang="en-US" sz="4400" b="1" dirty="0" err="1">
                <a:solidFill>
                  <a:schemeClr val="tx1"/>
                </a:solidFill>
              </a:rPr>
              <a:t>ensureCapacity</a:t>
            </a:r>
            <a:r>
              <a:rPr lang="en-US" sz="4400" b="1" dirty="0">
                <a:solidFill>
                  <a:schemeClr val="tx1"/>
                </a:solidFill>
              </a:rPr>
              <a:t>()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93520"/>
            <a:ext cx="9784080" cy="433832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Used to ensure minimum capacity of </a:t>
            </a:r>
            <a:r>
              <a:rPr lang="en-US" sz="2400" b="1" dirty="0" err="1">
                <a:solidFill>
                  <a:schemeClr val="tx1"/>
                </a:solidFill>
              </a:rPr>
              <a:t>StringBuffer</a:t>
            </a:r>
            <a:r>
              <a:rPr lang="en-US" sz="2400" dirty="0">
                <a:solidFill>
                  <a:schemeClr val="tx1"/>
                </a:solidFill>
              </a:rPr>
              <a:t> object.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If the argument of the </a:t>
            </a:r>
            <a:r>
              <a:rPr lang="en-US" sz="2400" dirty="0" err="1">
                <a:solidFill>
                  <a:schemeClr val="tx1"/>
                </a:solidFill>
              </a:rPr>
              <a:t>ensureCapacity</a:t>
            </a:r>
            <a:r>
              <a:rPr lang="en-US" sz="2400" dirty="0">
                <a:solidFill>
                  <a:schemeClr val="tx1"/>
                </a:solidFill>
              </a:rPr>
              <a:t>() method is less than the existing capacity, then there will be no change in existing capacity.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If the argument of the </a:t>
            </a:r>
            <a:r>
              <a:rPr lang="en-US" sz="2400" dirty="0" err="1">
                <a:solidFill>
                  <a:schemeClr val="tx1"/>
                </a:solidFill>
              </a:rPr>
              <a:t>ensureCapacity</a:t>
            </a:r>
            <a:r>
              <a:rPr lang="en-US" sz="2400" dirty="0">
                <a:solidFill>
                  <a:schemeClr val="tx1"/>
                </a:solidFill>
              </a:rPr>
              <a:t>() method is greater than the existing capacity, then there will be change in the current capacity using following rule: 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tx1"/>
                </a:solidFill>
              </a:rPr>
              <a:t>     </a:t>
            </a:r>
            <a:r>
              <a:rPr lang="en-US" sz="2400" b="1" dirty="0" err="1">
                <a:solidFill>
                  <a:schemeClr val="tx1"/>
                </a:solidFill>
              </a:rPr>
              <a:t>newCapacity</a:t>
            </a:r>
            <a:r>
              <a:rPr lang="en-US" sz="2400" b="1" dirty="0">
                <a:solidFill>
                  <a:schemeClr val="tx1"/>
                </a:solidFill>
              </a:rPr>
              <a:t> = (</a:t>
            </a:r>
            <a:r>
              <a:rPr lang="en-US" sz="2400" b="1" dirty="0" err="1">
                <a:solidFill>
                  <a:schemeClr val="tx1"/>
                </a:solidFill>
              </a:rPr>
              <a:t>oldCapacity</a:t>
            </a:r>
            <a:r>
              <a:rPr lang="en-US" sz="2400" b="1" dirty="0">
                <a:solidFill>
                  <a:schemeClr val="tx1"/>
                </a:solidFill>
              </a:rPr>
              <a:t>*2) + 2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19567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161" y="228600"/>
            <a:ext cx="8641080" cy="92456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1" y="1493520"/>
            <a:ext cx="8641080" cy="4338320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err="1">
                <a:solidFill>
                  <a:schemeClr val="tx1"/>
                </a:solidFill>
              </a:rPr>
              <a:t>StringBuffer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str</a:t>
            </a:r>
            <a:r>
              <a:rPr lang="en-US" sz="2400" dirty="0">
                <a:solidFill>
                  <a:schemeClr val="tx1"/>
                </a:solidFill>
              </a:rPr>
              <a:t> = new </a:t>
            </a:r>
            <a:r>
              <a:rPr lang="en-US" sz="2400" dirty="0" err="1">
                <a:solidFill>
                  <a:schemeClr val="tx1"/>
                </a:solidFill>
              </a:rPr>
              <a:t>StringBuffer</a:t>
            </a:r>
            <a:r>
              <a:rPr lang="en-US" sz="2400" dirty="0">
                <a:solidFill>
                  <a:schemeClr val="tx1"/>
                </a:solidFill>
              </a:rPr>
              <a:t>();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>
                <a:solidFill>
                  <a:schemeClr val="tx1"/>
                </a:solidFill>
              </a:rPr>
              <a:t>System.out.println</a:t>
            </a:r>
            <a:r>
              <a:rPr lang="en-US" sz="2400" dirty="0">
                <a:solidFill>
                  <a:schemeClr val="tx1"/>
                </a:solidFill>
              </a:rPr>
              <a:t>( </a:t>
            </a:r>
            <a:r>
              <a:rPr lang="en-US" sz="2400" dirty="0" err="1">
                <a:solidFill>
                  <a:schemeClr val="tx1"/>
                </a:solidFill>
              </a:rPr>
              <a:t>str.capacity</a:t>
            </a:r>
            <a:r>
              <a:rPr lang="en-US" sz="2400" dirty="0">
                <a:solidFill>
                  <a:schemeClr val="tx1"/>
                </a:solidFill>
              </a:rPr>
              <a:t>());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>
                <a:solidFill>
                  <a:schemeClr val="tx1"/>
                </a:solidFill>
              </a:rPr>
              <a:t>str.ensureCapacity</a:t>
            </a:r>
            <a:r>
              <a:rPr lang="en-US" sz="2400" dirty="0">
                <a:solidFill>
                  <a:schemeClr val="tx1"/>
                </a:solidFill>
              </a:rPr>
              <a:t>(30);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>
                <a:solidFill>
                  <a:schemeClr val="tx1"/>
                </a:solidFill>
              </a:rPr>
              <a:t>System.out.println</a:t>
            </a:r>
            <a:r>
              <a:rPr lang="en-US" sz="2400" dirty="0">
                <a:solidFill>
                  <a:schemeClr val="tx1"/>
                </a:solidFill>
              </a:rPr>
              <a:t>( </a:t>
            </a:r>
            <a:r>
              <a:rPr lang="en-US" sz="2400" dirty="0" err="1">
                <a:solidFill>
                  <a:schemeClr val="tx1"/>
                </a:solidFill>
              </a:rPr>
              <a:t>str.capacity</a:t>
            </a:r>
            <a:r>
              <a:rPr lang="en-US" sz="2400" dirty="0">
                <a:solidFill>
                  <a:schemeClr val="tx1"/>
                </a:solidFill>
              </a:rPr>
              <a:t>());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00B0F0"/>
                </a:solidFill>
              </a:rPr>
              <a:t>Output: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00B0F0"/>
                </a:solidFill>
              </a:rPr>
              <a:t>34</a:t>
            </a:r>
          </a:p>
        </p:txBody>
      </p:sp>
    </p:spTree>
    <p:extLst>
      <p:ext uri="{BB962C8B-B14F-4D97-AF65-F5344CB8AC3E}">
        <p14:creationId xmlns:p14="http://schemas.microsoft.com/office/powerpoint/2010/main" val="24232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3065" y="228600"/>
            <a:ext cx="8641080" cy="78232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length( ) and capacity( ):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441" y="1447800"/>
            <a:ext cx="9372600" cy="4419600"/>
          </a:xfrm>
        </p:spPr>
        <p:txBody>
          <a:bodyPr>
            <a:normAutofit/>
          </a:bodyPr>
          <a:lstStyle/>
          <a:p>
            <a:pPr marL="509588" indent="-509588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Length of a </a:t>
            </a:r>
            <a:r>
              <a:rPr lang="en-US" sz="2400" dirty="0" err="1">
                <a:solidFill>
                  <a:schemeClr val="tx1"/>
                </a:solidFill>
              </a:rPr>
              <a:t>StringBuffer</a:t>
            </a:r>
            <a:r>
              <a:rPr lang="en-US" sz="2400" dirty="0">
                <a:solidFill>
                  <a:schemeClr val="tx1"/>
                </a:solidFill>
              </a:rPr>
              <a:t> can be found by the length( ) method, </a:t>
            </a:r>
          </a:p>
          <a:p>
            <a:pPr marL="509588" indent="-509588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the total allocated capacity can be found by the capacity( ) method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general forms:</a:t>
            </a:r>
          </a:p>
          <a:p>
            <a:pPr marL="1250950" indent="3619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 err="1">
                <a:solidFill>
                  <a:srgbClr val="00B0F0"/>
                </a:solidFill>
              </a:rPr>
              <a:t>int</a:t>
            </a:r>
            <a:r>
              <a:rPr lang="en-IN" sz="2400" dirty="0">
                <a:solidFill>
                  <a:srgbClr val="00B0F0"/>
                </a:solidFill>
              </a:rPr>
              <a:t> length( )</a:t>
            </a:r>
          </a:p>
          <a:p>
            <a:pPr marL="1250950" indent="3619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 err="1">
                <a:solidFill>
                  <a:srgbClr val="00B0F0"/>
                </a:solidFill>
              </a:rPr>
              <a:t>int</a:t>
            </a:r>
            <a:r>
              <a:rPr lang="en-IN" sz="2400" dirty="0">
                <a:solidFill>
                  <a:srgbClr val="00B0F0"/>
                </a:solidFill>
              </a:rPr>
              <a:t> capacity(</a:t>
            </a:r>
            <a:r>
              <a:rPr lang="en-US" sz="2400" dirty="0">
                <a:solidFill>
                  <a:srgbClr val="00B0F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7818333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8783171" cy="7112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66800"/>
            <a:ext cx="10058400" cy="5257800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3500" dirty="0" err="1">
                <a:solidFill>
                  <a:schemeClr val="tx1"/>
                </a:solidFill>
              </a:rPr>
              <a:t>StringBuffer</a:t>
            </a:r>
            <a:r>
              <a:rPr lang="en-US" sz="3500" dirty="0">
                <a:solidFill>
                  <a:schemeClr val="tx1"/>
                </a:solidFill>
              </a:rPr>
              <a:t> s=new </a:t>
            </a:r>
            <a:r>
              <a:rPr lang="en-US" sz="3500" dirty="0" err="1">
                <a:solidFill>
                  <a:schemeClr val="tx1"/>
                </a:solidFill>
              </a:rPr>
              <a:t>StringBuffer</a:t>
            </a:r>
            <a:r>
              <a:rPr lang="en-US" sz="3500" dirty="0">
                <a:solidFill>
                  <a:schemeClr val="tx1"/>
                </a:solidFill>
              </a:rPr>
              <a:t>(“Atria");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3500" dirty="0">
                <a:solidFill>
                  <a:schemeClr val="tx1"/>
                </a:solidFill>
              </a:rPr>
              <a:t> </a:t>
            </a:r>
            <a:r>
              <a:rPr lang="en-US" sz="3500" dirty="0" err="1">
                <a:solidFill>
                  <a:schemeClr val="tx1"/>
                </a:solidFill>
              </a:rPr>
              <a:t>int</a:t>
            </a:r>
            <a:r>
              <a:rPr lang="en-US" sz="3500" dirty="0">
                <a:solidFill>
                  <a:schemeClr val="tx1"/>
                </a:solidFill>
              </a:rPr>
              <a:t> p=</a:t>
            </a:r>
            <a:r>
              <a:rPr lang="en-US" sz="3500" dirty="0" err="1">
                <a:solidFill>
                  <a:schemeClr val="tx1"/>
                </a:solidFill>
              </a:rPr>
              <a:t>s.length</a:t>
            </a:r>
            <a:r>
              <a:rPr lang="en-US" sz="3500" dirty="0">
                <a:solidFill>
                  <a:schemeClr val="tx1"/>
                </a:solidFill>
              </a:rPr>
              <a:t>();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3500" dirty="0" err="1">
                <a:solidFill>
                  <a:schemeClr val="tx1"/>
                </a:solidFill>
              </a:rPr>
              <a:t>int</a:t>
            </a:r>
            <a:r>
              <a:rPr lang="en-US" sz="3500" dirty="0">
                <a:solidFill>
                  <a:schemeClr val="tx1"/>
                </a:solidFill>
              </a:rPr>
              <a:t> q=</a:t>
            </a:r>
            <a:r>
              <a:rPr lang="en-US" sz="3500" dirty="0" err="1">
                <a:solidFill>
                  <a:schemeClr val="tx1"/>
                </a:solidFill>
              </a:rPr>
              <a:t>s.capacity</a:t>
            </a:r>
            <a:r>
              <a:rPr lang="en-US" sz="3500" dirty="0">
                <a:solidFill>
                  <a:schemeClr val="tx1"/>
                </a:solidFill>
              </a:rPr>
              <a:t>();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3500" dirty="0" err="1">
                <a:solidFill>
                  <a:schemeClr val="tx1"/>
                </a:solidFill>
              </a:rPr>
              <a:t>System.out.println</a:t>
            </a:r>
            <a:r>
              <a:rPr lang="en-US" sz="3500" dirty="0">
                <a:solidFill>
                  <a:schemeClr val="tx1"/>
                </a:solidFill>
              </a:rPr>
              <a:t>("Length of string Atria="+p);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3500" dirty="0" err="1">
                <a:solidFill>
                  <a:schemeClr val="tx1"/>
                </a:solidFill>
              </a:rPr>
              <a:t>System.out.println</a:t>
            </a:r>
            <a:r>
              <a:rPr lang="en-US" sz="3500" dirty="0">
                <a:solidFill>
                  <a:schemeClr val="tx1"/>
                </a:solidFill>
              </a:rPr>
              <a:t>("Capacity of string Atria="+q);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tx1"/>
                </a:solidFill>
              </a:rPr>
              <a:t>Output:</a:t>
            </a:r>
          </a:p>
          <a:p>
            <a:pPr>
              <a:lnSpc>
                <a:spcPct val="170000"/>
              </a:lnSpc>
              <a:buFont typeface="Arial" pitchFamily="34" charset="0"/>
              <a:buChar char="•"/>
            </a:pPr>
            <a:r>
              <a:rPr lang="en-US" sz="2900" dirty="0">
                <a:solidFill>
                  <a:schemeClr val="tx1"/>
                </a:solidFill>
              </a:rPr>
              <a:t>Length of string Atria=5</a:t>
            </a:r>
          </a:p>
          <a:p>
            <a:pPr>
              <a:lnSpc>
                <a:spcPct val="170000"/>
              </a:lnSpc>
              <a:buFont typeface="Arial" pitchFamily="34" charset="0"/>
              <a:buChar char="•"/>
            </a:pPr>
            <a:r>
              <a:rPr lang="en-US" sz="2900" dirty="0">
                <a:solidFill>
                  <a:schemeClr val="tx1"/>
                </a:solidFill>
              </a:rPr>
              <a:t> Capacity of string Atria=21 </a:t>
            </a:r>
            <a:r>
              <a:rPr lang="en-US" sz="2900" b="1" dirty="0">
                <a:solidFill>
                  <a:schemeClr val="tx1"/>
                </a:solidFill>
              </a:rPr>
              <a:t>(because room for 16 additional character is automatically added)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65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441" y="228600"/>
            <a:ext cx="8641080" cy="579119"/>
          </a:xfrm>
        </p:spPr>
        <p:txBody>
          <a:bodyPr>
            <a:noAutofit/>
          </a:bodyPr>
          <a:lstStyle/>
          <a:p>
            <a:r>
              <a:rPr lang="en-IN" sz="3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charAt</a:t>
            </a:r>
            <a:r>
              <a:rPr lang="en-IN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 ) and </a:t>
            </a:r>
            <a:r>
              <a:rPr lang="en-IN" sz="3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setCharAt</a:t>
            </a:r>
            <a:r>
              <a:rPr lang="en-IN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 )</a:t>
            </a:r>
            <a:endParaRPr lang="en-IN" sz="3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440" y="1600200"/>
            <a:ext cx="9204959" cy="4114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i="1" dirty="0" err="1">
                <a:solidFill>
                  <a:schemeClr val="tx1"/>
                </a:solidFill>
              </a:rPr>
              <a:t>charAt</a:t>
            </a:r>
            <a:r>
              <a:rPr lang="en-US" sz="2400" b="1" i="1" dirty="0">
                <a:solidFill>
                  <a:schemeClr val="tx1"/>
                </a:solidFill>
              </a:rPr>
              <a:t>()</a:t>
            </a:r>
            <a:r>
              <a:rPr lang="en-US" sz="2400" dirty="0">
                <a:solidFill>
                  <a:schemeClr val="tx1"/>
                </a:solidFill>
              </a:rPr>
              <a:t> method returns a char value at the given index number.</a:t>
            </a:r>
            <a:endParaRPr lang="en-IN" sz="24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setCharAt</a:t>
            </a:r>
            <a:r>
              <a:rPr lang="en-IN" sz="24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 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 used to set the specified character at the given index.</a:t>
            </a:r>
          </a:p>
          <a:p>
            <a:pPr marL="1344613" indent="444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B0F0"/>
                </a:solidFill>
              </a:rPr>
              <a:t>char </a:t>
            </a:r>
            <a:r>
              <a:rPr lang="en-IN" sz="2400" dirty="0" err="1">
                <a:solidFill>
                  <a:srgbClr val="00B0F0"/>
                </a:solidFill>
              </a:rPr>
              <a:t>charAt</a:t>
            </a:r>
            <a:r>
              <a:rPr lang="en-IN" sz="2400" dirty="0">
                <a:solidFill>
                  <a:srgbClr val="00B0F0"/>
                </a:solidFill>
              </a:rPr>
              <a:t>(</a:t>
            </a:r>
            <a:r>
              <a:rPr lang="en-IN" sz="2400" dirty="0" err="1">
                <a:solidFill>
                  <a:srgbClr val="00B0F0"/>
                </a:solidFill>
              </a:rPr>
              <a:t>int</a:t>
            </a:r>
            <a:r>
              <a:rPr lang="en-IN" sz="2400" dirty="0">
                <a:solidFill>
                  <a:srgbClr val="00B0F0"/>
                </a:solidFill>
              </a:rPr>
              <a:t> </a:t>
            </a:r>
            <a:r>
              <a:rPr lang="en-IN" sz="2400" i="1" dirty="0">
                <a:solidFill>
                  <a:srgbClr val="00B0F0"/>
                </a:solidFill>
              </a:rPr>
              <a:t>where</a:t>
            </a:r>
            <a:r>
              <a:rPr lang="en-IN" sz="2400" dirty="0">
                <a:solidFill>
                  <a:srgbClr val="00B0F0"/>
                </a:solidFill>
              </a:rPr>
              <a:t>)</a:t>
            </a:r>
          </a:p>
          <a:p>
            <a:pPr marL="1344613" indent="444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B0F0"/>
                </a:solidFill>
              </a:rPr>
              <a:t>void </a:t>
            </a:r>
            <a:r>
              <a:rPr lang="en-IN" sz="2400" dirty="0" err="1">
                <a:solidFill>
                  <a:srgbClr val="00B0F0"/>
                </a:solidFill>
              </a:rPr>
              <a:t>setCharAt</a:t>
            </a:r>
            <a:r>
              <a:rPr lang="en-IN" sz="2400" dirty="0">
                <a:solidFill>
                  <a:srgbClr val="00B0F0"/>
                </a:solidFill>
              </a:rPr>
              <a:t>(</a:t>
            </a:r>
            <a:r>
              <a:rPr lang="en-IN" sz="2400" dirty="0" err="1">
                <a:solidFill>
                  <a:srgbClr val="00B0F0"/>
                </a:solidFill>
              </a:rPr>
              <a:t>int</a:t>
            </a:r>
            <a:r>
              <a:rPr lang="en-IN" sz="2400" dirty="0">
                <a:solidFill>
                  <a:srgbClr val="00B0F0"/>
                </a:solidFill>
              </a:rPr>
              <a:t> </a:t>
            </a:r>
            <a:r>
              <a:rPr lang="en-IN" sz="2400" i="1" dirty="0">
                <a:solidFill>
                  <a:srgbClr val="00B0F0"/>
                </a:solidFill>
              </a:rPr>
              <a:t>where</a:t>
            </a:r>
            <a:r>
              <a:rPr lang="en-IN" sz="2400" dirty="0">
                <a:solidFill>
                  <a:srgbClr val="00B0F0"/>
                </a:solidFill>
              </a:rPr>
              <a:t>, char </a:t>
            </a:r>
            <a:r>
              <a:rPr lang="en-IN" sz="2400" i="1" dirty="0" err="1">
                <a:solidFill>
                  <a:srgbClr val="00B0F0"/>
                </a:solidFill>
              </a:rPr>
              <a:t>ch</a:t>
            </a:r>
            <a:r>
              <a:rPr lang="en-IN" sz="2400" dirty="0">
                <a:solidFill>
                  <a:srgbClr val="00B0F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1226481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8641080" cy="731519"/>
          </a:xfrm>
        </p:spPr>
        <p:txBody>
          <a:bodyPr/>
          <a:lstStyle/>
          <a:p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Demonstrate </a:t>
            </a:r>
            <a:r>
              <a:rPr lang="en-IN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charAt</a:t>
            </a: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 and </a:t>
            </a:r>
            <a:r>
              <a:rPr lang="en-IN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setCharAt</a:t>
            </a: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066800"/>
            <a:ext cx="8641080" cy="47244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StringBuffer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IN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sb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new </a:t>
            </a:r>
            <a:r>
              <a:rPr lang="en-IN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StringBuffer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("Hello");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System.out.println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("buffer before = " + </a:t>
            </a:r>
            <a:r>
              <a:rPr lang="en-IN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sb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System.out.println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("</a:t>
            </a:r>
            <a:r>
              <a:rPr lang="en-IN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charAt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(1) before = " + </a:t>
            </a:r>
            <a:r>
              <a:rPr lang="en-IN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sb.charAt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(1));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sb.setCharAt</a:t>
            </a: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(1, '</a:t>
            </a:r>
            <a:r>
              <a:rPr lang="en-IN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');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sb.setLength</a:t>
            </a: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(2);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System.out.println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("buffer after = " + </a:t>
            </a:r>
            <a:r>
              <a:rPr lang="en-IN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sb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System.out.println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("</a:t>
            </a:r>
            <a:r>
              <a:rPr lang="en-IN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charAt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(1) after = " + </a:t>
            </a:r>
            <a:r>
              <a:rPr lang="en-IN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sb.charAt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(1));</a:t>
            </a:r>
          </a:p>
        </p:txBody>
      </p:sp>
      <p:sp>
        <p:nvSpPr>
          <p:cNvPr id="4" name="Rectangle 3"/>
          <p:cNvSpPr/>
          <p:nvPr/>
        </p:nvSpPr>
        <p:spPr>
          <a:xfrm>
            <a:off x="8305800" y="3581400"/>
            <a:ext cx="268941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00B0F0"/>
                </a:solidFill>
                <a:latin typeface="+mj-lt"/>
              </a:rPr>
              <a:t>Output:</a:t>
            </a:r>
          </a:p>
          <a:p>
            <a:r>
              <a:rPr lang="en-IN" sz="2000" b="1" dirty="0">
                <a:solidFill>
                  <a:srgbClr val="00B0F0"/>
                </a:solidFill>
                <a:latin typeface="+mj-lt"/>
              </a:rPr>
              <a:t>buffer before = Hello</a:t>
            </a:r>
          </a:p>
          <a:p>
            <a:r>
              <a:rPr lang="en-IN" sz="2000" b="1" dirty="0" err="1">
                <a:solidFill>
                  <a:srgbClr val="00B0F0"/>
                </a:solidFill>
                <a:latin typeface="+mj-lt"/>
              </a:rPr>
              <a:t>charAt</a:t>
            </a:r>
            <a:r>
              <a:rPr lang="en-IN" sz="2000" b="1" dirty="0">
                <a:solidFill>
                  <a:srgbClr val="00B0F0"/>
                </a:solidFill>
                <a:latin typeface="+mj-lt"/>
              </a:rPr>
              <a:t>(1) before = e</a:t>
            </a:r>
          </a:p>
          <a:p>
            <a:r>
              <a:rPr lang="en-IN" sz="2000" b="1" dirty="0">
                <a:solidFill>
                  <a:srgbClr val="00B0F0"/>
                </a:solidFill>
                <a:latin typeface="+mj-lt"/>
              </a:rPr>
              <a:t>buffer after = Hi</a:t>
            </a:r>
          </a:p>
          <a:p>
            <a:r>
              <a:rPr lang="en-IN" sz="2000" b="1" dirty="0" err="1">
                <a:solidFill>
                  <a:srgbClr val="00B0F0"/>
                </a:solidFill>
                <a:latin typeface="+mj-lt"/>
              </a:rPr>
              <a:t>charAt</a:t>
            </a:r>
            <a:r>
              <a:rPr lang="en-IN" sz="2000" b="1" dirty="0">
                <a:solidFill>
                  <a:srgbClr val="00B0F0"/>
                </a:solidFill>
                <a:latin typeface="+mj-lt"/>
              </a:rPr>
              <a:t>(1) after = </a:t>
            </a:r>
            <a:r>
              <a:rPr lang="en-IN" sz="2000" b="1" dirty="0" err="1">
                <a:solidFill>
                  <a:srgbClr val="00B0F0"/>
                </a:solidFill>
                <a:latin typeface="+mj-lt"/>
              </a:rPr>
              <a:t>i</a:t>
            </a:r>
            <a:endParaRPr lang="en-IN" sz="2000" b="1" dirty="0">
              <a:solidFill>
                <a:srgbClr val="00B0F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2134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p">
  <a:themeElements>
    <a:clrScheme name="Custom 34">
      <a:dk1>
        <a:sysClr val="windowText" lastClr="000000"/>
      </a:dk1>
      <a:lt1>
        <a:sysClr val="window" lastClr="FFFFFF"/>
      </a:lt1>
      <a:dk2>
        <a:srgbClr val="00B0F0"/>
      </a:dk2>
      <a:lt2>
        <a:srgbClr val="F4E7ED"/>
      </a:lt2>
      <a:accent1>
        <a:srgbClr val="92D050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Custom 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Riblet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/>
          </a:solidFill>
          <a:prstDash val="solid"/>
        </a:ln>
        <a:ln w="58420" cap="flat" cmpd="thickThin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27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31750" h="63500" prst="riblet"/>
          </a:sp3d>
        </a:effectStyle>
        <a:effectStyle>
          <a:effectLst>
            <a:outerShdw blurRad="50800" dist="38100" dir="27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57150" h="114300" prst="ribl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8</Template>
  <TotalTime>1268</TotalTime>
  <Words>5090</Words>
  <Application>Microsoft Office PowerPoint</Application>
  <PresentationFormat>Custom</PresentationFormat>
  <Paragraphs>827</Paragraphs>
  <Slides>102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102</vt:i4>
      </vt:variant>
    </vt:vector>
  </HeadingPairs>
  <TitlesOfParts>
    <vt:vector size="109" baseType="lpstr">
      <vt:lpstr>Arial</vt:lpstr>
      <vt:lpstr>Calibri</vt:lpstr>
      <vt:lpstr>Calisto MT</vt:lpstr>
      <vt:lpstr>Franklin Gothic Book</vt:lpstr>
      <vt:lpstr>Times New Roman</vt:lpstr>
      <vt:lpstr>Wingdings</vt:lpstr>
      <vt:lpstr>Crop</vt:lpstr>
      <vt:lpstr>Java String </vt:lpstr>
      <vt:lpstr>String</vt:lpstr>
      <vt:lpstr> String Constructors</vt:lpstr>
      <vt:lpstr>String Constructors</vt:lpstr>
      <vt:lpstr>PowerPoint Presentation</vt:lpstr>
      <vt:lpstr>PowerPoint Presentation</vt:lpstr>
      <vt:lpstr>PowerPoint Presentation</vt:lpstr>
      <vt:lpstr>PowerPoint Presentation</vt:lpstr>
      <vt:lpstr>Example</vt:lpstr>
      <vt:lpstr>How to create String object? </vt:lpstr>
      <vt:lpstr>String Literal </vt:lpstr>
      <vt:lpstr>PowerPoint Presentation</vt:lpstr>
      <vt:lpstr>By new keyword</vt:lpstr>
      <vt:lpstr>String Concatenation in Java </vt:lpstr>
      <vt:lpstr>By + (string concatenation) operator  </vt:lpstr>
      <vt:lpstr>Guess the answer</vt:lpstr>
      <vt:lpstr>String Concatenation by concat() </vt:lpstr>
      <vt:lpstr>Java toString() method </vt:lpstr>
      <vt:lpstr>Understanding problem without toString()  </vt:lpstr>
      <vt:lpstr>Example of Java toString() method </vt:lpstr>
      <vt:lpstr>Character Extraction</vt:lpstr>
      <vt:lpstr>Java String charAt() </vt:lpstr>
      <vt:lpstr>Example</vt:lpstr>
      <vt:lpstr>getChars() </vt:lpstr>
      <vt:lpstr>PowerPoint Presentation</vt:lpstr>
      <vt:lpstr>Example</vt:lpstr>
      <vt:lpstr>PowerPoint Presentation</vt:lpstr>
      <vt:lpstr>PowerPoint Presentation</vt:lpstr>
      <vt:lpstr>String getBytes() </vt:lpstr>
      <vt:lpstr>Example</vt:lpstr>
      <vt:lpstr>String toCharArray </vt:lpstr>
      <vt:lpstr>     Example</vt:lpstr>
      <vt:lpstr>String Comparison</vt:lpstr>
      <vt:lpstr>String comparison</vt:lpstr>
      <vt:lpstr>1) String compare by equals() </vt:lpstr>
      <vt:lpstr>Example for equals</vt:lpstr>
      <vt:lpstr>Example for equalsIgnoreCase </vt:lpstr>
      <vt:lpstr>Example for equals and equalsIgnoreCase</vt:lpstr>
      <vt:lpstr>2) String compare by == operator </vt:lpstr>
      <vt:lpstr>Example for compare by == operator</vt:lpstr>
      <vt:lpstr>Example for equals() vs ==</vt:lpstr>
      <vt:lpstr>3) String compare by compareTo() method </vt:lpstr>
      <vt:lpstr>Example</vt:lpstr>
      <vt:lpstr>Example</vt:lpstr>
      <vt:lpstr>Example</vt:lpstr>
      <vt:lpstr>Java String compareTo(): empty string </vt:lpstr>
      <vt:lpstr>PowerPoint Presentation</vt:lpstr>
      <vt:lpstr>String startsWith </vt:lpstr>
      <vt:lpstr>Example</vt:lpstr>
      <vt:lpstr>String endsWith </vt:lpstr>
      <vt:lpstr>Example:</vt:lpstr>
      <vt:lpstr>Searching String </vt:lpstr>
      <vt:lpstr>String indexOf  </vt:lpstr>
      <vt:lpstr>4 types of indexOf method in java. </vt:lpstr>
      <vt:lpstr>Example</vt:lpstr>
      <vt:lpstr>Java String lastIndexOf </vt:lpstr>
      <vt:lpstr>PowerPoint Presentation</vt:lpstr>
      <vt:lpstr>Example</vt:lpstr>
      <vt:lpstr>Example:</vt:lpstr>
      <vt:lpstr>Modifying a String</vt:lpstr>
      <vt:lpstr>Substring in Java </vt:lpstr>
      <vt:lpstr>Substring as two methods:</vt:lpstr>
      <vt:lpstr>Example</vt:lpstr>
      <vt:lpstr>String concat </vt:lpstr>
      <vt:lpstr>Example</vt:lpstr>
      <vt:lpstr>Replace()</vt:lpstr>
      <vt:lpstr>Example</vt:lpstr>
      <vt:lpstr>Java String replace(CharSequence target, CharSequence replacement)  </vt:lpstr>
      <vt:lpstr>String trim </vt:lpstr>
      <vt:lpstr>Example</vt:lpstr>
      <vt:lpstr>Example</vt:lpstr>
      <vt:lpstr>Changing the case of character within a string</vt:lpstr>
      <vt:lpstr>Example</vt:lpstr>
      <vt:lpstr>String Buffer </vt:lpstr>
      <vt:lpstr>StringBuffer</vt:lpstr>
      <vt:lpstr>Constructors of StringBuffer class </vt:lpstr>
      <vt:lpstr>StringBuffer append() method </vt:lpstr>
      <vt:lpstr>Example</vt:lpstr>
      <vt:lpstr>Example</vt:lpstr>
      <vt:lpstr>StringBuffer insert() method </vt:lpstr>
      <vt:lpstr>Example</vt:lpstr>
      <vt:lpstr>Example for  insert().</vt:lpstr>
      <vt:lpstr>PowerPoint Presentation</vt:lpstr>
      <vt:lpstr>StringBuffer replace() method</vt:lpstr>
      <vt:lpstr>Example</vt:lpstr>
      <vt:lpstr>PowerPoint Presentation</vt:lpstr>
      <vt:lpstr>StringBuffer delete() method </vt:lpstr>
      <vt:lpstr>Example</vt:lpstr>
      <vt:lpstr>deleteCharAt( )</vt:lpstr>
      <vt:lpstr>demonstrates the delete( ) and deleteCharAt( ) method</vt:lpstr>
      <vt:lpstr>StringBuffer reverse() method </vt:lpstr>
      <vt:lpstr>Example</vt:lpstr>
      <vt:lpstr>capacity()  </vt:lpstr>
      <vt:lpstr>ensureCapacity() </vt:lpstr>
      <vt:lpstr>Example</vt:lpstr>
      <vt:lpstr>length( ) and capacity( ):</vt:lpstr>
      <vt:lpstr>Example</vt:lpstr>
      <vt:lpstr>charAt( ) and setCharAt( )</vt:lpstr>
      <vt:lpstr>Demonstrate charAt() and setCharAt().</vt:lpstr>
      <vt:lpstr>StringBuilder class </vt:lpstr>
      <vt:lpstr>Differences</vt:lpstr>
      <vt:lpstr>Differences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String</dc:title>
  <dc:creator>Atria I.T.- M.Tech</dc:creator>
  <cp:lastModifiedBy>Prashanth</cp:lastModifiedBy>
  <cp:revision>185</cp:revision>
  <dcterms:created xsi:type="dcterms:W3CDTF">2018-06-26T03:56:43Z</dcterms:created>
  <dcterms:modified xsi:type="dcterms:W3CDTF">2022-03-17T10:03:00Z</dcterms:modified>
</cp:coreProperties>
</file>