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6/8/2022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6/8/2022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smtClean="0"/>
              <a:t>Why </a:t>
            </a:r>
            <a:r>
              <a:rPr lang="en-US" dirty="0" err="1" smtClean="0"/>
              <a:t>Microservices</a:t>
            </a:r>
            <a:r>
              <a:rPr lang="en-US" dirty="0" smtClean="0"/>
              <a:t>?</a:t>
            </a:r>
          </a:p>
          <a:p>
            <a:r>
              <a:rPr lang="en-US" dirty="0" smtClean="0"/>
              <a:t>What are </a:t>
            </a:r>
            <a:r>
              <a:rPr lang="en-US" dirty="0" err="1" smtClean="0"/>
              <a:t>Microservices</a:t>
            </a:r>
            <a:r>
              <a:rPr lang="en-US" dirty="0" smtClean="0"/>
              <a:t>?</a:t>
            </a:r>
          </a:p>
          <a:p>
            <a:r>
              <a:rPr lang="en-US" dirty="0" smtClean="0"/>
              <a:t>Monolithic v/s </a:t>
            </a:r>
            <a:r>
              <a:rPr lang="en-US" dirty="0" err="1" smtClean="0"/>
              <a:t>Microservices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000" dirty="0" smtClean="0">
                <a:solidFill>
                  <a:srgbClr val="FF0000"/>
                </a:solidFill>
                <a:latin typeface="Times New Roman" pitchFamily="18" charset="0"/>
                <a:cs typeface="Times New Roman" pitchFamily="18" charset="0"/>
              </a:rPr>
              <a:t>when should we choose </a:t>
            </a:r>
            <a:r>
              <a:rPr lang="en-US" sz="2000" dirty="0" err="1" smtClean="0">
                <a:solidFill>
                  <a:srgbClr val="FF0000"/>
                </a:solidFill>
                <a:latin typeface="Times New Roman" pitchFamily="18" charset="0"/>
                <a:cs typeface="Times New Roman" pitchFamily="18" charset="0"/>
              </a:rPr>
              <a:t>Microservices</a:t>
            </a:r>
            <a:r>
              <a:rPr lang="en-US" sz="2000" dirty="0" smtClean="0">
                <a:solidFill>
                  <a:srgbClr val="FF0000"/>
                </a:solidFill>
                <a:latin typeface="Times New Roman" pitchFamily="18" charset="0"/>
                <a:cs typeface="Times New Roman" pitchFamily="18" charset="0"/>
              </a:rPr>
              <a:t> and when should we choose Monolithic applications</a:t>
            </a:r>
            <a:endParaRPr lang="en-US" sz="2000"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fontScale="92500" lnSpcReduction="20000"/>
          </a:bodyPr>
          <a:lstStyle/>
          <a:p>
            <a:r>
              <a:rPr lang="en-US" b="0" dirty="0" smtClean="0">
                <a:solidFill>
                  <a:srgbClr val="00B0F0"/>
                </a:solidFill>
                <a:latin typeface="Times New Roman" pitchFamily="18" charset="0"/>
                <a:cs typeface="Times New Roman" pitchFamily="18" charset="0"/>
              </a:rPr>
              <a:t>We should choose Monolithic </a:t>
            </a:r>
            <a:r>
              <a:rPr lang="en-US" b="0" dirty="0" smtClean="0">
                <a:solidFill>
                  <a:srgbClr val="00B0F0"/>
                </a:solidFill>
                <a:latin typeface="Times New Roman" pitchFamily="18" charset="0"/>
                <a:cs typeface="Times New Roman" pitchFamily="18" charset="0"/>
              </a:rPr>
              <a:t>when</a:t>
            </a:r>
            <a:endParaRPr lang="en-US" dirty="0">
              <a:solidFill>
                <a:srgbClr val="00B0F0"/>
              </a:solidFill>
              <a:latin typeface="Times New Roman" pitchFamily="18" charset="0"/>
              <a:cs typeface="Times New Roman" pitchFamily="18" charset="0"/>
            </a:endParaRPr>
          </a:p>
        </p:txBody>
      </p:sp>
      <p:sp>
        <p:nvSpPr>
          <p:cNvPr id="4" name="Text Placeholder 3"/>
          <p:cNvSpPr>
            <a:spLocks noGrp="1"/>
          </p:cNvSpPr>
          <p:nvPr>
            <p:ph type="body" sz="half" idx="3"/>
          </p:nvPr>
        </p:nvSpPr>
        <p:spPr/>
        <p:txBody>
          <a:bodyPr>
            <a:normAutofit fontScale="92500" lnSpcReduction="20000"/>
          </a:bodyPr>
          <a:lstStyle/>
          <a:p>
            <a:r>
              <a:rPr lang="en-US" b="0" dirty="0" smtClean="0">
                <a:solidFill>
                  <a:srgbClr val="00B0F0"/>
                </a:solidFill>
                <a:latin typeface="Times New Roman" pitchFamily="18" charset="0"/>
                <a:cs typeface="Times New Roman" pitchFamily="18" charset="0"/>
              </a:rPr>
              <a:t>We should choose </a:t>
            </a:r>
            <a:r>
              <a:rPr lang="en-US" b="0" dirty="0" err="1" smtClean="0">
                <a:solidFill>
                  <a:srgbClr val="00B0F0"/>
                </a:solidFill>
                <a:latin typeface="Times New Roman" pitchFamily="18" charset="0"/>
                <a:cs typeface="Times New Roman" pitchFamily="18" charset="0"/>
              </a:rPr>
              <a:t>Microservices</a:t>
            </a:r>
            <a:r>
              <a:rPr lang="en-US" b="0" dirty="0" smtClean="0">
                <a:solidFill>
                  <a:srgbClr val="00B0F0"/>
                </a:solidFill>
                <a:latin typeface="Times New Roman" pitchFamily="18" charset="0"/>
                <a:cs typeface="Times New Roman" pitchFamily="18" charset="0"/>
              </a:rPr>
              <a:t> </a:t>
            </a:r>
            <a:r>
              <a:rPr lang="en-US" b="0" dirty="0" smtClean="0">
                <a:solidFill>
                  <a:srgbClr val="00B0F0"/>
                </a:solidFill>
                <a:latin typeface="Times New Roman" pitchFamily="18" charset="0"/>
                <a:cs typeface="Times New Roman" pitchFamily="18" charset="0"/>
              </a:rPr>
              <a:t>when</a:t>
            </a:r>
            <a:endParaRPr lang="en-US" dirty="0">
              <a:solidFill>
                <a:srgbClr val="00B0F0"/>
              </a:solidFill>
              <a:latin typeface="Times New Roman" pitchFamily="18" charset="0"/>
              <a:cs typeface="Times New Roman" pitchFamily="18" charset="0"/>
            </a:endParaRPr>
          </a:p>
        </p:txBody>
      </p:sp>
      <p:sp>
        <p:nvSpPr>
          <p:cNvPr id="5" name="Content Placeholder 4"/>
          <p:cNvSpPr>
            <a:spLocks noGrp="1"/>
          </p:cNvSpPr>
          <p:nvPr>
            <p:ph sz="quarter" idx="2"/>
          </p:nvPr>
        </p:nvSpPr>
        <p:spPr/>
        <p:txBody>
          <a:bodyPr/>
          <a:lstStyle/>
          <a:p>
            <a:r>
              <a:rPr lang="en-US" sz="2800" dirty="0" smtClean="0">
                <a:latin typeface="Times New Roman" pitchFamily="18" charset="0"/>
                <a:cs typeface="Times New Roman" pitchFamily="18" charset="0"/>
              </a:rPr>
              <a:t>We have little knowledge of the market</a:t>
            </a:r>
          </a:p>
          <a:p>
            <a:r>
              <a:rPr lang="en-US" sz="2800" dirty="0" smtClean="0">
                <a:latin typeface="Times New Roman" pitchFamily="18" charset="0"/>
                <a:cs typeface="Times New Roman" pitchFamily="18" charset="0"/>
              </a:rPr>
              <a:t>The application we are developing is small</a:t>
            </a:r>
          </a:p>
          <a:p>
            <a:endParaRPr lang="en-US" dirty="0"/>
          </a:p>
        </p:txBody>
      </p:sp>
      <p:sp>
        <p:nvSpPr>
          <p:cNvPr id="6" name="Content Placeholder 5"/>
          <p:cNvSpPr>
            <a:spLocks noGrp="1"/>
          </p:cNvSpPr>
          <p:nvPr>
            <p:ph sz="quarter" idx="4"/>
          </p:nvPr>
        </p:nvSpPr>
        <p:spPr/>
        <p:txBody>
          <a:bodyPr/>
          <a:lstStyle/>
          <a:p>
            <a:r>
              <a:rPr lang="en-US" dirty="0" smtClean="0">
                <a:latin typeface="Times New Roman" pitchFamily="18" charset="0"/>
                <a:cs typeface="Times New Roman" pitchFamily="18" charset="0"/>
              </a:rPr>
              <a:t>We have more knowledge of the market</a:t>
            </a:r>
          </a:p>
          <a:p>
            <a:r>
              <a:rPr lang="en-US" dirty="0" smtClean="0">
                <a:latin typeface="Times New Roman" pitchFamily="18" charset="0"/>
                <a:cs typeface="Times New Roman" pitchFamily="18" charset="0"/>
              </a:rPr>
              <a:t>The application being developed is a large enterprise application and needs to be highly scalable.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4">
                    <a:lumMod val="60000"/>
                    <a:lumOff val="40000"/>
                  </a:schemeClr>
                </a:solidFill>
                <a:latin typeface="Times New Roman" pitchFamily="18" charset="0"/>
                <a:cs typeface="Times New Roman" pitchFamily="18" charset="0"/>
              </a:rPr>
              <a:t>Advantages and Disadvantages of </a:t>
            </a:r>
            <a:r>
              <a:rPr lang="en-US" sz="3200" dirty="0" err="1" smtClean="0">
                <a:solidFill>
                  <a:schemeClr val="accent4">
                    <a:lumMod val="60000"/>
                    <a:lumOff val="40000"/>
                  </a:schemeClr>
                </a:solidFill>
                <a:latin typeface="Times New Roman" pitchFamily="18" charset="0"/>
                <a:cs typeface="Times New Roman" pitchFamily="18" charset="0"/>
              </a:rPr>
              <a:t>Microservices</a:t>
            </a:r>
            <a:endParaRPr lang="en-US" sz="3200" dirty="0">
              <a:solidFill>
                <a:schemeClr val="accent4">
                  <a:lumMod val="60000"/>
                  <a:lumOff val="40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smtClean="0">
                <a:solidFill>
                  <a:schemeClr val="accent6">
                    <a:lumMod val="60000"/>
                    <a:lumOff val="40000"/>
                  </a:schemeClr>
                </a:solidFill>
                <a:latin typeface="Times New Roman" pitchFamily="18" charset="0"/>
                <a:cs typeface="Times New Roman" pitchFamily="18" charset="0"/>
              </a:rPr>
              <a:t>Advantages</a:t>
            </a:r>
            <a:endParaRPr lang="en-US" dirty="0">
              <a:solidFill>
                <a:schemeClr val="accent6">
                  <a:lumMod val="60000"/>
                  <a:lumOff val="40000"/>
                </a:schemeClr>
              </a:solidFill>
            </a:endParaRPr>
          </a:p>
        </p:txBody>
      </p:sp>
      <p:sp>
        <p:nvSpPr>
          <p:cNvPr id="4" name="Text Placeholder 3"/>
          <p:cNvSpPr>
            <a:spLocks noGrp="1"/>
          </p:cNvSpPr>
          <p:nvPr>
            <p:ph type="body" sz="half" idx="3"/>
          </p:nvPr>
        </p:nvSpPr>
        <p:spPr/>
        <p:txBody>
          <a:bodyPr/>
          <a:lstStyle/>
          <a:p>
            <a:r>
              <a:rPr lang="en-US" dirty="0" smtClean="0">
                <a:solidFill>
                  <a:schemeClr val="accent6">
                    <a:lumMod val="60000"/>
                    <a:lumOff val="40000"/>
                  </a:schemeClr>
                </a:solidFill>
                <a:latin typeface="Times New Roman" pitchFamily="18" charset="0"/>
                <a:cs typeface="Times New Roman" pitchFamily="18" charset="0"/>
              </a:rPr>
              <a:t>Disadvantages</a:t>
            </a:r>
            <a:endParaRPr lang="en-US" dirty="0">
              <a:solidFill>
                <a:schemeClr val="accent6">
                  <a:lumMod val="60000"/>
                  <a:lumOff val="40000"/>
                </a:schemeClr>
              </a:solidFill>
            </a:endParaRPr>
          </a:p>
        </p:txBody>
      </p:sp>
      <p:sp>
        <p:nvSpPr>
          <p:cNvPr id="5" name="Content Placeholder 4"/>
          <p:cNvSpPr>
            <a:spLocks noGrp="1"/>
          </p:cNvSpPr>
          <p:nvPr>
            <p:ph sz="quarter" idx="2"/>
          </p:nvPr>
        </p:nvSpPr>
        <p:spPr/>
        <p:txBody>
          <a:bodyPr>
            <a:normAutofit/>
          </a:bodyPr>
          <a:lstStyle/>
          <a:p>
            <a:r>
              <a:rPr lang="en-US" sz="2800" b="1" dirty="0" smtClean="0">
                <a:latin typeface="Times New Roman" pitchFamily="18" charset="0"/>
                <a:cs typeface="Times New Roman" pitchFamily="18" charset="0"/>
              </a:rPr>
              <a:t>Scalability</a:t>
            </a:r>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Fault </a:t>
            </a:r>
            <a:r>
              <a:rPr lang="en-US" sz="2800" b="1" dirty="0" smtClean="0">
                <a:latin typeface="Times New Roman" pitchFamily="18" charset="0"/>
                <a:cs typeface="Times New Roman" pitchFamily="18" charset="0"/>
              </a:rPr>
              <a:t>Isolation</a:t>
            </a:r>
          </a:p>
          <a:p>
            <a:r>
              <a:rPr lang="en-US" sz="2800" b="1" dirty="0" smtClean="0">
                <a:latin typeface="Times New Roman" pitchFamily="18" charset="0"/>
                <a:cs typeface="Times New Roman" pitchFamily="18" charset="0"/>
              </a:rPr>
              <a:t>Speed of </a:t>
            </a:r>
            <a:r>
              <a:rPr lang="en-US" sz="2800" b="1" dirty="0" smtClean="0">
                <a:latin typeface="Times New Roman" pitchFamily="18" charset="0"/>
                <a:cs typeface="Times New Roman" pitchFamily="18" charset="0"/>
              </a:rPr>
              <a:t>deployment</a:t>
            </a:r>
          </a:p>
          <a:p>
            <a:r>
              <a:rPr lang="en-US" sz="2800" b="1" dirty="0" smtClean="0">
                <a:latin typeface="Times New Roman" pitchFamily="18" charset="0"/>
                <a:cs typeface="Times New Roman" pitchFamily="18" charset="0"/>
              </a:rPr>
              <a:t>Freedom of </a:t>
            </a:r>
            <a:r>
              <a:rPr lang="en-US" sz="2800" b="1" dirty="0" smtClean="0">
                <a:latin typeface="Times New Roman" pitchFamily="18" charset="0"/>
                <a:cs typeface="Times New Roman" pitchFamily="18" charset="0"/>
              </a:rPr>
              <a:t>technology</a:t>
            </a:r>
          </a:p>
          <a:p>
            <a:r>
              <a:rPr lang="en-US" sz="2800" b="1" dirty="0" smtClean="0">
                <a:latin typeface="Times New Roman" pitchFamily="18" charset="0"/>
                <a:cs typeface="Times New Roman" pitchFamily="18" charset="0"/>
              </a:rPr>
              <a:t>Autonomous teams</a:t>
            </a:r>
            <a:endParaRPr lang="en-US" sz="2800" dirty="0">
              <a:latin typeface="Times New Roman" pitchFamily="18" charset="0"/>
              <a:cs typeface="Times New Roman" pitchFamily="18" charset="0"/>
            </a:endParaRPr>
          </a:p>
        </p:txBody>
      </p:sp>
      <p:sp>
        <p:nvSpPr>
          <p:cNvPr id="6" name="Content Placeholder 5"/>
          <p:cNvSpPr>
            <a:spLocks noGrp="1"/>
          </p:cNvSpPr>
          <p:nvPr>
            <p:ph sz="quarter" idx="4"/>
          </p:nvPr>
        </p:nvSpPr>
        <p:spPr/>
        <p:txBody>
          <a:bodyPr>
            <a:normAutofit/>
          </a:bodyPr>
          <a:lstStyle/>
          <a:p>
            <a:r>
              <a:rPr lang="en-US" sz="2800" b="1" dirty="0" smtClean="0">
                <a:latin typeface="Times New Roman" pitchFamily="18" charset="0"/>
                <a:cs typeface="Times New Roman" pitchFamily="18" charset="0"/>
              </a:rPr>
              <a:t>Performance</a:t>
            </a:r>
          </a:p>
          <a:p>
            <a:r>
              <a:rPr lang="en-US" sz="2800" b="1" dirty="0" smtClean="0">
                <a:latin typeface="Times New Roman" pitchFamily="18" charset="0"/>
                <a:cs typeface="Times New Roman" pitchFamily="18" charset="0"/>
              </a:rPr>
              <a:t>Maintenance</a:t>
            </a:r>
          </a:p>
          <a:p>
            <a:r>
              <a:rPr lang="en-US" sz="2800" b="1" dirty="0" smtClean="0">
                <a:latin typeface="Times New Roman" pitchFamily="18" charset="0"/>
                <a:cs typeface="Times New Roman" pitchFamily="18" charset="0"/>
              </a:rPr>
              <a:t>Infrastructure</a:t>
            </a:r>
          </a:p>
          <a:p>
            <a:r>
              <a:rPr lang="en-US" sz="2800" b="1" dirty="0" smtClean="0">
                <a:latin typeface="Times New Roman" pitchFamily="18" charset="0"/>
                <a:cs typeface="Times New Roman" pitchFamily="18" charset="0"/>
              </a:rPr>
              <a:t>Cost</a:t>
            </a:r>
            <a:endParaRPr 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Microservices</a:t>
            </a:r>
            <a:r>
              <a:rPr lang="en-US" dirty="0" smtClean="0"/>
              <a:t>?</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most common approach to develop this application is to implement all </a:t>
            </a:r>
            <a:r>
              <a:rPr lang="en-US" sz="2000" dirty="0" smtClean="0">
                <a:latin typeface="Times New Roman" pitchFamily="18" charset="0"/>
                <a:cs typeface="Times New Roman" pitchFamily="18" charset="0"/>
              </a:rPr>
              <a:t>these </a:t>
            </a:r>
            <a:r>
              <a:rPr lang="en-US" sz="2000" dirty="0" smtClean="0">
                <a:latin typeface="Times New Roman" pitchFamily="18" charset="0"/>
                <a:cs typeface="Times New Roman" pitchFamily="18" charset="0"/>
              </a:rPr>
              <a:t>functionalities in a single application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This type of architecture where all the functionalities are implemented in one single application is called as </a:t>
            </a:r>
            <a:r>
              <a:rPr lang="en-US" sz="2000" b="1" dirty="0" smtClean="0">
                <a:solidFill>
                  <a:srgbClr val="FFFF00"/>
                </a:solidFill>
                <a:latin typeface="Times New Roman" pitchFamily="18" charset="0"/>
                <a:cs typeface="Times New Roman" pitchFamily="18" charset="0"/>
              </a:rPr>
              <a:t>Monolithic Architecture</a:t>
            </a:r>
            <a:r>
              <a:rPr lang="en-US" sz="2000" dirty="0" smtClean="0">
                <a:solidFill>
                  <a:srgbClr val="FFFF00"/>
                </a:solidFill>
                <a:latin typeface="Times New Roman" pitchFamily="18" charset="0"/>
                <a:cs typeface="Times New Roman" pitchFamily="18" charset="0"/>
              </a:rPr>
              <a:t>.</a:t>
            </a:r>
          </a:p>
          <a:p>
            <a:r>
              <a:rPr lang="en-US" sz="2000" dirty="0" smtClean="0">
                <a:latin typeface="Times New Roman" pitchFamily="18" charset="0"/>
                <a:cs typeface="Times New Roman" pitchFamily="18" charset="0"/>
              </a:rPr>
              <a:t>Some common layers in this architecture are as follows</a:t>
            </a:r>
            <a:r>
              <a:rPr lang="en-US" sz="2000" dirty="0" smtClean="0">
                <a:latin typeface="Times New Roman" pitchFamily="18" charset="0"/>
                <a:cs typeface="Times New Roman" pitchFamily="18" charset="0"/>
              </a:rPr>
              <a:t>:</a:t>
            </a:r>
          </a:p>
          <a:p>
            <a:pPr>
              <a:buNone/>
            </a:pPr>
            <a:r>
              <a:rPr lang="en-US" sz="2000" dirty="0" smtClean="0">
                <a:solidFill>
                  <a:srgbClr val="FF0000"/>
                </a:solidFill>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Presentation Layer</a:t>
            </a:r>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 It responsible for handling HTTP requests and sending </a:t>
            </a:r>
            <a:r>
              <a:rPr lang="en-US" sz="2000" dirty="0" err="1" smtClean="0">
                <a:latin typeface="Times New Roman" pitchFamily="18" charset="0"/>
                <a:cs typeface="Times New Roman" pitchFamily="18" charset="0"/>
              </a:rPr>
              <a:t>respose</a:t>
            </a:r>
            <a:r>
              <a:rPr lang="en-US" sz="2000" dirty="0" smtClean="0">
                <a:latin typeface="Times New Roman" pitchFamily="18" charset="0"/>
                <a:cs typeface="Times New Roman" pitchFamily="18" charset="0"/>
              </a:rPr>
              <a:t>.</a:t>
            </a:r>
          </a:p>
          <a:p>
            <a:pPr>
              <a:buNone/>
            </a:pPr>
            <a:r>
              <a:rPr lang="en-US" sz="2000" b="1" dirty="0" smtClean="0">
                <a:solidFill>
                  <a:srgbClr val="FF0000"/>
                </a:solidFill>
                <a:latin typeface="Times New Roman" pitchFamily="18" charset="0"/>
                <a:cs typeface="Times New Roman" pitchFamily="18" charset="0"/>
              </a:rPr>
              <a:t>Service Layer</a:t>
            </a:r>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 In this layer business logic of the application is implemented.</a:t>
            </a:r>
          </a:p>
          <a:p>
            <a:pPr>
              <a:buNone/>
            </a:pPr>
            <a:r>
              <a:rPr lang="en-US" sz="2000" b="1" dirty="0" smtClean="0">
                <a:solidFill>
                  <a:srgbClr val="FF0000"/>
                </a:solidFill>
                <a:latin typeface="Times New Roman" pitchFamily="18" charset="0"/>
                <a:cs typeface="Times New Roman" pitchFamily="18" charset="0"/>
              </a:rPr>
              <a:t>Persistence layer</a:t>
            </a:r>
            <a:r>
              <a:rPr lang="en-US" sz="2000" dirty="0" smtClean="0">
                <a:latin typeface="Times New Roman" pitchFamily="18" charset="0"/>
                <a:cs typeface="Times New Roman" pitchFamily="18" charset="0"/>
              </a:rPr>
              <a:t> — In this layer logic for accessing the database is implemented.</a:t>
            </a:r>
          </a:p>
          <a:p>
            <a:pPr>
              <a:buNone/>
            </a:pPr>
            <a:endParaRPr lang="en-US" sz="2000" dirty="0">
              <a:solidFill>
                <a:srgbClr val="FFFF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dirty="0" smtClean="0">
                <a:solidFill>
                  <a:srgbClr val="00B0F0"/>
                </a:solidFill>
                <a:latin typeface="Times New Roman" pitchFamily="18" charset="0"/>
                <a:cs typeface="Times New Roman" pitchFamily="18" charset="0"/>
              </a:rPr>
              <a:t>common layers in this architecture</a:t>
            </a:r>
            <a:endParaRPr lang="en-US" sz="4400" dirty="0">
              <a:solidFill>
                <a:srgbClr val="00B0F0"/>
              </a:solidFill>
              <a:latin typeface="Times New Roman" pitchFamily="18" charset="0"/>
              <a:cs typeface="Times New Roman" pitchFamily="18" charset="0"/>
            </a:endParaRPr>
          </a:p>
        </p:txBody>
      </p:sp>
      <p:sp>
        <p:nvSpPr>
          <p:cNvPr id="3" name="Text Placeholder 2"/>
          <p:cNvSpPr>
            <a:spLocks noGrp="1"/>
          </p:cNvSpPr>
          <p:nvPr>
            <p:ph type="body" idx="2"/>
          </p:nvPr>
        </p:nvSpPr>
        <p:spPr>
          <a:xfrm>
            <a:off x="685800" y="1435100"/>
            <a:ext cx="3200400" cy="4572000"/>
          </a:xfrm>
        </p:spPr>
        <p:txBody>
          <a:bodyPr>
            <a:normAutofit fontScale="92500" lnSpcReduction="20000"/>
          </a:bodyPr>
          <a:lstStyle/>
          <a:p>
            <a:pPr>
              <a:buFont typeface="Arial" pitchFamily="34" charset="0"/>
              <a:buChar char="•"/>
            </a:pPr>
            <a:r>
              <a:rPr lang="en-US" sz="1600" dirty="0" smtClean="0">
                <a:latin typeface="Times New Roman" pitchFamily="18" charset="0"/>
                <a:cs typeface="Times New Roman" pitchFamily="18" charset="0"/>
              </a:rPr>
              <a:t>Deployment will take a long time.</a:t>
            </a:r>
          </a:p>
          <a:p>
            <a:pPr>
              <a:buFont typeface="Arial" pitchFamily="34" charset="0"/>
              <a:buChar char="•"/>
            </a:pPr>
            <a:r>
              <a:rPr lang="en-US" sz="1600" dirty="0" smtClean="0">
                <a:latin typeface="Times New Roman" pitchFamily="18" charset="0"/>
                <a:cs typeface="Times New Roman" pitchFamily="18" charset="0"/>
              </a:rPr>
              <a:t>Scalability is an issue as it is not possible to scale any single functionality alone. For example, the 'Search' functionality maybe used more often than the 'Book' functionality. Hence, we would like to scale the 'Search' functionality and not the 'Book' functionality. This is not possible when we go with the monolithic approach.</a:t>
            </a:r>
          </a:p>
          <a:p>
            <a:pPr>
              <a:buFont typeface="Arial" pitchFamily="34" charset="0"/>
              <a:buChar char="•"/>
            </a:pPr>
            <a:r>
              <a:rPr lang="en-US" sz="1600" dirty="0" smtClean="0">
                <a:latin typeface="Times New Roman" pitchFamily="18" charset="0"/>
                <a:cs typeface="Times New Roman" pitchFamily="18" charset="0"/>
              </a:rPr>
              <a:t>Failure of a single functionality will lead to failure of entire application in monolithic architecture.</a:t>
            </a:r>
          </a:p>
          <a:p>
            <a:pPr>
              <a:buFont typeface="Arial" pitchFamily="34" charset="0"/>
              <a:buChar char="•"/>
            </a:pPr>
            <a:r>
              <a:rPr lang="en-US" sz="1600" dirty="0" smtClean="0">
                <a:latin typeface="Times New Roman" pitchFamily="18" charset="0"/>
                <a:cs typeface="Times New Roman" pitchFamily="18" charset="0"/>
              </a:rPr>
              <a:t>New technologies or frameworks cannot be used in the existing application. If new technology is needed, then complete re-write must be done.</a:t>
            </a:r>
          </a:p>
          <a:p>
            <a:pPr>
              <a:buFont typeface="Arial" pitchFamily="34" charset="0"/>
              <a:buChar char="•"/>
            </a:pPr>
            <a:r>
              <a:rPr lang="en-US" sz="1600" dirty="0" smtClean="0">
                <a:latin typeface="Times New Roman" pitchFamily="18" charset="0"/>
                <a:cs typeface="Times New Roman" pitchFamily="18" charset="0"/>
              </a:rPr>
              <a:t>It is not very reliable as a single bug in any module can bring down the entire application.</a:t>
            </a:r>
          </a:p>
          <a:p>
            <a:endParaRPr lang="en-US" dirty="0"/>
          </a:p>
        </p:txBody>
      </p:sp>
      <p:sp>
        <p:nvSpPr>
          <p:cNvPr id="4" name="Content Placeholder 3"/>
          <p:cNvSpPr>
            <a:spLocks noGrp="1"/>
          </p:cNvSpPr>
          <p:nvPr>
            <p:ph sz="half" idx="1"/>
          </p:nvPr>
        </p:nvSpPr>
        <p:spPr>
          <a:xfrm>
            <a:off x="3429000" y="1435100"/>
            <a:ext cx="5486400" cy="5118100"/>
          </a:xfrm>
        </p:spPr>
        <p:txBody>
          <a:bodyPr>
            <a:normAutofit/>
          </a:bodyPr>
          <a:lstStyle/>
          <a:p>
            <a:r>
              <a:rPr lang="en-US" sz="1600" dirty="0" smtClean="0">
                <a:latin typeface="Times New Roman" pitchFamily="18" charset="0"/>
                <a:cs typeface="Times New Roman" pitchFamily="18" charset="0"/>
              </a:rPr>
              <a:t>The applications developed using this architecture are easy to develop, test and deploy. However, there are certain issues that tag along with monolithic applications. As the application becomes larger and complex, we will face difficulties in the following aspects:</a:t>
            </a:r>
            <a:endParaRPr lang="en-US" sz="1600" dirty="0">
              <a:latin typeface="Times New Roman" pitchFamily="18" charset="0"/>
              <a:cs typeface="Times New Roman" pitchFamily="18" charset="0"/>
            </a:endParaRPr>
          </a:p>
        </p:txBody>
      </p:sp>
      <p:pic>
        <p:nvPicPr>
          <p:cNvPr id="1026" name="Picture 2" descr="C:\Users\Hp\Desktop\layers.PNG"/>
          <p:cNvPicPr>
            <a:picLocks noChangeAspect="1" noChangeArrowheads="1"/>
          </p:cNvPicPr>
          <p:nvPr/>
        </p:nvPicPr>
        <p:blipFill>
          <a:blip r:embed="rId2" cstate="print"/>
          <a:srcRect/>
          <a:stretch>
            <a:fillRect/>
          </a:stretch>
        </p:blipFill>
        <p:spPr bwMode="auto">
          <a:xfrm>
            <a:off x="5029200" y="2895600"/>
            <a:ext cx="3071312" cy="348039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478536"/>
          </a:xfrm>
        </p:spPr>
        <p:txBody>
          <a:bodyPr/>
          <a:lstStyle/>
          <a:p>
            <a:r>
              <a:rPr lang="en-US" sz="3200" dirty="0" smtClean="0">
                <a:latin typeface="Times New Roman" pitchFamily="18" charset="0"/>
                <a:cs typeface="Times New Roman" pitchFamily="18" charset="0"/>
              </a:rPr>
              <a:t>What are </a:t>
            </a:r>
            <a:r>
              <a:rPr lang="en-US" sz="3200" dirty="0" err="1" smtClean="0">
                <a:latin typeface="Times New Roman" pitchFamily="18" charset="0"/>
                <a:cs typeface="Times New Roman" pitchFamily="18" charset="0"/>
              </a:rPr>
              <a:t>Microservices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219200"/>
            <a:ext cx="8001000" cy="5410200"/>
          </a:xfrm>
        </p:spPr>
        <p:txBody>
          <a:bodyPr>
            <a:normAutofit/>
          </a:bodyPr>
          <a:lstStyle/>
          <a:p>
            <a:r>
              <a:rPr lang="en-US" sz="1800" dirty="0" smtClean="0">
                <a:latin typeface="Times New Roman" pitchFamily="18" charset="0"/>
                <a:cs typeface="Times New Roman" pitchFamily="18" charset="0"/>
              </a:rPr>
              <a:t>Monolithic </a:t>
            </a:r>
            <a:r>
              <a:rPr lang="en-US" sz="1800" dirty="0" err="1" smtClean="0">
                <a:latin typeface="Times New Roman" pitchFamily="18" charset="0"/>
                <a:cs typeface="Times New Roman" pitchFamily="18" charset="0"/>
              </a:rPr>
              <a:t>architecure</a:t>
            </a:r>
            <a:r>
              <a:rPr lang="en-US" sz="1800" dirty="0" smtClean="0">
                <a:latin typeface="Times New Roman" pitchFamily="18" charset="0"/>
                <a:cs typeface="Times New Roman" pitchFamily="18" charset="0"/>
              </a:rPr>
              <a:t> all the </a:t>
            </a:r>
            <a:r>
              <a:rPr lang="en-US" sz="1800" dirty="0" err="1" smtClean="0">
                <a:latin typeface="Times New Roman" pitchFamily="18" charset="0"/>
                <a:cs typeface="Times New Roman" pitchFamily="18" charset="0"/>
              </a:rPr>
              <a:t>fuctionalities</a:t>
            </a:r>
            <a:r>
              <a:rPr lang="en-US" sz="1800" dirty="0" smtClean="0">
                <a:latin typeface="Times New Roman" pitchFamily="18" charset="0"/>
                <a:cs typeface="Times New Roman" pitchFamily="18" charset="0"/>
              </a:rPr>
              <a:t> are implemented in one single application and then this application is deployed. But it has some drawbacks which can be addressed if we develop the application using another </a:t>
            </a:r>
            <a:r>
              <a:rPr lang="en-US" sz="1800" dirty="0" err="1" smtClean="0">
                <a:latin typeface="Times New Roman" pitchFamily="18" charset="0"/>
                <a:cs typeface="Times New Roman" pitchFamily="18" charset="0"/>
              </a:rPr>
              <a:t>architecure</a:t>
            </a:r>
            <a:r>
              <a:rPr lang="en-US" sz="1800" dirty="0" smtClean="0">
                <a:latin typeface="Times New Roman" pitchFamily="18" charset="0"/>
                <a:cs typeface="Times New Roman" pitchFamily="18" charset="0"/>
              </a:rPr>
              <a:t> called as </a:t>
            </a:r>
            <a:r>
              <a:rPr lang="en-US" sz="1800" b="1" dirty="0" err="1" smtClean="0">
                <a:latin typeface="Times New Roman" pitchFamily="18" charset="0"/>
                <a:cs typeface="Times New Roman" pitchFamily="18" charset="0"/>
              </a:rPr>
              <a:t>microservices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In this architecture we split the application into a set of smaller services instead of building a single monolithic application</a:t>
            </a:r>
            <a:r>
              <a:rPr lang="en-US" sz="1800" dirty="0" smtClean="0">
                <a:latin typeface="Times New Roman" pitchFamily="18" charset="0"/>
                <a:cs typeface="Times New Roman" pitchFamily="18" charset="0"/>
              </a:rPr>
              <a:t>.</a:t>
            </a:r>
          </a:p>
          <a:p>
            <a:r>
              <a:rPr lang="en-US" sz="1400" dirty="0" smtClean="0">
                <a:solidFill>
                  <a:srgbClr val="FFFF00"/>
                </a:solidFill>
                <a:latin typeface="Times New Roman" pitchFamily="18" charset="0"/>
                <a:cs typeface="Times New Roman" pitchFamily="18" charset="0"/>
              </a:rPr>
              <a:t>Search Product </a:t>
            </a:r>
            <a:r>
              <a:rPr lang="en-US" sz="1400" dirty="0" err="1" smtClean="0">
                <a:solidFill>
                  <a:srgbClr val="FFFF00"/>
                </a:solidFill>
                <a:latin typeface="Times New Roman" pitchFamily="18" charset="0"/>
                <a:cs typeface="Times New Roman" pitchFamily="18" charset="0"/>
              </a:rPr>
              <a:t>Microservice</a:t>
            </a:r>
            <a:r>
              <a:rPr lang="en-US" sz="1400" dirty="0" smtClean="0">
                <a:solidFill>
                  <a:srgbClr val="FFFF00"/>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 Responsible for </a:t>
            </a:r>
            <a:r>
              <a:rPr lang="en-US" sz="1400" dirty="0" err="1" smtClean="0">
                <a:latin typeface="Times New Roman" pitchFamily="18" charset="0"/>
                <a:cs typeface="Times New Roman" pitchFamily="18" charset="0"/>
              </a:rPr>
              <a:t>seaching</a:t>
            </a:r>
            <a:r>
              <a:rPr lang="en-US" sz="1400" dirty="0" smtClean="0">
                <a:latin typeface="Times New Roman" pitchFamily="18" charset="0"/>
                <a:cs typeface="Times New Roman" pitchFamily="18" charset="0"/>
              </a:rPr>
              <a:t> a product.</a:t>
            </a:r>
          </a:p>
          <a:p>
            <a:r>
              <a:rPr lang="en-US" sz="1400" dirty="0" smtClean="0">
                <a:solidFill>
                  <a:srgbClr val="FFFF00"/>
                </a:solidFill>
                <a:latin typeface="Times New Roman" pitchFamily="18" charset="0"/>
                <a:cs typeface="Times New Roman" pitchFamily="18" charset="0"/>
              </a:rPr>
              <a:t>View Order </a:t>
            </a:r>
            <a:r>
              <a:rPr lang="en-US" sz="1400" dirty="0" err="1" smtClean="0">
                <a:solidFill>
                  <a:srgbClr val="FFFF00"/>
                </a:solidFill>
                <a:latin typeface="Times New Roman" pitchFamily="18" charset="0"/>
                <a:cs typeface="Times New Roman" pitchFamily="18" charset="0"/>
              </a:rPr>
              <a:t>Microservice</a:t>
            </a:r>
            <a:r>
              <a:rPr lang="en-US" sz="1400" dirty="0" smtClean="0">
                <a:solidFill>
                  <a:srgbClr val="FFFF00"/>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 View orders placed by customer.</a:t>
            </a:r>
          </a:p>
          <a:p>
            <a:r>
              <a:rPr lang="en-US" sz="1400" dirty="0" smtClean="0">
                <a:solidFill>
                  <a:srgbClr val="FFFF00"/>
                </a:solidFill>
                <a:latin typeface="Times New Roman" pitchFamily="18" charset="0"/>
                <a:cs typeface="Times New Roman" pitchFamily="18" charset="0"/>
              </a:rPr>
              <a:t>Place Order </a:t>
            </a:r>
            <a:r>
              <a:rPr lang="en-US" sz="1400" dirty="0" err="1" smtClean="0">
                <a:solidFill>
                  <a:srgbClr val="FFFF00"/>
                </a:solidFill>
                <a:latin typeface="Times New Roman" pitchFamily="18" charset="0"/>
                <a:cs typeface="Times New Roman" pitchFamily="18" charset="0"/>
              </a:rPr>
              <a:t>Microservice</a:t>
            </a:r>
            <a:r>
              <a:rPr lang="en-US" sz="1400" dirty="0" smtClean="0">
                <a:solidFill>
                  <a:srgbClr val="FFFF00"/>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 Takes an order and process it.</a:t>
            </a:r>
          </a:p>
          <a:p>
            <a:r>
              <a:rPr lang="en-US" sz="1400" dirty="0" smtClean="0">
                <a:solidFill>
                  <a:srgbClr val="FFFF00"/>
                </a:solidFill>
                <a:latin typeface="Times New Roman" pitchFamily="18" charset="0"/>
                <a:cs typeface="Times New Roman" pitchFamily="18" charset="0"/>
              </a:rPr>
              <a:t>Cart </a:t>
            </a:r>
            <a:r>
              <a:rPr lang="en-US" sz="1400" dirty="0" err="1" smtClean="0">
                <a:solidFill>
                  <a:srgbClr val="FFFF00"/>
                </a:solidFill>
                <a:latin typeface="Times New Roman" pitchFamily="18" charset="0"/>
                <a:cs typeface="Times New Roman" pitchFamily="18" charset="0"/>
              </a:rPr>
              <a:t>Microservice</a:t>
            </a:r>
            <a:r>
              <a:rPr lang="en-US" sz="1400" dirty="0" smtClean="0">
                <a:solidFill>
                  <a:srgbClr val="FFFF00"/>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 Manage user cart, this service can utilize Catalog service as a data source.</a:t>
            </a:r>
          </a:p>
          <a:p>
            <a:r>
              <a:rPr lang="en-US" sz="1400" dirty="0" smtClean="0">
                <a:solidFill>
                  <a:srgbClr val="FFFF00"/>
                </a:solidFill>
                <a:latin typeface="Times New Roman" pitchFamily="18" charset="0"/>
                <a:cs typeface="Times New Roman" pitchFamily="18" charset="0"/>
              </a:rPr>
              <a:t>Payment </a:t>
            </a:r>
            <a:r>
              <a:rPr lang="en-US" sz="1400" dirty="0" err="1" smtClean="0">
                <a:solidFill>
                  <a:srgbClr val="FFFF00"/>
                </a:solidFill>
                <a:latin typeface="Times New Roman" pitchFamily="18" charset="0"/>
                <a:cs typeface="Times New Roman" pitchFamily="18" charset="0"/>
              </a:rPr>
              <a:t>Microservice</a:t>
            </a:r>
            <a:r>
              <a:rPr lang="en-US" sz="1400" dirty="0" smtClean="0">
                <a:latin typeface="Times New Roman" pitchFamily="18" charset="0"/>
                <a:cs typeface="Times New Roman" pitchFamily="18" charset="0"/>
              </a:rPr>
              <a:t> - Manage payments.</a:t>
            </a:r>
          </a:p>
          <a:p>
            <a:endParaRPr lang="en-US" sz="14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2050" name="Picture 2" descr="C:\Users\Hp\Desktop\types micro.PNG"/>
          <p:cNvPicPr>
            <a:picLocks noChangeAspect="1" noChangeArrowheads="1"/>
          </p:cNvPicPr>
          <p:nvPr/>
        </p:nvPicPr>
        <p:blipFill>
          <a:blip r:embed="rId2" cstate="print"/>
          <a:srcRect/>
          <a:stretch>
            <a:fillRect/>
          </a:stretch>
        </p:blipFill>
        <p:spPr bwMode="auto">
          <a:xfrm>
            <a:off x="5105400" y="3810000"/>
            <a:ext cx="3657600" cy="274442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54736"/>
          </a:xfrm>
        </p:spPr>
        <p:txBody>
          <a:bodyPr/>
          <a:lstStyle/>
          <a:p>
            <a:r>
              <a:rPr lang="en-US" sz="3600" dirty="0" smtClean="0">
                <a:solidFill>
                  <a:schemeClr val="accent1">
                    <a:lumMod val="60000"/>
                    <a:lumOff val="40000"/>
                  </a:schemeClr>
                </a:solidFill>
                <a:latin typeface="Times New Roman" pitchFamily="18" charset="0"/>
                <a:cs typeface="Times New Roman" pitchFamily="18" charset="0"/>
              </a:rPr>
              <a:t>Monolithic v/s </a:t>
            </a:r>
            <a:r>
              <a:rPr lang="en-US" sz="3600" dirty="0" err="1" smtClean="0">
                <a:solidFill>
                  <a:schemeClr val="accent1">
                    <a:lumMod val="60000"/>
                    <a:lumOff val="40000"/>
                  </a:schemeClr>
                </a:solidFill>
                <a:latin typeface="Times New Roman" pitchFamily="18" charset="0"/>
                <a:cs typeface="Times New Roman" pitchFamily="18" charset="0"/>
              </a:rPr>
              <a:t>Microservices</a:t>
            </a:r>
            <a:endParaRPr lang="en-US" sz="3600"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295400"/>
            <a:ext cx="7772400" cy="5334000"/>
          </a:xfrm>
        </p:spPr>
        <p:txBody>
          <a:bodyPr>
            <a:normAutofit/>
          </a:bodyPr>
          <a:lstStyle/>
          <a:p>
            <a:r>
              <a:rPr lang="en-US" sz="2800" dirty="0" smtClean="0">
                <a:latin typeface="Times New Roman" pitchFamily="18" charset="0"/>
                <a:cs typeface="Times New Roman" pitchFamily="18" charset="0"/>
              </a:rPr>
              <a:t>Now let us see how functionally wise they are different</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pic>
        <p:nvPicPr>
          <p:cNvPr id="3074" name="Picture 2" descr="C:\Users\Hp\Desktop\m nd m.PNG"/>
          <p:cNvPicPr>
            <a:picLocks noChangeAspect="1" noChangeArrowheads="1"/>
          </p:cNvPicPr>
          <p:nvPr/>
        </p:nvPicPr>
        <p:blipFill>
          <a:blip r:embed="rId2" cstate="print"/>
          <a:srcRect/>
          <a:stretch>
            <a:fillRect/>
          </a:stretch>
        </p:blipFill>
        <p:spPr bwMode="auto">
          <a:xfrm>
            <a:off x="1066800" y="2209800"/>
            <a:ext cx="7094537" cy="42830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1164336"/>
          </a:xfrm>
        </p:spPr>
        <p:txBody>
          <a:bodyPr/>
          <a:lstStyle/>
          <a:p>
            <a:r>
              <a:rPr lang="en-US" sz="2800" dirty="0" smtClean="0">
                <a:latin typeface="Times New Roman" pitchFamily="18" charset="0"/>
                <a:cs typeface="Times New Roman" pitchFamily="18" charset="0"/>
              </a:rPr>
              <a:t>Monolithic v/s </a:t>
            </a:r>
            <a:r>
              <a:rPr lang="en-US" sz="2800" dirty="0" err="1" smtClean="0">
                <a:latin typeface="Times New Roman" pitchFamily="18" charset="0"/>
                <a:cs typeface="Times New Roman" pitchFamily="18" charset="0"/>
              </a:rPr>
              <a:t>Microservices</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400" dirty="0" smtClean="0">
                <a:solidFill>
                  <a:srgbClr val="C00000"/>
                </a:solidFill>
                <a:latin typeface="Times New Roman" pitchFamily="18" charset="0"/>
                <a:cs typeface="Times New Roman" pitchFamily="18" charset="0"/>
              </a:rPr>
              <a:t>Development,</a:t>
            </a:r>
            <a:r>
              <a:rPr lang="en-US" sz="2400" dirty="0" smtClean="0">
                <a:solidFill>
                  <a:srgbClr val="C00000"/>
                </a:solidFill>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Testing,</a:t>
            </a:r>
            <a:r>
              <a:rPr lang="en-US" sz="2400" dirty="0" smtClean="0">
                <a:solidFill>
                  <a:srgbClr val="C00000"/>
                </a:solidFill>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Runtime,</a:t>
            </a:r>
            <a:r>
              <a:rPr lang="en-US" sz="2400" dirty="0" smtClean="0">
                <a:solidFill>
                  <a:srgbClr val="C00000"/>
                </a:solidFill>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Packaging,</a:t>
            </a:r>
            <a:r>
              <a:rPr lang="en-US" sz="2400" dirty="0" smtClean="0">
                <a:solidFill>
                  <a:srgbClr val="C00000"/>
                </a:solidFill>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Scalability,</a:t>
            </a:r>
            <a:r>
              <a:rPr lang="en-US" sz="2400" dirty="0" smtClean="0">
                <a:solidFill>
                  <a:srgbClr val="C00000"/>
                </a:solidFill>
                <a:latin typeface="Times New Roman" pitchFamily="18" charset="0"/>
                <a:cs typeface="Times New Roman" pitchFamily="18" charset="0"/>
              </a:rPr>
              <a:t> Minor Changes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r>
              <a:rPr lang="en-US" sz="1800" dirty="0" smtClean="0">
                <a:latin typeface="Times New Roman" pitchFamily="18" charset="0"/>
                <a:cs typeface="Times New Roman" pitchFamily="18" charset="0"/>
              </a:rPr>
              <a:t>Needs to be developed in a single </a:t>
            </a:r>
            <a:r>
              <a:rPr lang="en-US" sz="1800" dirty="0" smtClean="0">
                <a:latin typeface="Times New Roman" pitchFamily="18" charset="0"/>
                <a:cs typeface="Times New Roman" pitchFamily="18" charset="0"/>
              </a:rPr>
              <a:t>language.</a:t>
            </a:r>
          </a:p>
          <a:p>
            <a:r>
              <a:rPr lang="en-US" sz="1800" dirty="0" smtClean="0">
                <a:latin typeface="Times New Roman" pitchFamily="18" charset="0"/>
                <a:cs typeface="Times New Roman" pitchFamily="18" charset="0"/>
              </a:rPr>
              <a:t>For any change, the entire application needs to be tested </a:t>
            </a:r>
            <a:r>
              <a:rPr lang="en-US" sz="1800" dirty="0" smtClean="0">
                <a:latin typeface="Times New Roman" pitchFamily="18" charset="0"/>
                <a:cs typeface="Times New Roman" pitchFamily="18" charset="0"/>
              </a:rPr>
              <a:t>again.</a:t>
            </a:r>
          </a:p>
          <a:p>
            <a:r>
              <a:rPr lang="en-US" sz="1800" dirty="0" smtClean="0">
                <a:latin typeface="Times New Roman" pitchFamily="18" charset="0"/>
                <a:cs typeface="Times New Roman" pitchFamily="18" charset="0"/>
              </a:rPr>
              <a:t>Monolithic application runs as a single </a:t>
            </a:r>
            <a:r>
              <a:rPr lang="en-US" sz="1800" dirty="0" smtClean="0">
                <a:latin typeface="Times New Roman" pitchFamily="18" charset="0"/>
                <a:cs typeface="Times New Roman" pitchFamily="18" charset="0"/>
              </a:rPr>
              <a:t>process.</a:t>
            </a:r>
          </a:p>
          <a:p>
            <a:r>
              <a:rPr lang="en-US" sz="1800" dirty="0" smtClean="0">
                <a:latin typeface="Times New Roman" pitchFamily="18" charset="0"/>
                <a:cs typeface="Times New Roman" pitchFamily="18" charset="0"/>
              </a:rPr>
              <a:t>Packaged as a single JAR/WAR </a:t>
            </a:r>
            <a:r>
              <a:rPr lang="en-US" sz="1800" dirty="0" smtClean="0">
                <a:latin typeface="Times New Roman" pitchFamily="18" charset="0"/>
                <a:cs typeface="Times New Roman" pitchFamily="18" charset="0"/>
              </a:rPr>
              <a:t>file.</a:t>
            </a:r>
          </a:p>
          <a:p>
            <a:r>
              <a:rPr lang="en-US" sz="1800" dirty="0" smtClean="0">
                <a:latin typeface="Times New Roman" pitchFamily="18" charset="0"/>
                <a:cs typeface="Times New Roman" pitchFamily="18" charset="0"/>
              </a:rPr>
              <a:t>Entire application needs to be scaled or replicated on multiple </a:t>
            </a:r>
            <a:r>
              <a:rPr lang="en-US" sz="1800" dirty="0" smtClean="0">
                <a:latin typeface="Times New Roman" pitchFamily="18" charset="0"/>
                <a:cs typeface="Times New Roman" pitchFamily="18" charset="0"/>
              </a:rPr>
              <a:t>servers.</a:t>
            </a:r>
          </a:p>
          <a:p>
            <a:r>
              <a:rPr lang="en-US" sz="1800" dirty="0" smtClean="0">
                <a:latin typeface="Times New Roman" pitchFamily="18" charset="0"/>
                <a:cs typeface="Times New Roman" pitchFamily="18" charset="0"/>
              </a:rPr>
              <a:t>For any modification. entire application needs to be re-built and re-deployed</a:t>
            </a: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r>
              <a:rPr lang="en-US" sz="1800" dirty="0" smtClean="0">
                <a:latin typeface="Times New Roman" pitchFamily="18" charset="0"/>
                <a:cs typeface="Times New Roman" pitchFamily="18" charset="0"/>
              </a:rPr>
              <a:t>Each service can be written in different </a:t>
            </a:r>
            <a:r>
              <a:rPr lang="en-US" sz="1800" dirty="0" smtClean="0">
                <a:latin typeface="Times New Roman" pitchFamily="18" charset="0"/>
                <a:cs typeface="Times New Roman" pitchFamily="18" charset="0"/>
              </a:rPr>
              <a:t>languages.</a:t>
            </a:r>
          </a:p>
          <a:p>
            <a:r>
              <a:rPr lang="en-US" sz="1800" dirty="0" smtClean="0">
                <a:latin typeface="Times New Roman" pitchFamily="18" charset="0"/>
                <a:cs typeface="Times New Roman" pitchFamily="18" charset="0"/>
              </a:rPr>
              <a:t>Only the modified service needs to be tested </a:t>
            </a:r>
            <a:r>
              <a:rPr lang="en-US" sz="1800" dirty="0" smtClean="0">
                <a:latin typeface="Times New Roman" pitchFamily="18" charset="0"/>
                <a:cs typeface="Times New Roman" pitchFamily="18" charset="0"/>
              </a:rPr>
              <a:t>again.</a:t>
            </a:r>
          </a:p>
          <a:p>
            <a:r>
              <a:rPr lang="en-US" sz="1800" dirty="0" smtClean="0">
                <a:latin typeface="Times New Roman" pitchFamily="18" charset="0"/>
                <a:cs typeface="Times New Roman" pitchFamily="18" charset="0"/>
              </a:rPr>
              <a:t>Each service runs its own </a:t>
            </a:r>
            <a:r>
              <a:rPr lang="en-US" sz="1800" dirty="0" smtClean="0">
                <a:latin typeface="Times New Roman" pitchFamily="18" charset="0"/>
                <a:cs typeface="Times New Roman" pitchFamily="18" charset="0"/>
              </a:rPr>
              <a:t>process.</a:t>
            </a:r>
          </a:p>
          <a:p>
            <a:r>
              <a:rPr lang="en-US" sz="1800" dirty="0" smtClean="0">
                <a:latin typeface="Times New Roman" pitchFamily="18" charset="0"/>
                <a:cs typeface="Times New Roman" pitchFamily="18" charset="0"/>
              </a:rPr>
              <a:t>Each service is packaged as single JAR/WAR </a:t>
            </a:r>
            <a:r>
              <a:rPr lang="en-US" sz="1800" dirty="0" smtClean="0">
                <a:latin typeface="Times New Roman" pitchFamily="18" charset="0"/>
                <a:cs typeface="Times New Roman" pitchFamily="18" charset="0"/>
              </a:rPr>
              <a:t>file.</a:t>
            </a:r>
          </a:p>
          <a:p>
            <a:r>
              <a:rPr lang="en-US" sz="1800" dirty="0" smtClean="0">
                <a:latin typeface="Times New Roman" pitchFamily="18" charset="0"/>
                <a:cs typeface="Times New Roman" pitchFamily="18" charset="0"/>
              </a:rPr>
              <a:t>Only the service that requires scaling, can be </a:t>
            </a:r>
            <a:r>
              <a:rPr lang="en-US" sz="1800" dirty="0" smtClean="0">
                <a:latin typeface="Times New Roman" pitchFamily="18" charset="0"/>
                <a:cs typeface="Times New Roman" pitchFamily="18" charset="0"/>
              </a:rPr>
              <a:t>scaled.</a:t>
            </a:r>
          </a:p>
          <a:p>
            <a:r>
              <a:rPr lang="en-US" sz="1800" dirty="0" smtClean="0">
                <a:latin typeface="Times New Roman" pitchFamily="18" charset="0"/>
                <a:cs typeface="Times New Roman" pitchFamily="18" charset="0"/>
              </a:rPr>
              <a:t>Only the modified service needs to be re-built and re-deployed</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54736"/>
          </a:xfrm>
        </p:spPr>
        <p:txBody>
          <a:bodyPr/>
          <a:lstStyle/>
          <a:p>
            <a:r>
              <a:rPr lang="en-US" sz="2400" dirty="0" smtClean="0">
                <a:solidFill>
                  <a:srgbClr val="FFFF00"/>
                </a:solidFill>
                <a:latin typeface="Times New Roman" pitchFamily="18" charset="0"/>
                <a:cs typeface="Times New Roman" pitchFamily="18" charset="0"/>
              </a:rPr>
              <a:t>Simple </a:t>
            </a:r>
            <a:r>
              <a:rPr lang="en-US" sz="2400" dirty="0" err="1" smtClean="0">
                <a:solidFill>
                  <a:srgbClr val="FFFF00"/>
                </a:solidFill>
                <a:latin typeface="Times New Roman" pitchFamily="18" charset="0"/>
                <a:cs typeface="Times New Roman" pitchFamily="18" charset="0"/>
              </a:rPr>
              <a:t>MicroService</a:t>
            </a:r>
            <a:r>
              <a:rPr lang="en-US" sz="2400" dirty="0" smtClean="0">
                <a:solidFill>
                  <a:srgbClr val="FFFF00"/>
                </a:solidFill>
                <a:latin typeface="Times New Roman" pitchFamily="18" charset="0"/>
                <a:cs typeface="Times New Roman" pitchFamily="18" charset="0"/>
              </a:rPr>
              <a:t> example</a:t>
            </a:r>
            <a:endParaRPr lang="en-US" sz="24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212560"/>
          </a:xfrm>
        </p:spPr>
        <p:txBody>
          <a:bodyPr>
            <a:normAutofit lnSpcReduction="10000"/>
          </a:bodyPr>
          <a:lstStyle/>
          <a:p>
            <a:r>
              <a:rPr lang="en-US" sz="1600" dirty="0" smtClean="0">
                <a:solidFill>
                  <a:srgbClr val="00B0F0"/>
                </a:solidFill>
                <a:latin typeface="Times New Roman" pitchFamily="18" charset="0"/>
                <a:cs typeface="Times New Roman" pitchFamily="18" charset="0"/>
              </a:rPr>
              <a:t>An online shopping application can be divided into a number of </a:t>
            </a:r>
            <a:r>
              <a:rPr lang="en-US" sz="1600" dirty="0" err="1" smtClean="0">
                <a:solidFill>
                  <a:srgbClr val="00B0F0"/>
                </a:solidFill>
                <a:latin typeface="Times New Roman" pitchFamily="18" charset="0"/>
                <a:cs typeface="Times New Roman" pitchFamily="18" charset="0"/>
              </a:rPr>
              <a:t>microservices</a:t>
            </a:r>
            <a:r>
              <a:rPr lang="en-US" sz="1600" dirty="0" smtClean="0">
                <a:solidFill>
                  <a:srgbClr val="00B0F0"/>
                </a:solidFill>
                <a:latin typeface="Times New Roman" pitchFamily="18" charset="0"/>
                <a:cs typeface="Times New Roman" pitchFamily="18" charset="0"/>
              </a:rPr>
              <a:t> based on the functionality and </a:t>
            </a:r>
            <a:r>
              <a:rPr lang="en-US" sz="1600" dirty="0" smtClean="0">
                <a:solidFill>
                  <a:srgbClr val="00B0F0"/>
                </a:solidFill>
                <a:latin typeface="Times New Roman" pitchFamily="18" charset="0"/>
                <a:cs typeface="Times New Roman" pitchFamily="18" charset="0"/>
              </a:rPr>
              <a:t>business </a:t>
            </a:r>
            <a:r>
              <a:rPr lang="en-US" sz="1600" dirty="0" smtClean="0">
                <a:solidFill>
                  <a:srgbClr val="00B0F0"/>
                </a:solidFill>
                <a:latin typeface="Times New Roman" pitchFamily="18" charset="0"/>
                <a:cs typeface="Times New Roman" pitchFamily="18" charset="0"/>
              </a:rPr>
              <a:t>requirements</a:t>
            </a:r>
            <a:r>
              <a:rPr lang="en-US" sz="1600" dirty="0" smtClean="0">
                <a:solidFill>
                  <a:srgbClr val="00B0F0"/>
                </a:solidFill>
                <a:latin typeface="Times New Roman" pitchFamily="18" charset="0"/>
                <a:cs typeface="Times New Roman" pitchFamily="18" charset="0"/>
              </a:rPr>
              <a:t>.</a:t>
            </a:r>
          </a:p>
          <a:p>
            <a:endParaRPr lang="en-US" sz="1600" dirty="0" smtClean="0">
              <a:solidFill>
                <a:srgbClr val="00B0F0"/>
              </a:solidFill>
              <a:latin typeface="Times New Roman" pitchFamily="18" charset="0"/>
              <a:cs typeface="Times New Roman" pitchFamily="18" charset="0"/>
            </a:endParaRPr>
          </a:p>
          <a:p>
            <a:endParaRPr lang="en-US" sz="1600" dirty="0" smtClean="0">
              <a:solidFill>
                <a:srgbClr val="00B0F0"/>
              </a:solidFill>
              <a:latin typeface="Times New Roman" pitchFamily="18" charset="0"/>
              <a:cs typeface="Times New Roman" pitchFamily="18" charset="0"/>
            </a:endParaRPr>
          </a:p>
          <a:p>
            <a:endParaRPr lang="en-US" sz="1600" dirty="0" smtClean="0">
              <a:solidFill>
                <a:srgbClr val="00B0F0"/>
              </a:solidFill>
              <a:latin typeface="Times New Roman" pitchFamily="18" charset="0"/>
              <a:cs typeface="Times New Roman" pitchFamily="18" charset="0"/>
            </a:endParaRPr>
          </a:p>
          <a:p>
            <a:endParaRPr lang="en-US" sz="1600" dirty="0" smtClean="0">
              <a:solidFill>
                <a:srgbClr val="00B0F0"/>
              </a:solidFill>
              <a:latin typeface="Times New Roman" pitchFamily="18" charset="0"/>
              <a:cs typeface="Times New Roman" pitchFamily="18" charset="0"/>
            </a:endParaRPr>
          </a:p>
          <a:p>
            <a:endParaRPr lang="en-US" sz="1600" dirty="0" smtClean="0">
              <a:solidFill>
                <a:srgbClr val="00B0F0"/>
              </a:solidFill>
              <a:latin typeface="Times New Roman" pitchFamily="18" charset="0"/>
              <a:cs typeface="Times New Roman" pitchFamily="18" charset="0"/>
            </a:endParaRPr>
          </a:p>
          <a:p>
            <a:endParaRPr lang="en-US" sz="1600" dirty="0" smtClean="0">
              <a:solidFill>
                <a:srgbClr val="00B0F0"/>
              </a:solidFill>
              <a:latin typeface="Times New Roman" pitchFamily="18" charset="0"/>
              <a:cs typeface="Times New Roman" pitchFamily="18" charset="0"/>
            </a:endParaRPr>
          </a:p>
          <a:p>
            <a:endParaRPr lang="en-US" sz="1600" dirty="0" smtClean="0">
              <a:solidFill>
                <a:srgbClr val="00B0F0"/>
              </a:solidFill>
              <a:latin typeface="Times New Roman" pitchFamily="18" charset="0"/>
              <a:cs typeface="Times New Roman" pitchFamily="18" charset="0"/>
            </a:endParaRPr>
          </a:p>
          <a:p>
            <a:endParaRPr lang="en-US" sz="1600" dirty="0" smtClean="0">
              <a:solidFill>
                <a:srgbClr val="00B0F0"/>
              </a:solidFill>
              <a:latin typeface="Times New Roman" pitchFamily="18" charset="0"/>
              <a:cs typeface="Times New Roman" pitchFamily="18" charset="0"/>
            </a:endParaRPr>
          </a:p>
          <a:p>
            <a:r>
              <a:rPr lang="en-US" sz="1600" b="1" dirty="0" smtClean="0">
                <a:solidFill>
                  <a:srgbClr val="FFFF00"/>
                </a:solidFill>
                <a:latin typeface="Times New Roman" pitchFamily="18" charset="0"/>
                <a:cs typeface="Times New Roman" pitchFamily="18" charset="0"/>
              </a:rPr>
              <a:t>Product </a:t>
            </a:r>
            <a:r>
              <a:rPr lang="en-US" sz="1600" b="1" dirty="0" err="1" smtClean="0">
                <a:solidFill>
                  <a:srgbClr val="FFFF00"/>
                </a:solidFill>
                <a:latin typeface="Times New Roman" pitchFamily="18" charset="0"/>
                <a:cs typeface="Times New Roman" pitchFamily="18" charset="0"/>
              </a:rPr>
              <a:t>Microservice</a:t>
            </a:r>
            <a:r>
              <a:rPr lang="en-US" sz="1600" dirty="0" smtClean="0">
                <a:latin typeface="Times New Roman" pitchFamily="18" charset="0"/>
                <a:cs typeface="Times New Roman" pitchFamily="18" charset="0"/>
              </a:rPr>
              <a:t>: This </a:t>
            </a:r>
            <a:r>
              <a:rPr lang="en-US" sz="1600" dirty="0" err="1" smtClean="0">
                <a:latin typeface="Times New Roman" pitchFamily="18" charset="0"/>
                <a:cs typeface="Times New Roman" pitchFamily="18" charset="0"/>
              </a:rPr>
              <a:t>microservice</a:t>
            </a:r>
            <a:r>
              <a:rPr lang="en-US" sz="1600" dirty="0" smtClean="0">
                <a:latin typeface="Times New Roman" pitchFamily="18" charset="0"/>
                <a:cs typeface="Times New Roman" pitchFamily="18" charset="0"/>
              </a:rPr>
              <a:t> can be used to help the User search for any specific product that they are looking for.</a:t>
            </a:r>
          </a:p>
          <a:p>
            <a:r>
              <a:rPr lang="en-US" sz="1600" b="1" dirty="0" smtClean="0">
                <a:solidFill>
                  <a:srgbClr val="FFFF00"/>
                </a:solidFill>
                <a:latin typeface="Times New Roman" pitchFamily="18" charset="0"/>
                <a:cs typeface="Times New Roman" pitchFamily="18" charset="0"/>
              </a:rPr>
              <a:t>Product Categories </a:t>
            </a:r>
            <a:r>
              <a:rPr lang="en-US" sz="1600" b="1" dirty="0" err="1" smtClean="0">
                <a:solidFill>
                  <a:srgbClr val="FFFF00"/>
                </a:solidFill>
                <a:latin typeface="Times New Roman" pitchFamily="18" charset="0"/>
                <a:cs typeface="Times New Roman" pitchFamily="18" charset="0"/>
              </a:rPr>
              <a:t>Microservice</a:t>
            </a:r>
            <a:r>
              <a:rPr lang="en-US" sz="1600" dirty="0" smtClean="0">
                <a:latin typeface="Times New Roman" pitchFamily="18" charset="0"/>
                <a:cs typeface="Times New Roman" pitchFamily="18" charset="0"/>
              </a:rPr>
              <a:t>: This </a:t>
            </a:r>
            <a:r>
              <a:rPr lang="en-US" sz="1600" dirty="0" err="1" smtClean="0">
                <a:latin typeface="Times New Roman" pitchFamily="18" charset="0"/>
                <a:cs typeface="Times New Roman" pitchFamily="18" charset="0"/>
              </a:rPr>
              <a:t>microservice</a:t>
            </a:r>
            <a:r>
              <a:rPr lang="en-US" sz="1600" dirty="0" smtClean="0">
                <a:latin typeface="Times New Roman" pitchFamily="18" charset="0"/>
                <a:cs typeface="Times New Roman" pitchFamily="18" charset="0"/>
              </a:rPr>
              <a:t> shows all product categories available to the User.</a:t>
            </a:r>
          </a:p>
          <a:p>
            <a:r>
              <a:rPr lang="en-US" sz="1600" b="1" dirty="0" smtClean="0">
                <a:solidFill>
                  <a:srgbClr val="FFFF00"/>
                </a:solidFill>
                <a:latin typeface="Times New Roman" pitchFamily="18" charset="0"/>
                <a:cs typeface="Times New Roman" pitchFamily="18" charset="0"/>
              </a:rPr>
              <a:t>Orders </a:t>
            </a:r>
            <a:r>
              <a:rPr lang="en-US" sz="1600" b="1" dirty="0" err="1" smtClean="0">
                <a:solidFill>
                  <a:srgbClr val="FFFF00"/>
                </a:solidFill>
                <a:latin typeface="Times New Roman" pitchFamily="18" charset="0"/>
                <a:cs typeface="Times New Roman" pitchFamily="18" charset="0"/>
              </a:rPr>
              <a:t>Microservice</a:t>
            </a:r>
            <a:r>
              <a:rPr lang="en-US" sz="1600" dirty="0" smtClean="0">
                <a:solidFill>
                  <a:srgbClr val="FFFF00"/>
                </a:solidFill>
                <a:latin typeface="Times New Roman" pitchFamily="18" charset="0"/>
                <a:cs typeface="Times New Roman" pitchFamily="18" charset="0"/>
              </a:rPr>
              <a:t>:</a:t>
            </a:r>
            <a:r>
              <a:rPr lang="en-US" sz="1600" dirty="0" smtClean="0">
                <a:latin typeface="Times New Roman" pitchFamily="18" charset="0"/>
                <a:cs typeface="Times New Roman" pitchFamily="18" charset="0"/>
              </a:rPr>
              <a:t> This </a:t>
            </a:r>
            <a:r>
              <a:rPr lang="en-US" sz="1600" dirty="0" err="1" smtClean="0">
                <a:latin typeface="Times New Roman" pitchFamily="18" charset="0"/>
                <a:cs typeface="Times New Roman" pitchFamily="18" charset="0"/>
              </a:rPr>
              <a:t>Microservice</a:t>
            </a:r>
            <a:r>
              <a:rPr lang="en-US" sz="1600" dirty="0" smtClean="0">
                <a:latin typeface="Times New Roman" pitchFamily="18" charset="0"/>
                <a:cs typeface="Times New Roman" pitchFamily="18" charset="0"/>
              </a:rPr>
              <a:t> is responsible for placing orders and the User can view the order history as well.</a:t>
            </a:r>
          </a:p>
          <a:p>
            <a:r>
              <a:rPr lang="en-US" sz="1600" b="1" dirty="0" smtClean="0">
                <a:solidFill>
                  <a:srgbClr val="FFFF00"/>
                </a:solidFill>
                <a:latin typeface="Times New Roman" pitchFamily="18" charset="0"/>
                <a:cs typeface="Times New Roman" pitchFamily="18" charset="0"/>
              </a:rPr>
              <a:t>Recommended Products </a:t>
            </a:r>
            <a:r>
              <a:rPr lang="en-US" sz="1600" b="1" dirty="0" err="1" smtClean="0">
                <a:solidFill>
                  <a:srgbClr val="FFFF00"/>
                </a:solidFill>
                <a:latin typeface="Times New Roman" pitchFamily="18" charset="0"/>
                <a:cs typeface="Times New Roman" pitchFamily="18" charset="0"/>
              </a:rPr>
              <a:t>Microservice</a:t>
            </a:r>
            <a:r>
              <a:rPr lang="en-US" sz="1600" dirty="0" smtClean="0">
                <a:latin typeface="Times New Roman" pitchFamily="18" charset="0"/>
                <a:cs typeface="Times New Roman" pitchFamily="18" charset="0"/>
              </a:rPr>
              <a:t>: This </a:t>
            </a:r>
            <a:r>
              <a:rPr lang="en-US" sz="1600" dirty="0" err="1" smtClean="0">
                <a:latin typeface="Times New Roman" pitchFamily="18" charset="0"/>
                <a:cs typeface="Times New Roman" pitchFamily="18" charset="0"/>
              </a:rPr>
              <a:t>microservice</a:t>
            </a:r>
            <a:r>
              <a:rPr lang="en-US" sz="1600" dirty="0" smtClean="0">
                <a:latin typeface="Times New Roman" pitchFamily="18" charset="0"/>
                <a:cs typeface="Times New Roman" pitchFamily="18" charset="0"/>
              </a:rPr>
              <a:t> shows a list of recommended products to the User based on purchase histor</a:t>
            </a:r>
            <a:r>
              <a:rPr lang="en-US" sz="1600" dirty="0" smtClean="0"/>
              <a:t>y.</a:t>
            </a:r>
          </a:p>
          <a:p>
            <a:endParaRPr lang="en-US" sz="1600" dirty="0">
              <a:solidFill>
                <a:srgbClr val="00B0F0"/>
              </a:solidFill>
              <a:latin typeface="Times New Roman" pitchFamily="18" charset="0"/>
              <a:cs typeface="Times New Roman" pitchFamily="18" charset="0"/>
            </a:endParaRPr>
          </a:p>
        </p:txBody>
      </p:sp>
      <p:pic>
        <p:nvPicPr>
          <p:cNvPr id="4098" name="Picture 2" descr="C:\Users\Hp\Desktop\ex.PNG"/>
          <p:cNvPicPr>
            <a:picLocks noChangeAspect="1" noChangeArrowheads="1"/>
          </p:cNvPicPr>
          <p:nvPr/>
        </p:nvPicPr>
        <p:blipFill>
          <a:blip r:embed="rId2" cstate="print"/>
          <a:srcRect/>
          <a:stretch>
            <a:fillRect/>
          </a:stretch>
        </p:blipFill>
        <p:spPr bwMode="auto">
          <a:xfrm>
            <a:off x="1606550" y="1758950"/>
            <a:ext cx="6851650" cy="23558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92D050"/>
                </a:solidFill>
                <a:latin typeface="Times New Roman" pitchFamily="18" charset="0"/>
                <a:cs typeface="Times New Roman" pitchFamily="18" charset="0"/>
              </a:rPr>
              <a:t>Reasons for choosing </a:t>
            </a:r>
            <a:r>
              <a:rPr lang="en-US" dirty="0" err="1" smtClean="0">
                <a:solidFill>
                  <a:srgbClr val="92D050"/>
                </a:solidFill>
                <a:latin typeface="Times New Roman" pitchFamily="18" charset="0"/>
                <a:cs typeface="Times New Roman" pitchFamily="18" charset="0"/>
              </a:rPr>
              <a:t>Microservice</a:t>
            </a:r>
            <a:endParaRPr lang="en-US" dirty="0">
              <a:solidFill>
                <a:srgbClr val="92D050"/>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524000"/>
            <a:ext cx="7772400" cy="4831560"/>
          </a:xfrm>
        </p:spPr>
        <p:txBody>
          <a:bodyPr/>
          <a:lstStyle/>
          <a:p>
            <a:r>
              <a:rPr lang="en-US" b="1" dirty="0" smtClean="0">
                <a:solidFill>
                  <a:schemeClr val="tx1">
                    <a:lumMod val="85000"/>
                  </a:schemeClr>
                </a:solidFill>
                <a:latin typeface="Times New Roman" pitchFamily="18" charset="0"/>
                <a:cs typeface="Times New Roman" pitchFamily="18" charset="0"/>
              </a:rPr>
              <a:t>Easy </a:t>
            </a:r>
            <a:r>
              <a:rPr lang="en-US" b="1" dirty="0" smtClean="0">
                <a:solidFill>
                  <a:schemeClr val="tx1">
                    <a:lumMod val="85000"/>
                  </a:schemeClr>
                </a:solidFill>
                <a:latin typeface="Times New Roman" pitchFamily="18" charset="0"/>
                <a:cs typeface="Times New Roman" pitchFamily="18" charset="0"/>
              </a:rPr>
              <a:t>deployment</a:t>
            </a:r>
            <a:endParaRPr lang="en-US" dirty="0" smtClean="0">
              <a:solidFill>
                <a:schemeClr val="tx1">
                  <a:lumMod val="85000"/>
                </a:schemeClr>
              </a:solidFill>
              <a:latin typeface="Times New Roman" pitchFamily="18" charset="0"/>
              <a:cs typeface="Times New Roman" pitchFamily="18" charset="0"/>
            </a:endParaRPr>
          </a:p>
          <a:p>
            <a:r>
              <a:rPr lang="en-US" b="1" dirty="0" smtClean="0">
                <a:solidFill>
                  <a:schemeClr val="tx1">
                    <a:lumMod val="85000"/>
                  </a:schemeClr>
                </a:solidFill>
                <a:latin typeface="Times New Roman" pitchFamily="18" charset="0"/>
                <a:cs typeface="Times New Roman" pitchFamily="18" charset="0"/>
              </a:rPr>
              <a:t>Small </a:t>
            </a:r>
            <a:r>
              <a:rPr lang="en-US" b="1" dirty="0" smtClean="0">
                <a:solidFill>
                  <a:schemeClr val="tx1">
                    <a:lumMod val="85000"/>
                  </a:schemeClr>
                </a:solidFill>
                <a:latin typeface="Times New Roman" pitchFamily="18" charset="0"/>
                <a:cs typeface="Times New Roman" pitchFamily="18" charset="0"/>
              </a:rPr>
              <a:t>teams</a:t>
            </a:r>
          </a:p>
          <a:p>
            <a:r>
              <a:rPr lang="en-US" b="1" dirty="0" smtClean="0">
                <a:solidFill>
                  <a:schemeClr val="tx1">
                    <a:lumMod val="85000"/>
                  </a:schemeClr>
                </a:solidFill>
                <a:latin typeface="Times New Roman" pitchFamily="18" charset="0"/>
                <a:cs typeface="Times New Roman" pitchFamily="18" charset="0"/>
              </a:rPr>
              <a:t>Loose </a:t>
            </a:r>
            <a:r>
              <a:rPr lang="en-US" b="1" dirty="0" smtClean="0">
                <a:solidFill>
                  <a:schemeClr val="tx1">
                    <a:lumMod val="85000"/>
                  </a:schemeClr>
                </a:solidFill>
                <a:latin typeface="Times New Roman" pitchFamily="18" charset="0"/>
                <a:cs typeface="Times New Roman" pitchFamily="18" charset="0"/>
              </a:rPr>
              <a:t>coupling</a:t>
            </a:r>
            <a:endParaRPr lang="en-US" dirty="0" smtClean="0">
              <a:solidFill>
                <a:schemeClr val="tx1">
                  <a:lumMod val="85000"/>
                </a:schemeClr>
              </a:solidFill>
              <a:latin typeface="Times New Roman" pitchFamily="18" charset="0"/>
              <a:cs typeface="Times New Roman" pitchFamily="18" charset="0"/>
            </a:endParaRPr>
          </a:p>
          <a:p>
            <a:r>
              <a:rPr lang="en-US" b="1" dirty="0" smtClean="0">
                <a:solidFill>
                  <a:schemeClr val="tx1">
                    <a:lumMod val="85000"/>
                  </a:schemeClr>
                </a:solidFill>
                <a:latin typeface="Times New Roman" pitchFamily="18" charset="0"/>
                <a:cs typeface="Times New Roman" pitchFamily="18" charset="0"/>
              </a:rPr>
              <a:t>Domain-driven design</a:t>
            </a:r>
            <a:endParaRPr lang="en-US" dirty="0">
              <a:solidFill>
                <a:schemeClr val="tx1">
                  <a:lumMod val="85000"/>
                </a:schemeClr>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solidFill>
                  <a:srgbClr val="FFC000"/>
                </a:solidFill>
                <a:latin typeface="Times New Roman" pitchFamily="18" charset="0"/>
                <a:cs typeface="Times New Roman" pitchFamily="18" charset="0"/>
              </a:rPr>
              <a:t>Microservice</a:t>
            </a:r>
            <a:r>
              <a:rPr lang="en-US" sz="3200" dirty="0" smtClean="0">
                <a:solidFill>
                  <a:srgbClr val="FFC000"/>
                </a:solidFill>
                <a:latin typeface="Times New Roman" pitchFamily="18" charset="0"/>
                <a:cs typeface="Times New Roman" pitchFamily="18" charset="0"/>
              </a:rPr>
              <a:t> Usage Scenarios</a:t>
            </a:r>
            <a:endParaRPr lang="en-US" sz="3200"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371600"/>
            <a:ext cx="7772400" cy="4983960"/>
          </a:xfrm>
        </p:spPr>
        <p:txBody>
          <a:bodyPr/>
          <a:lstStyle/>
          <a:p>
            <a:r>
              <a:rPr lang="en-US" dirty="0" smtClean="0"/>
              <a:t> </a:t>
            </a:r>
            <a:r>
              <a:rPr lang="en-US" sz="2000" dirty="0" smtClean="0">
                <a:latin typeface="Times New Roman" pitchFamily="18" charset="0"/>
                <a:cs typeface="Times New Roman" pitchFamily="18" charset="0"/>
              </a:rPr>
              <a:t>Multiple reasons </a:t>
            </a:r>
            <a:r>
              <a:rPr lang="en-US" sz="2000" dirty="0" smtClean="0">
                <a:latin typeface="Times New Roman" pitchFamily="18" charset="0"/>
                <a:cs typeface="Times New Roman" pitchFamily="18" charset="0"/>
              </a:rPr>
              <a:t>for choosing </a:t>
            </a:r>
            <a:r>
              <a:rPr lang="en-US" sz="2000" dirty="0" err="1" smtClean="0">
                <a:latin typeface="Times New Roman" pitchFamily="18" charset="0"/>
                <a:cs typeface="Times New Roman" pitchFamily="18" charset="0"/>
              </a:rPr>
              <a:t>Microservice</a:t>
            </a:r>
            <a:r>
              <a:rPr lang="en-US" sz="2000" dirty="0" smtClean="0">
                <a:latin typeface="Times New Roman" pitchFamily="18" charset="0"/>
                <a:cs typeface="Times New Roman" pitchFamily="18" charset="0"/>
              </a:rPr>
              <a:t> architecture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Migrating a monolithic application due to improvements required in scalability, manageability and agility.</a:t>
            </a:r>
          </a:p>
          <a:p>
            <a:r>
              <a:rPr lang="en-US" sz="2000" dirty="0" smtClean="0">
                <a:latin typeface="Times New Roman" pitchFamily="18" charset="0"/>
                <a:cs typeface="Times New Roman" pitchFamily="18" charset="0"/>
              </a:rPr>
              <a:t>Rewriting a heavily used legacy application. (A legacy application is a software program that is outdated or obsolete.)</a:t>
            </a:r>
          </a:p>
          <a:p>
            <a:r>
              <a:rPr lang="en-US" sz="2000" dirty="0" smtClean="0">
                <a:latin typeface="Times New Roman" pitchFamily="18" charset="0"/>
                <a:cs typeface="Times New Roman" pitchFamily="18" charset="0"/>
              </a:rPr>
              <a:t>Highly agile applications due to domain-driven design of </a:t>
            </a:r>
            <a:r>
              <a:rPr lang="en-US" sz="2000" dirty="0" err="1" smtClean="0">
                <a:latin typeface="Times New Roman" pitchFamily="18" charset="0"/>
                <a:cs typeface="Times New Roman" pitchFamily="18" charset="0"/>
              </a:rPr>
              <a:t>microservices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Applications that demand speed of delivery as </a:t>
            </a:r>
            <a:r>
              <a:rPr lang="en-US" sz="2000" dirty="0" err="1" smtClean="0">
                <a:latin typeface="Times New Roman" pitchFamily="18" charset="0"/>
                <a:cs typeface="Times New Roman" pitchFamily="18" charset="0"/>
              </a:rPr>
              <a:t>microservices</a:t>
            </a:r>
            <a:r>
              <a:rPr lang="en-US" sz="2000" dirty="0" smtClean="0">
                <a:latin typeface="Times New Roman" pitchFamily="18" charset="0"/>
                <a:cs typeface="Times New Roman" pitchFamily="18" charset="0"/>
              </a:rPr>
              <a:t> are easy to build and maintain.</a:t>
            </a:r>
          </a:p>
          <a:p>
            <a:r>
              <a:rPr lang="en-US" sz="2000" dirty="0" smtClean="0">
                <a:latin typeface="Times New Roman" pitchFamily="18" charset="0"/>
                <a:cs typeface="Times New Roman" pitchFamily="18" charset="0"/>
              </a:rPr>
              <a:t>New product development where a new product is conceived and brought to market.</a:t>
            </a:r>
          </a:p>
          <a:p>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522</Words>
  <Application>Microsoft Office PowerPoint</Application>
  <PresentationFormat>On-screen Show (4:3)</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Microservices</vt:lpstr>
      <vt:lpstr>Why Microservices?</vt:lpstr>
      <vt:lpstr> common layers in this architecture</vt:lpstr>
      <vt:lpstr>What are Microservices</vt:lpstr>
      <vt:lpstr>Monolithic v/s Microservices</vt:lpstr>
      <vt:lpstr>Monolithic v/s Microservices: Development, Testing, Runtime, Packaging, Scalability, Minor Changes </vt:lpstr>
      <vt:lpstr>Simple MicroService example</vt:lpstr>
      <vt:lpstr> Reasons for choosing Microservice</vt:lpstr>
      <vt:lpstr>Microservice Usage Scenarios</vt:lpstr>
      <vt:lpstr> when should we choose Microservices and when should we choose Monolithic applications</vt:lpstr>
      <vt:lpstr>Advantages and Disadvantages of Microservices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Hp</dc:creator>
  <cp:lastModifiedBy>Hp</cp:lastModifiedBy>
  <cp:revision>22</cp:revision>
  <dcterms:created xsi:type="dcterms:W3CDTF">2006-08-16T00:00:00Z</dcterms:created>
  <dcterms:modified xsi:type="dcterms:W3CDTF">2022-06-08T04:38:57Z</dcterms:modified>
</cp:coreProperties>
</file>