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14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45A84-AEB2-422C-9725-68906347F902}" type="datetimeFigureOut">
              <a:rPr lang="en-IN" smtClean="0"/>
              <a:t>08-11-2023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64674-8AFB-4340-96A5-8599AC2C6872}" type="slidenum">
              <a:rPr lang="en-IN" smtClean="0"/>
              <a:t>‹#›</a:t>
            </a:fld>
            <a:endParaRPr lang="en-IN"/>
          </a:p>
        </p:txBody>
      </p:sp>
    </p:spTree>
    <p:extLst>
      <p:ext uri="{BB962C8B-B14F-4D97-AF65-F5344CB8AC3E}">
        <p14:creationId xmlns:p14="http://schemas.microsoft.com/office/powerpoint/2010/main" val="104780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FFFFFF"/>
                </a:solidFill>
                <a:effectLst/>
                <a:latin typeface="Courier New" panose="02070309020205020404" pitchFamily="49" charset="0"/>
              </a:rPr>
              <a:t>consul agent -server -bootstrap-expect=</a:t>
            </a:r>
            <a:r>
              <a:rPr lang="pt-BR" b="0" i="0" dirty="0">
                <a:solidFill>
                  <a:srgbClr val="3387CC"/>
                </a:solidFill>
                <a:effectLst/>
                <a:latin typeface="Courier New" panose="02070309020205020404" pitchFamily="49" charset="0"/>
              </a:rPr>
              <a:t>1</a:t>
            </a:r>
            <a:r>
              <a:rPr lang="pt-BR" b="0" i="0" dirty="0">
                <a:solidFill>
                  <a:srgbClr val="FFFFFF"/>
                </a:solidFill>
                <a:effectLst/>
                <a:latin typeface="Courier New" panose="02070309020205020404" pitchFamily="49" charset="0"/>
              </a:rPr>
              <a:t> -data-dir=consul-data2 -ui -bind=</a:t>
            </a:r>
            <a:r>
              <a:rPr lang="pt-BR" b="0" i="0" dirty="0">
                <a:solidFill>
                  <a:srgbClr val="3387CC"/>
                </a:solidFill>
                <a:effectLst/>
                <a:latin typeface="Courier New" panose="02070309020205020404" pitchFamily="49" charset="0"/>
              </a:rPr>
              <a:t>192.168</a:t>
            </a:r>
            <a:r>
              <a:rPr lang="pt-BR" b="0" i="0" dirty="0">
                <a:solidFill>
                  <a:srgbClr val="FFFFFF"/>
                </a:solidFill>
                <a:effectLst/>
                <a:latin typeface="Courier New" panose="02070309020205020404" pitchFamily="49" charset="0"/>
              </a:rPr>
              <a:t>.</a:t>
            </a:r>
            <a:r>
              <a:rPr lang="pt-BR" b="0" i="0" dirty="0">
                <a:solidFill>
                  <a:srgbClr val="3387CC"/>
                </a:solidFill>
                <a:effectLst/>
                <a:latin typeface="Courier New" panose="02070309020205020404" pitchFamily="49" charset="0"/>
              </a:rPr>
              <a:t>100.13</a:t>
            </a:r>
            <a:endParaRPr lang="en-IN" dirty="0"/>
          </a:p>
        </p:txBody>
      </p:sp>
      <p:sp>
        <p:nvSpPr>
          <p:cNvPr id="4" name="Slide Number Placeholder 3"/>
          <p:cNvSpPr>
            <a:spLocks noGrp="1"/>
          </p:cNvSpPr>
          <p:nvPr>
            <p:ph type="sldNum" sz="quarter" idx="5"/>
          </p:nvPr>
        </p:nvSpPr>
        <p:spPr/>
        <p:txBody>
          <a:bodyPr/>
          <a:lstStyle/>
          <a:p>
            <a:fld id="{81864674-8AFB-4340-96A5-8599AC2C6872}" type="slidenum">
              <a:rPr lang="en-IN" smtClean="0"/>
              <a:t>15</a:t>
            </a:fld>
            <a:endParaRPr lang="en-IN"/>
          </a:p>
        </p:txBody>
      </p:sp>
    </p:spTree>
    <p:extLst>
      <p:ext uri="{BB962C8B-B14F-4D97-AF65-F5344CB8AC3E}">
        <p14:creationId xmlns:p14="http://schemas.microsoft.com/office/powerpoint/2010/main" val="234017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11/8/2023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nsul.io/download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Microservices</a:t>
            </a:r>
            <a:endParaRPr lang="en-US" dirty="0"/>
          </a:p>
        </p:txBody>
      </p:sp>
      <p:sp>
        <p:nvSpPr>
          <p:cNvPr id="3" name="Subtitle 2"/>
          <p:cNvSpPr>
            <a:spLocks noGrp="1"/>
          </p:cNvSpPr>
          <p:nvPr>
            <p:ph type="subTitle" idx="1"/>
          </p:nvPr>
        </p:nvSpPr>
        <p:spPr/>
        <p:txBody>
          <a:bodyPr/>
          <a:lstStyle/>
          <a:p>
            <a:r>
              <a:rPr lang="en-US" dirty="0"/>
              <a:t>Why </a:t>
            </a:r>
            <a:r>
              <a:rPr lang="en-US" dirty="0" err="1"/>
              <a:t>Microservices</a:t>
            </a:r>
            <a:r>
              <a:rPr lang="en-US" dirty="0"/>
              <a:t>?</a:t>
            </a:r>
          </a:p>
          <a:p>
            <a:r>
              <a:rPr lang="en-US" dirty="0"/>
              <a:t>What are </a:t>
            </a:r>
            <a:r>
              <a:rPr lang="en-US" dirty="0" err="1"/>
              <a:t>Microservices</a:t>
            </a:r>
            <a:r>
              <a:rPr lang="en-US" dirty="0"/>
              <a:t>?</a:t>
            </a:r>
          </a:p>
          <a:p>
            <a:r>
              <a:rPr lang="en-US" dirty="0"/>
              <a:t>Monolithic v/s </a:t>
            </a:r>
            <a:r>
              <a:rPr lang="en-US" dirty="0" err="1"/>
              <a:t>Microservices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000" dirty="0">
                <a:solidFill>
                  <a:srgbClr val="FF0000"/>
                </a:solidFill>
                <a:latin typeface="Times New Roman" pitchFamily="18" charset="0"/>
                <a:cs typeface="Times New Roman" pitchFamily="18" charset="0"/>
              </a:rPr>
              <a:t>when should we choose </a:t>
            </a:r>
            <a:r>
              <a:rPr lang="en-US" sz="2000" dirty="0" err="1">
                <a:solidFill>
                  <a:srgbClr val="FF0000"/>
                </a:solidFill>
                <a:latin typeface="Times New Roman" pitchFamily="18" charset="0"/>
                <a:cs typeface="Times New Roman" pitchFamily="18" charset="0"/>
              </a:rPr>
              <a:t>Microservices</a:t>
            </a:r>
            <a:r>
              <a:rPr lang="en-US" sz="2000" dirty="0">
                <a:solidFill>
                  <a:srgbClr val="FF0000"/>
                </a:solidFill>
                <a:latin typeface="Times New Roman" pitchFamily="18" charset="0"/>
                <a:cs typeface="Times New Roman" pitchFamily="18" charset="0"/>
              </a:rPr>
              <a:t> and when should we choose Monolithic applications</a:t>
            </a:r>
          </a:p>
        </p:txBody>
      </p:sp>
      <p:sp>
        <p:nvSpPr>
          <p:cNvPr id="3" name="Text Placeholder 2"/>
          <p:cNvSpPr>
            <a:spLocks noGrp="1"/>
          </p:cNvSpPr>
          <p:nvPr>
            <p:ph type="body" idx="1"/>
          </p:nvPr>
        </p:nvSpPr>
        <p:spPr/>
        <p:txBody>
          <a:bodyPr>
            <a:normAutofit fontScale="92500" lnSpcReduction="20000"/>
          </a:bodyPr>
          <a:lstStyle/>
          <a:p>
            <a:r>
              <a:rPr lang="en-US" b="0" dirty="0">
                <a:solidFill>
                  <a:srgbClr val="00B0F0"/>
                </a:solidFill>
                <a:latin typeface="Times New Roman" pitchFamily="18" charset="0"/>
                <a:cs typeface="Times New Roman" pitchFamily="18" charset="0"/>
              </a:rPr>
              <a:t>We should choose Monolithic when</a:t>
            </a:r>
            <a:endParaRPr lang="en-US" dirty="0">
              <a:solidFill>
                <a:srgbClr val="00B0F0"/>
              </a:solidFill>
              <a:latin typeface="Times New Roman" pitchFamily="18" charset="0"/>
              <a:cs typeface="Times New Roman" pitchFamily="18" charset="0"/>
            </a:endParaRPr>
          </a:p>
        </p:txBody>
      </p:sp>
      <p:sp>
        <p:nvSpPr>
          <p:cNvPr id="4" name="Text Placeholder 3"/>
          <p:cNvSpPr>
            <a:spLocks noGrp="1"/>
          </p:cNvSpPr>
          <p:nvPr>
            <p:ph type="body" sz="half" idx="3"/>
          </p:nvPr>
        </p:nvSpPr>
        <p:spPr/>
        <p:txBody>
          <a:bodyPr>
            <a:normAutofit fontScale="92500" lnSpcReduction="20000"/>
          </a:bodyPr>
          <a:lstStyle/>
          <a:p>
            <a:r>
              <a:rPr lang="en-US" b="0" dirty="0">
                <a:solidFill>
                  <a:srgbClr val="00B0F0"/>
                </a:solidFill>
                <a:latin typeface="Times New Roman" pitchFamily="18" charset="0"/>
                <a:cs typeface="Times New Roman" pitchFamily="18" charset="0"/>
              </a:rPr>
              <a:t>We should choose </a:t>
            </a:r>
            <a:r>
              <a:rPr lang="en-US" b="0" dirty="0" err="1">
                <a:solidFill>
                  <a:srgbClr val="00B0F0"/>
                </a:solidFill>
                <a:latin typeface="Times New Roman" pitchFamily="18" charset="0"/>
                <a:cs typeface="Times New Roman" pitchFamily="18" charset="0"/>
              </a:rPr>
              <a:t>Microservices</a:t>
            </a:r>
            <a:r>
              <a:rPr lang="en-US" b="0" dirty="0">
                <a:solidFill>
                  <a:srgbClr val="00B0F0"/>
                </a:solidFill>
                <a:latin typeface="Times New Roman" pitchFamily="18" charset="0"/>
                <a:cs typeface="Times New Roman" pitchFamily="18" charset="0"/>
              </a:rPr>
              <a:t> when</a:t>
            </a:r>
            <a:endParaRPr lang="en-US" dirty="0">
              <a:solidFill>
                <a:srgbClr val="00B0F0"/>
              </a:solidFill>
              <a:latin typeface="Times New Roman" pitchFamily="18" charset="0"/>
              <a:cs typeface="Times New Roman" pitchFamily="18" charset="0"/>
            </a:endParaRPr>
          </a:p>
        </p:txBody>
      </p:sp>
      <p:sp>
        <p:nvSpPr>
          <p:cNvPr id="5" name="Content Placeholder 4"/>
          <p:cNvSpPr>
            <a:spLocks noGrp="1"/>
          </p:cNvSpPr>
          <p:nvPr>
            <p:ph sz="quarter" idx="2"/>
          </p:nvPr>
        </p:nvSpPr>
        <p:spPr/>
        <p:txBody>
          <a:bodyPr/>
          <a:lstStyle/>
          <a:p>
            <a:r>
              <a:rPr lang="en-US" sz="2800" dirty="0">
                <a:latin typeface="Times New Roman" pitchFamily="18" charset="0"/>
                <a:cs typeface="Times New Roman" pitchFamily="18" charset="0"/>
              </a:rPr>
              <a:t>We have little knowledge of the market</a:t>
            </a:r>
          </a:p>
          <a:p>
            <a:r>
              <a:rPr lang="en-US" sz="2800" dirty="0">
                <a:latin typeface="Times New Roman" pitchFamily="18" charset="0"/>
                <a:cs typeface="Times New Roman" pitchFamily="18" charset="0"/>
              </a:rPr>
              <a:t>The application we are developing is small</a:t>
            </a:r>
          </a:p>
          <a:p>
            <a:endParaRPr lang="en-US" dirty="0"/>
          </a:p>
        </p:txBody>
      </p:sp>
      <p:sp>
        <p:nvSpPr>
          <p:cNvPr id="6" name="Content Placeholder 5"/>
          <p:cNvSpPr>
            <a:spLocks noGrp="1"/>
          </p:cNvSpPr>
          <p:nvPr>
            <p:ph sz="quarter" idx="4"/>
          </p:nvPr>
        </p:nvSpPr>
        <p:spPr/>
        <p:txBody>
          <a:bodyPr/>
          <a:lstStyle/>
          <a:p>
            <a:r>
              <a:rPr lang="en-US" dirty="0">
                <a:latin typeface="Times New Roman" pitchFamily="18" charset="0"/>
                <a:cs typeface="Times New Roman" pitchFamily="18" charset="0"/>
              </a:rPr>
              <a:t>We have more knowledge of the market</a:t>
            </a:r>
          </a:p>
          <a:p>
            <a:r>
              <a:rPr lang="en-US" dirty="0">
                <a:latin typeface="Times New Roman" pitchFamily="18" charset="0"/>
                <a:cs typeface="Times New Roman" pitchFamily="18" charset="0"/>
              </a:rPr>
              <a:t>The application being developed is a large enterprise application and needs to be highly scalable.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4">
                    <a:lumMod val="60000"/>
                    <a:lumOff val="40000"/>
                  </a:schemeClr>
                </a:solidFill>
                <a:latin typeface="Times New Roman" pitchFamily="18" charset="0"/>
                <a:cs typeface="Times New Roman" pitchFamily="18" charset="0"/>
              </a:rPr>
              <a:t>Advantages and Disadvantages of </a:t>
            </a:r>
            <a:r>
              <a:rPr lang="en-US" sz="3200" dirty="0" err="1">
                <a:solidFill>
                  <a:schemeClr val="accent4">
                    <a:lumMod val="60000"/>
                    <a:lumOff val="40000"/>
                  </a:schemeClr>
                </a:solidFill>
                <a:latin typeface="Times New Roman" pitchFamily="18" charset="0"/>
                <a:cs typeface="Times New Roman" pitchFamily="18" charset="0"/>
              </a:rPr>
              <a:t>Microservices</a:t>
            </a:r>
            <a:endParaRPr lang="en-US" sz="3200" dirty="0">
              <a:solidFill>
                <a:schemeClr val="accent4">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a:solidFill>
                  <a:schemeClr val="accent6">
                    <a:lumMod val="60000"/>
                    <a:lumOff val="40000"/>
                  </a:schemeClr>
                </a:solidFill>
                <a:latin typeface="Times New Roman" pitchFamily="18" charset="0"/>
                <a:cs typeface="Times New Roman" pitchFamily="18" charset="0"/>
              </a:rPr>
              <a:t>Advantages</a:t>
            </a:r>
            <a:endParaRPr lang="en-US" dirty="0">
              <a:solidFill>
                <a:schemeClr val="accent6">
                  <a:lumMod val="60000"/>
                  <a:lumOff val="40000"/>
                </a:schemeClr>
              </a:solidFill>
            </a:endParaRPr>
          </a:p>
        </p:txBody>
      </p:sp>
      <p:sp>
        <p:nvSpPr>
          <p:cNvPr id="4" name="Text Placeholder 3"/>
          <p:cNvSpPr>
            <a:spLocks noGrp="1"/>
          </p:cNvSpPr>
          <p:nvPr>
            <p:ph type="body" sz="half" idx="3"/>
          </p:nvPr>
        </p:nvSpPr>
        <p:spPr/>
        <p:txBody>
          <a:bodyPr/>
          <a:lstStyle/>
          <a:p>
            <a:r>
              <a:rPr lang="en-US" dirty="0">
                <a:solidFill>
                  <a:schemeClr val="accent6">
                    <a:lumMod val="60000"/>
                    <a:lumOff val="40000"/>
                  </a:schemeClr>
                </a:solidFill>
                <a:latin typeface="Times New Roman" pitchFamily="18" charset="0"/>
                <a:cs typeface="Times New Roman" pitchFamily="18" charset="0"/>
              </a:rPr>
              <a:t>Disadvantages</a:t>
            </a:r>
            <a:endParaRPr lang="en-US" dirty="0">
              <a:solidFill>
                <a:schemeClr val="accent6">
                  <a:lumMod val="60000"/>
                  <a:lumOff val="40000"/>
                </a:schemeClr>
              </a:solidFill>
            </a:endParaRPr>
          </a:p>
        </p:txBody>
      </p:sp>
      <p:sp>
        <p:nvSpPr>
          <p:cNvPr id="5" name="Content Placeholder 4"/>
          <p:cNvSpPr>
            <a:spLocks noGrp="1"/>
          </p:cNvSpPr>
          <p:nvPr>
            <p:ph sz="quarter" idx="2"/>
          </p:nvPr>
        </p:nvSpPr>
        <p:spPr/>
        <p:txBody>
          <a:bodyPr>
            <a:normAutofit/>
          </a:bodyPr>
          <a:lstStyle/>
          <a:p>
            <a:r>
              <a:rPr lang="en-US" sz="2800" b="1" dirty="0">
                <a:latin typeface="Times New Roman" pitchFamily="18" charset="0"/>
                <a:cs typeface="Times New Roman" pitchFamily="18" charset="0"/>
              </a:rPr>
              <a:t>Scalability</a:t>
            </a: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Fault Isolation</a:t>
            </a:r>
          </a:p>
          <a:p>
            <a:r>
              <a:rPr lang="en-US" sz="2800" b="1" dirty="0">
                <a:latin typeface="Times New Roman" pitchFamily="18" charset="0"/>
                <a:cs typeface="Times New Roman" pitchFamily="18" charset="0"/>
              </a:rPr>
              <a:t>Speed of deployment</a:t>
            </a:r>
          </a:p>
          <a:p>
            <a:r>
              <a:rPr lang="en-US" sz="2800" b="1" dirty="0">
                <a:latin typeface="Times New Roman" pitchFamily="18" charset="0"/>
                <a:cs typeface="Times New Roman" pitchFamily="18" charset="0"/>
              </a:rPr>
              <a:t>Freedom of technology</a:t>
            </a:r>
          </a:p>
          <a:p>
            <a:r>
              <a:rPr lang="en-US" sz="2800" b="1" dirty="0">
                <a:latin typeface="Times New Roman" pitchFamily="18" charset="0"/>
                <a:cs typeface="Times New Roman" pitchFamily="18" charset="0"/>
              </a:rPr>
              <a:t>Autonomous teams</a:t>
            </a:r>
            <a:endParaRPr lang="en-US" sz="2800"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normAutofit/>
          </a:bodyPr>
          <a:lstStyle/>
          <a:p>
            <a:r>
              <a:rPr lang="en-US" sz="2800" b="1" dirty="0">
                <a:latin typeface="Times New Roman" pitchFamily="18" charset="0"/>
                <a:cs typeface="Times New Roman" pitchFamily="18" charset="0"/>
              </a:rPr>
              <a:t>Performance</a:t>
            </a:r>
          </a:p>
          <a:p>
            <a:r>
              <a:rPr lang="en-US" sz="2800" b="1" dirty="0">
                <a:latin typeface="Times New Roman" pitchFamily="18" charset="0"/>
                <a:cs typeface="Times New Roman" pitchFamily="18" charset="0"/>
              </a:rPr>
              <a:t>Maintenance</a:t>
            </a:r>
          </a:p>
          <a:p>
            <a:r>
              <a:rPr lang="en-US" sz="2800" b="1" dirty="0">
                <a:latin typeface="Times New Roman" pitchFamily="18" charset="0"/>
                <a:cs typeface="Times New Roman" pitchFamily="18" charset="0"/>
              </a:rPr>
              <a:t>Infrastructure</a:t>
            </a:r>
          </a:p>
          <a:p>
            <a:r>
              <a:rPr lang="en-US" sz="2800" b="1" dirty="0">
                <a:latin typeface="Times New Roman" pitchFamily="18" charset="0"/>
                <a:cs typeface="Times New Roman" pitchFamily="18" charset="0"/>
              </a:rPr>
              <a:t>Cost</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AB7-3246-CD73-0D39-716840545454}"/>
              </a:ext>
            </a:extLst>
          </p:cNvPr>
          <p:cNvSpPr>
            <a:spLocks noGrp="1"/>
          </p:cNvSpPr>
          <p:nvPr>
            <p:ph type="title"/>
          </p:nvPr>
        </p:nvSpPr>
        <p:spPr>
          <a:xfrm>
            <a:off x="3200400" y="4267200"/>
            <a:ext cx="7772400" cy="914400"/>
          </a:xfrm>
        </p:spPr>
        <p:txBody>
          <a:bodyPr/>
          <a:lstStyle/>
          <a:p>
            <a:r>
              <a:rPr lang="en-IN" dirty="0"/>
              <a:t>Spring Cloud</a:t>
            </a:r>
          </a:p>
        </p:txBody>
      </p:sp>
    </p:spTree>
    <p:extLst>
      <p:ext uri="{BB962C8B-B14F-4D97-AF65-F5344CB8AC3E}">
        <p14:creationId xmlns:p14="http://schemas.microsoft.com/office/powerpoint/2010/main" val="190510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6B1AEA3A-0159-0F73-9E6C-F7B3B17E74B2}"/>
              </a:ext>
            </a:extLst>
          </p:cNvPr>
          <p:cNvGraphicFramePr>
            <a:graphicFrameLocks noChangeAspect="1"/>
          </p:cNvGraphicFramePr>
          <p:nvPr>
            <p:extLst>
              <p:ext uri="{D42A27DB-BD31-4B8C-83A1-F6EECF244321}">
                <p14:modId xmlns:p14="http://schemas.microsoft.com/office/powerpoint/2010/main" val="746067425"/>
              </p:ext>
            </p:extLst>
          </p:nvPr>
        </p:nvGraphicFramePr>
        <p:xfrm>
          <a:off x="21049" y="381000"/>
          <a:ext cx="9122951" cy="5257800"/>
        </p:xfrm>
        <a:graphic>
          <a:graphicData uri="http://schemas.openxmlformats.org/presentationml/2006/ole">
            <mc:AlternateContent xmlns:mc="http://schemas.openxmlformats.org/markup-compatibility/2006">
              <mc:Choice xmlns:v="urn:schemas-microsoft-com:vml" Requires="v">
                <p:oleObj name="Bitmap Image" r:id="rId2" imgW="13677840" imgH="7079040" progId="Paint.Picture">
                  <p:embed/>
                </p:oleObj>
              </mc:Choice>
              <mc:Fallback>
                <p:oleObj name="Bitmap Image" r:id="rId2" imgW="13677840" imgH="7079040" progId="Paint.Picture">
                  <p:embed/>
                  <p:pic>
                    <p:nvPicPr>
                      <p:cNvPr id="9" name="Object 8">
                        <a:extLst>
                          <a:ext uri="{FF2B5EF4-FFF2-40B4-BE49-F238E27FC236}">
                            <a16:creationId xmlns:a16="http://schemas.microsoft.com/office/drawing/2014/main" id="{6B1AEA3A-0159-0F73-9E6C-F7B3B17E74B2}"/>
                          </a:ext>
                        </a:extLst>
                      </p:cNvPr>
                      <p:cNvPicPr/>
                      <p:nvPr/>
                    </p:nvPicPr>
                    <p:blipFill>
                      <a:blip r:embed="rId3"/>
                      <a:stretch>
                        <a:fillRect/>
                      </a:stretch>
                    </p:blipFill>
                    <p:spPr>
                      <a:xfrm>
                        <a:off x="21049" y="381000"/>
                        <a:ext cx="9122951" cy="5257800"/>
                      </a:xfrm>
                      <a:prstGeom prst="rect">
                        <a:avLst/>
                      </a:prstGeom>
                    </p:spPr>
                  </p:pic>
                </p:oleObj>
              </mc:Fallback>
            </mc:AlternateContent>
          </a:graphicData>
        </a:graphic>
      </p:graphicFrame>
    </p:spTree>
    <p:extLst>
      <p:ext uri="{BB962C8B-B14F-4D97-AF65-F5344CB8AC3E}">
        <p14:creationId xmlns:p14="http://schemas.microsoft.com/office/powerpoint/2010/main" val="407638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AB7-3246-CD73-0D39-716840545454}"/>
              </a:ext>
            </a:extLst>
          </p:cNvPr>
          <p:cNvSpPr>
            <a:spLocks noGrp="1"/>
          </p:cNvSpPr>
          <p:nvPr>
            <p:ph type="title"/>
          </p:nvPr>
        </p:nvSpPr>
        <p:spPr>
          <a:xfrm>
            <a:off x="3200400" y="4267200"/>
            <a:ext cx="7772400" cy="914400"/>
          </a:xfrm>
        </p:spPr>
        <p:txBody>
          <a:bodyPr/>
          <a:lstStyle/>
          <a:p>
            <a:pPr algn="l"/>
            <a:r>
              <a:rPr lang="en-IN" b="0" dirty="0">
                <a:solidFill>
                  <a:schemeClr val="bg2">
                    <a:lumMod val="60000"/>
                    <a:lumOff val="40000"/>
                  </a:schemeClr>
                </a:solidFill>
                <a:effectLst/>
                <a:latin typeface="Open Sans" panose="020B0606030504020204" pitchFamily="34" charset="0"/>
              </a:rPr>
              <a:t>Spring Cloud Consul</a:t>
            </a:r>
          </a:p>
        </p:txBody>
      </p:sp>
    </p:spTree>
    <p:extLst>
      <p:ext uri="{BB962C8B-B14F-4D97-AF65-F5344CB8AC3E}">
        <p14:creationId xmlns:p14="http://schemas.microsoft.com/office/powerpoint/2010/main" val="21440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4D27D8-B983-830F-D773-7F30ABA56B1B}"/>
              </a:ext>
            </a:extLst>
          </p:cNvPr>
          <p:cNvSpPr txBox="1"/>
          <p:nvPr/>
        </p:nvSpPr>
        <p:spPr>
          <a:xfrm>
            <a:off x="533400" y="381000"/>
            <a:ext cx="4572000" cy="800219"/>
          </a:xfrm>
          <a:prstGeom prst="rect">
            <a:avLst/>
          </a:prstGeom>
          <a:noFill/>
        </p:spPr>
        <p:txBody>
          <a:bodyPr wrap="square">
            <a:spAutoFit/>
          </a:bodyPr>
          <a:lstStyle/>
          <a:p>
            <a:br>
              <a:rPr lang="en-IN" dirty="0"/>
            </a:br>
            <a:r>
              <a:rPr lang="en-IN" sz="2800" b="0" i="0" dirty="0">
                <a:solidFill>
                  <a:schemeClr val="tx1">
                    <a:lumMod val="95000"/>
                  </a:schemeClr>
                </a:solidFill>
                <a:effectLst/>
                <a:latin typeface="Open Sans" panose="020B0606030504020204" pitchFamily="34" charset="0"/>
              </a:rPr>
              <a:t>Setting up Consul </a:t>
            </a:r>
            <a:endParaRPr lang="en-IN" dirty="0">
              <a:solidFill>
                <a:schemeClr val="tx1">
                  <a:lumMod val="95000"/>
                </a:schemeClr>
              </a:solidFill>
            </a:endParaRPr>
          </a:p>
        </p:txBody>
      </p:sp>
      <p:sp>
        <p:nvSpPr>
          <p:cNvPr id="10" name="TextBox 9">
            <a:extLst>
              <a:ext uri="{FF2B5EF4-FFF2-40B4-BE49-F238E27FC236}">
                <a16:creationId xmlns:a16="http://schemas.microsoft.com/office/drawing/2014/main" id="{48CC3E9F-AE25-2B70-2EFA-0A771EAA4FC3}"/>
              </a:ext>
            </a:extLst>
          </p:cNvPr>
          <p:cNvSpPr txBox="1"/>
          <p:nvPr/>
        </p:nvSpPr>
        <p:spPr>
          <a:xfrm>
            <a:off x="381000" y="1447800"/>
            <a:ext cx="8534400" cy="5909310"/>
          </a:xfrm>
          <a:prstGeom prst="rect">
            <a:avLst/>
          </a:prstGeom>
          <a:noFill/>
        </p:spPr>
        <p:txBody>
          <a:bodyPr wrap="square">
            <a:spAutoFit/>
          </a:bodyPr>
          <a:lstStyle/>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Download consul from software requirements given.</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           </a:t>
            </a:r>
            <a:r>
              <a:rPr lang="en-US" b="0" i="0" dirty="0">
                <a:solidFill>
                  <a:schemeClr val="tx1">
                    <a:lumMod val="95000"/>
                  </a:schemeClr>
                </a:solidFill>
                <a:effectLst/>
                <a:latin typeface="Roboto" panose="02000000000000000000" pitchFamily="2" charset="0"/>
                <a:hlinkClick r:id="rId3"/>
              </a:rPr>
              <a:t>https://www.consul.io/downloads</a:t>
            </a:r>
            <a:endParaRPr lang="en-US" b="0" i="0" dirty="0">
              <a:solidFill>
                <a:schemeClr val="tx1">
                  <a:lumMod val="95000"/>
                </a:schemeClr>
              </a:solidFill>
              <a:effectLst/>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Extract the downloaded zip file which contains a consul .exe file in it.</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Open the command prompt window from the folder and start the consul server using the command as below:</a:t>
            </a: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-server: it is acting as consul server</a:t>
            </a:r>
          </a:p>
          <a:p>
            <a:pPr algn="just"/>
            <a:r>
              <a:rPr lang="en-US" b="0" i="0" dirty="0">
                <a:solidFill>
                  <a:schemeClr val="tx1">
                    <a:lumMod val="95000"/>
                  </a:schemeClr>
                </a:solidFill>
                <a:effectLst/>
                <a:latin typeface="Roboto" panose="02000000000000000000" pitchFamily="2" charset="0"/>
              </a:rPr>
              <a:t>-bootstrap-expect=1: expecting only one server instance. No cluster.</a:t>
            </a:r>
          </a:p>
          <a:p>
            <a:pPr algn="just"/>
            <a:r>
              <a:rPr lang="en-US" b="0" i="0" dirty="0">
                <a:solidFill>
                  <a:schemeClr val="tx1">
                    <a:lumMod val="95000"/>
                  </a:schemeClr>
                </a:solidFill>
                <a:effectLst/>
                <a:latin typeface="Roboto" panose="02000000000000000000" pitchFamily="2" charset="0"/>
              </a:rPr>
              <a:t>-data-</a:t>
            </a:r>
            <a:r>
              <a:rPr lang="en-US" b="0" i="0" dirty="0" err="1">
                <a:solidFill>
                  <a:schemeClr val="tx1">
                    <a:lumMod val="95000"/>
                  </a:schemeClr>
                </a:solidFill>
                <a:effectLst/>
                <a:latin typeface="Roboto" panose="02000000000000000000" pitchFamily="2" charset="0"/>
              </a:rPr>
              <a:t>dir</a:t>
            </a:r>
            <a:r>
              <a:rPr lang="en-US" b="0" i="0" dirty="0">
                <a:solidFill>
                  <a:schemeClr val="tx1">
                    <a:lumMod val="95000"/>
                  </a:schemeClr>
                </a:solidFill>
                <a:effectLst/>
                <a:latin typeface="Roboto" panose="02000000000000000000" pitchFamily="2" charset="0"/>
              </a:rPr>
              <a:t>: creates a folder with this name, where the consul data must be stored.</a:t>
            </a:r>
          </a:p>
          <a:p>
            <a:pPr algn="just"/>
            <a:r>
              <a:rPr lang="en-US" b="0" i="0" dirty="0">
                <a:solidFill>
                  <a:schemeClr val="tx1">
                    <a:lumMod val="95000"/>
                  </a:schemeClr>
                </a:solidFill>
                <a:effectLst/>
                <a:latin typeface="Roboto" panose="02000000000000000000" pitchFamily="2" charset="0"/>
              </a:rPr>
              <a:t> bind=192.168.100.13:  ipv4 address of the machine where the consul server is running</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 Login to localhost:8500/</a:t>
            </a:r>
            <a:r>
              <a:rPr lang="en-US" b="0" i="0" dirty="0" err="1">
                <a:solidFill>
                  <a:schemeClr val="tx1">
                    <a:lumMod val="95000"/>
                  </a:schemeClr>
                </a:solidFill>
                <a:effectLst/>
                <a:latin typeface="Roboto" panose="02000000000000000000" pitchFamily="2" charset="0"/>
              </a:rPr>
              <a:t>ui</a:t>
            </a:r>
            <a:r>
              <a:rPr lang="en-US" b="0" i="0" dirty="0">
                <a:solidFill>
                  <a:schemeClr val="tx1">
                    <a:lumMod val="95000"/>
                  </a:schemeClr>
                </a:solidFill>
                <a:effectLst/>
                <a:latin typeface="Roboto" panose="02000000000000000000" pitchFamily="2" charset="0"/>
              </a:rPr>
              <a:t> the port where consul will run by default</a:t>
            </a: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dirty="0">
              <a:solidFill>
                <a:schemeClr val="tx1">
                  <a:lumMod val="95000"/>
                </a:schemeClr>
              </a:solidFill>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dirty="0">
              <a:solidFill>
                <a:schemeClr val="tx1">
                  <a:lumMod val="95000"/>
                </a:schemeClr>
              </a:solidFill>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p:txBody>
      </p:sp>
      <p:graphicFrame>
        <p:nvGraphicFramePr>
          <p:cNvPr id="11" name="Object 10">
            <a:extLst>
              <a:ext uri="{FF2B5EF4-FFF2-40B4-BE49-F238E27FC236}">
                <a16:creationId xmlns:a16="http://schemas.microsoft.com/office/drawing/2014/main" id="{ECFB0BB9-8F4C-2592-3FB5-78514B3FFB27}"/>
              </a:ext>
            </a:extLst>
          </p:cNvPr>
          <p:cNvGraphicFramePr>
            <a:graphicFrameLocks noChangeAspect="1"/>
          </p:cNvGraphicFramePr>
          <p:nvPr>
            <p:extLst>
              <p:ext uri="{D42A27DB-BD31-4B8C-83A1-F6EECF244321}">
                <p14:modId xmlns:p14="http://schemas.microsoft.com/office/powerpoint/2010/main" val="474992735"/>
              </p:ext>
            </p:extLst>
          </p:nvPr>
        </p:nvGraphicFramePr>
        <p:xfrm>
          <a:off x="533400" y="3505200"/>
          <a:ext cx="8305801" cy="417513"/>
        </p:xfrm>
        <a:graphic>
          <a:graphicData uri="http://schemas.openxmlformats.org/presentationml/2006/ole">
            <mc:AlternateContent xmlns:mc="http://schemas.openxmlformats.org/markup-compatibility/2006">
              <mc:Choice xmlns:v="urn:schemas-microsoft-com:vml" Requires="v">
                <p:oleObj name="Bitmap Image" r:id="rId4" imgW="11605320" imgH="434520" progId="Paint.Picture">
                  <p:embed/>
                </p:oleObj>
              </mc:Choice>
              <mc:Fallback>
                <p:oleObj name="Bitmap Image" r:id="rId4" imgW="11605320" imgH="434520" progId="Paint.Picture">
                  <p:embed/>
                  <p:pic>
                    <p:nvPicPr>
                      <p:cNvPr id="11" name="Object 10">
                        <a:extLst>
                          <a:ext uri="{FF2B5EF4-FFF2-40B4-BE49-F238E27FC236}">
                            <a16:creationId xmlns:a16="http://schemas.microsoft.com/office/drawing/2014/main" id="{ECFB0BB9-8F4C-2592-3FB5-78514B3FFB27}"/>
                          </a:ext>
                        </a:extLst>
                      </p:cNvPr>
                      <p:cNvPicPr/>
                      <p:nvPr/>
                    </p:nvPicPr>
                    <p:blipFill>
                      <a:blip r:embed="rId5"/>
                      <a:stretch>
                        <a:fillRect/>
                      </a:stretch>
                    </p:blipFill>
                    <p:spPr>
                      <a:xfrm>
                        <a:off x="533400" y="3505200"/>
                        <a:ext cx="8305801" cy="417513"/>
                      </a:xfrm>
                      <a:prstGeom prst="rect">
                        <a:avLst/>
                      </a:prstGeom>
                    </p:spPr>
                  </p:pic>
                </p:oleObj>
              </mc:Fallback>
            </mc:AlternateContent>
          </a:graphicData>
        </a:graphic>
      </p:graphicFrame>
    </p:spTree>
    <p:extLst>
      <p:ext uri="{BB962C8B-B14F-4D97-AF65-F5344CB8AC3E}">
        <p14:creationId xmlns:p14="http://schemas.microsoft.com/office/powerpoint/2010/main" val="161570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2734C4-7636-7CC2-1FA9-4315D949CBE7}"/>
              </a:ext>
            </a:extLst>
          </p:cNvPr>
          <p:cNvSpPr txBox="1"/>
          <p:nvPr/>
        </p:nvSpPr>
        <p:spPr>
          <a:xfrm>
            <a:off x="304800" y="1225689"/>
            <a:ext cx="8534400" cy="5355312"/>
          </a:xfrm>
          <a:prstGeom prst="rect">
            <a:avLst/>
          </a:prstGeom>
          <a:noFill/>
        </p:spPr>
        <p:txBody>
          <a:bodyPr wrap="square">
            <a:spAutoFit/>
          </a:bodyPr>
          <a:lstStyle/>
          <a:p>
            <a:pPr algn="just"/>
            <a:r>
              <a:rPr lang="en-US" b="0" i="0" dirty="0">
                <a:solidFill>
                  <a:schemeClr val="tx1">
                    <a:lumMod val="95000"/>
                  </a:schemeClr>
                </a:solidFill>
                <a:effectLst/>
                <a:latin typeface="Roboto" panose="02000000000000000000" pitchFamily="2" charset="0"/>
              </a:rPr>
              <a:t>Consul provides a Key/Value store for storing the configuration details.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During the bootstrap phase, the configuration data is loaded into the Spring environment.</a:t>
            </a:r>
          </a:p>
          <a:p>
            <a:pPr algn="just"/>
            <a:r>
              <a:rPr lang="en-US" b="0" i="0" dirty="0">
                <a:solidFill>
                  <a:schemeClr val="tx1">
                    <a:lumMod val="95000"/>
                  </a:schemeClr>
                </a:solidFill>
                <a:effectLst/>
                <a:latin typeface="Roboto" panose="02000000000000000000" pitchFamily="2" charset="0"/>
              </a:rPr>
              <a:t>By default, the Consul server refers to the /config folder for configuration data.</a:t>
            </a:r>
          </a:p>
          <a:p>
            <a:pPr algn="just"/>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Create a /config folder in the Key/value store of the consul server </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Create a file as an application/data inside the config folder. Ending a key with / means it is a folder, so this creates a folder as an application and it contains a file as data.</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Place the common configuration data among all the microservices in the data file and choose the format as YAML.</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Consul supports the config data in YAML/JSON/HCL format.</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       HCL (Hashicorp Consul configuration Language) is the Consul’s own configuration language with the syntax as key = value.</a:t>
            </a:r>
          </a:p>
        </p:txBody>
      </p:sp>
      <p:sp>
        <p:nvSpPr>
          <p:cNvPr id="10" name="TextBox 9">
            <a:extLst>
              <a:ext uri="{FF2B5EF4-FFF2-40B4-BE49-F238E27FC236}">
                <a16:creationId xmlns:a16="http://schemas.microsoft.com/office/drawing/2014/main" id="{D4B6025A-EC37-E9C7-73E2-E37B4BD93E0A}"/>
              </a:ext>
            </a:extLst>
          </p:cNvPr>
          <p:cNvSpPr txBox="1"/>
          <p:nvPr/>
        </p:nvSpPr>
        <p:spPr>
          <a:xfrm>
            <a:off x="685800" y="533400"/>
            <a:ext cx="7391400" cy="461665"/>
          </a:xfrm>
          <a:prstGeom prst="rect">
            <a:avLst/>
          </a:prstGeom>
          <a:noFill/>
        </p:spPr>
        <p:txBody>
          <a:bodyPr wrap="square">
            <a:spAutoFit/>
          </a:bodyPr>
          <a:lstStyle/>
          <a:p>
            <a:pPr algn="l"/>
            <a:r>
              <a:rPr lang="en-US" sz="2400" dirty="0">
                <a:solidFill>
                  <a:schemeClr val="tx1">
                    <a:lumMod val="95000"/>
                  </a:schemeClr>
                </a:solidFill>
                <a:effectLst/>
                <a:latin typeface="Open Sans" panose="020B0606030504020204" pitchFamily="34" charset="0"/>
              </a:rPr>
              <a:t>Consul - Distributed configuration with Consul</a:t>
            </a:r>
          </a:p>
        </p:txBody>
      </p:sp>
    </p:spTree>
    <p:extLst>
      <p:ext uri="{BB962C8B-B14F-4D97-AF65-F5344CB8AC3E}">
        <p14:creationId xmlns:p14="http://schemas.microsoft.com/office/powerpoint/2010/main" val="1085812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C5E4AF79-C605-6CFC-7AC4-07EA2D4272D2}"/>
              </a:ext>
            </a:extLst>
          </p:cNvPr>
          <p:cNvGraphicFramePr>
            <a:graphicFrameLocks noChangeAspect="1"/>
          </p:cNvGraphicFramePr>
          <p:nvPr>
            <p:extLst>
              <p:ext uri="{D42A27DB-BD31-4B8C-83A1-F6EECF244321}">
                <p14:modId xmlns:p14="http://schemas.microsoft.com/office/powerpoint/2010/main" val="3945557875"/>
              </p:ext>
            </p:extLst>
          </p:nvPr>
        </p:nvGraphicFramePr>
        <p:xfrm>
          <a:off x="1295400" y="762000"/>
          <a:ext cx="6751638" cy="3216275"/>
        </p:xfrm>
        <a:graphic>
          <a:graphicData uri="http://schemas.openxmlformats.org/presentationml/2006/ole">
            <mc:AlternateContent xmlns:mc="http://schemas.openxmlformats.org/markup-compatibility/2006">
              <mc:Choice xmlns:v="urn:schemas-microsoft-com:vml" Requires="v">
                <p:oleObj name="Bitmap Image" r:id="rId2" imgW="6751440" imgH="3215520" progId="Paint.Picture">
                  <p:embed/>
                </p:oleObj>
              </mc:Choice>
              <mc:Fallback>
                <p:oleObj name="Bitmap Image" r:id="rId2" imgW="6751440" imgH="3215520" progId="Paint.Picture">
                  <p:embed/>
                  <p:pic>
                    <p:nvPicPr>
                      <p:cNvPr id="9" name="Object 8">
                        <a:extLst>
                          <a:ext uri="{FF2B5EF4-FFF2-40B4-BE49-F238E27FC236}">
                            <a16:creationId xmlns:a16="http://schemas.microsoft.com/office/drawing/2014/main" id="{C5E4AF79-C605-6CFC-7AC4-07EA2D4272D2}"/>
                          </a:ext>
                        </a:extLst>
                      </p:cNvPr>
                      <p:cNvPicPr/>
                      <p:nvPr/>
                    </p:nvPicPr>
                    <p:blipFill>
                      <a:blip r:embed="rId3"/>
                      <a:stretch>
                        <a:fillRect/>
                      </a:stretch>
                    </p:blipFill>
                    <p:spPr>
                      <a:xfrm>
                        <a:off x="1295400" y="762000"/>
                        <a:ext cx="6751638" cy="32162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B2AC1FFD-E9DD-954B-0C45-E24D71341E9E}"/>
              </a:ext>
            </a:extLst>
          </p:cNvPr>
          <p:cNvSpPr txBox="1"/>
          <p:nvPr/>
        </p:nvSpPr>
        <p:spPr>
          <a:xfrm>
            <a:off x="685800" y="4114800"/>
            <a:ext cx="8229600" cy="1477328"/>
          </a:xfrm>
          <a:prstGeom prst="rect">
            <a:avLst/>
          </a:prstGeom>
          <a:noFill/>
        </p:spPr>
        <p:txBody>
          <a:bodyPr wrap="square">
            <a:spAutoFit/>
          </a:bodyPr>
          <a:lstStyle/>
          <a:p>
            <a:pPr algn="just">
              <a:buFont typeface="+mj-lt"/>
              <a:buAutoNum type="arabicPeriod" startAt="5"/>
            </a:pPr>
            <a:r>
              <a:rPr lang="en-US" b="0" i="0" dirty="0">
                <a:solidFill>
                  <a:schemeClr val="tx1">
                    <a:lumMod val="95000"/>
                  </a:schemeClr>
                </a:solidFill>
                <a:effectLst/>
                <a:latin typeface="Roboto" panose="02000000000000000000" pitchFamily="2" charset="0"/>
              </a:rPr>
              <a:t>Create separate properties file for each microservice with the name of the file matching the </a:t>
            </a:r>
            <a:r>
              <a:rPr lang="en-US" b="1" i="0" dirty="0">
                <a:solidFill>
                  <a:schemeClr val="tx1">
                    <a:lumMod val="95000"/>
                  </a:schemeClr>
                </a:solidFill>
                <a:effectLst/>
                <a:latin typeface="Roboto" panose="02000000000000000000" pitchFamily="2" charset="0"/>
              </a:rPr>
              <a:t>spring.application.name</a:t>
            </a:r>
            <a:r>
              <a:rPr lang="en-US" b="0" i="0" dirty="0">
                <a:solidFill>
                  <a:schemeClr val="tx1">
                    <a:lumMod val="95000"/>
                  </a:schemeClr>
                </a:solidFill>
                <a:effectLst/>
                <a:latin typeface="Roboto" panose="02000000000000000000" pitchFamily="2" charset="0"/>
              </a:rPr>
              <a:t> of the service inside /config folder.</a:t>
            </a:r>
          </a:p>
          <a:p>
            <a:pPr algn="just">
              <a:buFont typeface="+mj-lt"/>
              <a:buAutoNum type="arabicPeriod" startAt="5"/>
            </a:pPr>
            <a:r>
              <a:rPr lang="en-US" b="0" i="0" dirty="0">
                <a:solidFill>
                  <a:schemeClr val="tx1">
                    <a:lumMod val="95000"/>
                  </a:schemeClr>
                </a:solidFill>
                <a:effectLst/>
                <a:latin typeface="Roboto" panose="02000000000000000000" pitchFamily="2" charset="0"/>
              </a:rPr>
              <a:t>Place the respective properties in their respective files.</a:t>
            </a:r>
          </a:p>
          <a:p>
            <a:pPr algn="just">
              <a:buFont typeface="+mj-lt"/>
              <a:buAutoNum type="arabicPeriod" startAt="5"/>
            </a:pPr>
            <a:r>
              <a:rPr lang="en-US" b="0" i="0" dirty="0">
                <a:solidFill>
                  <a:schemeClr val="tx1">
                    <a:lumMod val="95000"/>
                  </a:schemeClr>
                </a:solidFill>
                <a:effectLst/>
                <a:latin typeface="Roboto" panose="02000000000000000000" pitchFamily="2" charset="0"/>
              </a:rPr>
              <a:t>Add the Consul dependency in the pom.xml file of all the microservices</a:t>
            </a:r>
          </a:p>
          <a:p>
            <a:pPr algn="just">
              <a:buFont typeface="+mj-lt"/>
              <a:buAutoNum type="arabicPeriod" startAt="5"/>
            </a:pPr>
            <a:endParaRPr lang="en-US" b="0" i="0" dirty="0">
              <a:solidFill>
                <a:schemeClr val="tx1">
                  <a:lumMod val="95000"/>
                </a:schemeClr>
              </a:solidFill>
              <a:effectLst/>
              <a:latin typeface="Roboto" panose="02000000000000000000" pitchFamily="2" charset="0"/>
            </a:endParaRPr>
          </a:p>
        </p:txBody>
      </p:sp>
      <p:sp>
        <p:nvSpPr>
          <p:cNvPr id="14" name="Rectangle 1">
            <a:extLst>
              <a:ext uri="{FF2B5EF4-FFF2-40B4-BE49-F238E27FC236}">
                <a16:creationId xmlns:a16="http://schemas.microsoft.com/office/drawing/2014/main" id="{79D9FE1E-2D22-FB43-EABF-33F00575B6B7}"/>
              </a:ext>
            </a:extLst>
          </p:cNvPr>
          <p:cNvSpPr>
            <a:spLocks noChangeArrowheads="1"/>
          </p:cNvSpPr>
          <p:nvPr/>
        </p:nvSpPr>
        <p:spPr bwMode="auto">
          <a:xfrm>
            <a:off x="990600" y="5330711"/>
            <a:ext cx="71628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&lt;dependency&gt;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groupId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org.springframework.cloud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groupId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artifactId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spring-cloud-starter-consul-config</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artifactId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&lt;/dependency&gt;</a:t>
            </a:r>
            <a:endParaRPr kumimoji="0" lang="en-US" altLang="en-US" sz="1000" b="0" i="0" u="none" strike="noStrike" cap="none" normalizeH="0" baseline="0" dirty="0">
              <a:ln>
                <a:noFill/>
              </a:ln>
              <a:solidFill>
                <a:srgbClr val="AEAEA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2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E3FB86D-5FAC-A8CE-06D4-32FD822FB716}"/>
              </a:ext>
            </a:extLst>
          </p:cNvPr>
          <p:cNvSpPr>
            <a:spLocks noChangeArrowheads="1"/>
          </p:cNvSpPr>
          <p:nvPr/>
        </p:nvSpPr>
        <p:spPr bwMode="auto">
          <a:xfrm>
            <a:off x="1981200" y="1469434"/>
            <a:ext cx="472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server:</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port: </a:t>
            </a:r>
            <a:r>
              <a:rPr kumimoji="0" lang="en-US" altLang="en-US" sz="1000" b="0" i="0" u="none" strike="noStrike" cap="none" normalizeH="0" baseline="0" dirty="0">
                <a:ln>
                  <a:noFill/>
                </a:ln>
                <a:solidFill>
                  <a:srgbClr val="3387CC"/>
                </a:solidFill>
                <a:effectLst/>
                <a:latin typeface="Courier New" panose="02070309020205020404" pitchFamily="49" charset="0"/>
                <a:cs typeface="Courier New" panose="02070309020205020404" pitchFamily="49" charset="0"/>
              </a:rPr>
              <a:t>9400</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spring: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application:</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PlanMS</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cloud:</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consul:</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host: localhost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config: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fail-fast: </a:t>
            </a:r>
            <a:r>
              <a:rPr kumimoji="0" lang="en-US" altLang="en-US" sz="1000" b="0" i="0" u="none" strike="noStrike" cap="none" normalizeH="0" baseline="0" dirty="0">
                <a:ln>
                  <a:noFill/>
                </a:ln>
                <a:solidFill>
                  <a:srgbClr val="E28964"/>
                </a:solidFill>
                <a:effectLst/>
                <a:latin typeface="Courier New" panose="02070309020205020404" pitchFamily="49" charset="0"/>
                <a:cs typeface="Courier New" panose="02070309020205020404" pitchFamily="49" charset="0"/>
              </a:rPr>
              <a:t>false</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enabled: </a:t>
            </a:r>
            <a:r>
              <a:rPr kumimoji="0" lang="en-US" altLang="en-US" sz="1000" b="0" i="0" u="none" strike="noStrike" cap="none" normalizeH="0" baseline="0" dirty="0">
                <a:ln>
                  <a:noFill/>
                </a:ln>
                <a:solidFill>
                  <a:srgbClr val="E28964"/>
                </a:solidFill>
                <a:effectLst/>
                <a:latin typeface="Courier New" panose="02070309020205020404" pitchFamily="49" charset="0"/>
                <a:cs typeface="Courier New" panose="02070309020205020404" pitchFamily="49" charset="0"/>
              </a:rPr>
              <a:t>true</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prefix: config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defaultContext: application</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data-key: data</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6"/>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profileSeparator: </a:t>
            </a:r>
            <a:r>
              <a:rPr kumimoji="0" lang="en-US" altLang="en-US" sz="1000" b="0" i="0" u="none" strike="noStrike" cap="none" normalizeH="0" baseline="0" dirty="0">
                <a:ln>
                  <a:noFill/>
                </a:ln>
                <a:solidFill>
                  <a:srgbClr val="65B042"/>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7"/>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format: YAML </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8"/>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21B65F8-7ADF-1774-F130-F0D9E50A0DD2}"/>
              </a:ext>
            </a:extLst>
          </p:cNvPr>
          <p:cNvSpPr txBox="1"/>
          <p:nvPr/>
        </p:nvSpPr>
        <p:spPr>
          <a:xfrm>
            <a:off x="304800" y="1265129"/>
            <a:ext cx="8534400" cy="369332"/>
          </a:xfrm>
          <a:prstGeom prst="rect">
            <a:avLst/>
          </a:prstGeom>
          <a:noFill/>
        </p:spPr>
        <p:txBody>
          <a:bodyPr wrap="square">
            <a:spAutoFit/>
          </a:bodyPr>
          <a:lstStyle/>
          <a:p>
            <a:pPr algn="just">
              <a:buFont typeface="+mj-lt"/>
              <a:buAutoNum type="arabicPeriod" startAt="8"/>
            </a:pPr>
            <a:r>
              <a:rPr lang="en-US" b="0" i="0" dirty="0">
                <a:solidFill>
                  <a:schemeClr val="tx1">
                    <a:lumMod val="95000"/>
                  </a:schemeClr>
                </a:solidFill>
                <a:effectLst/>
                <a:latin typeface="Roboto" panose="02000000000000000000" pitchFamily="2" charset="0"/>
              </a:rPr>
              <a:t>In the </a:t>
            </a:r>
            <a:r>
              <a:rPr lang="en-US" b="0" i="0" dirty="0" err="1">
                <a:solidFill>
                  <a:schemeClr val="tx1">
                    <a:lumMod val="95000"/>
                  </a:schemeClr>
                </a:solidFill>
                <a:effectLst/>
                <a:latin typeface="Roboto" panose="02000000000000000000" pitchFamily="2" charset="0"/>
              </a:rPr>
              <a:t>bootstrap.yml</a:t>
            </a:r>
            <a:r>
              <a:rPr lang="en-US" b="0" i="0" dirty="0">
                <a:solidFill>
                  <a:schemeClr val="tx1">
                    <a:lumMod val="95000"/>
                  </a:schemeClr>
                </a:solidFill>
                <a:effectLst/>
                <a:latin typeface="Roboto" panose="02000000000000000000" pitchFamily="2" charset="0"/>
              </a:rPr>
              <a:t> file of all microservices, provide the Consul server details.</a:t>
            </a:r>
          </a:p>
        </p:txBody>
      </p:sp>
      <p:sp>
        <p:nvSpPr>
          <p:cNvPr id="13" name="TextBox 12">
            <a:extLst>
              <a:ext uri="{FF2B5EF4-FFF2-40B4-BE49-F238E27FC236}">
                <a16:creationId xmlns:a16="http://schemas.microsoft.com/office/drawing/2014/main" id="{CB9AA5F6-C928-8DE5-AA1F-9D9F39CC2F1A}"/>
              </a:ext>
            </a:extLst>
          </p:cNvPr>
          <p:cNvSpPr txBox="1"/>
          <p:nvPr/>
        </p:nvSpPr>
        <p:spPr>
          <a:xfrm>
            <a:off x="498049" y="4372903"/>
            <a:ext cx="8639666" cy="2031325"/>
          </a:xfrm>
          <a:prstGeom prst="rect">
            <a:avLst/>
          </a:prstGeom>
          <a:noFill/>
        </p:spPr>
        <p:txBody>
          <a:bodyPr wrap="square">
            <a:spAutoFit/>
          </a:bodyPr>
          <a:lstStyle/>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enabled: setting this value to "false" disables Consul Config</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prefix: sets the base folder for configuration values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defaultContext: sets the folder name used by all applications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profileSeparator:  sets the value of the separator used to separate the profile name in property sources with profiles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format: format in which the configuration data is stored in consul, YAML/JSON/HCL format.</a:t>
            </a:r>
          </a:p>
        </p:txBody>
      </p:sp>
    </p:spTree>
    <p:extLst>
      <p:ext uri="{BB962C8B-B14F-4D97-AF65-F5344CB8AC3E}">
        <p14:creationId xmlns:p14="http://schemas.microsoft.com/office/powerpoint/2010/main" val="3221712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57F03C-0ADE-33DA-09D5-0AC3DC02E0EB}"/>
              </a:ext>
            </a:extLst>
          </p:cNvPr>
          <p:cNvSpPr txBox="1"/>
          <p:nvPr/>
        </p:nvSpPr>
        <p:spPr>
          <a:xfrm>
            <a:off x="152400" y="1524000"/>
            <a:ext cx="8763000" cy="3970318"/>
          </a:xfrm>
          <a:prstGeom prst="rect">
            <a:avLst/>
          </a:prstGeom>
          <a:noFill/>
        </p:spPr>
        <p:txBody>
          <a:bodyPr wrap="square">
            <a:spAutoFit/>
          </a:bodyPr>
          <a:lstStyle/>
          <a:p>
            <a:pPr algn="just"/>
            <a:r>
              <a:rPr lang="en-US" b="0" i="0" dirty="0">
                <a:solidFill>
                  <a:schemeClr val="tx1">
                    <a:lumMod val="95000"/>
                  </a:schemeClr>
                </a:solidFill>
                <a:effectLst/>
                <a:latin typeface="Roboto" panose="02000000000000000000" pitchFamily="2" charset="0"/>
              </a:rPr>
              <a:t>The Consul server will share the config data to the service during the bootstrap time but if there are any changes in the Consul config data, then we want it to be reflected in our microservices.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The consul server will automatically update the service with the config data changes once every 1000ms.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We can use the below property in the config file to customize this.</a:t>
            </a:r>
          </a:p>
          <a:p>
            <a:pPr algn="just"/>
            <a:endParaRPr lang="en-US" dirty="0">
              <a:solidFill>
                <a:schemeClr val="tx1">
                  <a:lumMod val="95000"/>
                </a:schemeClr>
              </a:solidFill>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IN" b="0" i="0" dirty="0">
                <a:solidFill>
                  <a:schemeClr val="tx1">
                    <a:lumMod val="95000"/>
                  </a:schemeClr>
                </a:solidFill>
                <a:effectLst/>
                <a:latin typeface="Courier New" panose="02070309020205020404" pitchFamily="49" charset="0"/>
              </a:rPr>
              <a:t>spring.cloud.consul.config.watch.delay: 100</a:t>
            </a:r>
            <a:endParaRPr lang="en-US" dirty="0">
              <a:solidFill>
                <a:schemeClr val="tx1">
                  <a:lumMod val="95000"/>
                </a:schemeClr>
              </a:solidFill>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Here, for every 100ms, the service will be notified with the updated config data from the Consul.</a:t>
            </a:r>
          </a:p>
        </p:txBody>
      </p:sp>
      <p:sp>
        <p:nvSpPr>
          <p:cNvPr id="14" name="TextBox 13">
            <a:extLst>
              <a:ext uri="{FF2B5EF4-FFF2-40B4-BE49-F238E27FC236}">
                <a16:creationId xmlns:a16="http://schemas.microsoft.com/office/drawing/2014/main" id="{1670041D-58B6-A210-F784-DACA1BB4D251}"/>
              </a:ext>
            </a:extLst>
          </p:cNvPr>
          <p:cNvSpPr txBox="1"/>
          <p:nvPr/>
        </p:nvSpPr>
        <p:spPr>
          <a:xfrm>
            <a:off x="914400" y="533400"/>
            <a:ext cx="7010400" cy="461665"/>
          </a:xfrm>
          <a:prstGeom prst="rect">
            <a:avLst/>
          </a:prstGeom>
          <a:noFill/>
        </p:spPr>
        <p:txBody>
          <a:bodyPr wrap="square">
            <a:spAutoFit/>
          </a:bodyPr>
          <a:lstStyle/>
          <a:p>
            <a:pPr algn="l"/>
            <a:r>
              <a:rPr lang="en-US" sz="2400" dirty="0">
                <a:solidFill>
                  <a:schemeClr val="tx1">
                    <a:lumMod val="95000"/>
                  </a:schemeClr>
                </a:solidFill>
                <a:effectLst/>
                <a:latin typeface="Open Sans" panose="020B0606030504020204" pitchFamily="34" charset="0"/>
              </a:rPr>
              <a:t>Consul - Distributed configuration with Consul</a:t>
            </a:r>
          </a:p>
        </p:txBody>
      </p:sp>
    </p:spTree>
    <p:extLst>
      <p:ext uri="{BB962C8B-B14F-4D97-AF65-F5344CB8AC3E}">
        <p14:creationId xmlns:p14="http://schemas.microsoft.com/office/powerpoint/2010/main" val="28068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Microservices</a:t>
            </a:r>
            <a:r>
              <a:rPr lang="en-US" dirty="0"/>
              <a:t>?</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most common approach to develop this application is to implement all these functionalities in a single application.</a:t>
            </a:r>
          </a:p>
          <a:p>
            <a:r>
              <a:rPr lang="en-US" sz="2000" dirty="0">
                <a:latin typeface="Times New Roman" pitchFamily="18" charset="0"/>
                <a:cs typeface="Times New Roman" pitchFamily="18" charset="0"/>
              </a:rPr>
              <a:t>This type of architecture where all the functionalities are implemented in one single application is called as </a:t>
            </a:r>
            <a:r>
              <a:rPr lang="en-US" sz="2000" b="1" dirty="0">
                <a:solidFill>
                  <a:srgbClr val="FFFF00"/>
                </a:solidFill>
                <a:latin typeface="Times New Roman" pitchFamily="18" charset="0"/>
                <a:cs typeface="Times New Roman" pitchFamily="18" charset="0"/>
              </a:rPr>
              <a:t>Monolithic Architecture</a:t>
            </a:r>
            <a:r>
              <a:rPr lang="en-US" sz="2000" dirty="0">
                <a:solidFill>
                  <a:srgbClr val="FFFF00"/>
                </a:solidFill>
                <a:latin typeface="Times New Roman" pitchFamily="18" charset="0"/>
                <a:cs typeface="Times New Roman" pitchFamily="18" charset="0"/>
              </a:rPr>
              <a:t>.</a:t>
            </a:r>
          </a:p>
          <a:p>
            <a:r>
              <a:rPr lang="en-US" sz="2000" dirty="0">
                <a:latin typeface="Times New Roman" pitchFamily="18" charset="0"/>
                <a:cs typeface="Times New Roman" pitchFamily="18" charset="0"/>
              </a:rPr>
              <a:t>Some common layers in this architecture are as follows:</a:t>
            </a:r>
          </a:p>
          <a:p>
            <a:pPr>
              <a:buNone/>
            </a:pPr>
            <a:r>
              <a:rPr lang="en-US" sz="2000"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Presentation Layer</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It responsible for handling HTTP requests and sending </a:t>
            </a:r>
            <a:r>
              <a:rPr lang="en-US" sz="2000" dirty="0" err="1">
                <a:latin typeface="Times New Roman" pitchFamily="18" charset="0"/>
                <a:cs typeface="Times New Roman" pitchFamily="18" charset="0"/>
              </a:rPr>
              <a:t>respose</a:t>
            </a:r>
            <a:r>
              <a:rPr lang="en-US" sz="2000" dirty="0">
                <a:latin typeface="Times New Roman" pitchFamily="18" charset="0"/>
                <a:cs typeface="Times New Roman" pitchFamily="18" charset="0"/>
              </a:rPr>
              <a:t>.</a:t>
            </a:r>
          </a:p>
          <a:p>
            <a:pPr>
              <a:buNone/>
            </a:pPr>
            <a:r>
              <a:rPr lang="en-US" sz="2000" b="1" dirty="0">
                <a:solidFill>
                  <a:srgbClr val="FF0000"/>
                </a:solidFill>
                <a:latin typeface="Times New Roman" pitchFamily="18" charset="0"/>
                <a:cs typeface="Times New Roman" pitchFamily="18" charset="0"/>
              </a:rPr>
              <a:t>Service Layer</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In this layer business logic of the application is </a:t>
            </a:r>
            <a:r>
              <a:rPr lang="en-US" sz="2000" dirty="0" err="1">
                <a:latin typeface="Times New Roman" pitchFamily="18" charset="0"/>
                <a:cs typeface="Times New Roman" pitchFamily="18" charset="0"/>
              </a:rPr>
              <a:t>implemente</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In this layer logic for accessing the database is implemented.</a:t>
            </a:r>
          </a:p>
          <a:p>
            <a:pPr>
              <a:buNone/>
            </a:pPr>
            <a:endParaRPr lang="en-US" sz="2000" dirty="0">
              <a:solidFill>
                <a:srgbClr val="FFFF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a:solidFill>
                  <a:srgbClr val="00B0F0"/>
                </a:solidFill>
                <a:latin typeface="Times New Roman" pitchFamily="18" charset="0"/>
                <a:cs typeface="Times New Roman" pitchFamily="18" charset="0"/>
              </a:rPr>
              <a:t>common layers in this architecture</a:t>
            </a:r>
          </a:p>
        </p:txBody>
      </p:sp>
      <p:sp>
        <p:nvSpPr>
          <p:cNvPr id="3" name="Text Placeholder 2"/>
          <p:cNvSpPr>
            <a:spLocks noGrp="1"/>
          </p:cNvSpPr>
          <p:nvPr>
            <p:ph type="body" idx="2"/>
          </p:nvPr>
        </p:nvSpPr>
        <p:spPr>
          <a:xfrm>
            <a:off x="685800" y="1435100"/>
            <a:ext cx="3200400" cy="4572000"/>
          </a:xfrm>
        </p:spPr>
        <p:txBody>
          <a:bodyPr>
            <a:normAutofit fontScale="92500" lnSpcReduction="20000"/>
          </a:bodyPr>
          <a:lstStyle/>
          <a:p>
            <a:pPr>
              <a:buFont typeface="Arial" pitchFamily="34" charset="0"/>
              <a:buChar char="•"/>
            </a:pPr>
            <a:r>
              <a:rPr lang="en-US" sz="1600" dirty="0">
                <a:latin typeface="Times New Roman" pitchFamily="18" charset="0"/>
                <a:cs typeface="Times New Roman" pitchFamily="18" charset="0"/>
              </a:rPr>
              <a:t>Deployment will take a long time.</a:t>
            </a:r>
          </a:p>
          <a:p>
            <a:pPr>
              <a:buFont typeface="Arial" pitchFamily="34" charset="0"/>
              <a:buChar char="•"/>
            </a:pPr>
            <a:r>
              <a:rPr lang="en-US" sz="1600" dirty="0">
                <a:latin typeface="Times New Roman" pitchFamily="18" charset="0"/>
                <a:cs typeface="Times New Roman" pitchFamily="18" charset="0"/>
              </a:rPr>
              <a:t>Scalability is an issue as it is not possible to scale any single functionality alone. For example, the 'Search' functionality maybe used more often than the 'Book' functionality. Hence, we would like to scale the 'Search' functionality and not the 'Book' functionality. This is not possible when we go with the monolithic approach.</a:t>
            </a:r>
          </a:p>
          <a:p>
            <a:pPr>
              <a:buFont typeface="Arial" pitchFamily="34" charset="0"/>
              <a:buChar char="•"/>
            </a:pPr>
            <a:r>
              <a:rPr lang="en-US" sz="1600" dirty="0">
                <a:latin typeface="Times New Roman" pitchFamily="18" charset="0"/>
                <a:cs typeface="Times New Roman" pitchFamily="18" charset="0"/>
              </a:rPr>
              <a:t>Failure of a single functionality will lead to failure of entire application in monolithic architecture.</a:t>
            </a:r>
          </a:p>
          <a:p>
            <a:pPr>
              <a:buFont typeface="Arial" pitchFamily="34" charset="0"/>
              <a:buChar char="•"/>
            </a:pPr>
            <a:r>
              <a:rPr lang="en-US" sz="1600" dirty="0">
                <a:latin typeface="Times New Roman" pitchFamily="18" charset="0"/>
                <a:cs typeface="Times New Roman" pitchFamily="18" charset="0"/>
              </a:rPr>
              <a:t>New technologies or frameworks cannot be used in the existing application. If new technology is needed, then complete re-write must be done.</a:t>
            </a:r>
          </a:p>
          <a:p>
            <a:pPr>
              <a:buFont typeface="Arial" pitchFamily="34" charset="0"/>
              <a:buChar char="•"/>
            </a:pPr>
            <a:r>
              <a:rPr lang="en-US" sz="1600" dirty="0">
                <a:latin typeface="Times New Roman" pitchFamily="18" charset="0"/>
                <a:cs typeface="Times New Roman" pitchFamily="18" charset="0"/>
              </a:rPr>
              <a:t>It is not very reliable as a single bug in any module can bring down the entire application.</a:t>
            </a:r>
          </a:p>
          <a:p>
            <a:endParaRPr lang="en-US" dirty="0"/>
          </a:p>
        </p:txBody>
      </p:sp>
      <p:sp>
        <p:nvSpPr>
          <p:cNvPr id="4" name="Content Placeholder 3"/>
          <p:cNvSpPr>
            <a:spLocks noGrp="1"/>
          </p:cNvSpPr>
          <p:nvPr>
            <p:ph sz="half" idx="1"/>
          </p:nvPr>
        </p:nvSpPr>
        <p:spPr>
          <a:xfrm>
            <a:off x="3429000" y="1435100"/>
            <a:ext cx="5486400" cy="5118100"/>
          </a:xfrm>
        </p:spPr>
        <p:txBody>
          <a:bodyPr>
            <a:normAutofit/>
          </a:bodyPr>
          <a:lstStyle/>
          <a:p>
            <a:r>
              <a:rPr lang="en-US" sz="1600" dirty="0">
                <a:latin typeface="Times New Roman" pitchFamily="18" charset="0"/>
                <a:cs typeface="Times New Roman" pitchFamily="18" charset="0"/>
              </a:rPr>
              <a:t>The applications developed using this architecture are easy to develop, test and deploy. However, there are certain issues that tag along with monolithic applications. As the application becomes larger and complex, we will face difficulties in the following aspects:</a:t>
            </a:r>
          </a:p>
        </p:txBody>
      </p:sp>
      <p:pic>
        <p:nvPicPr>
          <p:cNvPr id="1026" name="Picture 2" descr="C:\Users\Hp\Desktop\layers.PNG"/>
          <p:cNvPicPr>
            <a:picLocks noChangeAspect="1" noChangeArrowheads="1"/>
          </p:cNvPicPr>
          <p:nvPr/>
        </p:nvPicPr>
        <p:blipFill>
          <a:blip r:embed="rId2" cstate="print"/>
          <a:srcRect/>
          <a:stretch>
            <a:fillRect/>
          </a:stretch>
        </p:blipFill>
        <p:spPr bwMode="auto">
          <a:xfrm>
            <a:off x="5029200" y="2895600"/>
            <a:ext cx="3071312" cy="34803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3200" dirty="0">
                <a:latin typeface="Times New Roman" pitchFamily="18" charset="0"/>
                <a:cs typeface="Times New Roman" pitchFamily="18" charset="0"/>
              </a:rPr>
              <a:t>What are </a:t>
            </a:r>
            <a:r>
              <a:rPr lang="en-US" sz="3200" dirty="0" err="1">
                <a:latin typeface="Times New Roman" pitchFamily="18" charset="0"/>
                <a:cs typeface="Times New Roman" pitchFamily="18" charset="0"/>
              </a:rPr>
              <a:t>Microservices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219200"/>
            <a:ext cx="8001000" cy="5410200"/>
          </a:xfrm>
        </p:spPr>
        <p:txBody>
          <a:bodyPr>
            <a:normAutofit/>
          </a:bodyPr>
          <a:lstStyle/>
          <a:p>
            <a:r>
              <a:rPr lang="en-US" sz="1800" dirty="0">
                <a:latin typeface="Times New Roman" pitchFamily="18" charset="0"/>
                <a:cs typeface="Times New Roman" pitchFamily="18" charset="0"/>
              </a:rPr>
              <a:t>Monolithic </a:t>
            </a:r>
            <a:r>
              <a:rPr lang="en-US" sz="1800" dirty="0" err="1">
                <a:latin typeface="Times New Roman" pitchFamily="18" charset="0"/>
                <a:cs typeface="Times New Roman" pitchFamily="18" charset="0"/>
              </a:rPr>
              <a:t>architecure</a:t>
            </a:r>
            <a:r>
              <a:rPr lang="en-US" sz="1800" dirty="0">
                <a:latin typeface="Times New Roman" pitchFamily="18" charset="0"/>
                <a:cs typeface="Times New Roman" pitchFamily="18" charset="0"/>
              </a:rPr>
              <a:t> all the </a:t>
            </a:r>
            <a:r>
              <a:rPr lang="en-US" sz="1800" dirty="0" err="1">
                <a:latin typeface="Times New Roman" pitchFamily="18" charset="0"/>
                <a:cs typeface="Times New Roman" pitchFamily="18" charset="0"/>
              </a:rPr>
              <a:t>fuctionalities</a:t>
            </a:r>
            <a:r>
              <a:rPr lang="en-US" sz="1800" dirty="0">
                <a:latin typeface="Times New Roman" pitchFamily="18" charset="0"/>
                <a:cs typeface="Times New Roman" pitchFamily="18" charset="0"/>
              </a:rPr>
              <a:t> are implemented in one single application and then this application is deployed. But it has some drawbacks which can be addressed if we develop the application using another </a:t>
            </a:r>
            <a:r>
              <a:rPr lang="en-US" sz="1800" dirty="0" err="1">
                <a:latin typeface="Times New Roman" pitchFamily="18" charset="0"/>
                <a:cs typeface="Times New Roman" pitchFamily="18" charset="0"/>
              </a:rPr>
              <a:t>architecure</a:t>
            </a:r>
            <a:r>
              <a:rPr lang="en-US" sz="1800" dirty="0">
                <a:latin typeface="Times New Roman" pitchFamily="18" charset="0"/>
                <a:cs typeface="Times New Roman" pitchFamily="18" charset="0"/>
              </a:rPr>
              <a:t> called as </a:t>
            </a:r>
            <a:r>
              <a:rPr lang="en-US" sz="1800" b="1" dirty="0" err="1">
                <a:latin typeface="Times New Roman" pitchFamily="18" charset="0"/>
                <a:cs typeface="Times New Roman" pitchFamily="18" charset="0"/>
              </a:rPr>
              <a:t>microservices</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In this architecture we split the application into a set of smaller services instead of building a single monolithic application.</a:t>
            </a:r>
          </a:p>
          <a:p>
            <a:r>
              <a:rPr lang="en-US" sz="1400" dirty="0">
                <a:solidFill>
                  <a:srgbClr val="FFFF00"/>
                </a:solidFill>
                <a:latin typeface="Times New Roman" pitchFamily="18" charset="0"/>
                <a:cs typeface="Times New Roman" pitchFamily="18" charset="0"/>
              </a:rPr>
              <a:t>Search Product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Responsible for </a:t>
            </a:r>
            <a:r>
              <a:rPr lang="en-US" sz="1400" dirty="0" err="1">
                <a:latin typeface="Times New Roman" pitchFamily="18" charset="0"/>
                <a:cs typeface="Times New Roman" pitchFamily="18" charset="0"/>
              </a:rPr>
              <a:t>seaching</a:t>
            </a:r>
            <a:r>
              <a:rPr lang="en-US" sz="1400" dirty="0">
                <a:latin typeface="Times New Roman" pitchFamily="18" charset="0"/>
                <a:cs typeface="Times New Roman" pitchFamily="18" charset="0"/>
              </a:rPr>
              <a:t> a product.</a:t>
            </a:r>
          </a:p>
          <a:p>
            <a:r>
              <a:rPr lang="en-US" sz="1400" dirty="0">
                <a:solidFill>
                  <a:srgbClr val="FFFF00"/>
                </a:solidFill>
                <a:latin typeface="Times New Roman" pitchFamily="18" charset="0"/>
                <a:cs typeface="Times New Roman" pitchFamily="18" charset="0"/>
              </a:rPr>
              <a:t>View Order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View orders placed by customer.</a:t>
            </a:r>
          </a:p>
          <a:p>
            <a:r>
              <a:rPr lang="en-US" sz="1400" dirty="0">
                <a:solidFill>
                  <a:srgbClr val="FFFF00"/>
                </a:solidFill>
                <a:latin typeface="Times New Roman" pitchFamily="18" charset="0"/>
                <a:cs typeface="Times New Roman" pitchFamily="18" charset="0"/>
              </a:rPr>
              <a:t>Place Order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Takes an order and process it.</a:t>
            </a:r>
          </a:p>
          <a:p>
            <a:r>
              <a:rPr lang="en-US" sz="1400" dirty="0">
                <a:solidFill>
                  <a:srgbClr val="FFFF00"/>
                </a:solidFill>
                <a:latin typeface="Times New Roman" pitchFamily="18" charset="0"/>
                <a:cs typeface="Times New Roman" pitchFamily="18" charset="0"/>
              </a:rPr>
              <a:t>Cart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Manage user cart, this service can utilize Catalog service as a data source.</a:t>
            </a:r>
          </a:p>
          <a:p>
            <a:r>
              <a:rPr lang="en-US" sz="1400" dirty="0">
                <a:solidFill>
                  <a:srgbClr val="FFFF00"/>
                </a:solidFill>
                <a:latin typeface="Times New Roman" pitchFamily="18" charset="0"/>
                <a:cs typeface="Times New Roman" pitchFamily="18" charset="0"/>
              </a:rPr>
              <a:t>Payment </a:t>
            </a:r>
            <a:r>
              <a:rPr lang="en-US" sz="1400" dirty="0" err="1">
                <a:solidFill>
                  <a:srgbClr val="FFFF00"/>
                </a:solidFill>
                <a:latin typeface="Times New Roman" pitchFamily="18" charset="0"/>
                <a:cs typeface="Times New Roman" pitchFamily="18" charset="0"/>
              </a:rPr>
              <a:t>Microservice</a:t>
            </a:r>
            <a:r>
              <a:rPr lang="en-US" sz="1400" dirty="0">
                <a:latin typeface="Times New Roman" pitchFamily="18" charset="0"/>
                <a:cs typeface="Times New Roman" pitchFamily="18" charset="0"/>
              </a:rPr>
              <a:t> - Manage payments.</a:t>
            </a:r>
          </a:p>
          <a:p>
            <a:endParaRPr lang="en-US" sz="14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2050" name="Picture 2" descr="C:\Users\Hp\Desktop\types micro.PNG"/>
          <p:cNvPicPr>
            <a:picLocks noChangeAspect="1" noChangeArrowheads="1"/>
          </p:cNvPicPr>
          <p:nvPr/>
        </p:nvPicPr>
        <p:blipFill>
          <a:blip r:embed="rId2" cstate="print"/>
          <a:srcRect/>
          <a:stretch>
            <a:fillRect/>
          </a:stretch>
        </p:blipFill>
        <p:spPr bwMode="auto">
          <a:xfrm>
            <a:off x="4769224" y="4144956"/>
            <a:ext cx="3657600" cy="27444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3600" dirty="0">
                <a:solidFill>
                  <a:schemeClr val="accent1">
                    <a:lumMod val="60000"/>
                    <a:lumOff val="40000"/>
                  </a:schemeClr>
                </a:solidFill>
                <a:latin typeface="Times New Roman" pitchFamily="18" charset="0"/>
                <a:cs typeface="Times New Roman" pitchFamily="18" charset="0"/>
              </a:rPr>
              <a:t>Monolithic v/s </a:t>
            </a:r>
            <a:r>
              <a:rPr lang="en-US" sz="3600" dirty="0" err="1">
                <a:solidFill>
                  <a:schemeClr val="accent1">
                    <a:lumMod val="60000"/>
                    <a:lumOff val="40000"/>
                  </a:schemeClr>
                </a:solidFill>
                <a:latin typeface="Times New Roman" pitchFamily="18" charset="0"/>
                <a:cs typeface="Times New Roman" pitchFamily="18" charset="0"/>
              </a:rPr>
              <a:t>Microservices</a:t>
            </a:r>
            <a:endParaRPr lang="en-US" sz="3600"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295400"/>
            <a:ext cx="7772400" cy="5334000"/>
          </a:xfrm>
        </p:spPr>
        <p:txBody>
          <a:bodyPr>
            <a:normAutofit/>
          </a:bodyPr>
          <a:lstStyle/>
          <a:p>
            <a:r>
              <a:rPr lang="en-US" sz="2800" dirty="0">
                <a:latin typeface="Times New Roman" pitchFamily="18" charset="0"/>
                <a:cs typeface="Times New Roman" pitchFamily="18" charset="0"/>
              </a:rPr>
              <a:t>Now let us see how functionally wise they are different.</a:t>
            </a:r>
          </a:p>
          <a:p>
            <a:endParaRPr lang="en-US" sz="2800" dirty="0">
              <a:latin typeface="Times New Roman" pitchFamily="18" charset="0"/>
              <a:cs typeface="Times New Roman" pitchFamily="18" charset="0"/>
            </a:endParaRPr>
          </a:p>
        </p:txBody>
      </p:sp>
      <p:pic>
        <p:nvPicPr>
          <p:cNvPr id="3074" name="Picture 2" descr="C:\Users\Hp\Desktop\m nd m.PNG"/>
          <p:cNvPicPr>
            <a:picLocks noChangeAspect="1" noChangeArrowheads="1"/>
          </p:cNvPicPr>
          <p:nvPr/>
        </p:nvPicPr>
        <p:blipFill>
          <a:blip r:embed="rId2" cstate="print"/>
          <a:srcRect/>
          <a:stretch>
            <a:fillRect/>
          </a:stretch>
        </p:blipFill>
        <p:spPr bwMode="auto">
          <a:xfrm>
            <a:off x="1066800" y="2209800"/>
            <a:ext cx="7094537" cy="42830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1164336"/>
          </a:xfrm>
        </p:spPr>
        <p:txBody>
          <a:bodyPr/>
          <a:lstStyle/>
          <a:p>
            <a:r>
              <a:rPr lang="en-US" sz="2800" dirty="0">
                <a:latin typeface="Times New Roman" pitchFamily="18" charset="0"/>
                <a:cs typeface="Times New Roman" pitchFamily="18" charset="0"/>
              </a:rPr>
              <a:t>Monolithic v/s </a:t>
            </a:r>
            <a:r>
              <a:rPr lang="en-US" sz="2800" dirty="0" err="1">
                <a:latin typeface="Times New Roman" pitchFamily="18" charset="0"/>
                <a:cs typeface="Times New Roman" pitchFamily="18" charset="0"/>
              </a:rPr>
              <a:t>Microservices</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Development, Testing, Runtime, Packaging, Scalability, Minor Changes</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r>
              <a:rPr lang="en-US" sz="1800" dirty="0">
                <a:latin typeface="Times New Roman" pitchFamily="18" charset="0"/>
                <a:cs typeface="Times New Roman" pitchFamily="18" charset="0"/>
              </a:rPr>
              <a:t>Needs to be developed in a single language.</a:t>
            </a:r>
          </a:p>
          <a:p>
            <a:r>
              <a:rPr lang="en-US" sz="1800" dirty="0">
                <a:latin typeface="Times New Roman" pitchFamily="18" charset="0"/>
                <a:cs typeface="Times New Roman" pitchFamily="18" charset="0"/>
              </a:rPr>
              <a:t>For any change, the entire application needs to be tested again.</a:t>
            </a:r>
          </a:p>
          <a:p>
            <a:r>
              <a:rPr lang="en-US" sz="1800" dirty="0">
                <a:latin typeface="Times New Roman" pitchFamily="18" charset="0"/>
                <a:cs typeface="Times New Roman" pitchFamily="18" charset="0"/>
              </a:rPr>
              <a:t>Monolithic application runs as a single process.</a:t>
            </a:r>
          </a:p>
          <a:p>
            <a:r>
              <a:rPr lang="en-US" sz="1800" dirty="0">
                <a:latin typeface="Times New Roman" pitchFamily="18" charset="0"/>
                <a:cs typeface="Times New Roman" pitchFamily="18" charset="0"/>
              </a:rPr>
              <a:t>Packaged as a single JAR/WAR file.</a:t>
            </a:r>
          </a:p>
          <a:p>
            <a:r>
              <a:rPr lang="en-US" sz="1800" dirty="0">
                <a:latin typeface="Times New Roman" pitchFamily="18" charset="0"/>
                <a:cs typeface="Times New Roman" pitchFamily="18" charset="0"/>
              </a:rPr>
              <a:t>Entire application needs to be scaled or replicated on multiple servers.</a:t>
            </a:r>
          </a:p>
          <a:p>
            <a:r>
              <a:rPr lang="en-US" sz="1800" dirty="0">
                <a:latin typeface="Times New Roman" pitchFamily="18" charset="0"/>
                <a:cs typeface="Times New Roman" pitchFamily="18" charset="0"/>
              </a:rPr>
              <a:t>For any modification. entire application needs to be re-built and re-deployed</a:t>
            </a: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1800" dirty="0">
                <a:latin typeface="Times New Roman" pitchFamily="18" charset="0"/>
                <a:cs typeface="Times New Roman" pitchFamily="18" charset="0"/>
              </a:rPr>
              <a:t>Each service can be written in different languages.</a:t>
            </a:r>
          </a:p>
          <a:p>
            <a:r>
              <a:rPr lang="en-US" sz="1800" dirty="0">
                <a:latin typeface="Times New Roman" pitchFamily="18" charset="0"/>
                <a:cs typeface="Times New Roman" pitchFamily="18" charset="0"/>
              </a:rPr>
              <a:t>Only the modified service needs to be tested again.</a:t>
            </a:r>
          </a:p>
          <a:p>
            <a:r>
              <a:rPr lang="en-US" sz="1800" dirty="0">
                <a:latin typeface="Times New Roman" pitchFamily="18" charset="0"/>
                <a:cs typeface="Times New Roman" pitchFamily="18" charset="0"/>
              </a:rPr>
              <a:t>Each service runs its own process.</a:t>
            </a:r>
          </a:p>
          <a:p>
            <a:r>
              <a:rPr lang="en-US" sz="1800" dirty="0">
                <a:latin typeface="Times New Roman" pitchFamily="18" charset="0"/>
                <a:cs typeface="Times New Roman" pitchFamily="18" charset="0"/>
              </a:rPr>
              <a:t>Each service is packaged as single JAR/WAR file.</a:t>
            </a:r>
          </a:p>
          <a:p>
            <a:r>
              <a:rPr lang="en-US" sz="1800" dirty="0">
                <a:latin typeface="Times New Roman" pitchFamily="18" charset="0"/>
                <a:cs typeface="Times New Roman" pitchFamily="18" charset="0"/>
              </a:rPr>
              <a:t>Only the service that requires scaling, can be scaled.</a:t>
            </a:r>
          </a:p>
          <a:p>
            <a:r>
              <a:rPr lang="en-US" sz="1800" dirty="0">
                <a:latin typeface="Times New Roman" pitchFamily="18" charset="0"/>
                <a:cs typeface="Times New Roman" pitchFamily="18" charset="0"/>
              </a:rPr>
              <a:t>Only the modified service needs to be re-built and re-deployed</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2400" dirty="0">
                <a:solidFill>
                  <a:srgbClr val="FFFF00"/>
                </a:solidFill>
                <a:latin typeface="Times New Roman" pitchFamily="18" charset="0"/>
                <a:cs typeface="Times New Roman" pitchFamily="18" charset="0"/>
              </a:rPr>
              <a:t>Simple </a:t>
            </a:r>
            <a:r>
              <a:rPr lang="en-US" sz="2400" dirty="0" err="1">
                <a:solidFill>
                  <a:srgbClr val="FFFF00"/>
                </a:solidFill>
                <a:latin typeface="Times New Roman" pitchFamily="18" charset="0"/>
                <a:cs typeface="Times New Roman" pitchFamily="18" charset="0"/>
              </a:rPr>
              <a:t>MicroService</a:t>
            </a:r>
            <a:r>
              <a:rPr lang="en-US" sz="2400" dirty="0">
                <a:solidFill>
                  <a:srgbClr val="FFFF00"/>
                </a:solidFill>
                <a:latin typeface="Times New Roman" pitchFamily="18" charset="0"/>
                <a:cs typeface="Times New Roman" pitchFamily="18" charset="0"/>
              </a:rPr>
              <a:t> example</a:t>
            </a:r>
          </a:p>
        </p:txBody>
      </p:sp>
      <p:sp>
        <p:nvSpPr>
          <p:cNvPr id="3" name="Content Placeholder 2"/>
          <p:cNvSpPr>
            <a:spLocks noGrp="1"/>
          </p:cNvSpPr>
          <p:nvPr>
            <p:ph idx="1"/>
          </p:nvPr>
        </p:nvSpPr>
        <p:spPr>
          <a:xfrm>
            <a:off x="914400" y="1143000"/>
            <a:ext cx="7772400" cy="5212560"/>
          </a:xfrm>
        </p:spPr>
        <p:txBody>
          <a:bodyPr>
            <a:normAutofit lnSpcReduction="10000"/>
          </a:bodyPr>
          <a:lstStyle/>
          <a:p>
            <a:r>
              <a:rPr lang="en-US" sz="1600" dirty="0">
                <a:solidFill>
                  <a:srgbClr val="00B0F0"/>
                </a:solidFill>
                <a:latin typeface="Times New Roman" pitchFamily="18" charset="0"/>
                <a:cs typeface="Times New Roman" pitchFamily="18" charset="0"/>
              </a:rPr>
              <a:t>An online shopping application can be divided into a number of </a:t>
            </a:r>
            <a:r>
              <a:rPr lang="en-US" sz="1600" dirty="0" err="1">
                <a:solidFill>
                  <a:srgbClr val="00B0F0"/>
                </a:solidFill>
                <a:latin typeface="Times New Roman" pitchFamily="18" charset="0"/>
                <a:cs typeface="Times New Roman" pitchFamily="18" charset="0"/>
              </a:rPr>
              <a:t>microservices</a:t>
            </a:r>
            <a:r>
              <a:rPr lang="en-US" sz="1600" dirty="0">
                <a:solidFill>
                  <a:srgbClr val="00B0F0"/>
                </a:solidFill>
                <a:latin typeface="Times New Roman" pitchFamily="18" charset="0"/>
                <a:cs typeface="Times New Roman" pitchFamily="18" charset="0"/>
              </a:rPr>
              <a:t> based on the functionality and business requirements.</a:t>
            </a: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r>
              <a:rPr lang="en-US" sz="1600" b="1" dirty="0">
                <a:solidFill>
                  <a:srgbClr val="FFFF00"/>
                </a:solidFill>
                <a:latin typeface="Times New Roman" pitchFamily="18" charset="0"/>
                <a:cs typeface="Times New Roman" pitchFamily="18" charset="0"/>
              </a:rPr>
              <a:t>Product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can be used to help the User search for any specific product that they are looking for.</a:t>
            </a:r>
          </a:p>
          <a:p>
            <a:r>
              <a:rPr lang="en-US" sz="1600" b="1" dirty="0">
                <a:solidFill>
                  <a:srgbClr val="FFFF00"/>
                </a:solidFill>
                <a:latin typeface="Times New Roman" pitchFamily="18" charset="0"/>
                <a:cs typeface="Times New Roman" pitchFamily="18" charset="0"/>
              </a:rPr>
              <a:t>Product Categories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shows all product categories available to the User.</a:t>
            </a:r>
          </a:p>
          <a:p>
            <a:r>
              <a:rPr lang="en-US" sz="1600" b="1" dirty="0">
                <a:solidFill>
                  <a:srgbClr val="FFFF00"/>
                </a:solidFill>
                <a:latin typeface="Times New Roman" pitchFamily="18" charset="0"/>
                <a:cs typeface="Times New Roman" pitchFamily="18" charset="0"/>
              </a:rPr>
              <a:t>Orders </a:t>
            </a:r>
            <a:r>
              <a:rPr lang="en-US" sz="1600" b="1" dirty="0" err="1">
                <a:solidFill>
                  <a:srgbClr val="FFFF00"/>
                </a:solidFill>
                <a:latin typeface="Times New Roman" pitchFamily="18" charset="0"/>
                <a:cs typeface="Times New Roman" pitchFamily="18" charset="0"/>
              </a:rPr>
              <a:t>Microservice</a:t>
            </a:r>
            <a:r>
              <a:rPr lang="en-US" sz="1600" dirty="0">
                <a:solidFill>
                  <a:srgbClr val="FFFF00"/>
                </a:solidFill>
                <a:latin typeface="Times New Roman" pitchFamily="18" charset="0"/>
                <a:cs typeface="Times New Roman" pitchFamily="18" charset="0"/>
              </a:rPr>
              <a:t>:</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is responsible for placing orders and the User can view the order history as well.</a:t>
            </a:r>
          </a:p>
          <a:p>
            <a:r>
              <a:rPr lang="en-US" sz="1600" b="1" dirty="0">
                <a:solidFill>
                  <a:srgbClr val="FFFF00"/>
                </a:solidFill>
                <a:latin typeface="Times New Roman" pitchFamily="18" charset="0"/>
                <a:cs typeface="Times New Roman" pitchFamily="18" charset="0"/>
              </a:rPr>
              <a:t>Recommended Products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shows a list of recommended products to the User based on purchase histor</a:t>
            </a:r>
            <a:r>
              <a:rPr lang="en-US" sz="1600" dirty="0"/>
              <a:t>y.</a:t>
            </a:r>
          </a:p>
          <a:p>
            <a:endParaRPr lang="en-US" sz="1600" dirty="0">
              <a:solidFill>
                <a:srgbClr val="00B0F0"/>
              </a:solidFill>
              <a:latin typeface="Times New Roman" pitchFamily="18" charset="0"/>
              <a:cs typeface="Times New Roman" pitchFamily="18" charset="0"/>
            </a:endParaRPr>
          </a:p>
        </p:txBody>
      </p:sp>
      <p:pic>
        <p:nvPicPr>
          <p:cNvPr id="4098" name="Picture 2" descr="C:\Users\Hp\Desktop\ex.PNG"/>
          <p:cNvPicPr>
            <a:picLocks noChangeAspect="1" noChangeArrowheads="1"/>
          </p:cNvPicPr>
          <p:nvPr/>
        </p:nvPicPr>
        <p:blipFill>
          <a:blip r:embed="rId2" cstate="print"/>
          <a:srcRect/>
          <a:stretch>
            <a:fillRect/>
          </a:stretch>
        </p:blipFill>
        <p:spPr bwMode="auto">
          <a:xfrm>
            <a:off x="1606550" y="1758950"/>
            <a:ext cx="6851650" cy="23558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92D050"/>
                </a:solidFill>
                <a:latin typeface="Times New Roman" pitchFamily="18" charset="0"/>
                <a:cs typeface="Times New Roman" pitchFamily="18" charset="0"/>
              </a:rPr>
              <a:t>Reasons for choosing </a:t>
            </a:r>
            <a:r>
              <a:rPr lang="en-US" dirty="0" err="1">
                <a:solidFill>
                  <a:srgbClr val="92D050"/>
                </a:solidFill>
                <a:latin typeface="Times New Roman" pitchFamily="18" charset="0"/>
                <a:cs typeface="Times New Roman" pitchFamily="18" charset="0"/>
              </a:rPr>
              <a:t>Microservice</a:t>
            </a:r>
            <a:endParaRPr lang="en-US" dirty="0">
              <a:solidFill>
                <a:srgbClr val="92D05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524000"/>
            <a:ext cx="7772400" cy="4831560"/>
          </a:xfrm>
        </p:spPr>
        <p:txBody>
          <a:bodyPr/>
          <a:lstStyle/>
          <a:p>
            <a:r>
              <a:rPr lang="en-US" b="1" dirty="0">
                <a:solidFill>
                  <a:schemeClr val="tx1">
                    <a:lumMod val="85000"/>
                  </a:schemeClr>
                </a:solidFill>
                <a:latin typeface="Times New Roman" pitchFamily="18" charset="0"/>
                <a:cs typeface="Times New Roman" pitchFamily="18" charset="0"/>
              </a:rPr>
              <a:t>Easy deployment</a:t>
            </a:r>
            <a:endParaRPr lang="en-US" dirty="0">
              <a:solidFill>
                <a:schemeClr val="tx1">
                  <a:lumMod val="85000"/>
                </a:schemeClr>
              </a:solidFill>
              <a:latin typeface="Times New Roman" pitchFamily="18" charset="0"/>
              <a:cs typeface="Times New Roman" pitchFamily="18" charset="0"/>
            </a:endParaRPr>
          </a:p>
          <a:p>
            <a:r>
              <a:rPr lang="en-US" b="1" dirty="0">
                <a:solidFill>
                  <a:schemeClr val="tx1">
                    <a:lumMod val="85000"/>
                  </a:schemeClr>
                </a:solidFill>
                <a:latin typeface="Times New Roman" pitchFamily="18" charset="0"/>
                <a:cs typeface="Times New Roman" pitchFamily="18" charset="0"/>
              </a:rPr>
              <a:t>Small teams</a:t>
            </a:r>
          </a:p>
          <a:p>
            <a:r>
              <a:rPr lang="en-US" b="1" dirty="0">
                <a:solidFill>
                  <a:schemeClr val="tx1">
                    <a:lumMod val="85000"/>
                  </a:schemeClr>
                </a:solidFill>
                <a:latin typeface="Times New Roman" pitchFamily="18" charset="0"/>
                <a:cs typeface="Times New Roman" pitchFamily="18" charset="0"/>
              </a:rPr>
              <a:t>Loose coupling</a:t>
            </a:r>
            <a:endParaRPr lang="en-US" dirty="0">
              <a:solidFill>
                <a:schemeClr val="tx1">
                  <a:lumMod val="85000"/>
                </a:schemeClr>
              </a:solidFill>
              <a:latin typeface="Times New Roman" pitchFamily="18" charset="0"/>
              <a:cs typeface="Times New Roman" pitchFamily="18" charset="0"/>
            </a:endParaRPr>
          </a:p>
          <a:p>
            <a:r>
              <a:rPr lang="en-US" b="1" dirty="0">
                <a:solidFill>
                  <a:schemeClr val="tx1">
                    <a:lumMod val="85000"/>
                  </a:schemeClr>
                </a:solidFill>
                <a:latin typeface="Times New Roman" pitchFamily="18" charset="0"/>
                <a:cs typeface="Times New Roman" pitchFamily="18" charset="0"/>
              </a:rPr>
              <a:t>Domain-driven design</a:t>
            </a:r>
            <a:endParaRPr lang="en-US" dirty="0">
              <a:solidFill>
                <a:schemeClr val="tx1">
                  <a:lumMod val="85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solidFill>
                  <a:srgbClr val="FFC000"/>
                </a:solidFill>
                <a:latin typeface="Times New Roman" pitchFamily="18" charset="0"/>
                <a:cs typeface="Times New Roman" pitchFamily="18" charset="0"/>
              </a:rPr>
              <a:t>Microservice</a:t>
            </a:r>
            <a:r>
              <a:rPr lang="en-US" sz="3200" dirty="0">
                <a:solidFill>
                  <a:srgbClr val="FFC000"/>
                </a:solidFill>
                <a:latin typeface="Times New Roman" pitchFamily="18" charset="0"/>
                <a:cs typeface="Times New Roman" pitchFamily="18" charset="0"/>
              </a:rPr>
              <a:t> Usage Scenarios</a:t>
            </a:r>
          </a:p>
        </p:txBody>
      </p:sp>
      <p:sp>
        <p:nvSpPr>
          <p:cNvPr id="3" name="Content Placeholder 2"/>
          <p:cNvSpPr>
            <a:spLocks noGrp="1"/>
          </p:cNvSpPr>
          <p:nvPr>
            <p:ph idx="1"/>
          </p:nvPr>
        </p:nvSpPr>
        <p:spPr>
          <a:xfrm>
            <a:off x="914400" y="1371600"/>
            <a:ext cx="7772400" cy="4983960"/>
          </a:xfrm>
        </p:spPr>
        <p:txBody>
          <a:bodyPr/>
          <a:lstStyle/>
          <a:p>
            <a:r>
              <a:rPr lang="en-US" dirty="0"/>
              <a:t> </a:t>
            </a:r>
            <a:r>
              <a:rPr lang="en-US" sz="2000" dirty="0">
                <a:latin typeface="Times New Roman" pitchFamily="18" charset="0"/>
                <a:cs typeface="Times New Roman" pitchFamily="18" charset="0"/>
              </a:rPr>
              <a:t>Multiple reasons for choosing </a:t>
            </a:r>
            <a:r>
              <a:rPr lang="en-US" sz="2000" dirty="0" err="1">
                <a:latin typeface="Times New Roman" pitchFamily="18" charset="0"/>
                <a:cs typeface="Times New Roman" pitchFamily="18" charset="0"/>
              </a:rPr>
              <a:t>Microservice</a:t>
            </a:r>
            <a:r>
              <a:rPr lang="en-US" sz="2000" dirty="0">
                <a:latin typeface="Times New Roman" pitchFamily="18" charset="0"/>
                <a:cs typeface="Times New Roman" pitchFamily="18" charset="0"/>
              </a:rPr>
              <a:t> architecture.</a:t>
            </a:r>
          </a:p>
          <a:p>
            <a:r>
              <a:rPr lang="en-US" sz="2000" dirty="0">
                <a:latin typeface="Times New Roman" pitchFamily="18" charset="0"/>
                <a:cs typeface="Times New Roman" pitchFamily="18" charset="0"/>
              </a:rPr>
              <a:t>Migrating a monolithic application due to improvements required in scalability, manageability and agility.</a:t>
            </a:r>
          </a:p>
          <a:p>
            <a:r>
              <a:rPr lang="en-US" sz="2000" dirty="0">
                <a:latin typeface="Times New Roman" pitchFamily="18" charset="0"/>
                <a:cs typeface="Times New Roman" pitchFamily="18" charset="0"/>
              </a:rPr>
              <a:t>Rewriting a heavily used legacy application. (A legacy application is a software program that is outdated or obsolete.)</a:t>
            </a:r>
          </a:p>
          <a:p>
            <a:r>
              <a:rPr lang="en-US" sz="2000" dirty="0">
                <a:latin typeface="Times New Roman" pitchFamily="18" charset="0"/>
                <a:cs typeface="Times New Roman" pitchFamily="18" charset="0"/>
              </a:rPr>
              <a:t>Highly agile applications due to domain-driven design of </a:t>
            </a:r>
            <a:r>
              <a:rPr lang="en-US" sz="2000" dirty="0" err="1">
                <a:latin typeface="Times New Roman" pitchFamily="18" charset="0"/>
                <a:cs typeface="Times New Roman" pitchFamily="18" charset="0"/>
              </a:rPr>
              <a:t>microservices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Applications that demand speed of delivery as </a:t>
            </a:r>
            <a:r>
              <a:rPr lang="en-US" sz="2000" dirty="0" err="1">
                <a:latin typeface="Times New Roman" pitchFamily="18" charset="0"/>
                <a:cs typeface="Times New Roman" pitchFamily="18" charset="0"/>
              </a:rPr>
              <a:t>microservices</a:t>
            </a:r>
            <a:r>
              <a:rPr lang="en-US" sz="2000" dirty="0">
                <a:latin typeface="Times New Roman" pitchFamily="18" charset="0"/>
                <a:cs typeface="Times New Roman" pitchFamily="18" charset="0"/>
              </a:rPr>
              <a:t> are easy to build and maintain.</a:t>
            </a:r>
          </a:p>
          <a:p>
            <a:r>
              <a:rPr lang="en-US" sz="2000" dirty="0">
                <a:latin typeface="Times New Roman" pitchFamily="18" charset="0"/>
                <a:cs typeface="Times New Roman" pitchFamily="18" charset="0"/>
              </a:rPr>
              <a:t>New product development where a new product is conceived and brought to market.</a:t>
            </a: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1471</Words>
  <Application>Microsoft Office PowerPoint</Application>
  <PresentationFormat>On-screen Show (4:3)</PresentationFormat>
  <Paragraphs>167</Paragraphs>
  <Slides>19</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2" baseType="lpstr">
      <vt:lpstr>Arial</vt:lpstr>
      <vt:lpstr>Calibri</vt:lpstr>
      <vt:lpstr>Consolas</vt:lpstr>
      <vt:lpstr>Corbel</vt:lpstr>
      <vt:lpstr>Courier New</vt:lpstr>
      <vt:lpstr>Open Sans</vt:lpstr>
      <vt:lpstr>Roboto</vt:lpstr>
      <vt:lpstr>Times New Roman</vt:lpstr>
      <vt:lpstr>Wingdings</vt:lpstr>
      <vt:lpstr>Wingdings 2</vt:lpstr>
      <vt:lpstr>Wingdings 3</vt:lpstr>
      <vt:lpstr>Metro</vt:lpstr>
      <vt:lpstr>Bitmap Image</vt:lpstr>
      <vt:lpstr>Microservices</vt:lpstr>
      <vt:lpstr>Why Microservices?</vt:lpstr>
      <vt:lpstr> common layers in this architecture</vt:lpstr>
      <vt:lpstr>What are Microservices</vt:lpstr>
      <vt:lpstr>Monolithic v/s Microservices</vt:lpstr>
      <vt:lpstr>Monolithic v/s Microservices: Development, Testing, Runtime, Packaging, Scalability, Minor Changes </vt:lpstr>
      <vt:lpstr>Simple MicroService example</vt:lpstr>
      <vt:lpstr> Reasons for choosing Microservice</vt:lpstr>
      <vt:lpstr>Microservice Usage Scenarios</vt:lpstr>
      <vt:lpstr> when should we choose Microservices and when should we choose Monolithic applications</vt:lpstr>
      <vt:lpstr>Advantages and Disadvantages of Microservices</vt:lpstr>
      <vt:lpstr>Spring Cloud</vt:lpstr>
      <vt:lpstr>PowerPoint Presentation</vt:lpstr>
      <vt:lpstr>Spring Cloud Consul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Hp</dc:creator>
  <cp:lastModifiedBy>Somavarapu  Sandeep</cp:lastModifiedBy>
  <cp:revision>32</cp:revision>
  <dcterms:created xsi:type="dcterms:W3CDTF">2006-08-16T00:00:00Z</dcterms:created>
  <dcterms:modified xsi:type="dcterms:W3CDTF">2023-11-08T12:40:12Z</dcterms:modified>
</cp:coreProperties>
</file>