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13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02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90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36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56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47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75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48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76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95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36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3/13/2022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B1CA2-10E4-457D-B676-7CF6F784D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9059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cap="none" dirty="0"/>
              <a:t>Java classes/objects</a:t>
            </a:r>
          </a:p>
        </p:txBody>
      </p:sp>
    </p:spTree>
    <p:extLst>
      <p:ext uri="{BB962C8B-B14F-4D97-AF65-F5344CB8AC3E}">
        <p14:creationId xmlns:p14="http://schemas.microsoft.com/office/powerpoint/2010/main" val="3041265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F8662-AF72-4C71-A0E0-B3FCF3793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200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Example: Creating a Class and its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00AAB-A2C8-4E6F-8F20-9313E6B1B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5910"/>
            <a:ext cx="10515600" cy="6032090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000" dirty="0"/>
              <a:t>public class Student{    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000" dirty="0"/>
              <a:t>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000" dirty="0"/>
              <a:t>	 String name;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000" dirty="0"/>
              <a:t>	 int </a:t>
            </a:r>
            <a:r>
              <a:rPr lang="en-US" sz="3000" dirty="0" err="1"/>
              <a:t>rollno</a:t>
            </a:r>
            <a:r>
              <a:rPr lang="en-US" sz="3000" dirty="0"/>
              <a:t>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000" dirty="0"/>
              <a:t>	 int age;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000" dirty="0"/>
              <a:t>	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000" dirty="0"/>
              <a:t>	void info(){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000" dirty="0"/>
              <a:t>	  </a:t>
            </a:r>
            <a:r>
              <a:rPr lang="en-US" sz="3000" dirty="0" err="1"/>
              <a:t>System.out.println</a:t>
            </a:r>
            <a:r>
              <a:rPr lang="en-US" sz="3000" dirty="0"/>
              <a:t>("Name: "+name);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000" dirty="0"/>
              <a:t>	  </a:t>
            </a:r>
            <a:r>
              <a:rPr lang="en-US" sz="3000" dirty="0" err="1"/>
              <a:t>System.out.println</a:t>
            </a:r>
            <a:r>
              <a:rPr lang="en-US" sz="3000" dirty="0"/>
              <a:t>("Roll Number: "+</a:t>
            </a:r>
            <a:r>
              <a:rPr lang="en-US" sz="3000" dirty="0" err="1"/>
              <a:t>rollno</a:t>
            </a:r>
            <a:r>
              <a:rPr lang="en-US" sz="3000" dirty="0"/>
              <a:t>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000" dirty="0"/>
              <a:t>	  </a:t>
            </a:r>
            <a:r>
              <a:rPr lang="en-US" sz="3000" dirty="0" err="1"/>
              <a:t>System.out.println</a:t>
            </a:r>
            <a:r>
              <a:rPr lang="en-US" sz="3000" dirty="0"/>
              <a:t>("Age: "+age);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000" dirty="0"/>
              <a:t>	}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000" dirty="0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800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938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968C0-9029-46CB-A899-65C59184E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3458"/>
            <a:ext cx="10515600" cy="6474542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/>
              <a:t>		Student </a:t>
            </a:r>
            <a:r>
              <a:rPr lang="en-US" dirty="0" err="1"/>
              <a:t>student</a:t>
            </a:r>
            <a:r>
              <a:rPr lang="en-US" dirty="0"/>
              <a:t> = new Student();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/>
              <a:t>		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/>
              <a:t>		// Accessing and property value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/>
              <a:t>		student.name = "Ramesh";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err="1"/>
              <a:t>student.rollno</a:t>
            </a:r>
            <a:r>
              <a:rPr lang="en-US" dirty="0"/>
              <a:t> = 253;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err="1"/>
              <a:t>student.age</a:t>
            </a:r>
            <a:r>
              <a:rPr lang="en-US" dirty="0"/>
              <a:t> = 25;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/>
              <a:t>		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/>
              <a:t>		// Calling method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/>
              <a:t>		student.info();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/>
              <a:t>		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/>
              <a:t>	}   } </a:t>
            </a:r>
          </a:p>
        </p:txBody>
      </p:sp>
    </p:spTree>
    <p:extLst>
      <p:ext uri="{BB962C8B-B14F-4D97-AF65-F5344CB8AC3E}">
        <p14:creationId xmlns:p14="http://schemas.microsoft.com/office/powerpoint/2010/main" val="4045279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35E36-13F0-47AB-B6AB-16980460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02CC3-AF50-49D2-87E0-3437CD2AE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Name: Ramesh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Roll Number: 253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Age: 25</a:t>
            </a:r>
          </a:p>
        </p:txBody>
      </p:sp>
    </p:spTree>
    <p:extLst>
      <p:ext uri="{BB962C8B-B14F-4D97-AF65-F5344CB8AC3E}">
        <p14:creationId xmlns:p14="http://schemas.microsoft.com/office/powerpoint/2010/main" val="1589184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9A26A8-D894-4601-85DF-5D175AC80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434559"/>
          </a:xfrm>
        </p:spPr>
        <p:txBody>
          <a:bodyPr>
            <a:normAutofit/>
          </a:bodyPr>
          <a:lstStyle/>
          <a:p>
            <a:pPr algn="ctr"/>
            <a:r>
              <a:rPr lang="en-US" sz="6600" cap="none" dirty="0"/>
              <a:t>3 ways to initialize object</a:t>
            </a:r>
          </a:p>
        </p:txBody>
      </p:sp>
    </p:spTree>
    <p:extLst>
      <p:ext uri="{BB962C8B-B14F-4D97-AF65-F5344CB8AC3E}">
        <p14:creationId xmlns:p14="http://schemas.microsoft.com/office/powerpoint/2010/main" val="1257762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042BA6-5A00-4F9B-B280-E61E2DF91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5626"/>
            <a:ext cx="10515600" cy="504133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There are 3 ways to initialize object in Java.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By reference variable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By method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By constructor</a:t>
            </a:r>
          </a:p>
        </p:txBody>
      </p:sp>
    </p:spTree>
    <p:extLst>
      <p:ext uri="{BB962C8B-B14F-4D97-AF65-F5344CB8AC3E}">
        <p14:creationId xmlns:p14="http://schemas.microsoft.com/office/powerpoint/2010/main" val="2877677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B483-9C35-4B85-89C3-7A2044517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1) Object and Class Example: Initialization through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67C8E-B713-4B32-907C-553C61391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6219"/>
            <a:ext cx="10515600" cy="3610744"/>
          </a:xfrm>
        </p:spPr>
        <p:txBody>
          <a:bodyPr/>
          <a:lstStyle/>
          <a:p>
            <a:r>
              <a:rPr lang="en-US" dirty="0"/>
              <a:t>Initializing an object means storing data into the object.</a:t>
            </a:r>
          </a:p>
        </p:txBody>
      </p:sp>
    </p:spTree>
    <p:extLst>
      <p:ext uri="{BB962C8B-B14F-4D97-AF65-F5344CB8AC3E}">
        <p14:creationId xmlns:p14="http://schemas.microsoft.com/office/powerpoint/2010/main" val="2673965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743A9-150F-4353-9DC9-1C4FED6A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900"/>
            <a:ext cx="10515600" cy="726256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34EC8-512F-487E-92F8-9110BFCE4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156"/>
            <a:ext cx="10515600" cy="584394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/>
              <a:t>class Student{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/>
              <a:t> int id;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/>
              <a:t> String name;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/>
              <a:t>}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/>
              <a:t>class TestStudent2{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/>
              <a:t> public static void main(String </a:t>
            </a:r>
            <a:r>
              <a:rPr lang="en-US" sz="2400" dirty="0" err="1"/>
              <a:t>args</a:t>
            </a:r>
            <a:r>
              <a:rPr lang="en-US" sz="2400" dirty="0"/>
              <a:t>[]){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/>
              <a:t>  Student s1=new Student();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highlight>
                  <a:srgbClr val="00FFFF"/>
                </a:highlight>
              </a:rPr>
              <a:t>  s1.id=101;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highlight>
                  <a:srgbClr val="00FFFF"/>
                </a:highlight>
              </a:rPr>
              <a:t>  s1.name="</a:t>
            </a:r>
            <a:r>
              <a:rPr lang="en-US" sz="2400" dirty="0" err="1">
                <a:highlight>
                  <a:srgbClr val="00FFFF"/>
                </a:highlight>
              </a:rPr>
              <a:t>Sonoo</a:t>
            </a:r>
            <a:r>
              <a:rPr lang="en-US" sz="2400" dirty="0">
                <a:highlight>
                  <a:srgbClr val="00FFFF"/>
                </a:highlight>
              </a:rPr>
              <a:t>";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400" dirty="0" err="1"/>
              <a:t>System.out.println</a:t>
            </a:r>
            <a:r>
              <a:rPr lang="en-US" sz="2400" dirty="0"/>
              <a:t>(s1.id+" "+s1.name);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/>
              <a:t> }   } </a:t>
            </a:r>
          </a:p>
        </p:txBody>
      </p:sp>
    </p:spTree>
    <p:extLst>
      <p:ext uri="{BB962C8B-B14F-4D97-AF65-F5344CB8AC3E}">
        <p14:creationId xmlns:p14="http://schemas.microsoft.com/office/powerpoint/2010/main" val="2591638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8ADC2-5266-4168-998F-C85563128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786"/>
            <a:ext cx="10515600" cy="770501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We can also create multiple objects and store information in it through reference variable.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AD1E9-8C67-4A41-BC4C-569679F0D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3110"/>
            <a:ext cx="10515600" cy="5471651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400" dirty="0"/>
              <a:t>class Student{  </a:t>
            </a:r>
          </a:p>
          <a:p>
            <a:pPr marL="0" indent="0">
              <a:buNone/>
            </a:pPr>
            <a:r>
              <a:rPr lang="en-US" sz="2400" dirty="0"/>
              <a:t> int id;  </a:t>
            </a:r>
          </a:p>
          <a:p>
            <a:pPr marL="0" indent="0">
              <a:buNone/>
            </a:pPr>
            <a:r>
              <a:rPr lang="en-US" sz="2400" dirty="0"/>
              <a:t> String name;  </a:t>
            </a:r>
          </a:p>
          <a:p>
            <a:pPr marL="0" indent="0">
              <a:buNone/>
            </a:pPr>
            <a:r>
              <a:rPr lang="en-US" sz="2400" dirty="0"/>
              <a:t>}  </a:t>
            </a:r>
          </a:p>
          <a:p>
            <a:pPr marL="0" indent="0">
              <a:buNone/>
            </a:pPr>
            <a:r>
              <a:rPr lang="en-US" sz="2400" dirty="0"/>
              <a:t>class TestStudent3{  </a:t>
            </a:r>
          </a:p>
          <a:p>
            <a:pPr marL="0" indent="0">
              <a:buNone/>
            </a:pPr>
            <a:r>
              <a:rPr lang="en-US" sz="2400" dirty="0"/>
              <a:t> public static void main(String </a:t>
            </a:r>
            <a:r>
              <a:rPr lang="en-US" sz="2400" dirty="0" err="1"/>
              <a:t>args</a:t>
            </a:r>
            <a:r>
              <a:rPr lang="en-US" sz="2400" dirty="0"/>
              <a:t>[]){  </a:t>
            </a:r>
          </a:p>
          <a:p>
            <a:pPr marL="0" indent="0">
              <a:buNone/>
            </a:pPr>
            <a:r>
              <a:rPr lang="en-US" sz="2400" dirty="0"/>
              <a:t>  //Creating objects  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>
                <a:highlight>
                  <a:srgbClr val="00FFFF"/>
                </a:highlight>
              </a:rPr>
              <a:t>Student s1=new Student();  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00FFFF"/>
                </a:highlight>
              </a:rPr>
              <a:t>  Student s2=new Student();  </a:t>
            </a:r>
          </a:p>
          <a:p>
            <a:pPr marL="0" indent="0">
              <a:buNone/>
            </a:pPr>
            <a:r>
              <a:rPr lang="en-US" sz="2400" dirty="0"/>
              <a:t>  //Initializing objects  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>
                <a:solidFill>
                  <a:srgbClr val="00B0F0"/>
                </a:solidFill>
              </a:rPr>
              <a:t>s1.id=101;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  s1.name="</a:t>
            </a:r>
            <a:r>
              <a:rPr lang="en-US" sz="2400" dirty="0" err="1">
                <a:solidFill>
                  <a:srgbClr val="00B0F0"/>
                </a:solidFill>
              </a:rPr>
              <a:t>Sonoo</a:t>
            </a:r>
            <a:r>
              <a:rPr lang="en-US" sz="2400" dirty="0">
                <a:solidFill>
                  <a:srgbClr val="00B0F0"/>
                </a:solidFill>
              </a:rPr>
              <a:t>";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 s2.id=102;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 s2.name="Amit";  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System.out.println</a:t>
            </a:r>
            <a:r>
              <a:rPr lang="en-US" sz="2400" dirty="0"/>
              <a:t>(s1.id+" "+s1.name);  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System.out.println</a:t>
            </a:r>
            <a:r>
              <a:rPr lang="en-US" sz="2400" dirty="0"/>
              <a:t>(s2.id+" "+s2.name);  </a:t>
            </a:r>
          </a:p>
          <a:p>
            <a:pPr marL="0" indent="0">
              <a:buNone/>
            </a:pPr>
            <a:r>
              <a:rPr lang="en-US" sz="2400" dirty="0"/>
              <a:t> }  </a:t>
            </a:r>
          </a:p>
          <a:p>
            <a:pPr marL="0" indent="0">
              <a:buNone/>
            </a:pPr>
            <a:r>
              <a:rPr lang="en-US" sz="24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982103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4E8D-61C4-4885-BC7E-9DB0B6944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439" y="347406"/>
            <a:ext cx="10515600" cy="667262"/>
          </a:xfrm>
        </p:spPr>
        <p:txBody>
          <a:bodyPr>
            <a:normAutofit/>
          </a:bodyPr>
          <a:lstStyle/>
          <a:p>
            <a:r>
              <a:rPr lang="en-US" sz="3200" dirty="0"/>
              <a:t>2) Object and Class Example: Initialization through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6ADB7-D99E-4BE0-A544-833A06144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In this example, we are creating the two objects of Student class and initializing the value to these objects by invoking the </a:t>
            </a:r>
            <a:r>
              <a:rPr lang="en-US" sz="2400" dirty="0" err="1"/>
              <a:t>insertRecord</a:t>
            </a:r>
            <a:r>
              <a:rPr lang="en-US" sz="2400" dirty="0"/>
              <a:t> method.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Here, we are displaying the state (data) of the objects by invoking the </a:t>
            </a:r>
            <a:r>
              <a:rPr lang="en-US" sz="2400" dirty="0" err="1"/>
              <a:t>displayInformation</a:t>
            </a:r>
            <a:r>
              <a:rPr lang="en-US" sz="2400" dirty="0"/>
              <a:t>() method.</a:t>
            </a:r>
          </a:p>
        </p:txBody>
      </p:sp>
    </p:spTree>
    <p:extLst>
      <p:ext uri="{BB962C8B-B14F-4D97-AF65-F5344CB8AC3E}">
        <p14:creationId xmlns:p14="http://schemas.microsoft.com/office/powerpoint/2010/main" val="1719328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0B689-D093-4CAA-9A76-4DB1D6BE4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class Student{  </a:t>
            </a:r>
          </a:p>
          <a:p>
            <a:pPr marL="0" indent="0">
              <a:buNone/>
            </a:pPr>
            <a:r>
              <a:rPr lang="en-US" dirty="0"/>
              <a:t> int </a:t>
            </a:r>
            <a:r>
              <a:rPr lang="en-US" dirty="0" err="1"/>
              <a:t>rollno</a:t>
            </a:r>
            <a:r>
              <a:rPr lang="en-US" dirty="0"/>
              <a:t>;  </a:t>
            </a:r>
          </a:p>
          <a:p>
            <a:pPr marL="0" indent="0">
              <a:buNone/>
            </a:pPr>
            <a:r>
              <a:rPr lang="en-US" dirty="0"/>
              <a:t> String name;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void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insertRecord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(int r, String n){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rollno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=r;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 name=n;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}  </a:t>
            </a:r>
          </a:p>
          <a:p>
            <a:pPr marL="0" indent="0">
              <a:buNone/>
            </a:pPr>
            <a:r>
              <a:rPr lang="en-US" dirty="0"/>
              <a:t> void </a:t>
            </a:r>
            <a:r>
              <a:rPr lang="en-US" dirty="0" err="1"/>
              <a:t>displayInformation</a:t>
            </a:r>
            <a:r>
              <a:rPr lang="en-US" dirty="0"/>
              <a:t>(){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rollno</a:t>
            </a:r>
            <a:r>
              <a:rPr lang="en-US" dirty="0"/>
              <a:t>+" "+name);}  </a:t>
            </a:r>
          </a:p>
          <a:p>
            <a:pPr marL="0" indent="0">
              <a:buNone/>
            </a:pPr>
            <a:r>
              <a:rPr lang="en-US" dirty="0"/>
              <a:t>}  </a:t>
            </a:r>
          </a:p>
          <a:p>
            <a:pPr marL="0" indent="0">
              <a:buNone/>
            </a:pPr>
            <a:r>
              <a:rPr lang="en-US" dirty="0"/>
              <a:t>class TestStudent4{  </a:t>
            </a:r>
          </a:p>
          <a:p>
            <a:pPr marL="0" indent="0">
              <a:buNone/>
            </a:pPr>
            <a:r>
              <a:rPr lang="en-US" dirty="0"/>
              <a:t> public static void main(String </a:t>
            </a:r>
            <a:r>
              <a:rPr lang="en-US" dirty="0" err="1"/>
              <a:t>args</a:t>
            </a:r>
            <a:r>
              <a:rPr lang="en-US" dirty="0"/>
              <a:t>[]){  </a:t>
            </a:r>
          </a:p>
          <a:p>
            <a:pPr marL="0" indent="0">
              <a:buNone/>
            </a:pPr>
            <a:r>
              <a:rPr lang="en-US" dirty="0"/>
              <a:t>  Student s1=new Student();  </a:t>
            </a:r>
          </a:p>
          <a:p>
            <a:pPr marL="0" indent="0">
              <a:buNone/>
            </a:pPr>
            <a:r>
              <a:rPr lang="en-US" dirty="0"/>
              <a:t>  Student s2=new Student(); 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highlight>
                  <a:srgbClr val="00FFFF"/>
                </a:highlight>
              </a:rPr>
              <a:t>s1.insertRecord(111,"Karan");  </a:t>
            </a:r>
          </a:p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</a:rPr>
              <a:t>  s2.insertRecord(222,"Aryan");  </a:t>
            </a:r>
          </a:p>
          <a:p>
            <a:pPr marL="0" indent="0">
              <a:buNone/>
            </a:pPr>
            <a:r>
              <a:rPr lang="en-US" dirty="0"/>
              <a:t>  s1.displayInformation();  </a:t>
            </a:r>
          </a:p>
          <a:p>
            <a:pPr marL="0" indent="0">
              <a:buNone/>
            </a:pPr>
            <a:r>
              <a:rPr lang="en-US" dirty="0"/>
              <a:t>  s2.displayInformation();  </a:t>
            </a:r>
          </a:p>
          <a:p>
            <a:pPr marL="0" indent="0">
              <a:buNone/>
            </a:pPr>
            <a:r>
              <a:rPr lang="en-US" dirty="0"/>
              <a:t> } 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902905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D181-BD11-4203-8194-C0A9FFB8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EB68E-3397-46CA-9416-26BC0B25E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Java is an object-oriented programming language.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Everything in Java is associated with classes and objects.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An object is any entity that has a state and behavior.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For example: in real life, a car is an object.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car has attributes, such as weight and color, and methods, such as drive and brake.</a:t>
            </a:r>
          </a:p>
        </p:txBody>
      </p:sp>
    </p:spTree>
    <p:extLst>
      <p:ext uri="{BB962C8B-B14F-4D97-AF65-F5344CB8AC3E}">
        <p14:creationId xmlns:p14="http://schemas.microsoft.com/office/powerpoint/2010/main" val="257838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B86850-D852-41D0-9FAE-383518537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3613" y="383458"/>
            <a:ext cx="9424219" cy="41807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6A92AD-A16B-4589-9A81-667902D361B1}"/>
              </a:ext>
            </a:extLst>
          </p:cNvPr>
          <p:cNvSpPr txBox="1"/>
          <p:nvPr/>
        </p:nvSpPr>
        <p:spPr>
          <a:xfrm>
            <a:off x="1102441" y="5063216"/>
            <a:ext cx="9988346" cy="1421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000" dirty="0"/>
              <a:t>Object gets the memory in heap memory area.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The reference variable refers to the object allocated in the heap memory area.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Here, s1 and s2 both are reference variables that refer to the objects allocated in memory.</a:t>
            </a:r>
          </a:p>
        </p:txBody>
      </p:sp>
    </p:spTree>
    <p:extLst>
      <p:ext uri="{BB962C8B-B14F-4D97-AF65-F5344CB8AC3E}">
        <p14:creationId xmlns:p14="http://schemas.microsoft.com/office/powerpoint/2010/main" val="1323577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0885A-6FAC-42A6-B91F-9D45F2CBF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9025"/>
            <a:ext cx="10515600" cy="564023"/>
          </a:xfrm>
        </p:spPr>
        <p:txBody>
          <a:bodyPr>
            <a:normAutofit/>
          </a:bodyPr>
          <a:lstStyle/>
          <a:p>
            <a:r>
              <a:rPr lang="en-US" sz="2800" b="1" dirty="0"/>
              <a:t>3) Object and Class Example: Initialization through a constructor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600F20-A046-452A-AD47-C8E6AF85A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learn about constructors in Java later.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90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FFA05-D82E-46AB-AE11-5BBCB82D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Class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A98B5-84DB-495A-B78A-6278CACA9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A class is a blueprint for the object.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Before we create an object, we first need to define the class.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We can think of the class as a sketch (prototype) of a house.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It contains all the details about the floors, doors, windows, etc.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Based on these descriptions we build the house.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House is the object.</a:t>
            </a:r>
          </a:p>
        </p:txBody>
      </p:sp>
    </p:spTree>
    <p:extLst>
      <p:ext uri="{BB962C8B-B14F-4D97-AF65-F5344CB8AC3E}">
        <p14:creationId xmlns:p14="http://schemas.microsoft.com/office/powerpoint/2010/main" val="988379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21261-E508-453C-92DD-361D364DE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2230"/>
          </a:xfrm>
        </p:spPr>
        <p:txBody>
          <a:bodyPr/>
          <a:lstStyle/>
          <a:p>
            <a:r>
              <a:rPr lang="en-US" dirty="0"/>
              <a:t>Java Class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F5496-7CAE-4572-8F63-FD52C90CF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587"/>
            <a:ext cx="10515600" cy="511769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</a:rPr>
              <a:t>class </a:t>
            </a:r>
            <a:r>
              <a:rPr lang="en-US" sz="2400" dirty="0" err="1">
                <a:solidFill>
                  <a:srgbClr val="00B0F0"/>
                </a:solidFill>
              </a:rPr>
              <a:t>ClassName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</a:rPr>
              <a:t>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</a:rPr>
              <a:t>  // fields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</a:rPr>
              <a:t>  // methods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</a:rPr>
              <a:t>}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fields are used to store data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methods are used to perform some operations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768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A7128-DF9C-4B57-A031-5CB280B99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684" y="840658"/>
            <a:ext cx="10515600" cy="527992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A class in Java can contain: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Fields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Methods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Constructors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Blocks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Nested class and interface</a:t>
            </a:r>
          </a:p>
        </p:txBody>
      </p:sp>
    </p:spTree>
    <p:extLst>
      <p:ext uri="{BB962C8B-B14F-4D97-AF65-F5344CB8AC3E}">
        <p14:creationId xmlns:p14="http://schemas.microsoft.com/office/powerpoint/2010/main" val="1737046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64419-780F-4D5B-B411-C7FAFF6AF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32"/>
            <a:ext cx="10515600" cy="601473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For bicycle object, we can create the class as: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600" dirty="0"/>
              <a:t>class Bicycle {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endParaRPr lang="en-US" sz="2600" dirty="0"/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600" dirty="0"/>
              <a:t>  </a:t>
            </a:r>
            <a:r>
              <a:rPr lang="en-US" sz="2600" dirty="0">
                <a:solidFill>
                  <a:schemeClr val="bg2">
                    <a:lumMod val="50000"/>
                  </a:schemeClr>
                </a:solidFill>
              </a:rPr>
              <a:t>// state or field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chemeClr val="bg2">
                    <a:lumMod val="50000"/>
                  </a:schemeClr>
                </a:solidFill>
              </a:rPr>
              <a:t>    int gear = 5;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endParaRPr lang="en-US" sz="2600" dirty="0"/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600" dirty="0"/>
              <a:t>  </a:t>
            </a:r>
            <a:r>
              <a:rPr lang="en-US" sz="2600" dirty="0">
                <a:solidFill>
                  <a:srgbClr val="00B0F0"/>
                </a:solidFill>
              </a:rPr>
              <a:t>// behavior or method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rgbClr val="00B0F0"/>
                </a:solidFill>
              </a:rPr>
              <a:t>  public void braking() {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rgbClr val="00B0F0"/>
                </a:solidFill>
              </a:rPr>
              <a:t>    </a:t>
            </a:r>
            <a:r>
              <a:rPr lang="en-US" sz="2600" dirty="0" err="1">
                <a:solidFill>
                  <a:srgbClr val="00B0F0"/>
                </a:solidFill>
              </a:rPr>
              <a:t>System.out.println</a:t>
            </a:r>
            <a:r>
              <a:rPr lang="en-US" sz="2600" dirty="0">
                <a:solidFill>
                  <a:srgbClr val="00B0F0"/>
                </a:solidFill>
              </a:rPr>
              <a:t>("Working of Braking");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rgbClr val="00B0F0"/>
                </a:solidFill>
              </a:rPr>
              <a:t>  }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4283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9B67-79EE-4179-A864-BC7AAE925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C9DF5-F1FC-4846-82FC-83DE334D2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An object is called an instance of a class.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For example, suppose </a:t>
            </a:r>
            <a:r>
              <a:rPr lang="en-US" sz="2400" dirty="0">
                <a:highlight>
                  <a:srgbClr val="00FFFF"/>
                </a:highlight>
              </a:rPr>
              <a:t>Bicycle</a:t>
            </a:r>
            <a:r>
              <a:rPr lang="en-US" sz="2400" dirty="0"/>
              <a:t> is a class then </a:t>
            </a:r>
            <a:r>
              <a:rPr lang="en-US" sz="2400" dirty="0" err="1">
                <a:highlight>
                  <a:srgbClr val="00FFFF"/>
                </a:highlight>
              </a:rPr>
              <a:t>MountainBicycle</a:t>
            </a:r>
            <a:r>
              <a:rPr lang="en-US" sz="2400" dirty="0">
                <a:highlight>
                  <a:srgbClr val="00FFFF"/>
                </a:highlight>
              </a:rPr>
              <a:t>, </a:t>
            </a:r>
            <a:r>
              <a:rPr lang="en-US" sz="2400" dirty="0" err="1">
                <a:highlight>
                  <a:srgbClr val="00FFFF"/>
                </a:highlight>
              </a:rPr>
              <a:t>SportsBicycle</a:t>
            </a:r>
            <a:r>
              <a:rPr lang="en-US" sz="2400" dirty="0">
                <a:highlight>
                  <a:srgbClr val="00FFFF"/>
                </a:highlight>
              </a:rPr>
              <a:t>, </a:t>
            </a:r>
            <a:r>
              <a:rPr lang="en-US" sz="2400" dirty="0" err="1">
                <a:highlight>
                  <a:srgbClr val="00FFFF"/>
                </a:highlight>
              </a:rPr>
              <a:t>TouringBicycle</a:t>
            </a:r>
            <a:r>
              <a:rPr lang="en-US" sz="2400" dirty="0">
                <a:highlight>
                  <a:srgbClr val="00FFFF"/>
                </a:highlight>
              </a:rPr>
              <a:t>,</a:t>
            </a:r>
            <a:r>
              <a:rPr lang="en-US" sz="2400" dirty="0"/>
              <a:t> </a:t>
            </a:r>
            <a:r>
              <a:rPr lang="en-US" sz="2400" dirty="0" err="1"/>
              <a:t>etc</a:t>
            </a:r>
            <a:r>
              <a:rPr lang="en-US" sz="2400" dirty="0"/>
              <a:t> can be considered as objects of the class.</a:t>
            </a:r>
          </a:p>
        </p:txBody>
      </p:sp>
    </p:spTree>
    <p:extLst>
      <p:ext uri="{BB962C8B-B14F-4D97-AF65-F5344CB8AC3E}">
        <p14:creationId xmlns:p14="http://schemas.microsoft.com/office/powerpoint/2010/main" val="2920558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64D50-992A-43D4-B089-F258AA2BD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an Object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4B9F1-2A07-4DA6-8E51-E8FFB2F34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Java Object Syntax:   </a:t>
            </a:r>
            <a:r>
              <a:rPr lang="en-US" sz="2400" dirty="0" err="1">
                <a:highlight>
                  <a:srgbClr val="00FFFF"/>
                </a:highlight>
              </a:rPr>
              <a:t>className</a:t>
            </a:r>
            <a:r>
              <a:rPr lang="en-US" sz="2400" dirty="0">
                <a:highlight>
                  <a:srgbClr val="00FFFF"/>
                </a:highlight>
              </a:rPr>
              <a:t> </a:t>
            </a:r>
            <a:r>
              <a:rPr lang="en-US" sz="2400" dirty="0" err="1">
                <a:highlight>
                  <a:srgbClr val="00FFFF"/>
                </a:highlight>
              </a:rPr>
              <a:t>variable_name</a:t>
            </a:r>
            <a:r>
              <a:rPr lang="en-US" sz="2400" dirty="0">
                <a:highlight>
                  <a:srgbClr val="00FFFF"/>
                </a:highlight>
              </a:rPr>
              <a:t> = new </a:t>
            </a:r>
            <a:r>
              <a:rPr lang="en-US" sz="2400" dirty="0" err="1">
                <a:highlight>
                  <a:srgbClr val="00FFFF"/>
                </a:highlight>
              </a:rPr>
              <a:t>className</a:t>
            </a:r>
            <a:r>
              <a:rPr lang="en-US" sz="2400" dirty="0">
                <a:highlight>
                  <a:srgbClr val="00FFFF"/>
                </a:highlight>
              </a:rPr>
              <a:t>();</a:t>
            </a:r>
          </a:p>
          <a:p>
            <a:pPr>
              <a:lnSpc>
                <a:spcPct val="150000"/>
              </a:lnSpc>
            </a:pPr>
            <a:endParaRPr lang="en-US" sz="2400" dirty="0">
              <a:highlight>
                <a:srgbClr val="00FFFF"/>
              </a:highlight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// for Bicycle class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Bicycle </a:t>
            </a:r>
            <a:r>
              <a:rPr lang="en-US" sz="2400" dirty="0" err="1"/>
              <a:t>sportsBicycle</a:t>
            </a:r>
            <a:r>
              <a:rPr lang="en-US" sz="2400" dirty="0"/>
              <a:t> = new Bicycle();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Bicycle </a:t>
            </a:r>
            <a:r>
              <a:rPr lang="en-US" sz="2400" dirty="0" err="1"/>
              <a:t>touringBicycle</a:t>
            </a:r>
            <a:r>
              <a:rPr lang="en-US" sz="2400" dirty="0"/>
              <a:t> = new Bicycle();</a:t>
            </a:r>
          </a:p>
        </p:txBody>
      </p:sp>
    </p:spTree>
    <p:extLst>
      <p:ext uri="{BB962C8B-B14F-4D97-AF65-F5344CB8AC3E}">
        <p14:creationId xmlns:p14="http://schemas.microsoft.com/office/powerpoint/2010/main" val="2421239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EAEB6-22FF-42D3-BB90-48DA269E2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 </a:t>
            </a:r>
            <a:r>
              <a:rPr lang="en-US" sz="2400" dirty="0" err="1">
                <a:highlight>
                  <a:srgbClr val="00FFFF"/>
                </a:highlight>
              </a:rPr>
              <a:t>className</a:t>
            </a:r>
            <a:r>
              <a:rPr lang="en-US" sz="2400" dirty="0">
                <a:highlight>
                  <a:srgbClr val="00FFFF"/>
                </a:highlight>
              </a:rPr>
              <a:t> i</a:t>
            </a:r>
            <a:r>
              <a:rPr lang="en-US" sz="2400" dirty="0"/>
              <a:t>s the name of class that can be anything like: Bicycle that we declared in the above example.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err="1">
                <a:highlight>
                  <a:srgbClr val="00FFFF"/>
                </a:highlight>
              </a:rPr>
              <a:t>variable_name</a:t>
            </a:r>
            <a:r>
              <a:rPr lang="en-US" sz="2400" dirty="0">
                <a:highlight>
                  <a:srgbClr val="00FFFF"/>
                </a:highlight>
              </a:rPr>
              <a:t> </a:t>
            </a:r>
            <a:r>
              <a:rPr lang="en-US" sz="2400" dirty="0"/>
              <a:t>is name of reference variable that is used to hold the reference of created object.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The </a:t>
            </a:r>
            <a:r>
              <a:rPr lang="en-US" sz="2400" dirty="0">
                <a:highlight>
                  <a:srgbClr val="00FFFF"/>
                </a:highlight>
              </a:rPr>
              <a:t>new</a:t>
            </a:r>
            <a:r>
              <a:rPr lang="en-US" sz="2400" dirty="0"/>
              <a:t> is a keyword which is used to </a:t>
            </a:r>
            <a:r>
              <a:rPr lang="en-US" sz="2400" dirty="0">
                <a:highlight>
                  <a:srgbClr val="00FFFF"/>
                </a:highlight>
              </a:rPr>
              <a:t>allocate memory for the object.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71635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Gradient</Template>
  <TotalTime>56</TotalTime>
  <Words>972</Words>
  <Application>Microsoft Office PowerPoint</Application>
  <PresentationFormat>Widescreen</PresentationFormat>
  <Paragraphs>157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Times New Roman</vt:lpstr>
      <vt:lpstr>GradientVTI</vt:lpstr>
      <vt:lpstr>Java classes/objects</vt:lpstr>
      <vt:lpstr>Java objects</vt:lpstr>
      <vt:lpstr>Java Class </vt:lpstr>
      <vt:lpstr>Java Class Syntax</vt:lpstr>
      <vt:lpstr>PowerPoint Presentation</vt:lpstr>
      <vt:lpstr>PowerPoint Presentation</vt:lpstr>
      <vt:lpstr>Java Objects</vt:lpstr>
      <vt:lpstr>Creating an Object in Java</vt:lpstr>
      <vt:lpstr>PowerPoint Presentation</vt:lpstr>
      <vt:lpstr>Example: Creating a Class and its object</vt:lpstr>
      <vt:lpstr>PowerPoint Presentation</vt:lpstr>
      <vt:lpstr>Output:</vt:lpstr>
      <vt:lpstr>3 ways to initialize object</vt:lpstr>
      <vt:lpstr>PowerPoint Presentation</vt:lpstr>
      <vt:lpstr>1) Object and Class Example: Initialization through reference</vt:lpstr>
      <vt:lpstr>Example</vt:lpstr>
      <vt:lpstr>We can also create multiple objects and store information in it through reference variable.</vt:lpstr>
      <vt:lpstr>2) Object and Class Example: Initialization through method</vt:lpstr>
      <vt:lpstr>PowerPoint Presentation</vt:lpstr>
      <vt:lpstr>PowerPoint Presentation</vt:lpstr>
      <vt:lpstr>3) Object and Class Example: Initialization through a constructor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Classes/Objects</dc:title>
  <dc:creator>Prashanth</dc:creator>
  <cp:lastModifiedBy>Prashanth</cp:lastModifiedBy>
  <cp:revision>25</cp:revision>
  <dcterms:created xsi:type="dcterms:W3CDTF">2022-03-13T05:12:23Z</dcterms:created>
  <dcterms:modified xsi:type="dcterms:W3CDTF">2022-03-13T06:08:26Z</dcterms:modified>
</cp:coreProperties>
</file>