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9/24/2016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435100" y="1295400"/>
            <a:ext cx="77089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Introduction To </a:t>
            </a:r>
            <a:r>
              <a:rPr lang="en-CA" sz="6000" smtClean="0">
                <a:solidFill>
                  <a:srgbClr val="FF0000"/>
                </a:solidFill>
                <a:latin typeface="Times New Roman"/>
                <a:cs typeface="Times New Roman"/>
              </a:rPr>
              <a:t>Java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416300" y="508000"/>
            <a:ext cx="5727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Keywords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208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Keywords are words which have a special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meaning within the language.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6416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Language keywords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CANNOT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be used as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indentifiers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937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• Some of the keywords are </a:t>
            </a:r>
            <a:r>
              <a:rPr lang="en-CA" sz="2795" dirty="0" smtClean="0">
                <a:solidFill>
                  <a:srgbClr val="000000"/>
                </a:solidFill>
                <a:latin typeface="Courier New"/>
                <a:cs typeface="Courier New"/>
              </a:rPr>
              <a:t>abstract,</a:t>
            </a:r>
          </a:p>
          <a:p>
            <a:pPr>
              <a:lnSpc>
                <a:spcPts val="322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43180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boolean, break, class, catch,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import, implements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etc..</a:t>
            </a:r>
          </a:p>
          <a:p>
            <a:pPr>
              <a:lnSpc>
                <a:spcPts val="3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6388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• null, true and false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literals.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679700" y="622300"/>
            <a:ext cx="6464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Hiding constants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764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an interface declares a constant of the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082800"/>
            <a:ext cx="80264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as an inherited constant, regardless of their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types, then the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new constant hides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inherited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one.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276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•</a:t>
            </a:r>
            <a:r>
              <a:rPr lang="en-CA" sz="2795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 interface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X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3746500"/>
            <a:ext cx="7632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val = 1;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1529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1900" y="4508500"/>
            <a:ext cx="7912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interface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Y extends X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val = 2;</a:t>
            </a:r>
          </a:p>
          <a:p>
            <a:pPr>
              <a:lnSpc>
                <a:spcPts val="3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5308600"/>
            <a:ext cx="7912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6512">
              <a:lnSpc>
                <a:spcPts val="320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sum = val + A.val;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460500" y="482600"/>
            <a:ext cx="7683500" cy="154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300"/>
              </a:lnSpc>
              <a:tabLst>
                <a:tab pos="2159000" algn="l"/>
              </a:tabLst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Overloading and overriding</a:t>
            </a:r>
            <a:r>
              <a:rPr lang="en-CA" sz="44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4404" smtClean="0">
                <a:solidFill>
                  <a:srgbClr val="000000"/>
                </a:solidFill>
                <a:latin typeface="Times New Roman"/>
              </a:rPr>
            </a:b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	methods</a:t>
            </a:r>
          </a:p>
          <a:p>
            <a:pPr>
              <a:lnSpc>
                <a:spcPts val="530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subinterface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inherits all of the methods declared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 its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superinterfaces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4544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Override - declared method in subinterface with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same signature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return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914900"/>
            <a:ext cx="8369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 declared method differs only in return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from an inherited method, then an error occurs.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841500" y="698500"/>
            <a:ext cx="7302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Implementing interfaces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907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 class can implement one or more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interfaces using </a:t>
            </a:r>
            <a:r>
              <a:rPr lang="en-CA" sz="3204" i="1" smtClean="0">
                <a:solidFill>
                  <a:srgbClr val="0000FF"/>
                </a:solidFill>
                <a:latin typeface="Times New Roman Italic"/>
                <a:cs typeface="Times New Roman Italic"/>
              </a:rPr>
              <a:t>implements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keyword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8194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• public class XXXX </a:t>
            </a:r>
            <a:r>
              <a:rPr lang="en-CA" sz="3204" smtClean="0">
                <a:solidFill>
                  <a:srgbClr val="0000FF"/>
                </a:solidFill>
                <a:latin typeface="Courier New"/>
                <a:cs typeface="Courier New"/>
              </a:rPr>
              <a:t>implements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Comparable {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3822700"/>
            <a:ext cx="76327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0444">
              <a:lnSpc>
                <a:spcPts val="4000"/>
              </a:lnSpc>
              <a:tabLst>
                <a:tab pos="1092200" algn="l"/>
              </a:tabLst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public int compareTo(Object o )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	// Implementation details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4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590800" y="850900"/>
            <a:ext cx="6553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Marker interfaces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54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Some interfaces do not declare any methods.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These are marker interfaces.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7940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Marker interfaces simply mark a class as having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some general property.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721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• Examples of marker interfaces: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42291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Serializable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6609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Cloneable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1900" y="51054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java.rmi.Remote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517900" y="850900"/>
            <a:ext cx="5626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Packages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780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Packages are convenient ways of grouping related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classes according to their functionality, usability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 well as category they should belong to.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4798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Classes under different packages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CAN HAVE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same names.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787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Packaging help us to avoid class name collision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5181600"/>
            <a:ext cx="8026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when we use the same class name as that of others</a:t>
            </a:r>
          </a:p>
          <a:p>
            <a:pPr>
              <a:lnSpc>
                <a:spcPts val="307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765300" y="317500"/>
            <a:ext cx="7378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How to create Packages?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168400"/>
            <a:ext cx="84455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533400" algn="l"/>
                <a:tab pos="533400" algn="l"/>
                <a:tab pos="5334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1.  Suppose we have a file called </a:t>
            </a:r>
            <a:r>
              <a:rPr lang="en-CA" sz="2410" b="1" smtClean="0">
                <a:solidFill>
                  <a:srgbClr val="329833"/>
                </a:solidFill>
                <a:latin typeface="Times New Roman Bold"/>
                <a:cs typeface="Times New Roman Bold"/>
              </a:rPr>
              <a:t>HelloWorld.java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, and we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want to put this file in a package </a:t>
            </a:r>
            <a:r>
              <a:rPr lang="en-CA" sz="2410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world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then add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package definition in the top of the file as shown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below…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2489200"/>
            <a:ext cx="75311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00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// </a:t>
            </a:r>
            <a:r>
              <a:rPr lang="en-CA" sz="1596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only comment are allowed before this definition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9900FF"/>
                </a:solidFill>
                <a:latin typeface="Courier New Bold"/>
                <a:cs typeface="Courier New Bold"/>
              </a:rPr>
              <a:t>package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1810" b="1" smtClean="0">
                <a:solidFill>
                  <a:srgbClr val="FF9832"/>
                </a:solidFill>
                <a:latin typeface="Courier New Bold"/>
                <a:cs typeface="Courier New Bold"/>
              </a:rPr>
              <a:t>world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3086100"/>
            <a:ext cx="75311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CA" sz="1810" b="1" smtClean="0">
                <a:solidFill>
                  <a:srgbClr val="329833"/>
                </a:solidFill>
                <a:latin typeface="Courier New Bold"/>
                <a:cs typeface="Courier New Bold"/>
              </a:rPr>
              <a:t>HelloWorld</a:t>
            </a:r>
            <a:r>
              <a:rPr lang="en-CA" sz="1800" smtClean="0">
                <a:solidFill>
                  <a:srgbClr val="329833"/>
                </a:solidFill>
                <a:latin typeface="Courier New"/>
                <a:cs typeface="Courier New"/>
              </a:rPr>
              <a:t> 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//…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822700"/>
            <a:ext cx="753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622800"/>
            <a:ext cx="84455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533400" algn="l"/>
                <a:tab pos="533400" algn="l"/>
                <a:tab pos="5334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2.  Create subdirectories to represent package hierachy of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the class. In our case, we have the </a:t>
            </a:r>
            <a:r>
              <a:rPr lang="en-CA" sz="2400" smtClean="0">
                <a:solidFill>
                  <a:srgbClr val="FF9832"/>
                </a:solidFill>
                <a:latin typeface="Arial"/>
                <a:cs typeface="Arial"/>
              </a:rPr>
              <a:t>world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package, which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requires only one directory. So, we create a directory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9832"/>
                </a:solidFill>
                <a:latin typeface="Arial"/>
                <a:cs typeface="Arial"/>
              </a:rPr>
              <a:t>	world</a:t>
            </a:r>
            <a:r>
              <a:rPr lang="en-CA" sz="2400" smtClean="0">
                <a:solidFill>
                  <a:srgbClr val="FF9832"/>
                </a:solidFill>
                <a:latin typeface="Times New Roman"/>
                <a:cs typeface="Times New Roman"/>
              </a:rPr>
              <a:t> 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and put our HelloWorld.java into it.</a:t>
            </a:r>
          </a:p>
          <a:p>
            <a:pPr>
              <a:lnSpc>
                <a:spcPts val="27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057400" y="660400"/>
            <a:ext cx="7086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How to use Packages?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6256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There are 2 ways in order to use the public classes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stored in package.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8575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1.  Declare the fully-qualified class name. For example,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84300" y="3302000"/>
            <a:ext cx="7759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world.HelloWorld hw = new world.HelloWorld();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84300" y="3581400"/>
            <a:ext cx="77597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world.moon.HelloMoon hm = new world.moon.HelloMoon();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String holeName = helloMoon.getHoleName();</a:t>
            </a:r>
          </a:p>
          <a:p>
            <a:pPr>
              <a:lnSpc>
                <a:spcPts val="23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9900" y="45339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2.  Use an "import" keyword: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7100" y="4978400"/>
            <a:ext cx="8216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import world.*;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100" y="5270500"/>
            <a:ext cx="8216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import world.moon.*;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7100" y="5549900"/>
            <a:ext cx="82169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HelloWorld helloWorld = new HelloWorld();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HelloMoon helloMoon = new HelloMoon();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959100" y="660400"/>
            <a:ext cx="6184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CLASSPATH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6256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Environment variable CLASSPATH should be set to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search for packages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4511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Specify a series of folders in classpath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9900" y="29210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Ex: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390900"/>
            <a:ext cx="8051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Set CLASSPATH=c:\;d:\javaprg;c:\test\classes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9900" y="38862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Packages / classes are searched for in c:\ , d:\javaprg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and c:\test\classes in that order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9900" y="47371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Classes with no package statement belong to default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package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971800" y="660400"/>
            <a:ext cx="6172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Points to Note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6002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Classpath not required for JDK classes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0955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While using JDK classes, package to which the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belongs should be identified for import statement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9900" y="29210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java.lang package classes need not be imported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9900" y="3416300"/>
            <a:ext cx="8674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  <a:tabLst>
                <a:tab pos="533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 Object, String, StringBuffer, Runtime, System classes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and wrapper classes belong to java.lang package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251200" y="1384300"/>
            <a:ext cx="5892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Exceptions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109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489200" y="850900"/>
            <a:ext cx="6654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Types and Literals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780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Various types that java supports are boolean, char,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byte, short, int, long, float and double.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2258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Each type has literals, which are the way that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constant values of that type are written.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686300"/>
            <a:ext cx="8369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 character “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A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”, integer 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10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boolean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true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false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all are literals.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324100" y="304800"/>
            <a:ext cx="681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 Handling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1308100"/>
            <a:ext cx="8547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 Exception is an event that occurs during the execution of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program  that disrupts the normal flow of instructions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2425700"/>
            <a:ext cx="8547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 Exceptions can occur when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4100" y="2832100"/>
            <a:ext cx="808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The file you try to open does not exist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4100" y="3225800"/>
            <a:ext cx="808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The network connection is disrupted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4100" y="3632200"/>
            <a:ext cx="808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Operands being manipulated are out of prescribed ranges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54100" y="4038600"/>
            <a:ext cx="808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The class files you are interested in loading are missing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1816100" y="368300"/>
            <a:ext cx="732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 class hirarchy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54400" y="1600200"/>
            <a:ext cx="5689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Throwable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0" y="1816100"/>
            <a:ext cx="5715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59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68500" y="2895600"/>
            <a:ext cx="546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Error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5372100" y="2895600"/>
            <a:ext cx="889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752600" y="30988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5334000" y="30988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27100" y="4114800"/>
            <a:ext cx="10795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ThreadDeath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2781300" y="4114800"/>
            <a:ext cx="11811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Linkage Death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4559300" y="4114800"/>
            <a:ext cx="1511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Runtime 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7188200" y="4114800"/>
            <a:ext cx="1219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SQL 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990600" y="43180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2895600" y="43180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838700" y="43180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7366000" y="4318000"/>
            <a:ext cx="939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sql)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3124200" y="5334000"/>
            <a:ext cx="226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IndexOutOfBounds 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5778500" y="5334000"/>
            <a:ext cx="16002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ArithmeticException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3771900" y="55372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6096000" y="5537200"/>
            <a:ext cx="1028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00"/>
                </a:solidFill>
                <a:latin typeface="Arial Narrow Bold"/>
                <a:cs typeface="Arial Narrow Bold"/>
              </a:rPr>
              <a:t>(from lang)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324100" y="381000"/>
            <a:ext cx="681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 Handling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20800" y="1333500"/>
            <a:ext cx="7823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 Checked Exceptions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1765300"/>
            <a:ext cx="736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Extends the java.lang.Exception class.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2209800"/>
            <a:ext cx="736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Needs to be caught or specified.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2641600"/>
            <a:ext cx="7823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 Unchecked Exceptions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3086100"/>
            <a:ext cx="736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Extends the java.lang.RuntimeException class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3530600"/>
            <a:ext cx="73660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Need not be caught or specified.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324100" y="381000"/>
            <a:ext cx="681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 Handling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208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Methods should either catch or specify all checked exceptions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that can be thrown within the scope of that method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5527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A method can catch an exception by providing an exception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handler for that type of exception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37973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If a method chooses not to catch an exception, the method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must specify that it can throw that exception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50419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Callers of a method must know about the exceptions that 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method can throw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803400" y="393700"/>
            <a:ext cx="7340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Dealing with Exceptions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1168400"/>
            <a:ext cx="27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041400" y="1168400"/>
            <a:ext cx="4508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Three components of an exception handler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98600" y="1536700"/>
            <a:ext cx="326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try, catch, and finally blocks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584200" y="2273300"/>
            <a:ext cx="1181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try Block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84200" y="2641600"/>
            <a:ext cx="254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041400" y="2641600"/>
            <a:ext cx="742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Enclose the statements that might throw an exception within a try block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584200" y="2997200"/>
            <a:ext cx="27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041400" y="2997200"/>
            <a:ext cx="4660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Defines the scope of any exception handlers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647700" y="3746500"/>
            <a:ext cx="8496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catch Block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200" y="4114800"/>
            <a:ext cx="8559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	Associate exception handlers with a try block by providing one or more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1400" y="44196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catch blocks directly after the try block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4200" y="4787900"/>
            <a:ext cx="8559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finally Block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84200" y="5130800"/>
            <a:ext cx="27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041400" y="5130800"/>
            <a:ext cx="7150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Allows the method to clean up after itself regardless of what happens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041400" y="5435600"/>
            <a:ext cx="217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within the </a:t>
            </a:r>
            <a:r>
              <a:rPr lang="en-CA" sz="2004" smtClean="0">
                <a:solidFill>
                  <a:srgbClr val="000000"/>
                </a:solidFill>
                <a:latin typeface="Arial"/>
                <a:cs typeface="Arial"/>
              </a:rPr>
              <a:t>try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block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2070100" y="304800"/>
            <a:ext cx="7073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Exceptions -  example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1003300"/>
            <a:ext cx="8559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void writeList()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244600"/>
            <a:ext cx="80645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PrintWriter out = null;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5800" y="1790700"/>
            <a:ext cx="7188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System.out.println("Entering try statement");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out = new PrintWriter(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75000" y="2349500"/>
            <a:ext cx="5969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new FileWriter("OutFile.txt"));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55800" y="2882900"/>
            <a:ext cx="7188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size; i++)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1600" y="3162300"/>
            <a:ext cx="7772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85010">
              <a:lnSpc>
                <a:spcPts val="18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out.println("Value at: " + i + " = " +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victor.elementAt(i));</a:t>
            </a:r>
          </a:p>
          <a:p>
            <a:pPr>
              <a:lnSpc>
                <a:spcPts val="18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3644900"/>
            <a:ext cx="7670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 catch (ArrayIndexOutOfBoundsException e)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73200" y="3886200"/>
            <a:ext cx="7670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893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System.out.println(“Array referror " + e.getMessage());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 catch (IOException e) {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4419600"/>
            <a:ext cx="76708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893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System.out.println(“IOException: " + e.getMessage());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73200" y="4978400"/>
            <a:ext cx="7670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finally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73200" y="5219700"/>
            <a:ext cx="76708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893">
              <a:lnSpc>
                <a:spcPts val="2100"/>
              </a:lnSpc>
              <a:tabLst>
                <a:tab pos="9779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if (out != null)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out.close();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90600" y="6057900"/>
            <a:ext cx="8153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965200" y="406400"/>
            <a:ext cx="8178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Specifying the Exceptions Thrown by a Method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1400" y="1384300"/>
            <a:ext cx="81026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800" smtClean="0">
                <a:solidFill>
                  <a:srgbClr val="000000"/>
                </a:solidFill>
                <a:latin typeface="Times New Roman"/>
                <a:cs typeface="Times New Roman"/>
              </a:rPr>
              <a:t>  To let a method transfer the exception to the caller,  specify throws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1800" smtClean="0">
                <a:solidFill>
                  <a:srgbClr val="000000"/>
                </a:solidFill>
                <a:latin typeface="Times New Roman"/>
                <a:cs typeface="Times New Roman"/>
              </a:rPr>
              <a:t>  Caller is responsible to handle this exception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2425700"/>
            <a:ext cx="8102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Times New Roman"/>
                <a:cs typeface="Times New Roman"/>
              </a:rPr>
              <a:t>Ex: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4900" y="2679700"/>
            <a:ext cx="8039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void writeList() throws IOException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PrintWriter pw =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24100" y="3340100"/>
            <a:ext cx="6819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new PrintWriter(new FileWriter("File.txt"));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size; i++)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36900" y="4051300"/>
            <a:ext cx="6007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pw.println(b[i]);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24100" y="4381500"/>
            <a:ext cx="6819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pw.close();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4711700"/>
            <a:ext cx="7645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60600" y="8509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Defining Exceptions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1968500"/>
            <a:ext cx="8178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throw statement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6200" y="2463800"/>
            <a:ext cx="77978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18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Before you can catch an exception, some Java code somewhere must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throw one</a:t>
            </a:r>
          </a:p>
          <a:p>
            <a:pPr>
              <a:lnSpc>
                <a:spcPts val="3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36800" y="3594100"/>
            <a:ext cx="6807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throw someThrowableObject;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7000" y="3898900"/>
            <a:ext cx="774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Throwable objects should be subclass of the Throwable class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714500" y="495300"/>
            <a:ext cx="7429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Defining Exceptions - example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104900"/>
            <a:ext cx="8115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937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ApplicationException extends Exception{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public ApplicationException(String msg){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36800" y="1828800"/>
            <a:ext cx="6807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super(msg);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71600" y="2159000"/>
            <a:ext cx="7772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4892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124200"/>
            <a:ext cx="8115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void readFile(String fileName) throws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ApplicationException {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746500"/>
            <a:ext cx="8115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22400" y="4013200"/>
            <a:ext cx="77216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FileInputStream fis = new FileInputStream(fileName);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…………………….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22400" y="4737100"/>
            <a:ext cx="772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2400" y="5067300"/>
            <a:ext cx="772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catch (FileNotFoundException e)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65300" y="5384800"/>
            <a:ext cx="737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throw new ApplicationException(“File Not Found”,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65300" y="5664200"/>
            <a:ext cx="737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e);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22400" y="5994400"/>
            <a:ext cx="772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6324600"/>
            <a:ext cx="316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118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104900" y="1384300"/>
            <a:ext cx="8039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Classes of java.lang package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119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492500" y="698500"/>
            <a:ext cx="5651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Variables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018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variable is a storage location - something that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can hold a value - to which a value can be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assigned.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4036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Various types of variables are member variables,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class variables, local variables and parameters.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711700"/>
            <a:ext cx="83693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	“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final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” modifier declares that the value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variable is set exactly once and will thereafter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always have the same value</a:t>
            </a:r>
          </a:p>
          <a:p>
            <a:pPr>
              <a:lnSpc>
                <a:spcPts val="3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4851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  <a:tabLst>
                <a:tab pos="38227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12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213100" y="381000"/>
            <a:ext cx="5930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208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Every  java  class  extends  Object  class  either  directly  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indirectly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070100"/>
            <a:ext cx="86868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Object class provides useful methods required in every class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Some of the methods need to be overwritten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29972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If a class does not extend any class, it automatically extends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Object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3822700"/>
            <a:ext cx="8686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Every java objetc is instanceOf Object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213100" y="381000"/>
            <a:ext cx="5930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06400" y="12446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Some Object class methods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06400" y="19050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boolean equals (Object obj)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9300" y="22225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Decides whether two objects are meaningfully equivalent.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6400" y="25527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void finalize( 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9300" y="2870200"/>
            <a:ext cx="8394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Called by garbage collector when the garbage collector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sees that the object cannot be referenced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6400" y="34925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int hashCode( 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9300" y="3810000"/>
            <a:ext cx="8394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Returns a hashcode int value for an object, so that the object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can be used in Collection classes that use hashing, including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Hashtable, HashMap, and HashSet</a:t>
            </a:r>
          </a:p>
          <a:p>
            <a:pPr>
              <a:lnSpc>
                <a:spcPts val="215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6400" y="4699000"/>
            <a:ext cx="8737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String toString( 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49300" y="5029200"/>
            <a:ext cx="8394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FF"/>
                </a:solidFill>
                <a:latin typeface="Times New Roman"/>
                <a:cs typeface="Times New Roman"/>
              </a:rPr>
              <a:t>Returns a “text representation” of the object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743200" y="381000"/>
            <a:ext cx="640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208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Wrapper classes available to create objects for all primitive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types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1209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These classes provide methods to convert wrap primitive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types and also convert back to primitives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5575300"/>
            <a:ext cx="8686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Also available, Boolean and Character classes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743200" y="381000"/>
            <a:ext cx="640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257300"/>
            <a:ext cx="86868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Designed to convert primitives into objects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Wrapper objects are immutable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1971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provide functions for conversion of primitives to/from String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objects to different bases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29972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All wrapper class names map to primitives they represent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except Integer and Character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7200" y="37973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Byte, Short, Integer, Long, Float, Double are sub classes of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Number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7200" y="46101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constructors overloaded to take primitives as well as their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String representation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9" name="TextBox 2"/>
          <p:cNvSpPr txBox="1"/>
          <p:nvPr/>
        </p:nvSpPr>
        <p:spPr>
          <a:xfrm>
            <a:off x="2743200" y="381000"/>
            <a:ext cx="640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33500"/>
            <a:ext cx="8686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Common methods of wrapper classes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7900" y="1968500"/>
            <a:ext cx="816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Methods of Number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0800" y="2260600"/>
            <a:ext cx="7823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byte      byteValue(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short     shortValue( )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20800" y="2870200"/>
            <a:ext cx="4318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int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247900" y="2870200"/>
            <a:ext cx="1270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intValue(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320800" y="3175000"/>
            <a:ext cx="5969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long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235200" y="3175000"/>
            <a:ext cx="14478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longValue(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320800" y="3479800"/>
            <a:ext cx="6350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float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2197100" y="3479800"/>
            <a:ext cx="14732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floatValue(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320800" y="3797300"/>
            <a:ext cx="782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double  doubleValue(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77900" y="4406900"/>
            <a:ext cx="816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Character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20800" y="4711700"/>
            <a:ext cx="782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char charValue(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7900" y="5321300"/>
            <a:ext cx="816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Boolean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20800" y="5626100"/>
            <a:ext cx="7823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boolean booleanValue(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365500" y="381000"/>
            <a:ext cx="5778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Math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7200" y="1320800"/>
            <a:ext cx="868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Math  class  provides  many  arithmatic,  trignometric 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logarithmic methods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133600"/>
            <a:ext cx="8686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All these methods are static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2501900"/>
            <a:ext cx="86868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It is not possible to creat Math class object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Example methods: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3822700"/>
            <a:ext cx="8343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static double sqrt(double)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static double sin(double)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static random( )</a:t>
            </a:r>
          </a:p>
          <a:p>
            <a:pPr>
              <a:lnSpc>
                <a:spcPts val="34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413000" y="1384300"/>
            <a:ext cx="6731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Collection classes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441700" y="381000"/>
            <a:ext cx="570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1938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Basic operations of collections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638300"/>
            <a:ext cx="8343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add objects to collection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006600"/>
            <a:ext cx="8343900" cy="182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remove objects from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search for an object in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retrieve object from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iterate through collection</a:t>
            </a:r>
          </a:p>
          <a:p>
            <a:pPr>
              <a:lnSpc>
                <a:spcPts val="346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5367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interface java.util.Collection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892300"/>
            <a:ext cx="88011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root interface in the collections hierarchy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extended by </a:t>
            </a: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List, Set, Queue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900" y="28575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340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add(Object)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3721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remove(Object)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0894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addAll(Collection)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43815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removeAll(Collection)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Object[ ]  toArray(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51181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contains(Object)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Iterator iterator(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59182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int size(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1409700"/>
            <a:ext cx="8547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interface java.util.List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778000"/>
            <a:ext cx="85471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represents ordered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allows duplicates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667000"/>
            <a:ext cx="85471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implemented by </a:t>
            </a: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ArrayList, Vector, LinkedList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 additional methods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33500" y="4025900"/>
            <a:ext cx="78105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void add(int index, Object)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set(int index, Object)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remove(int index)</a:t>
            </a:r>
          </a:p>
          <a:p>
            <a:pPr>
              <a:lnSpc>
                <a:spcPts val="29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5156200"/>
            <a:ext cx="7810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addAll(int index, Collection)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get(int index)</a:t>
            </a:r>
          </a:p>
          <a:p>
            <a:pPr>
              <a:lnSpc>
                <a:spcPts val="2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3500" y="5930900"/>
            <a:ext cx="7810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ListIterator listIterator(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129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324100" y="850900"/>
            <a:ext cx="681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Declaring Variables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54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Java requires that you </a:t>
            </a:r>
            <a:r>
              <a:rPr lang="en-CA" sz="2805" b="1" i="1" smtClean="0">
                <a:solidFill>
                  <a:srgbClr val="000000"/>
                </a:solidFill>
                <a:latin typeface="Times New Roman Bold Italic"/>
                <a:cs typeface="Times New Roman Bold Italic"/>
              </a:rPr>
              <a:t>declare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every variable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before you can use it.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3020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declare the variables in several ways.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Often, you declare several at the same time.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4216400"/>
            <a:ext cx="7912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y, m, x //all at once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45847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or one at a time.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927600"/>
            <a:ext cx="7912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y; //one at a time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m;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1900" y="5638800"/>
            <a:ext cx="7912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x;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5367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interface java.util.Set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905000"/>
            <a:ext cx="83439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represents ordered collection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duplicates not allowed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extended by </a:t>
            </a: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SortedSet</a:t>
            </a:r>
          </a:p>
          <a:p>
            <a:pPr>
              <a:lnSpc>
                <a:spcPts val="34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5367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interface java.util.Map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955800"/>
            <a:ext cx="880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represents key-value pairs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900" y="2260600"/>
            <a:ext cx="880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Not part of Collection hierarchy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extended by SortedMap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2900" y="2997200"/>
            <a:ext cx="880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implemented by HashTable, HashMap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methods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3848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containsKey(Object key)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1656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containsValue(Object value)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get(Object key)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49657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Set[ ] keySet(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53213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Collection values(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56896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put(Object key, Object value)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9500" y="6057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remove(Object key)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441700" y="381000"/>
            <a:ext cx="570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6900" y="1092200"/>
            <a:ext cx="8547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Classes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" y="1397000"/>
            <a:ext cx="8547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8288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ArrayList :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  Resizable array 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Implements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RandomAccess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interface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197100"/>
            <a:ext cx="171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Vector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2565400"/>
            <a:ext cx="171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LinkedList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6900" y="3289300"/>
            <a:ext cx="171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HashSet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25700" y="2133600"/>
            <a:ext cx="6604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543300" algn="l"/>
              </a:tabLst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Same as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ArrayList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but threadsafe	(legacy class)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Linked list 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25700" y="2870200"/>
            <a:ext cx="66040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provides add, remove at beginning or end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Unsorted, unordered 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uses hashCode( )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6900" y="4013200"/>
            <a:ext cx="5092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LinkedHashSet :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ordered version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HashSet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596900" y="4330700"/>
            <a:ext cx="17145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54"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TreeSet :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HashMap :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Hashtable :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 TreeMap :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25700" y="4330700"/>
            <a:ext cx="6604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SortedSet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(elements sorted)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unsorted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Map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implementation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25700" y="5054600"/>
            <a:ext cx="6604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581400" algn="l"/>
              </a:tabLst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same as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HashMap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but threadsafe	(legacy class)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implementation of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SortedMap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132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441700" y="381000"/>
            <a:ext cx="570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0922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java.util.Iterator interface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5240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Improvement over Enumerator to scan through collection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0100" y="22606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Methods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921000"/>
            <a:ext cx="8343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boolean hasNext(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Object next(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37211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void remove(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3441700" y="381000"/>
            <a:ext cx="570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0922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points to note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00" y="19558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0480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for sorting &amp; searching	, the class of objects should implement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2606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java.lang.Comparable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interface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100" y="26289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this interface provides single method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int compareTo(T)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0100" y="2984500"/>
            <a:ext cx="8343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java.util.Comparator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 interface  can  be  used  to  create  multiple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comparisons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0100" y="36703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 Comparator 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provides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compare( )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and </a:t>
            </a: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equals( )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methods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0100" y="4025900"/>
            <a:ext cx="83439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binary search returns index of the element for success, for failue it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returns index at which the object can be inserted (-ve starting with -1 )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" y="46990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collection / array should be pre-sorted for search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0673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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 Same comparison should be used for sorting and searching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092200"/>
            <a:ext cx="880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example - sorting collections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828800"/>
            <a:ext cx="880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import java.util.*;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900" y="2197100"/>
            <a:ext cx="880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class TestSort1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565400"/>
            <a:ext cx="8470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57300" y="2857500"/>
            <a:ext cx="78867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ArrayList&lt;String&gt; stuff = new ArrayList&lt;String&gt;();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stuff.add("Denver");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57300" y="3594100"/>
            <a:ext cx="78867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stuff.add("Boulder");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stuff.add("Vail");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stuff.add("Aspen");</a:t>
            </a:r>
          </a:p>
          <a:p>
            <a:pPr>
              <a:lnSpc>
                <a:spcPts val="28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7300" y="4686300"/>
            <a:ext cx="78867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System.out.println("unsorted " + stuff);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Collections.sort(stuff);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5800" y="5422900"/>
            <a:ext cx="84582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71370">
              <a:lnSpc>
                <a:spcPts val="29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System.out.println("sorted " + stuff);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2900" y="6210300"/>
            <a:ext cx="3848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4135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135</a:t>
            </a:r>
          </a:p>
          <a:p>
            <a:pPr>
              <a:lnSpc>
                <a:spcPts val="64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505200" y="381000"/>
            <a:ext cx="5638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Collections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2900" y="1092200"/>
            <a:ext cx="880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CC0000"/>
                </a:solidFill>
                <a:latin typeface="Times New Roman"/>
                <a:cs typeface="Times New Roman"/>
              </a:rPr>
              <a:t>example - implementing Comparator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2900" y="1460500"/>
            <a:ext cx="8801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class EmpNoComp implements Comaparator&lt;Employee&gt;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	public int compare(Employee a, Employee b){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2044700"/>
            <a:ext cx="8458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71186">
              <a:lnSpc>
                <a:spcPts val="230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return a.getEmpno( ) - b.getEmpNo( 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2900" y="2679700"/>
            <a:ext cx="8801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2900" y="3213100"/>
            <a:ext cx="8801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class NameComp implements Comaparator&lt;Employee&gt;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	public int compare(Employee a, employee b){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5800" y="3797300"/>
            <a:ext cx="84582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71186">
              <a:lnSpc>
                <a:spcPts val="240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return a.getName().compareTo( b.getName( ) 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4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2900" y="4432300"/>
            <a:ext cx="8801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2900" y="4724400"/>
            <a:ext cx="8801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……….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2900" y="4978400"/>
            <a:ext cx="8801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List &lt;Employee&gt;  e  =  new ArrayList&lt;Employee&gt; ( 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…………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42900" y="5562600"/>
            <a:ext cx="88011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Collections.sort(e, new EmpNoComp( ) 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FF0000"/>
                </a:solidFill>
                <a:latin typeface="Times New Roman"/>
                <a:cs typeface="Times New Roman"/>
              </a:rPr>
              <a:t>Collections.sort(e, new NameComp( ) );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225800" y="1384300"/>
            <a:ext cx="5918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IO Streams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670300" y="457200"/>
            <a:ext cx="5473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485900"/>
            <a:ext cx="859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Java programs perform I/O through streams. A stream is: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3300" y="1930400"/>
            <a:ext cx="814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an abstraction that either produces or consumes information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374900"/>
            <a:ext cx="814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 linked to a physical device by the Java I/O system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32385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All streams behave similarly, even if the actual physical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devices to which they are linked differ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4470400"/>
            <a:ext cx="859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Thus the same I/O classes can be applied to any kind of device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as they abstract the difference between different I/O devices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670300" y="457200"/>
            <a:ext cx="5473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12827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 Java’s stream classes are defined in the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java.io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package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923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064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	Java 2 defines two types of streams: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197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byte streams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2501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c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haracter streams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31115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 Byte streams: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34163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provide a convenient means for handling input and output of bytes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3721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are used for reading or writing binary data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2300" y="43307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 Character streams: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46355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provide a convenient means for handling input and output of characters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9500" y="49403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use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Unicode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, and, therefore, can be internationalized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139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308100" y="850900"/>
            <a:ext cx="7835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Declaring Variables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also declare the variables as you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use them.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2984500"/>
            <a:ext cx="79121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x = 4;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m = 8;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int b = -2;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4450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However, you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declare variables by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the time you first refer to them.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451100" y="381000"/>
            <a:ext cx="6692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Sets of I/O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36600" y="1841500"/>
            <a:ext cx="8407400" cy="143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  <a:tabLst>
                <a:tab pos="457200" algn="l"/>
                <a:tab pos="457200" algn="l"/>
              </a:tabLst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 The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java.io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package contains a collection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of classes that support reading and writing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from streams.</a:t>
            </a:r>
          </a:p>
          <a:p>
            <a:pPr>
              <a:lnSpc>
                <a:spcPts val="34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36600" y="3111500"/>
            <a:ext cx="84074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 A program needs to import the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java.io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package to use these classes.</a:t>
            </a:r>
          </a:p>
          <a:p>
            <a:pPr>
              <a:lnSpc>
                <a:spcPts val="35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6600" y="4000500"/>
            <a:ext cx="84074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  <a:tabLst>
                <a:tab pos="457200" algn="l"/>
                <a:tab pos="457200" algn="l"/>
              </a:tabLst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 The stream classes are divided into two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hierarchies based on the data type on which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they operate: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5308600"/>
            <a:ext cx="7835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5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Byte streams</a:t>
            </a:r>
          </a:p>
          <a:p>
            <a:pPr>
              <a:lnSpc>
                <a:spcPts val="3085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100" y="5727700"/>
            <a:ext cx="7835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Character streams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035300" y="482600"/>
            <a:ext cx="6108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How to Do I/O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60500"/>
            <a:ext cx="8445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•import java.io.*;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0701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Open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stream.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5781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Use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stream (read, write, or both).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0734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Close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stream.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628900" y="457200"/>
            <a:ext cx="6515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Byte I/O 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14478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• InputStream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18796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FileInputStream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23241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PipedInputStream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27686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FilterInputStream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32258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…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36449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• OutputStream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17600" y="40767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FileOutputStream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45212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PipedOutputStream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7600" y="49530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- FilterOutputStream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17600" y="54229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...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3187700" y="457200"/>
            <a:ext cx="5956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InputStream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732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Times New Roman"/>
                <a:cs typeface="Times New Roman"/>
              </a:rPr>
              <a:t>•The methods in the </a:t>
            </a: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InputStream</a:t>
            </a:r>
            <a:r>
              <a:rPr lang="en-CA" sz="2279" spc="-10" smtClean="0">
                <a:solidFill>
                  <a:srgbClr val="000000"/>
                </a:solidFill>
                <a:latin typeface="Times New Roman"/>
                <a:cs typeface="Times New Roman"/>
              </a:rPr>
              <a:t> class include: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19050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read()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3495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read(byte b[])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27813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read(byte b[], int off, int len)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32258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skip(long n)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36576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available()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5700" y="41021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close()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55700" y="45339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mark(int readlimit)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55700" y="49784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reset()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55700" y="5410200"/>
            <a:ext cx="7988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279" spc="-10" smtClean="0">
                <a:solidFill>
                  <a:srgbClr val="000000"/>
                </a:solidFill>
                <a:latin typeface="Courier New"/>
                <a:cs typeface="Courier New"/>
              </a:rPr>
              <a:t>- markSupported()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997200" y="457200"/>
            <a:ext cx="614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OutputStream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60500"/>
            <a:ext cx="84455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•The methods in the 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OutputStream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class include: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5273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write(int b)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30353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write(byte b[])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530600"/>
            <a:ext cx="7988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write(byte b[],int off int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len)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4831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flush()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50038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56" spc="-10" smtClean="0">
                <a:solidFill>
                  <a:srgbClr val="000000"/>
                </a:solidFill>
                <a:latin typeface="Courier New"/>
                <a:cs typeface="Courier New"/>
              </a:rPr>
              <a:t>- close()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336800" y="457200"/>
            <a:ext cx="680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Using Byte 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732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Byte streams should only be used for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most primitive I/O.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4130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They are important because all other streams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are built on byte streams.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33655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There are many byte stream classes.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8608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 FileInputStream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35100" y="4254500"/>
            <a:ext cx="77089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FileOutputStream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are examples of file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I/O byte streams.</a:t>
            </a:r>
          </a:p>
          <a:p>
            <a:pPr>
              <a:lnSpc>
                <a:spcPts val="35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438400" y="584200"/>
            <a:ext cx="67056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Character I/O Streams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62000" y="1447800"/>
            <a:ext cx="838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 Reader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82700" y="18796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BufferedReader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03400" y="2197100"/>
            <a:ext cx="7340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1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LineNumberInputStream</a:t>
            </a:r>
          </a:p>
          <a:p>
            <a:pPr>
              <a:lnSpc>
                <a:spcPts val="261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26416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CharArrayReader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2700" y="30734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InputStreamReader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82700" y="3479800"/>
            <a:ext cx="7861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 FileReader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2000" y="3873500"/>
            <a:ext cx="8382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 Writer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82700" y="43053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BufferedWriter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2700" y="47244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CharArrayWriter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82700" y="51562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 OutputStreamWriter</a:t>
            </a:r>
          </a:p>
          <a:p>
            <a:pPr>
              <a:lnSpc>
                <a:spcPts val="253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82700" y="5613400"/>
            <a:ext cx="7861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3333CC"/>
                </a:solidFill>
                <a:latin typeface="Courier New"/>
                <a:cs typeface="Courier New"/>
              </a:rPr>
              <a:t>-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 FileWriter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387600" y="457200"/>
            <a:ext cx="6756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InputStreamReader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732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Is a character input stream that uses a byte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input stream as its data source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4257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Reads bytes from a specified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35100" y="2832100"/>
            <a:ext cx="770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95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InputStream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 translates them into</a:t>
            </a:r>
          </a:p>
          <a:p>
            <a:pPr>
              <a:lnSpc>
                <a:spcPts val="3195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5100" y="3263900"/>
            <a:ext cx="77089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Unicode characters, according to a particular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platform- and locale-dependent character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encoding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6228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Has a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getEncoding()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method that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5054600"/>
            <a:ext cx="77089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returns the name of the encoding being used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to convert bytes to characters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260600" y="5207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OutputStreamWriter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732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Is a character output stream that uses a byte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output stream as the destination for its data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413000"/>
            <a:ext cx="7988300" cy="181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Translates characters into bytes according to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 particular locale and/or platform-specific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character encoding, and writes those bytes to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 specified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OutputStream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42037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Supports all the usual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Writer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methods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47117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Has a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getEncoding()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method that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35100" y="5143500"/>
            <a:ext cx="77089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returns the name of the encoding being used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to convert characters to bytes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730500" y="596900"/>
            <a:ext cx="6413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Standard Output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60500"/>
            <a:ext cx="8445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System.out.println()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006600"/>
            <a:ext cx="79883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 System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a class in the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java.lang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package.</a:t>
            </a:r>
          </a:p>
          <a:p>
            <a:pPr>
              <a:lnSpc>
                <a:spcPts val="35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946400"/>
            <a:ext cx="7988300" cy="1016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 out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a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public final static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(class)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variable.</a:t>
            </a:r>
          </a:p>
          <a:p>
            <a:pPr>
              <a:lnSpc>
                <a:spcPts val="35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911600"/>
            <a:ext cx="7531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Declared as a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PrintStream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object reference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3434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 println()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an overloaded method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PrintStream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class.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5270500"/>
            <a:ext cx="7531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• PrintStream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is a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FilterOutputStream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that subclasses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OutputStream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149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454400" y="850900"/>
            <a:ext cx="5689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Constants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Constants can be defined by using the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modifier.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4544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It is a good practice to CAPITALIZE symbols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referring to constants.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927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Examples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5384800"/>
            <a:ext cx="7912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final float PI = 3.1416;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5664200"/>
            <a:ext cx="7912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final int NUMBER_OF_DAYS_IN_MONTH = 30;</a:t>
            </a:r>
          </a:p>
          <a:p>
            <a:pPr>
              <a:lnSpc>
                <a:spcPts val="192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498600" y="622300"/>
            <a:ext cx="7645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PrintStream and PrintWriter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85900"/>
            <a:ext cx="79883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Stream objects that implement formatting are instances of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either 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PrintStream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or 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PrintWriter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1463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- PrintStream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25273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Is a byte stream class and a subclass of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1500" y="2819400"/>
            <a:ext cx="7302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75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(Filter)OutputStream</a:t>
            </a:r>
          </a:p>
          <a:p>
            <a:pPr>
              <a:lnSpc>
                <a:spcPts val="21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1877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Converts Unicode to environment byte encoding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35560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Terminates lines in a platform-independent way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39243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Flushes the output stream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55700" y="42799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- PrintWriter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12900" y="46355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Is a character stream class and a subclass of 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Writer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900" y="50165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Implements all of the print methods found in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41500" y="5308600"/>
            <a:ext cx="7302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PrintStream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12900" y="56769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Only flushes when a 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println()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method is invoked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073400" y="520700"/>
            <a:ext cx="6070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Data 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73200"/>
            <a:ext cx="7988300" cy="181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Support binary I/O of values of primitive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data types (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char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byte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short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long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float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double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) as well as string values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3238500"/>
            <a:ext cx="7988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Implement either the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DataInput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interface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or the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 DataOutput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interface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844800" y="520700"/>
            <a:ext cx="6299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Streams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14859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Support I/O of objects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19939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Are implemented by the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35100" y="2413000"/>
            <a:ext cx="770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95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ObjectInputStream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</a:p>
          <a:p>
            <a:pPr>
              <a:lnSpc>
                <a:spcPts val="3195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5100" y="2832100"/>
            <a:ext cx="770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ObjectOutputStream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classes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33528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Implement all the primitive data I/O methods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covered in data streams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5700" y="42926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- Can contain a mixture of primitive and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object values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336800" y="520700"/>
            <a:ext cx="680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Serialization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73200"/>
            <a:ext cx="84455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•Serialization is a lightweight persistence mechanism for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saving and restoring streams of bytes containing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primitives and objects.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654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•A class indicates that its instances can be serialized by: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3060700"/>
            <a:ext cx="7988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Implementing the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java.io.Serializable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or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java.io.Externalizable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interfaces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886200"/>
            <a:ext cx="7988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Ensuring that all its fields are serializable, including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other referenced objects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660900"/>
            <a:ext cx="79883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- Using the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transient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modifier to prevent fields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from being saved and restored</a:t>
            </a:r>
          </a:p>
          <a:p>
            <a:pPr>
              <a:lnSpc>
                <a:spcPts val="30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619500" y="1384300"/>
            <a:ext cx="5524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Threads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670300" y="469900"/>
            <a:ext cx="5473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Threads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0600" y="1320800"/>
            <a:ext cx="81534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A thread is a single sequential flow of control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within a program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235200" y="368300"/>
            <a:ext cx="6908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Threads - example 1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104900"/>
            <a:ext cx="8369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800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SimpleThread extends Thread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public SimpleThread(String str) {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79600" y="1778000"/>
            <a:ext cx="72644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super(str);</a:t>
            </a:r>
          </a:p>
          <a:p>
            <a:pPr>
              <a:lnSpc>
                <a:spcPts val="199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800" y="2095500"/>
            <a:ext cx="756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2425700"/>
            <a:ext cx="756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void run()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81200" y="2705100"/>
            <a:ext cx="7162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546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10; i++)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System.out.println(i);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300" y="3416300"/>
            <a:ext cx="661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81200" y="3695700"/>
            <a:ext cx="71628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55548">
              <a:lnSpc>
                <a:spcPts val="2600"/>
              </a:lnSpc>
              <a:tabLst>
                <a:tab pos="546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sleep((long)(Math.random() * 1000));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} catch (InterruptedException e) {}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81200" y="4737100"/>
            <a:ext cx="716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System.out.println("DONE! “);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4800" y="5067300"/>
            <a:ext cx="330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74700" y="5384800"/>
            <a:ext cx="113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33600" y="4991100"/>
            <a:ext cx="6896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810" b="1" smtClean="0">
                <a:solidFill>
                  <a:srgbClr val="FFC000"/>
                </a:solidFill>
                <a:latin typeface="Courier New Bold"/>
                <a:cs typeface="Courier New Bold"/>
              </a:rPr>
              <a:t>Activating the thread</a:t>
            </a:r>
          </a:p>
          <a:p>
            <a:pPr>
              <a:lnSpc>
                <a:spcPts val="168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19300" y="5232400"/>
            <a:ext cx="70104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SimpleThread tt = new SimpleThread(“thread 1”);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tt.start();</a:t>
            </a:r>
          </a:p>
          <a:p>
            <a:pPr>
              <a:lnSpc>
                <a:spcPts val="259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156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235200" y="368300"/>
            <a:ext cx="6908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Threads - example 2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104900"/>
            <a:ext cx="8369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800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class SimpleThread implements Runnable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String name 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74800" y="1765300"/>
            <a:ext cx="75692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406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SimpleThread(String str)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name = str;;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800" y="2489200"/>
            <a:ext cx="756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2806700"/>
            <a:ext cx="7569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void run()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81200" y="3086100"/>
            <a:ext cx="71628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5461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10; i++)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System.out.println(i);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300" y="3797300"/>
            <a:ext cx="6616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try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33700" y="4127500"/>
            <a:ext cx="6210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sleep((long)(Math.random() * 1000));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65300" y="4457700"/>
            <a:ext cx="737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C000"/>
                </a:solidFill>
                <a:latin typeface="Courier New Bold"/>
                <a:cs typeface="Courier New Bold"/>
              </a:rPr>
              <a:t>Activating the thread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65300" y="4724400"/>
            <a:ext cx="7378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SimpleThread st = new SimpleThread(“Thread 1”);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Thread tt = new Thread(st);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65300" y="5435600"/>
            <a:ext cx="737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Courier New"/>
                <a:cs typeface="Courier New"/>
              </a:rPr>
              <a:t>tt.start();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4700" y="57785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171700" y="850900"/>
            <a:ext cx="6972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Life cycle of Threads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324100" y="1384300"/>
            <a:ext cx="681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AWT and SWING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159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3365500" y="546100"/>
            <a:ext cx="5778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Data Types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12900" y="1397000"/>
            <a:ext cx="990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Type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965700" y="1397000"/>
            <a:ext cx="1612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Contents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612900" y="1917700"/>
            <a:ext cx="1079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boolean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965700" y="1917700"/>
            <a:ext cx="1612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True or false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612900" y="2349500"/>
            <a:ext cx="6858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byte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965700" y="2349500"/>
            <a:ext cx="2247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Signed 8-bit value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612900" y="2768600"/>
            <a:ext cx="7620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short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965700" y="2768600"/>
            <a:ext cx="1714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16-bit integer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612900" y="3200400"/>
            <a:ext cx="495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int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965700" y="3200400"/>
            <a:ext cx="1714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32-bit integer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612900" y="3632200"/>
            <a:ext cx="698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long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965700" y="3632200"/>
            <a:ext cx="1714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64-bit integer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612900" y="4051300"/>
            <a:ext cx="711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float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4965700" y="4051300"/>
            <a:ext cx="2451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32-bit floating point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612900" y="4483100"/>
            <a:ext cx="952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double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965700" y="4483100"/>
            <a:ext cx="2451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64-bit floating point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1612900" y="4902200"/>
            <a:ext cx="673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char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4965700" y="4902200"/>
            <a:ext cx="2908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195" smtClean="0">
                <a:solidFill>
                  <a:srgbClr val="000000"/>
                </a:solidFill>
                <a:latin typeface="Times New Roman"/>
                <a:cs typeface="Times New Roman"/>
              </a:rPr>
              <a:t>16-bit unicode character</a:t>
            </a:r>
          </a:p>
          <a:p>
            <a:pPr>
              <a:lnSpc>
                <a:spcPts val="2530"/>
              </a:lnSpc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924300" y="850900"/>
            <a:ext cx="5219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AWT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Stands for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A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bstract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indow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oolkit.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6035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First generation windowing, graphics and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user interface toolkit for Java.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576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Acted as a thin abstraction layer over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platform’s native user interface.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7625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GUI written using AWT will change its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52197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appearance to use the native platform’s look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feel.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848100" y="520700"/>
            <a:ext cx="5295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Swing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494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Second generation windowing toolkit for Java.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032000"/>
            <a:ext cx="8369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Draws its own widgets and user interface elements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instead of relying on the native windowing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system.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4036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Has a greater amount of features and capabilities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than AWT at the cost of performance, complexity,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and steeper learning curve.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787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Has the ability to alter its look-and-feel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5194300"/>
            <a:ext cx="80264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independent of the underlying native windowing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system.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2717800" y="304800"/>
            <a:ext cx="6426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 Simple Frame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800" y="952500"/>
            <a:ext cx="85852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package sef.module14.sample;</a:t>
            </a:r>
          </a:p>
          <a:p>
            <a:pPr>
              <a:lnSpc>
                <a:spcPts val="135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8800" y="1346200"/>
            <a:ext cx="85852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import javax.swing.JFrame;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import javax.swing.JLabel;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import java.awt.Container;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58800" y="2019300"/>
            <a:ext cx="8585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public class SimpleJFrame extends JFrame{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	private JLabel firstLabel;</a:t>
            </a:r>
          </a:p>
          <a:p>
            <a:pPr>
              <a:lnSpc>
                <a:spcPts val="34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1700" y="3276600"/>
            <a:ext cx="8242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public SimpleJFrame(){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3200" y="3492500"/>
            <a:ext cx="7670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firstLabel= new JLabel("First");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73200" y="3695700"/>
            <a:ext cx="76708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Container pane = getContentPane();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pane.add(firstLabel );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4330700"/>
            <a:ext cx="7670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setLocation(300,300);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setSize(100,100);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setVisible(true);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1700" y="5194300"/>
            <a:ext cx="8242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01700" y="5626100"/>
            <a:ext cx="8242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public static void main(String arg[]){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73200" y="6045200"/>
            <a:ext cx="7670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SimpleJFrame frame = new SimpleJFrame();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162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901700" y="6515100"/>
            <a:ext cx="8242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lang="en-CA" sz="1403" smtClean="0">
                <a:solidFill>
                  <a:srgbClr val="000000"/>
                </a:solidFill>
                <a:latin typeface="Times New Roman"/>
                <a:cs typeface="Times New Roman"/>
              </a:rPr>
              <a:t>}  }</a:t>
            </a:r>
          </a:p>
          <a:p>
            <a:pPr>
              <a:lnSpc>
                <a:spcPts val="126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908300" y="457200"/>
            <a:ext cx="6235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Swing Imports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843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following two lines import two classes from the Swing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library for use in our application.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565400"/>
            <a:ext cx="74549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import javax.swing.JFrame;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import javax.swing.JLabel;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962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JFrame represents a top level (can exist without a parent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4305300"/>
            <a:ext cx="80264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container) window container with a few preset features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functionalities, such as a title bar, an icon,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minimize/maximize/close buttons.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4991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JLabel is a simple component for displaying text.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752600" y="850900"/>
            <a:ext cx="7391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Using Layouts Managers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Swing containers use Layout Managers to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determine the position and dimension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components inside a container.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390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Each layout is represented as a class.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8862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To set the layout manager of a container, pass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instance of a layout manager class as a parameter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to a container’s setLayout() method.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435100" y="520700"/>
            <a:ext cx="7708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Setting the Layout Manager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240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following modifications to the previous example will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set the layout manager to use FlowLayout.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781300"/>
            <a:ext cx="745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Container pane = getContentPane();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3162300"/>
            <a:ext cx="74549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FlowLayout flowLayout = new FlowLayout();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pane.setLayout(flowLayout);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5212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FlowLayout manager arranges components in a series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from left to right, top to bottom.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3340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Modify the code to set the layout and add two more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components.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60600" y="5207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Using BorderLayout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BorderLayout Manager divides the container into 5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distinct zones named NORTH, SOUTH, EAST, WEST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and CENTER.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1750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When a component is added to the container, the code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must also specify where the component is to be placed.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0005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size of the component added will depend on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dimensions of the container.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7879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BorderLayout is the default Layout of the JFrame content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pane.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336800" y="850900"/>
            <a:ext cx="680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Combining Layouts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JPanel class is a container that is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designed to be placed inside other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containers.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5814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JPanels can set their own layouts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40513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independently from the parent container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layout.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51435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JPanels can be placed inside other JPanels.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832100" y="520700"/>
            <a:ext cx="6311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Event Handlers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473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Event handlers are used to add interactivity to GUIs.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18923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All components are </a:t>
            </a:r>
            <a:r>
              <a:rPr lang="en-CA" sz="2410" b="1" i="1" smtClean="0">
                <a:solidFill>
                  <a:srgbClr val="000000"/>
                </a:solidFill>
                <a:latin typeface="Times New Roman Bold Italic"/>
                <a:cs typeface="Times New Roman Bold Italic"/>
              </a:rPr>
              <a:t>event sources 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that generate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events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like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mouse clicks and movement, keyboard input, etc.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7178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i="1" smtClean="0">
                <a:solidFill>
                  <a:srgbClr val="000000"/>
                </a:solidFill>
                <a:latin typeface="Times New Roman Bold Italic"/>
                <a:cs typeface="Times New Roman Bold Italic"/>
              </a:rPr>
              <a:t> Event listeners/handler</a:t>
            </a:r>
            <a:r>
              <a:rPr lang="en-CA" sz="2400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are objects that want to be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3060700"/>
            <a:ext cx="8026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informed of events generated by event sources and execute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behavior when an event is generated.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38735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Event listeners are interfaces that are implemented by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classes.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46736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Each listener interface represents different possible kinds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of events.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850900" y="520700"/>
            <a:ext cx="8293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Commonly Used Event Listeners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240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ActionListener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ActionEvent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 such as button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clicks, text field entries, menu selections.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3495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KeyListener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key strokes.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7686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MouseListener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MouseEvents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such as mouse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clicks, presses, and releases. Mostly used for pop-up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menus.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962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MouseMotionListener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mouse movements.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394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ChangeListener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changes occurring in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47625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components, such as sliders, progress bars, and spinners.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1816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WindowListener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- Listens for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WindowEvents,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such as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window closing, focusing, iconifying, etc.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169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930400" y="850900"/>
            <a:ext cx="7213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Data Type Conversions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Any “wider” data type can have a lower data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assigned directly to it and the promotion to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new type will occur automatically.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7084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 If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y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is of type 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float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j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is of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int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then you can write: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45212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• float y; //y is of type float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48514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• int j; //j is of type int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89100" y="51816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• y = j; //convert int to float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5549900"/>
            <a:ext cx="8026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to promote an integer to a float.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184400" y="457200"/>
            <a:ext cx="6959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Registering Listeners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081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Identify the components that will act as the source of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events.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1209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Identify the kind of events that these components might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generate in order to determine what kind of listener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interfaces to use.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3020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Implement the listener methods.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7338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Register an instance of the event handler classes to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appropriate event source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889000" y="596900"/>
            <a:ext cx="8255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Using Anonymous Inner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No need for listener interface to be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implemented by main class.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734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ActionListener is implemented inside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addActionListener().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1656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Unlike the previous example, there is no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need to identify the event source.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860800" y="1384300"/>
            <a:ext cx="528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JDBC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3020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565400" y="241300"/>
            <a:ext cx="6578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Arial"/>
                <a:cs typeface="Arial"/>
              </a:rPr>
              <a:t>java.sql package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3335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Driver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1701800"/>
            <a:ext cx="4254500" cy="93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10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DriverManager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DriverPropertyInfo</a:t>
            </a:r>
          </a:p>
          <a:p>
            <a:pPr>
              <a:lnSpc>
                <a:spcPts val="345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3098800"/>
            <a:ext cx="425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Connection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975100"/>
            <a:ext cx="425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Statement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406900"/>
            <a:ext cx="425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PreparedStatement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1193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73800" y="1651000"/>
            <a:ext cx="2755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410" b="1" smtClean="0">
                <a:solidFill>
                  <a:srgbClr val="003399"/>
                </a:solidFill>
                <a:latin typeface="Arial Bold"/>
                <a:cs typeface="Arial Bold"/>
              </a:rPr>
              <a:t>ResultSet</a:t>
            </a:r>
          </a:p>
          <a:p>
            <a:pPr>
              <a:lnSpc>
                <a:spcPts val="21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43600" y="2311400"/>
            <a:ext cx="30861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27000" algn="l"/>
              </a:tabLst>
            </a:pPr>
            <a:r>
              <a:rPr lang="en-CA" sz="2410" b="1" smtClean="0">
                <a:solidFill>
                  <a:srgbClr val="009800"/>
                </a:solidFill>
                <a:latin typeface="Arial Bold"/>
                <a:cs typeface="Arial Bold"/>
              </a:rPr>
              <a:t>SQLException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009800"/>
                </a:solidFill>
                <a:latin typeface="Arial Bold"/>
                <a:cs typeface="Arial Bold"/>
              </a:rPr>
              <a:t>	SQLWarning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00700" y="3403600"/>
            <a:ext cx="34290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5908">
              <a:lnSpc>
                <a:spcPts val="2900"/>
              </a:lnSpc>
            </a:pPr>
            <a:r>
              <a:rPr lang="en-CA" sz="2410" b="1" smtClean="0">
                <a:solidFill>
                  <a:srgbClr val="993366"/>
                </a:solidFill>
                <a:latin typeface="Arial Bold"/>
                <a:cs typeface="Arial Bold"/>
              </a:rPr>
              <a:t>DatabaseMetaData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993366"/>
                </a:solidFill>
                <a:latin typeface="Arial Bold"/>
                <a:cs typeface="Arial Bold"/>
              </a:rPr>
              <a:t>ResultSetMetaData</a:t>
            </a:r>
          </a:p>
          <a:p>
            <a:pPr>
              <a:lnSpc>
                <a:spcPts val="28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051800" y="6388100"/>
            <a:ext cx="977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173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2616200" y="355600"/>
            <a:ext cx="6527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Classification of JDBC Drivers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73100" y="952500"/>
            <a:ext cx="8470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Type 1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1320800"/>
            <a:ext cx="8089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JDBC-ODBCBridge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" y="1689100"/>
            <a:ext cx="7899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Lets java database  clients talk to databases via ODBC drivers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1400" y="3784600"/>
            <a:ext cx="31496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0193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Java	JDBC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089400"/>
            <a:ext cx="3416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606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	ODBC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4394200"/>
            <a:ext cx="316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9812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client	Bridge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53000" y="27686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ODBC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953000" y="30734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53000" y="39878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ODBC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953000" y="42926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953000" y="53594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ODBC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53000" y="5664200"/>
            <a:ext cx="2984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3644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178800" y="2870200"/>
            <a:ext cx="850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SQL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089900" y="3136900"/>
            <a:ext cx="939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077200" y="4013200"/>
            <a:ext cx="952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Oracle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267700" y="5397500"/>
            <a:ext cx="76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DB2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51800" y="6388100"/>
            <a:ext cx="977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174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943100" y="393700"/>
            <a:ext cx="7200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Classification of JDBC Drivers  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(continued)</a:t>
            </a:r>
          </a:p>
          <a:p>
            <a:pPr>
              <a:lnSpc>
                <a:spcPts val="2930"/>
              </a:lnSpc>
            </a:pPr>
            <a:endParaRPr lang="en-CA" sz="2541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104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Type 2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0" y="1625600"/>
            <a:ext cx="787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Native- API partly java driver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1930400"/>
            <a:ext cx="7607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4445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Consists of drivers that talk to servers in their native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protocols</a:t>
            </a:r>
          </a:p>
          <a:p>
            <a:pPr>
              <a:lnSpc>
                <a:spcPts val="2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36700" y="2717800"/>
            <a:ext cx="7607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Must be installed in the client machine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013200"/>
            <a:ext cx="3238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9812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Java	Type 2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4318000"/>
            <a:ext cx="3505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860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	JDBC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06500" y="4622800"/>
            <a:ext cx="326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0447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client	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05100" y="4902200"/>
            <a:ext cx="1765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5334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( java &amp; binary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	code )</a:t>
            </a:r>
          </a:p>
          <a:p>
            <a:pPr>
              <a:lnSpc>
                <a:spcPts val="23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72000" y="42164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431800" algn="l"/>
              </a:tabLst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Vendor specific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	protocol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64400" y="4889500"/>
            <a:ext cx="1765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Database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78700" y="5168900"/>
            <a:ext cx="1651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servere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943100" y="393700"/>
            <a:ext cx="7200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Classification of JDBC Drivers  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(continued)</a:t>
            </a:r>
          </a:p>
          <a:p>
            <a:pPr>
              <a:lnSpc>
                <a:spcPts val="2930"/>
              </a:lnSpc>
            </a:pPr>
            <a:endParaRPr lang="en-CA" sz="2541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104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Type 3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06500" y="1473200"/>
            <a:ext cx="793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JDBC-Net pure Java 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1828800"/>
            <a:ext cx="7607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Consists of drivers that speak standard network protocol (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such as http ) to a database access server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36700" y="2501900"/>
            <a:ext cx="7607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database access server translates the network protocol to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vendor specific database protocol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91500" y="3746500"/>
            <a:ext cx="952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SQL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15300" y="4025900"/>
            <a:ext cx="1028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6600" y="4368800"/>
            <a:ext cx="1295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Java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9900" y="4673600"/>
            <a:ext cx="1562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3900" y="4978400"/>
            <a:ext cx="1308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client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51100" y="4279900"/>
            <a:ext cx="1397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Type 3</a:t>
            </a:r>
          </a:p>
          <a:p>
            <a:pPr>
              <a:lnSpc>
                <a:spcPts val="187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63800" y="4546600"/>
            <a:ext cx="1384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33600" y="4838700"/>
            <a:ext cx="1714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8092">
              <a:lnSpc>
                <a:spcPts val="24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driver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( pure java )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962400" y="4445000"/>
            <a:ext cx="50673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02100" y="4749800"/>
            <a:ext cx="49276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access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152900" y="5054600"/>
            <a:ext cx="4876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server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80400" y="5689600"/>
            <a:ext cx="749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DB2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176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943100" y="393700"/>
            <a:ext cx="7200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lang="en-CA" sz="2795" smtClean="0">
                <a:solidFill>
                  <a:srgbClr val="000000"/>
                </a:solidFill>
                <a:latin typeface="Arial"/>
                <a:cs typeface="Arial"/>
              </a:rPr>
              <a:t>Classification of JDBC Drivers  </a:t>
            </a:r>
            <a:r>
              <a:rPr lang="en-CA" sz="1800" smtClean="0">
                <a:solidFill>
                  <a:srgbClr val="000000"/>
                </a:solidFill>
                <a:latin typeface="Arial"/>
                <a:cs typeface="Arial"/>
              </a:rPr>
              <a:t>(continued)</a:t>
            </a:r>
          </a:p>
          <a:p>
            <a:pPr>
              <a:lnSpc>
                <a:spcPts val="2930"/>
              </a:lnSpc>
            </a:pPr>
            <a:endParaRPr lang="en-CA" sz="2541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104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Type 4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0" y="1625600"/>
            <a:ext cx="7874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Native protocol pure  java driver 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14500" y="1981200"/>
            <a:ext cx="7429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Consists of driver that speaks the vendor specific protocol of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the database server that it is designed to interface with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4013200"/>
            <a:ext cx="3238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9812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Java	Type 4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4318000"/>
            <a:ext cx="3505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2860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database	JDBC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06500" y="4622800"/>
            <a:ext cx="326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044700" algn="l"/>
              </a:tabLst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client	driver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95600" y="4914900"/>
            <a:ext cx="1574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014" b="1" smtClean="0">
                <a:solidFill>
                  <a:srgbClr val="FF3300"/>
                </a:solidFill>
                <a:latin typeface="Arial Bold"/>
                <a:cs typeface="Arial Bold"/>
              </a:rPr>
              <a:t>( pure java )</a:t>
            </a:r>
          </a:p>
          <a:p>
            <a:pPr>
              <a:lnSpc>
                <a:spcPts val="226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0" y="4216400"/>
            <a:ext cx="44577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431800" algn="l"/>
              </a:tabLst>
            </a:pP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Vendor specific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00"/>
                </a:solidFill>
                <a:latin typeface="Arial Bold"/>
                <a:cs typeface="Arial Bold"/>
              </a:rPr>
              <a:t>	protocol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75500" y="4965700"/>
            <a:ext cx="1854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Database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77100" y="5245100"/>
            <a:ext cx="175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10" b="1" smtClean="0">
                <a:solidFill>
                  <a:srgbClr val="818181"/>
                </a:solidFill>
                <a:latin typeface="Arial Bold"/>
                <a:cs typeface="Arial Bold"/>
              </a:rPr>
              <a:t>servere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387600" y="609600"/>
            <a:ext cx="6756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DriverManager class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87400" y="1409700"/>
            <a:ext cx="8356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8080"/>
                </a:solidFill>
                <a:latin typeface="Times New Roman Bold"/>
                <a:cs typeface="Times New Roman Bold"/>
              </a:rPr>
              <a:t>All methods are static  and the class does not have a constructor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044700"/>
            <a:ext cx="8674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9900" y="2679700"/>
            <a:ext cx="867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Connection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getConnection(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url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9900" y="3136900"/>
            <a:ext cx="8674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Connection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getConnection(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url , String user , String password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2755900" y="609600"/>
            <a:ext cx="6388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Connection class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1384300"/>
            <a:ext cx="8458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9685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Statement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createStatement(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286000"/>
            <a:ext cx="8064500" cy="876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PreparedStatement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prepareStatement( 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sql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close ( )</a:t>
            </a:r>
          </a:p>
          <a:p>
            <a:pPr>
              <a:lnSpc>
                <a:spcPts val="3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2512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DatabaseMetaData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getMetaData(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3657600"/>
            <a:ext cx="452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setAutoCommit(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boolean commit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5727700" y="3657600"/>
            <a:ext cx="1663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818181"/>
                </a:solidFill>
                <a:latin typeface="Times New Roman Bold"/>
                <a:cs typeface="Times New Roman Bold"/>
              </a:rPr>
              <a:t>// default true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079500" y="4089400"/>
            <a:ext cx="313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getAutoCommit(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079500" y="4521200"/>
            <a:ext cx="182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commit(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079500" y="4940300"/>
            <a:ext cx="1905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rollback(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179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54100" y="850900"/>
            <a:ext cx="8089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Data Type Conversions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259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reduce a wider type to a narrower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type using by 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casting i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t. You do this by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putting the data type name in parentheses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putting this name in front of the value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you wish to convert: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51435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56769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j = (int)y; //convert float to integer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447800" y="571500"/>
            <a:ext cx="76962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Setting up database connection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00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Narrow Bold"/>
                <a:cs typeface="Arial Narrow Bold"/>
              </a:rPr>
              <a:t>Class.forName( “sun.jdbc.odbc.JdbcOdbcDriver”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1209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Narrow Bold"/>
                <a:cs typeface="Arial Narrow Bold"/>
              </a:rPr>
              <a:t>Connection con = DriverManager.getConnection( url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1369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3300"/>
                </a:solidFill>
                <a:latin typeface="Arial Narrow Bold"/>
                <a:cs typeface="Arial Narrow Bold"/>
              </a:rPr>
              <a:t>URL format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6449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Narrow Bold"/>
                <a:cs typeface="Arial Narrow Bold"/>
              </a:rPr>
              <a:t>jdbc: &lt;sub protocol &gt; : &lt;subname related to database&gt;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3307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3300"/>
                </a:solidFill>
                <a:latin typeface="Arial Narrow Bold"/>
                <a:cs typeface="Arial Narrow Bold"/>
              </a:rPr>
              <a:t>example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5003800"/>
            <a:ext cx="8369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Narrow Bold"/>
                <a:cs typeface="Arial Narrow Bold"/>
              </a:rPr>
              <a:t>jdbc : odbc : student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422900"/>
            <a:ext cx="8369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Arial Narrow Bold"/>
                <a:cs typeface="Arial Narrow Bold"/>
              </a:rPr>
              <a:t>jdbc : ids : //www.test.com:90/conn?dbtype=odbc&amp;dsn=student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959100" y="774700"/>
            <a:ext cx="6184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Statements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803400"/>
            <a:ext cx="8064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000000"/>
                </a:solidFill>
                <a:latin typeface="Arial Narrow Bold"/>
                <a:cs typeface="Arial Narrow Bold"/>
              </a:rPr>
              <a:t>types of statements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36700" y="2527300"/>
            <a:ext cx="7607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3399"/>
                </a:solidFill>
                <a:latin typeface="Arial Narrow"/>
                <a:cs typeface="Arial Narrow"/>
              </a:rPr>
              <a:t>-</a:t>
            </a:r>
            <a:r>
              <a:rPr lang="en-CA" sz="2805" b="1" smtClean="0">
                <a:solidFill>
                  <a:srgbClr val="003399"/>
                </a:solidFill>
                <a:latin typeface="Arial Narrow Bold"/>
                <a:cs typeface="Arial Narrow Bold"/>
              </a:rPr>
              <a:t>  Statement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3035300"/>
            <a:ext cx="7607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3399"/>
                </a:solidFill>
                <a:latin typeface="Arial Narrow"/>
                <a:cs typeface="Arial Narrow"/>
              </a:rPr>
              <a:t>-</a:t>
            </a:r>
            <a:r>
              <a:rPr lang="en-CA" sz="2805" b="1" smtClean="0">
                <a:solidFill>
                  <a:srgbClr val="003399"/>
                </a:solidFill>
                <a:latin typeface="Arial Narrow Bold"/>
                <a:cs typeface="Arial Narrow Bold"/>
              </a:rPr>
              <a:t>  PreparedStatement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4076700"/>
            <a:ext cx="8064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000000"/>
                </a:solidFill>
                <a:latin typeface="Arial Narrow Bold"/>
                <a:cs typeface="Arial Narrow Bold"/>
              </a:rPr>
              <a:t>All these are implemented as classes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501900" y="330200"/>
            <a:ext cx="6642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Statement interface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1384300"/>
            <a:ext cx="8458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854200"/>
            <a:ext cx="80645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executeQuery(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query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executeUpdate( 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sql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execute( 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 sql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getResultSet (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getUpdateCount( )</a:t>
            </a:r>
          </a:p>
          <a:p>
            <a:pPr>
              <a:lnSpc>
                <a:spcPts val="33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095500" y="647700"/>
            <a:ext cx="7048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Example code  for Statement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0700" y="1739900"/>
            <a:ext cx="862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Statement   </a:t>
            </a:r>
            <a:r>
              <a:rPr lang="en-CA" sz="1810" b="1" smtClean="0">
                <a:solidFill>
                  <a:srgbClr val="0000FF"/>
                </a:solidFill>
                <a:latin typeface="Arial Bold"/>
                <a:cs typeface="Arial Bold"/>
              </a:rPr>
              <a:t>stmt </a:t>
            </a: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7200" y="2286000"/>
            <a:ext cx="8686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private void runStatement()  throws SQLException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844800"/>
            <a:ext cx="843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8000"/>
                </a:solidFill>
                <a:latin typeface="Arial Bold"/>
                <a:cs typeface="Arial Bold"/>
              </a:rPr>
              <a:t>Class.forName ("jdbc.odbc.JdbcOdbcDriver");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149600"/>
            <a:ext cx="84328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CA" sz="1810" b="1" smtClean="0">
                <a:solidFill>
                  <a:srgbClr val="008000"/>
                </a:solidFill>
                <a:latin typeface="Arial Bold"/>
                <a:cs typeface="Arial Bold"/>
              </a:rPr>
              <a:t>Connection con = DriverManager.getConnection(“jdbc:odbc:dsn” 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8000"/>
                </a:solidFill>
                <a:latin typeface="Arial Bold"/>
                <a:cs typeface="Arial Bold"/>
              </a:rPr>
              <a:t>String sql  = ”select name , salary from emp where  empno = 3010 ” ;</a:t>
            </a:r>
          </a:p>
          <a:p>
            <a:pPr>
              <a:lnSpc>
                <a:spcPts val="43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483100"/>
            <a:ext cx="8369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Arial Bold"/>
                <a:cs typeface="Arial Bold"/>
              </a:rPr>
              <a:t>stmt = con.createStatement(  ) 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029200"/>
            <a:ext cx="843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Arial Bold"/>
                <a:cs typeface="Arial Bold"/>
              </a:rPr>
              <a:t>ResultSet rs = stmt.executeQuery( sql ) 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7200" y="5588000"/>
            <a:ext cx="8686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2730500" y="609600"/>
            <a:ext cx="6413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PreparedStatement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66800" y="1384300"/>
            <a:ext cx="8077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Runtime parameters can be supplied to a prepared statement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1879600"/>
            <a:ext cx="8458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374900"/>
            <a:ext cx="80645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executeQuery( 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executeUpdate()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execute( 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4671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getResultSet (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getUpdateCount(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42672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setString(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String x </a:t>
            </a:r>
            <a:r>
              <a:rPr lang="en-CA" sz="2014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46355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setBoolean(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boolean x </a:t>
            </a:r>
            <a:r>
              <a:rPr lang="en-CA" sz="2014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50038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setInt(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int x </a:t>
            </a:r>
            <a:r>
              <a:rPr lang="en-CA" sz="2014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1400" y="5372100"/>
            <a:ext cx="8102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05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setFloat( </a:t>
            </a:r>
            <a:r>
              <a:rPr lang="en-CA" sz="22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float x </a:t>
            </a:r>
            <a:r>
              <a:rPr lang="en-CA" sz="2205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530"/>
              </a:lnSpc>
            </a:pPr>
            <a:endParaRPr lang="en-CA" sz="214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66800" y="5778500"/>
            <a:ext cx="8077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30"/>
              </a:lnSpc>
            </a:pPr>
            <a:r>
              <a:rPr lang="en-CA" sz="2205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setDate( </a:t>
            </a:r>
            <a:r>
              <a:rPr lang="en-CA" sz="22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parameterindex , java.sql.Date x </a:t>
            </a:r>
            <a:r>
              <a:rPr lang="en-CA" sz="2205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530"/>
              </a:lnSpc>
            </a:pPr>
            <a:endParaRPr lang="en-CA" sz="215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1400" y="6172200"/>
            <a:ext cx="31496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205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clearParameters( </a:t>
            </a:r>
            <a:r>
              <a:rPr lang="en-CA" sz="22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 </a:t>
            </a:r>
            <a:r>
              <a:rPr lang="en-CA" sz="2205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530"/>
              </a:lnSpc>
            </a:pPr>
            <a:endParaRPr lang="en-CA" sz="205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4135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184</a:t>
            </a:r>
          </a:p>
          <a:p>
            <a:pPr>
              <a:lnSpc>
                <a:spcPts val="64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435100" y="647700"/>
            <a:ext cx="7708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00"/>
                </a:solidFill>
                <a:latin typeface="Arial Bold"/>
                <a:cs typeface="Arial Bold"/>
              </a:rPr>
              <a:t>Example code  for PreparedStatement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0" y="1638300"/>
            <a:ext cx="8763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Arial"/>
                <a:cs typeface="Arial"/>
              </a:rPr>
              <a:t>PreparedStatement   </a:t>
            </a:r>
            <a:r>
              <a:rPr lang="en-CA" sz="2004" smtClean="0">
                <a:solidFill>
                  <a:srgbClr val="0000FF"/>
                </a:solidFill>
                <a:latin typeface="Arial"/>
                <a:cs typeface="Arial"/>
              </a:rPr>
              <a:t>prepStmt </a:t>
            </a:r>
            <a:r>
              <a:rPr lang="en-CA" sz="2004" smtClean="0">
                <a:solidFill>
                  <a:srgbClr val="FF0000"/>
                </a:solidFill>
                <a:latin typeface="Arial"/>
                <a:cs typeface="Arial"/>
              </a:rPr>
              <a:t>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1000" y="2247900"/>
            <a:ext cx="8763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Arial"/>
                <a:cs typeface="Arial"/>
              </a:rPr>
              <a:t>private void runPreparedStatement()  throws SQLException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0400" y="2857500"/>
            <a:ext cx="8483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8000"/>
                </a:solidFill>
                <a:latin typeface="Arial"/>
                <a:cs typeface="Arial"/>
              </a:rPr>
              <a:t>Class.forName ("jdbc.odbc.JdbcOdbcDriver");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0400" y="3200400"/>
            <a:ext cx="84836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CA" sz="2004" smtClean="0">
                <a:solidFill>
                  <a:srgbClr val="008000"/>
                </a:solidFill>
                <a:latin typeface="Arial"/>
                <a:cs typeface="Arial"/>
              </a:rPr>
              <a:t>Connection con = DriverManager.getConnection(“jdbc:odbc:dsn” 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8000"/>
                </a:solidFill>
                <a:latin typeface="Arial"/>
                <a:cs typeface="Arial"/>
              </a:rPr>
              <a:t>String stmnt = "SELECT name,salary from emp where  empno = ? ” ;</a:t>
            </a:r>
          </a:p>
          <a:p>
            <a:pPr>
              <a:lnSpc>
                <a:spcPts val="4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6600" y="4686300"/>
            <a:ext cx="8407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Arial"/>
                <a:cs typeface="Arial"/>
              </a:rPr>
              <a:t>prepStmt = con.prepareStatement( stmnt )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6600" y="4991100"/>
            <a:ext cx="8407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Arial"/>
                <a:cs typeface="Arial"/>
              </a:rPr>
              <a:t>prepStmt.setInt( 1 ,  3104 )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6600" y="5295900"/>
            <a:ext cx="8407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Arial"/>
                <a:cs typeface="Arial"/>
              </a:rPr>
              <a:t>ResultSet    rs = prepStmt.executeQuery(  )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1000" y="5905500"/>
            <a:ext cx="8763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565400" y="609600"/>
            <a:ext cx="6578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ResultSet interface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1384300"/>
            <a:ext cx="8521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9431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next(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286000"/>
            <a:ext cx="1371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void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close(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2463800" y="2286000"/>
            <a:ext cx="254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079500" y="26670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wasNull(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2971800"/>
            <a:ext cx="8064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getBoolean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getInt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37719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getString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41275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float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getFloat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4495800"/>
            <a:ext cx="8064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ResultSetMetaData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getMetaData(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 </a:t>
            </a:r>
            <a:r>
              <a:rPr lang="en-CA" sz="2014" b="1" smtClean="0">
                <a:solidFill>
                  <a:srgbClr val="009899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79500" y="4800600"/>
            <a:ext cx="80645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08">
              <a:lnSpc>
                <a:spcPts val="29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boolean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getBoolean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columnname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getString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columnname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getInt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String  columnname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841500" y="609600"/>
            <a:ext cx="7302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Arial"/>
                <a:cs typeface="Arial"/>
              </a:rPr>
              <a:t>ResultSetMetaData interface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6129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3399"/>
                </a:solidFill>
                <a:latin typeface="Times New Roman Bold"/>
                <a:cs typeface="Times New Roman Bold"/>
              </a:rPr>
              <a:t>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2479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getColumnCount(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7305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getColumnName(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213100"/>
            <a:ext cx="7988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int 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getColumnType(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35433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getColumnTypeName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3300"/>
                </a:solidFill>
                <a:latin typeface="Times New Roman Bold"/>
                <a:cs typeface="Times New Roman Bold"/>
              </a:rPr>
              <a:t>String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getTableName ( </a:t>
            </a:r>
            <a:r>
              <a:rPr lang="en-CA" sz="2014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int columnindex </a:t>
            </a: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)</a:t>
            </a:r>
          </a:p>
          <a:p>
            <a:pPr>
              <a:lnSpc>
                <a:spcPts val="3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794000" y="1384300"/>
            <a:ext cx="6350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Java 5 features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3020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695700" y="381000"/>
            <a:ext cx="5448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static imports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71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3333CC"/>
                </a:solidFill>
                <a:latin typeface="Times New Roman"/>
                <a:cs typeface="Times New Roman"/>
              </a:rPr>
              <a:t>• Used to import static members of a class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18034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3333CC"/>
                </a:solidFill>
                <a:latin typeface="Times New Roman"/>
                <a:cs typeface="Times New Roman"/>
              </a:rPr>
              <a:t>• After import they can be referred directly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9800" y="2654300"/>
            <a:ext cx="8204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eg 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060700"/>
            <a:ext cx="79121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import static java.lang.System.out;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import static java.lang.Integer.*;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public class TestStaticImport {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24000" y="4165600"/>
            <a:ext cx="7620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public static void main(String[] args)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out.println(MAX_VALUE);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24000" y="4889500"/>
            <a:ext cx="7620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8600">
              <a:lnSpc>
                <a:spcPts val="29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out.println(toHexString(42));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56388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189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387600" y="850900"/>
            <a:ext cx="6756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Boolean Data Type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Boolean variables can only take on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values represented by the reserved words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true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false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4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3949700"/>
            <a:ext cx="80645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Unlike C, you cannot assign numeric values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to a boolean variable and you cannot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convert between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boolean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any other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type.</a:t>
            </a:r>
          </a:p>
          <a:p>
            <a:pPr>
              <a:lnSpc>
                <a:spcPts val="3465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238500" y="381000"/>
            <a:ext cx="5905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enhanced for loop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6002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• Specialized loop for array or collection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21082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• similar to for-each in some languages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2600" y="26289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• format 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11400" y="3136900"/>
            <a:ext cx="6832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for(declaration : expression)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2600" y="4140200"/>
            <a:ext cx="86614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• declaration :</a:t>
            </a: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 newly created block variable whose type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is compatible with the elements of the array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2600" y="51054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• expression :</a:t>
            </a: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 must evaluate to array or collection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3238500" y="381000"/>
            <a:ext cx="5905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enhanced for loop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562100"/>
            <a:ext cx="8661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2501900"/>
            <a:ext cx="8318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then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11400" y="2997200"/>
            <a:ext cx="1003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int a[ ]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276600" y="2997200"/>
            <a:ext cx="2959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= {10, 20, 30, 40, 50};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311400" y="3416300"/>
            <a:ext cx="36830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for(int i=0; i &lt; a.length; i++)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3225800" y="3822700"/>
            <a:ext cx="3187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System.out.println(a[i]);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25500" y="4622800"/>
            <a:ext cx="863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now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2311400" y="5143500"/>
            <a:ext cx="1003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int a[ ]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3276600" y="5143500"/>
            <a:ext cx="3035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= {10, 20, 30, 40, 50} ;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2311400" y="5562600"/>
            <a:ext cx="11176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for(int i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3403600" y="5562600"/>
            <a:ext cx="5842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: a)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3225800" y="5969000"/>
            <a:ext cx="28194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System.out.println(i);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378200" y="381000"/>
            <a:ext cx="5765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Var arg methods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939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3333CC"/>
                </a:solidFill>
                <a:latin typeface="Times New Roman"/>
                <a:cs typeface="Times New Roman"/>
              </a:rPr>
              <a:t> also known variable-arity method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349500"/>
            <a:ext cx="8369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3333CC"/>
                </a:solidFill>
                <a:latin typeface="Times New Roman"/>
                <a:cs typeface="Times New Roman"/>
              </a:rPr>
              <a:t> method is invoked with variable number of arguments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3333CC"/>
                </a:solidFill>
                <a:latin typeface="Times New Roman"/>
                <a:cs typeface="Times New Roman"/>
              </a:rPr>
              <a:t> Not as flexible as in C++</a:t>
            </a:r>
          </a:p>
          <a:p>
            <a:pPr>
              <a:lnSpc>
                <a:spcPts val="3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2131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4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2400" smtClean="0">
                <a:solidFill>
                  <a:srgbClr val="3333CC"/>
                </a:solidFill>
                <a:latin typeface="Times New Roman"/>
                <a:cs typeface="Times New Roman"/>
              </a:rPr>
              <a:t> format</a:t>
            </a:r>
            <a:r>
              <a:rPr lang="en-CA" sz="3204" smtClean="0">
                <a:solidFill>
                  <a:srgbClr val="3333CC"/>
                </a:solidFill>
                <a:latin typeface="Times New Roman"/>
                <a:cs typeface="Times New Roman"/>
              </a:rPr>
              <a:t> :</a:t>
            </a:r>
          </a:p>
          <a:p>
            <a:pPr>
              <a:lnSpc>
                <a:spcPts val="3680"/>
              </a:lnSpc>
            </a:pPr>
            <a:endParaRPr lang="en-CA" sz="256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84300" y="3886200"/>
            <a:ext cx="7759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methodname(other parameters,  &lt;type&gt; …&lt;variable&gt;)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597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  <a:tabLst>
                <a:tab pos="342900" algn="l"/>
              </a:tabLst>
            </a:pPr>
            <a:r>
              <a:rPr lang="en-CA" sz="1848" spc="-3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1848" spc="-10" smtClean="0">
                <a:solidFill>
                  <a:srgbClr val="3333CC"/>
                </a:solidFill>
                <a:latin typeface="Times New Roman"/>
                <a:cs typeface="Times New Roman"/>
              </a:rPr>
              <a:t>	&lt;variable&gt; is implicitly an array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50038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848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1848" smtClean="0">
                <a:solidFill>
                  <a:srgbClr val="3333CC"/>
                </a:solidFill>
                <a:latin typeface="Times New Roman"/>
                <a:cs typeface="Times New Roman"/>
              </a:rPr>
              <a:t> variable argument should be at the end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410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1848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1848" smtClean="0">
                <a:solidFill>
                  <a:srgbClr val="3333CC"/>
                </a:solidFill>
                <a:latin typeface="Times New Roman"/>
                <a:cs typeface="Times New Roman"/>
              </a:rPr>
              <a:t> Overloading can be done (with no ambiguity)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4851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  <a:tabLst>
                <a:tab pos="37592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192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378200" y="381000"/>
            <a:ext cx="5765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Var arg methods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11811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3333CC"/>
                </a:solidFill>
                <a:latin typeface="Arial Unicode MS"/>
                <a:cs typeface="Arial Unicode MS"/>
              </a:rPr>
              <a:t></a:t>
            </a:r>
            <a:r>
              <a:rPr lang="en-CA" sz="1800" smtClean="0">
                <a:solidFill>
                  <a:srgbClr val="3333CC"/>
                </a:solidFill>
                <a:latin typeface="Times New Roman"/>
                <a:cs typeface="Times New Roman"/>
              </a:rPr>
              <a:t>  Example :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447800"/>
            <a:ext cx="8064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vaTest(int ... v)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for(int x : v)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8100" y="1993900"/>
            <a:ext cx="78359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0764"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System.out.print(x);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2540000"/>
            <a:ext cx="7950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vaTest(String s, int ... v)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System.out.println(s);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2400" y="3111500"/>
            <a:ext cx="7721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for(int x : v)</a:t>
            </a:r>
          </a:p>
          <a:p>
            <a:pPr>
              <a:lnSpc>
                <a:spcPts val="195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3800" y="3365500"/>
            <a:ext cx="7950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9364"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System.out.print(x 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3911600"/>
            <a:ext cx="79502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public static void main(String args[])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08100" y="4483100"/>
            <a:ext cx="7835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vaTest(1,2);</a:t>
            </a:r>
          </a:p>
          <a:p>
            <a:pPr>
              <a:lnSpc>
                <a:spcPts val="201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08100" y="4737100"/>
            <a:ext cx="7835900" cy="116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28">
              <a:lnSpc>
                <a:spcPts val="2165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vaTest(new int[]{4,5,6});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int b[] = {100,200,300};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vaTest("Hello", 1,2,3,4,5);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vaTest("Hello",b);</a:t>
            </a:r>
          </a:p>
          <a:p>
            <a:pPr>
              <a:lnSpc>
                <a:spcPts val="216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08100" y="5854700"/>
            <a:ext cx="7835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vaTest();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3800" y="6121400"/>
            <a:ext cx="79502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378200" y="381000"/>
            <a:ext cx="57658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Var arg methods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2300" y="1181100"/>
            <a:ext cx="8521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3333CC"/>
                </a:solidFill>
                <a:latin typeface="Times New Roman"/>
                <a:cs typeface="Times New Roman"/>
              </a:rPr>
              <a:t>Example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06500" y="1778000"/>
            <a:ext cx="7937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vaTest(int ... v)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06500" y="2387600"/>
            <a:ext cx="7937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784600" algn="l"/>
              </a:tabLst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vaTest(int s, int ... v) {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// ambiguous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06500" y="2997200"/>
            <a:ext cx="7937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static void vaTest(boolean … v)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06500" y="3911600"/>
            <a:ext cx="7937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public static void main(String args[])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14500" y="4521200"/>
            <a:ext cx="110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vaTest();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3200400" y="4521200"/>
            <a:ext cx="2692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//ambiguous method call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206500" y="4826000"/>
            <a:ext cx="304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4165600" y="381000"/>
            <a:ext cx="4978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Generics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600200"/>
            <a:ext cx="5626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Legacy way of using collections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9800" y="2095500"/>
            <a:ext cx="516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creation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23000" y="1473200"/>
            <a:ext cx="28067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673100" algn="l"/>
              </a:tabLst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legacy collections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	are not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69100" y="2209800"/>
            <a:ext cx="2260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type safe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9800" y="2514600"/>
            <a:ext cx="33401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List myList = new ArrayList();</a:t>
            </a:r>
          </a:p>
          <a:p>
            <a:pPr>
              <a:lnSpc>
                <a:spcPts val="1675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191000" y="2514600"/>
            <a:ext cx="2400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can't declare a type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39800" y="2844800"/>
            <a:ext cx="2362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myList.add("Fred");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025900" y="2844800"/>
            <a:ext cx="2743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OK, it will hold Strings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939800" y="3162300"/>
            <a:ext cx="52578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myList.add(new Dog()); </a:t>
            </a: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and it will hold Dogs too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939800" y="3492500"/>
            <a:ext cx="4864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myList.add(new</a:t>
            </a: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Integer(42)); </a:t>
            </a: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and Integers...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939800" y="4165600"/>
            <a:ext cx="1219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retrieval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939800" y="4597400"/>
            <a:ext cx="36195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String  s  = (String) myList.get(0);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533900" y="4597400"/>
            <a:ext cx="13462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goes fine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939800" y="4927600"/>
            <a:ext cx="3644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String  s = (String) myList.get(1) 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4762500" y="4927600"/>
            <a:ext cx="3429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OOPS !!! ClassCastException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4165600" y="381000"/>
            <a:ext cx="4978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Generics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6700" y="1600200"/>
            <a:ext cx="8877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FF"/>
                </a:solidFill>
                <a:latin typeface="Times New Roman"/>
                <a:cs typeface="Times New Roman"/>
              </a:rPr>
              <a:t>Generic collections (java 5)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" y="2273300"/>
            <a:ext cx="8420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creation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3900" y="2628900"/>
            <a:ext cx="8420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List&lt;String&gt;  myList = new ArrayList&lt;String&gt;( );  </a:t>
            </a: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takes only Strings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3900" y="2946400"/>
            <a:ext cx="23749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myList.add("Fred");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810000" y="2946400"/>
            <a:ext cx="13970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 goes fine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723900" y="3276600"/>
            <a:ext cx="26416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myList.add(new Dog());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3924300" y="3276600"/>
            <a:ext cx="35814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No !!     compiler does not allow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723900" y="3606800"/>
            <a:ext cx="462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myList.add(new</a:t>
            </a:r>
            <a:r>
              <a:rPr lang="en-CA" sz="180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Integer(42)); </a:t>
            </a: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 sorry again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723900" y="4267200"/>
            <a:ext cx="1104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retrieval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723900" y="4635500"/>
            <a:ext cx="28829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String  s  =  myList.get(0);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3556000" y="4635500"/>
            <a:ext cx="4330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no casting required. Compiler knows it</a:t>
            </a:r>
          </a:p>
          <a:p>
            <a:pPr>
              <a:lnSpc>
                <a:spcPts val="207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4165600" y="381000"/>
            <a:ext cx="4978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Generics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1811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method parameters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7272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Legacy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1930400"/>
            <a:ext cx="79883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79400" algn="l"/>
              </a:tabLst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void checkAndRemove(Collection c) 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	String s = null;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5100" y="2362200"/>
            <a:ext cx="7708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for ( Iterator i = c.iterator( ); i.hasNext( );  ) 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 = (String) i.next( );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2794000"/>
            <a:ext cx="7531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if (s.length( ) &gt; 4)</a:t>
            </a:r>
          </a:p>
          <a:p>
            <a:pPr>
              <a:lnSpc>
                <a:spcPts val="157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2997200"/>
            <a:ext cx="7708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85004">
              <a:lnSpc>
                <a:spcPts val="170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System.out.println(s);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}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5700" y="3429000"/>
            <a:ext cx="798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386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Generic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55700" y="4064000"/>
            <a:ext cx="79883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482600" algn="l"/>
              </a:tabLst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void checkAndRemove(Collection &lt;String&gt; c) 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	String s = null;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900" y="4495800"/>
            <a:ext cx="75311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304800" algn="l"/>
              </a:tabLst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for ( Iterator&lt;String&gt;  i = c.iterator( ); i.hasNext( );  ) {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	s = i.next( );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05000" y="4927600"/>
            <a:ext cx="72390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if ( s.length( ) &gt; 4)</a:t>
            </a:r>
          </a:p>
          <a:p>
            <a:pPr>
              <a:lnSpc>
                <a:spcPts val="1575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35100" y="5130800"/>
            <a:ext cx="7708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85004">
              <a:lnSpc>
                <a:spcPts val="170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System.out.println(s);</a:t>
            </a:r>
            <a:r>
              <a:rPr lang="en-CA" sz="140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403" smtClean="0">
                <a:solidFill>
                  <a:srgbClr val="000000"/>
                </a:solidFill>
                <a:latin typeface="Times New Roman"/>
              </a:rPr>
            </a:b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}</a:t>
            </a:r>
          </a:p>
          <a:p>
            <a:pPr>
              <a:lnSpc>
                <a:spcPts val="170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55700" y="5575300"/>
            <a:ext cx="798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13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CC0000"/>
                </a:solidFill>
                <a:latin typeface="Times New Roman Bold"/>
                <a:cs typeface="Times New Roman Bold"/>
              </a:rPr>
              <a:t>wrapper classes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222500"/>
            <a:ext cx="84455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Designed to convert primitives into objects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Wrapper objects are immutable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009900"/>
            <a:ext cx="8445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provide functions for conversion of primitives to/from String objects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to different bases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3683000"/>
            <a:ext cx="8445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All wrapper class names map to primitives they represent except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Integer and Character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4318000"/>
            <a:ext cx="84455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Byte, Short, Integer, Long, Float, Double are sub classes of Number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constructors overloaded to take primitives as well as their String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representation</a:t>
            </a:r>
          </a:p>
          <a:p>
            <a:pPr>
              <a:lnSpc>
                <a:spcPts val="26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84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Methods of Number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1739900"/>
            <a:ext cx="8102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byte      byteValue( 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short     shortValue( )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1400" y="2463800"/>
            <a:ext cx="5334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int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2159000" y="2463800"/>
            <a:ext cx="1536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intValue( 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041400" y="2832100"/>
            <a:ext cx="736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long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133600" y="2832100"/>
            <a:ext cx="1739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longValue( 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041400" y="3200400"/>
            <a:ext cx="762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float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2082800" y="3200400"/>
            <a:ext cx="1778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floatValue( )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041400" y="3581400"/>
            <a:ext cx="8102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double  doubleValue(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4305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Character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1400" y="4673600"/>
            <a:ext cx="8102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char charValue(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8500" y="54102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Boolean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41400" y="5778500"/>
            <a:ext cx="8102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boolean booleanValue( )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199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806700" y="850900"/>
            <a:ext cx="6337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Genesis of Java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Java language was designed at Sun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438400"/>
            <a:ext cx="80264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Microsystems over a five year period, culminating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in its first release in January 1997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8862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developers, led by James Gosling, originally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set out to build a language for controlling simple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home devices with embedding microcomputers.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235200" y="850900"/>
            <a:ext cx="6908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Numeric Data Types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Any number you type into your program is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automatically of type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int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if it has no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fractional part or of type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double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if it does.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4178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 in a program if a number, say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46355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5.5 is used then it will be of double data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type by default.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84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CC0000"/>
                </a:solidFill>
                <a:latin typeface="Times New Roman Bold"/>
                <a:cs typeface="Times New Roman Bold"/>
              </a:rPr>
              <a:t>Similar Methods of Numeric wrappers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1400" y="21590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xxx   parseXxx(String)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2476500"/>
            <a:ext cx="7531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convert String to primitive (only numerics)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may throw NumberFormatException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1400" y="33909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 xxx  parseXxx(String s, int radix)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6957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overloaded method for integer family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1400" y="43053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String toString( 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1400" y="4914900"/>
            <a:ext cx="34798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String toBinaryString( n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String toOctalString( n 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static String  toHexString( n )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22800" y="5041900"/>
            <a:ext cx="355600" cy="147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CA" sz="8795" smtClean="0">
                <a:solidFill>
                  <a:srgbClr val="000000"/>
                </a:solidFill>
                <a:latin typeface="Arial Narrow"/>
                <a:cs typeface="Arial Narrow"/>
              </a:rPr>
              <a:t>}</a:t>
            </a:r>
          </a:p>
          <a:p>
            <a:pPr>
              <a:lnSpc>
                <a:spcPts val="7040"/>
              </a:lnSpc>
            </a:pPr>
            <a:endParaRPr lang="en-CA" sz="879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054600" y="5321300"/>
            <a:ext cx="3975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Only Integer &amp; Long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208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CC0000"/>
                </a:solidFill>
                <a:latin typeface="Times New Roman Bold"/>
                <a:cs typeface="Times New Roman Bold"/>
              </a:rPr>
              <a:t>Boxing / Unboxing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18034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Before Java 5, wrapping and unwrapping was done explicitly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2159000"/>
            <a:ext cx="8445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For example to perform arithmatic on a wrapped value involved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unwrapping and re-wrapping after operation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28448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 x = new Integer(45);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2004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 y = x.intValue( 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35687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y = y +10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39370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x = new Integer(y) 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43053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java 5 provides auto boxing / unboxing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4660900"/>
            <a:ext cx="8445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CC0000"/>
                </a:solidFill>
                <a:latin typeface="Arial Unicode MS"/>
                <a:cs typeface="Arial Unicode MS"/>
              </a:rPr>
              <a:t></a:t>
            </a: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 In that wrapping and unwrapping done automatically based on the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	operation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900" y="52705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 x = new Integer(45);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x  = x +10 ;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12900" y="6057900"/>
            <a:ext cx="68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x++;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2298700" y="6057900"/>
            <a:ext cx="1422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and so on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1701800" y="419100"/>
            <a:ext cx="7442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 smtClean="0">
                <a:solidFill>
                  <a:srgbClr val="000000"/>
                </a:solidFill>
                <a:latin typeface="Times New Roman"/>
                <a:cs typeface="Times New Roman"/>
              </a:rPr>
              <a:t>Wrapper classes - Boxing/Unboxing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716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CC0000"/>
                </a:solidFill>
                <a:latin typeface="Times New Roman Bold"/>
                <a:cs typeface="Times New Roman Bold"/>
              </a:rPr>
              <a:t>All these are possible now !!!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2273300"/>
            <a:ext cx="1816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 x = 36;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3517900" y="2273300"/>
            <a:ext cx="1155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wrap it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612900" y="2641600"/>
            <a:ext cx="685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x++;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441700" y="2641600"/>
            <a:ext cx="2641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 unwrap and re-wrap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612900" y="3365500"/>
            <a:ext cx="283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List l = new ArrayList();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676400" y="3733800"/>
            <a:ext cx="143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l.add(0,36);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3441700" y="3733800"/>
            <a:ext cx="1841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//wrap and add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612900" y="4470400"/>
            <a:ext cx="17526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a = 30;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3454400" y="4470400"/>
            <a:ext cx="8763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//wrap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612900" y="4838700"/>
            <a:ext cx="1752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b = 20;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3467100" y="4838700"/>
            <a:ext cx="86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//wrap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612900" y="5194300"/>
            <a:ext cx="204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Integer c = a + b;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3784600" y="5194300"/>
            <a:ext cx="3314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//unwrap, add, wrap the sum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612900" y="5930900"/>
            <a:ext cx="1930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if (a.equals(30) 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3619500" y="5930900"/>
            <a:ext cx="2654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//unwrap and compare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8051800" y="6388100"/>
            <a:ext cx="3175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203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219200" y="850900"/>
            <a:ext cx="7924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Numeric Data Types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If you want to indicate that it is a different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type, you can use various suffix and prefix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characters to indicate what you had in mind.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4178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4635500"/>
            <a:ext cx="7454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float loan = 1.23f; //float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long pig = 45L; //long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54356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long color = 0x12345; //hexadecimal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755900" y="850900"/>
            <a:ext cx="6388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 - 1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Will the below line compile?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2565400"/>
            <a:ext cx="7912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float f = 10.0;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2171700" y="584200"/>
            <a:ext cx="6972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Simple Java Program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1473200"/>
            <a:ext cx="806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import java.io.*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778000"/>
            <a:ext cx="8064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public class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 Add2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7300" y="2362200"/>
            <a:ext cx="78867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 argv[ ]) {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	double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 a, b, c;</a:t>
            </a:r>
          </a:p>
          <a:p>
            <a:pPr>
              <a:lnSpc>
                <a:spcPts val="23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2984500"/>
            <a:ext cx="728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1.75;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54200" y="3251200"/>
            <a:ext cx="72898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3.46;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a + b;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54200" y="4191000"/>
            <a:ext cx="728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10" b="1" smtClean="0">
                <a:solidFill>
                  <a:srgbClr val="000000"/>
                </a:solidFill>
                <a:latin typeface="Courier New Bold"/>
                <a:cs typeface="Courier New Bold"/>
              </a:rPr>
              <a:t>// 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print out sum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7000" y="4457700"/>
            <a:ext cx="77470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200"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System.out.println("sum = " + c);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3000" y="5092700"/>
            <a:ext cx="800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0100" y="5702300"/>
            <a:ext cx="834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Courier New Bold"/>
                <a:cs typeface="Courier New Bold"/>
              </a:rPr>
              <a:t>Output : sum = 5.21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743200" y="584200"/>
            <a:ext cx="640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 Definition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367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Every program module must contain one or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more classes.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480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class and each function within the class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is surrounded by 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braces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({ }).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5593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Like most other languages the equals sign is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used to represent assignment of data.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260600" y="8509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String concatenation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210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3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use the “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+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” sign to combine two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strings. The string “sum =” is concatenated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with the string representation of the double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precision variable 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83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184400" y="850900"/>
            <a:ext cx="6959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Arithmetic Operators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46400" y="20066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+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660900" y="2006600"/>
            <a:ext cx="1511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Addition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2984500" y="2527300"/>
            <a:ext cx="3683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-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660900" y="2527300"/>
            <a:ext cx="28956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Subtraction, Unary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4660900" y="2959100"/>
            <a:ext cx="1143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Minus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660900" y="3467100"/>
            <a:ext cx="2286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Multiplication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997200" y="4279900"/>
            <a:ext cx="3429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/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660900" y="4279900"/>
            <a:ext cx="14732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Division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2857500" y="5092700"/>
            <a:ext cx="5969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%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660900" y="5092700"/>
            <a:ext cx="15113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Modulus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057400" y="850900"/>
            <a:ext cx="7086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Assignment Operators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46400" y="20066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660900" y="2006600"/>
            <a:ext cx="19431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Assignment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2832100" y="2540000"/>
            <a:ext cx="17145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+=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71800" y="3060700"/>
            <a:ext cx="1574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-=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44800" y="3568700"/>
            <a:ext cx="1701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*=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33700" y="4076700"/>
            <a:ext cx="1612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/=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19400" y="4597400"/>
            <a:ext cx="17272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etc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60900" y="2527300"/>
            <a:ext cx="43688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Compound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assignment</a:t>
            </a:r>
          </a:p>
          <a:p>
            <a:pPr>
              <a:lnSpc>
                <a:spcPts val="336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028700" y="1066800"/>
            <a:ext cx="8115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Increment &amp; Decrement Operators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Java allows you to express incrementing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4892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decrementing of integer variables using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the “</a:t>
            </a: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++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” and “--” operators.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178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46990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i = 5; j = 10;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5054600"/>
            <a:ext cx="107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x= i++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451100" y="5054600"/>
            <a:ext cx="3060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//x = 5, then i = 6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231900" y="5410200"/>
            <a:ext cx="4000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y = --j; //y = 9 , j = 9;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828800" y="1270000"/>
            <a:ext cx="73152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Control structures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29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374900" y="850900"/>
            <a:ext cx="6769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Advantages of Java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812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Java is object oriented.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861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Java works on most platforms. While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C/C++ programs are platform specific.</a:t>
            </a:r>
          </a:p>
          <a:p>
            <a:pPr>
              <a:lnSpc>
                <a:spcPts val="34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584700"/>
            <a:ext cx="83693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 Java is network enabled. It is trivially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simple to write code in Java that works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across networks.</a:t>
            </a:r>
          </a:p>
          <a:p>
            <a:pPr>
              <a:lnSpc>
                <a:spcPts val="34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727200" y="850900"/>
            <a:ext cx="7416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Making decisions in Java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familiar if-then-else of Visual Basic has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its analog in Java. Note that in Java,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however, we do not use the “then” keyword.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For Example,</a:t>
            </a:r>
          </a:p>
          <a:p>
            <a:pPr>
              <a:lnSpc>
                <a:spcPts val="3465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0" y="3797300"/>
            <a:ext cx="7632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if ( y &gt; 0 )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z = x / y;</a:t>
            </a:r>
          </a:p>
          <a:p>
            <a:pPr>
              <a:lnSpc>
                <a:spcPts val="33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51308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Parentheses around the condition are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 Java.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673100" y="1041400"/>
            <a:ext cx="8470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Making decisions in java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If you want to have several statements as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part of the condition, you must enclose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them in braces: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7200" y="3543300"/>
            <a:ext cx="7416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if (y &gt; 0) </a:t>
            </a:r>
            <a:r>
              <a:rPr lang="en-CA" sz="2805" b="1" smtClean="0">
                <a:solidFill>
                  <a:srgbClr val="9900FF"/>
                </a:solidFill>
                <a:latin typeface="Courier New Bold"/>
                <a:cs typeface="Courier New Bold"/>
              </a:rPr>
              <a:t>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17700" y="4051300"/>
            <a:ext cx="7226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z = x / y;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17700" y="4483100"/>
            <a:ext cx="7226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System.out.println(“z = “ + z);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49403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9900FF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2032000" y="622300"/>
            <a:ext cx="7112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Comparison Operators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549400"/>
            <a:ext cx="965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Java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889500" y="1549400"/>
            <a:ext cx="1587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Meaning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50900" y="20701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&gt;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889500" y="2070100"/>
            <a:ext cx="2006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Greater than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50900" y="25908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889500" y="2590800"/>
            <a:ext cx="1600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Less than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50900" y="3111500"/>
            <a:ext cx="7239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= 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889500" y="3111500"/>
            <a:ext cx="17145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Is equal to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50900" y="3619500"/>
            <a:ext cx="571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!=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889500" y="3619500"/>
            <a:ext cx="2273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Is not equal to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50900" y="4140200"/>
            <a:ext cx="647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&gt;=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889500" y="4140200"/>
            <a:ext cx="3619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Greater than or equal to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50900" y="4660900"/>
            <a:ext cx="647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&lt;=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4889500" y="4660900"/>
            <a:ext cx="3200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Less than or equal to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50900" y="5181600"/>
            <a:ext cx="355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!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889500" y="5181600"/>
            <a:ext cx="762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850900" y="5689600"/>
            <a:ext cx="7556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Note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:- All of these operators return boolean results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603500" y="850900"/>
            <a:ext cx="6540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Logical operators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8100" y="2095500"/>
            <a:ext cx="1663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Operator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2946400" y="2095500"/>
            <a:ext cx="1587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Meaning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308100" y="2641600"/>
            <a:ext cx="520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2946400" y="2641600"/>
            <a:ext cx="2171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Logical AND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308100" y="3187700"/>
            <a:ext cx="317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946400" y="3187700"/>
            <a:ext cx="1917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Logical OR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308100" y="3733800"/>
            <a:ext cx="8001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&amp;&amp;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2946400" y="3733800"/>
            <a:ext cx="34671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Shortcut Logical AND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1308100" y="4279900"/>
            <a:ext cx="393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||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2946400" y="4279900"/>
            <a:ext cx="32004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Shortcut Logical OR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616200" y="685800"/>
            <a:ext cx="6527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switch statement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993900"/>
            <a:ext cx="7912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switch(expression)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47800" y="2425700"/>
            <a:ext cx="7696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case constant : statements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case constant : statements</a:t>
            </a:r>
          </a:p>
          <a:p>
            <a:pPr>
              <a:lnSpc>
                <a:spcPts val="4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3530600"/>
            <a:ext cx="7696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----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47800" y="4038600"/>
            <a:ext cx="7696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----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470400"/>
            <a:ext cx="79121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3410">
              <a:lnSpc>
                <a:spcPts val="41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default : statements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4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435100" y="685800"/>
            <a:ext cx="7708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switch statement - example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1663700"/>
            <a:ext cx="79121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switch(number) {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1600" y="1943100"/>
            <a:ext cx="77724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1092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1: System.out.println(“One”);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break;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71600" y="2603500"/>
            <a:ext cx="77724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1092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2: System.out.println(“Two”);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break;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71600" y="3251200"/>
            <a:ext cx="77724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10922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case 3: System.out.println(“Three”);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break;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911600"/>
            <a:ext cx="7912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37160">
              <a:lnSpc>
                <a:spcPts val="26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default : System.out.println(“Invalid”);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6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36900" y="850900"/>
            <a:ext cx="600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What is the output of the below line?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98600" y="2578100"/>
            <a:ext cx="7645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int x = 0;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30861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If (x = 0)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17700" y="3581400"/>
            <a:ext cx="7226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System.out.println(“X is Zero”);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40386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784600" y="1041400"/>
            <a:ext cx="5359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Loops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5700" y="2032000"/>
            <a:ext cx="7988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914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while(boolean-expression)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statement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5700" y="2984500"/>
            <a:ext cx="7988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34163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70100" y="3848100"/>
            <a:ext cx="7073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while(boolean-expression);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5700" y="4343400"/>
            <a:ext cx="7988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for(initialization; boolean-expression; step)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	statement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578100" y="520700"/>
            <a:ext cx="6565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Loops - examples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8600" y="1739900"/>
            <a:ext cx="7645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class WhileDemo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81200" y="2032000"/>
            <a:ext cx="7162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main(String[] args)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76500" y="2565400"/>
            <a:ext cx="66675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String copyFromMe = “This is a sample string";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StringBuffer copyToMe = new StringBuffer();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int i = 0;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76500" y="3492500"/>
            <a:ext cx="6667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char c = copyFromMe.charAt(i);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76500" y="4076700"/>
            <a:ext cx="6667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FF0000"/>
                </a:solidFill>
                <a:latin typeface="Courier New Bold"/>
                <a:cs typeface="Courier New Bold"/>
              </a:rPr>
              <a:t>while (c != 'g')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71800" y="4368800"/>
            <a:ext cx="6172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FF0000"/>
                </a:solidFill>
                <a:latin typeface="Courier New Bold"/>
                <a:cs typeface="Courier New Bold"/>
              </a:rPr>
              <a:t>copyToMe.append(c);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76500" y="4622800"/>
            <a:ext cx="6667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9906">
              <a:lnSpc>
                <a:spcPts val="2300"/>
              </a:lnSpc>
            </a:pPr>
            <a:r>
              <a:rPr lang="en-CA" sz="1606" b="1" smtClean="0">
                <a:solidFill>
                  <a:srgbClr val="FF0000"/>
                </a:solidFill>
                <a:latin typeface="Courier New Bold"/>
                <a:cs typeface="Courier New Bold"/>
              </a:rPr>
              <a:t>c = copyFromMe.charAt(++i);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606" b="1" smtClean="0">
                <a:solidFill>
                  <a:srgbClr val="FF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81200" y="5499100"/>
            <a:ext cx="71628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893">
              <a:lnSpc>
                <a:spcPts val="23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System.out.println(copyToMe);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578100" y="520700"/>
            <a:ext cx="6565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Loops - examples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8600" y="1739900"/>
            <a:ext cx="7645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main(String[] args)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76500" y="1981200"/>
            <a:ext cx="66675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6797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int[] arrayOfInts = { 32, 87, 3, 589, 12, 1076,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2000, 8, 622, 127 };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49500" y="2857500"/>
            <a:ext cx="67945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50"/>
              </a:lnSpc>
              <a:tabLst>
                <a:tab pos="6223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for (int i = 0; i &lt; arrayOfInts.length; i++)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System.out.print(arrayOfInts[i] + " ");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5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81200" y="3746500"/>
            <a:ext cx="71628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88690">
              <a:lnSpc>
                <a:spcPts val="23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System.out.print(“\n”);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8600" y="4368800"/>
            <a:ext cx="7645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39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946400" y="850900"/>
            <a:ext cx="6197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What is JVM?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939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It is a hypothetical processor which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executes java programs.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517900"/>
            <a:ext cx="8369300" cy="149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java compilers produces binary byte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code designed to execute on JVM rather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than on a PC or Sun Workstation.</a:t>
            </a:r>
          </a:p>
          <a:p>
            <a:pPr>
              <a:lnSpc>
                <a:spcPts val="34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54356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It is abbreviated as Java Virtual Machine.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438400" y="520700"/>
            <a:ext cx="6705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break and continue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4605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You can also control the flow of the loop inside the body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of any of the iteration statements by using 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break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continue</a:t>
            </a:r>
          </a:p>
          <a:p>
            <a:pPr>
              <a:lnSpc>
                <a:spcPts val="28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6289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break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quits the loop without executing the rest of the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statements in the loop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429000"/>
            <a:ext cx="83693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continue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stops the execution of the current iteration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goes back to the beginning of the loop to begin the next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iteration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5974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For nested loops, labels can be used along with these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statements to specify the loop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473200" y="520700"/>
            <a:ext cx="7670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continue / break - examples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98600" y="1752600"/>
            <a:ext cx="764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outer: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62100" y="2057400"/>
            <a:ext cx="7581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for(; true ;)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inner: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97100" y="2857500"/>
            <a:ext cx="6946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for(; i &lt; 10; i++)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78100" y="3162300"/>
            <a:ext cx="65659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System.out.println("i = " + i);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if(i == 2)  continue;</a:t>
            </a:r>
          </a:p>
          <a:p>
            <a:pPr>
              <a:lnSpc>
                <a:spcPts val="2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78100" y="3949700"/>
            <a:ext cx="6565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if(i == 3)  break;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3600" y="4254500"/>
            <a:ext cx="70104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43098">
              <a:lnSpc>
                <a:spcPts val="2900"/>
              </a:lnSpc>
              <a:tabLst>
                <a:tab pos="4445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if(i == 7)  continue outer;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if(i == 8)  break outer;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5397500"/>
            <a:ext cx="76454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24000" y="1270000"/>
            <a:ext cx="76200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Classes and Objects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695700" y="850900"/>
            <a:ext cx="5448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Agenda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03500" y="1917700"/>
            <a:ext cx="65405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">
              <a:lnSpc>
                <a:spcPts val="5200"/>
              </a:lnSpc>
            </a:pP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Objects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Fields</a:t>
            </a:r>
          </a:p>
          <a:p>
            <a:pPr>
              <a:lnSpc>
                <a:spcPts val="52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03500" y="3886200"/>
            <a:ext cx="6540500" cy="143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</a:t>
            </a:r>
            <a:r>
              <a:rPr lang="en-CA" sz="36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600" smtClean="0">
                <a:solidFill>
                  <a:srgbClr val="000000"/>
                </a:solidFill>
                <a:latin typeface="Times New Roman"/>
              </a:rPr>
            </a:br>
            <a:r>
              <a:rPr lang="en-CA" sz="3348" spc="-10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348" spc="-10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</a:p>
          <a:p>
            <a:pPr>
              <a:lnSpc>
                <a:spcPts val="52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962400" y="850900"/>
            <a:ext cx="5181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It is a basic unit in java programming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language.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98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It provides a structure for objects.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70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Contract - A combination of methods, data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semantics.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4025900" y="304800"/>
            <a:ext cx="5118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162300" y="850900"/>
            <a:ext cx="5981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Simple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3162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3333CC"/>
                </a:solidFill>
                <a:latin typeface="Courier New Bold"/>
                <a:cs typeface="Courier New Bold"/>
              </a:rPr>
              <a:t>class</a:t>
            </a:r>
            <a:r>
              <a:rPr lang="en-CA" sz="3214" b="1" smtClean="0">
                <a:solidFill>
                  <a:srgbClr val="000000"/>
                </a:solidFill>
                <a:latin typeface="Courier New Bold"/>
                <a:cs typeface="Courier New Bold"/>
              </a:rPr>
              <a:t> BankAccount {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657600"/>
            <a:ext cx="83693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42616">
              <a:lnSpc>
                <a:spcPts val="4600"/>
              </a:lnSpc>
            </a:pPr>
            <a:r>
              <a:rPr lang="en-CA" sz="3214" b="1" smtClean="0">
                <a:solidFill>
                  <a:srgbClr val="000000"/>
                </a:solidFill>
                <a:latin typeface="Courier New Bold"/>
                <a:cs typeface="Courier New Bold"/>
              </a:rPr>
              <a:t>private double balance = 0.0;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14" b="1" smtClean="0">
                <a:solidFill>
                  <a:srgbClr val="000000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832100" y="850900"/>
            <a:ext cx="6311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Class Members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1.  Fields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6162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2.  Methods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2004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3.  Classes - Nested classes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7846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4.  Interfaces - Nested interfaces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886200" y="850900"/>
            <a:ext cx="5257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Fields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Class variables are called fields.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5908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Fields are data variables associated with a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class and its objects.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83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Instance variables - associated with objects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2672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Static variables - associated with class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489200" y="850900"/>
            <a:ext cx="6654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Field Initialization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  When a field is declared it can be initialized by assigning it a valued of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the corresponding type</a:t>
            </a:r>
          </a:p>
          <a:p>
            <a:pPr>
              <a:lnSpc>
                <a:spcPts val="22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29337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zero = 0.0;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// constant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3238500"/>
            <a:ext cx="79121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sum = 4.5 + 3.7;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// constant expression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zeroCopy = zero;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// field</a:t>
            </a:r>
          </a:p>
          <a:p>
            <a:pPr>
              <a:lnSpc>
                <a:spcPts val="26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898900"/>
            <a:ext cx="79121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rootTwo = Math.sqrt(2);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// method invocation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 double someVal = sum + 2 * Math.sqrt(rootTwo)</a:t>
            </a:r>
          </a:p>
          <a:p>
            <a:pPr>
              <a:lnSpc>
                <a:spcPts val="26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49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117600" y="850900"/>
            <a:ext cx="8026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Is JVM Platform Independent?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JVMs are</a:t>
            </a:r>
            <a:r>
              <a:rPr lang="en-CA" sz="3214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 NOT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platform independent,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whereas java applications are.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765300" y="863600"/>
            <a:ext cx="7378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85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Field Initialization </a:t>
            </a:r>
            <a:r>
              <a:rPr lang="en-CA" sz="38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contd..</a:t>
            </a:r>
          </a:p>
          <a:p>
            <a:pPr>
              <a:lnSpc>
                <a:spcPts val="4885"/>
              </a:lnSpc>
            </a:pPr>
            <a:endParaRPr lang="en-CA" sz="425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637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 field is not initialized a default initial value is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assigned to it depending on its type.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66900" y="2832100"/>
            <a:ext cx="8509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Type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3797300" y="2832100"/>
            <a:ext cx="19431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0" b="1" smtClean="0">
                <a:solidFill>
                  <a:srgbClr val="0000FF"/>
                </a:solidFill>
                <a:latin typeface="Times New Roman Bold"/>
                <a:cs typeface="Times New Roman Bold"/>
              </a:rPr>
              <a:t>Default value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866900" y="3289300"/>
            <a:ext cx="11811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boolean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797300" y="3289300"/>
            <a:ext cx="7874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false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866900" y="3746500"/>
            <a:ext cx="7366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char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3797300" y="3746500"/>
            <a:ext cx="12573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‘\u0000’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866900" y="4203700"/>
            <a:ext cx="12446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int types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3797300" y="4203700"/>
            <a:ext cx="3683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866900" y="4660900"/>
            <a:ext cx="7747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float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3797300" y="4660900"/>
            <a:ext cx="6858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0.0f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866900" y="5118100"/>
            <a:ext cx="10414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double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3797300" y="5118100"/>
            <a:ext cx="5969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0.0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866900" y="5575300"/>
            <a:ext cx="1447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Object ref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3797300" y="5575300"/>
            <a:ext cx="698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null</a:t>
            </a:r>
          </a:p>
          <a:p>
            <a:pPr>
              <a:lnSpc>
                <a:spcPts val="276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302000" y="850900"/>
            <a:ext cx="5842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Final fields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 final variable is one whose value cannot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be changed after it has been initialized.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98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Ex: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0" y="3644900"/>
            <a:ext cx="7645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final double PI = 3.141592;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581400" y="850900"/>
            <a:ext cx="5562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288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Methods also are members of a class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3368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Method should have a type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8575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Type of a method is the type of data it returns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352800"/>
            <a:ext cx="8369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the method does not return a value its type is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void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292600"/>
            <a:ext cx="3683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117600" y="4292600"/>
            <a:ext cx="6299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‘this’ can be used to refer instance variable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117600" y="4711700"/>
            <a:ext cx="15875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explicitly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832100" y="850900"/>
            <a:ext cx="6311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Static members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939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Variables shared by all objects of a class are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called static fields or class variables.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76500" y="2933700"/>
            <a:ext cx="6667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3333CC"/>
                </a:solidFill>
                <a:latin typeface="Courier New"/>
                <a:cs typeface="Courier New"/>
              </a:rPr>
              <a:t>static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 int nextID;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505200"/>
            <a:ext cx="83693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But, when accessed externally it must be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accessed via class name.</a:t>
            </a:r>
          </a:p>
          <a:p>
            <a:pPr>
              <a:lnSpc>
                <a:spcPts val="35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1300" y="4457700"/>
            <a:ext cx="763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Ex: System.out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940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Methods also can be static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2908300" y="850900"/>
            <a:ext cx="6235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Access control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66900"/>
            <a:ext cx="83693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 It provides a way to who has access to what members of a class.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1903" spc="-10" smtClean="0">
                <a:solidFill>
                  <a:srgbClr val="3333CC"/>
                </a:solidFill>
                <a:latin typeface="Arial Unicode MS"/>
                <a:cs typeface="Arial Unicode MS"/>
              </a:rPr>
              <a:t>	</a:t>
            </a:r>
            <a:r>
              <a:rPr lang="en-CA" sz="1913" b="1" spc="-10" smtClean="0">
                <a:solidFill>
                  <a:srgbClr val="3333CC"/>
                </a:solidFill>
                <a:latin typeface="Courier New Bold"/>
                <a:cs typeface="Courier New Bold"/>
              </a:rPr>
              <a:t> private</a:t>
            </a:r>
            <a:r>
              <a:rPr lang="en-CA" sz="1903" spc="-10" smtClean="0">
                <a:solidFill>
                  <a:srgbClr val="000000"/>
                </a:solidFill>
                <a:latin typeface="Times New Roman"/>
                <a:cs typeface="Times New Roman"/>
              </a:rPr>
              <a:t> - accessible only in the class itself.</a:t>
            </a:r>
          </a:p>
          <a:p>
            <a:pPr>
              <a:lnSpc>
                <a:spcPts val="27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26289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pc="-10" smtClean="0">
                <a:solidFill>
                  <a:srgbClr val="3333CC"/>
                </a:solidFill>
                <a:latin typeface="Arial Unicode MS"/>
                <a:cs typeface="Arial Unicode MS"/>
              </a:rPr>
              <a:t></a:t>
            </a:r>
            <a:r>
              <a:rPr lang="en-CA" sz="1913" b="1" spc="-10" smtClean="0">
                <a:solidFill>
                  <a:srgbClr val="3333CC"/>
                </a:solidFill>
                <a:latin typeface="Courier New Bold"/>
                <a:cs typeface="Courier New Bold"/>
              </a:rPr>
              <a:t> package</a:t>
            </a:r>
            <a:r>
              <a:rPr lang="en-CA" sz="1903" spc="-10" smtClean="0">
                <a:solidFill>
                  <a:srgbClr val="000000"/>
                </a:solidFill>
                <a:latin typeface="Times New Roman"/>
                <a:cs typeface="Times New Roman"/>
              </a:rPr>
              <a:t> - accessible in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30099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subclasses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33782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class itself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7211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pc="-10" smtClean="0">
                <a:solidFill>
                  <a:srgbClr val="3333CC"/>
                </a:solidFill>
                <a:latin typeface="Arial Unicode MS"/>
                <a:cs typeface="Arial Unicode MS"/>
              </a:rPr>
              <a:t></a:t>
            </a:r>
            <a:r>
              <a:rPr lang="en-CA" sz="1913" b="1" spc="-10" smtClean="0">
                <a:solidFill>
                  <a:srgbClr val="3333CC"/>
                </a:solidFill>
                <a:latin typeface="Courier New Bold"/>
                <a:cs typeface="Courier New Bold"/>
              </a:rPr>
              <a:t> protected</a:t>
            </a:r>
            <a:r>
              <a:rPr lang="en-CA" sz="1903" spc="-10" smtClean="0">
                <a:solidFill>
                  <a:srgbClr val="000000"/>
                </a:solidFill>
                <a:latin typeface="Times New Roman"/>
                <a:cs typeface="Times New Roman"/>
              </a:rPr>
              <a:t> - accessible in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41148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subclasses,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44704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classes in same package,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89100" y="48387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 the class itself.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31900" y="5194300"/>
            <a:ext cx="7912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pc="-10" smtClean="0">
                <a:solidFill>
                  <a:srgbClr val="3333CC"/>
                </a:solidFill>
                <a:latin typeface="Arial Unicode MS"/>
                <a:cs typeface="Arial Unicode MS"/>
              </a:rPr>
              <a:t></a:t>
            </a:r>
            <a:r>
              <a:rPr lang="en-CA" sz="1913" b="1" spc="-10" smtClean="0">
                <a:solidFill>
                  <a:srgbClr val="3333CC"/>
                </a:solidFill>
                <a:latin typeface="Courier New Bold"/>
                <a:cs typeface="Courier New Bold"/>
              </a:rPr>
              <a:t> public</a:t>
            </a:r>
            <a:r>
              <a:rPr lang="en-CA" sz="1903" spc="-10" smtClean="0">
                <a:solidFill>
                  <a:srgbClr val="000000"/>
                </a:solidFill>
                <a:latin typeface="Times New Roman"/>
                <a:cs typeface="Times New Roman"/>
              </a:rPr>
              <a:t> - accessible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89100" y="55753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03" smtClean="0">
                <a:solidFill>
                  <a:srgbClr val="000000"/>
                </a:solidFill>
                <a:latin typeface="Times New Roman"/>
                <a:cs typeface="Times New Roman"/>
              </a:rPr>
              <a:t>• anywhere the class is accessible.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679700" y="850900"/>
            <a:ext cx="6464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Creating Objects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Object of a class is created using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keyword - new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98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Ex:-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3568700"/>
            <a:ext cx="79121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BankAccount anAccount = new BankAccount()</a:t>
            </a:r>
            <a:r>
              <a:rPr lang="en-CA" sz="21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95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smtClean="0">
                <a:solidFill>
                  <a:srgbClr val="000000"/>
                </a:solidFill>
                <a:latin typeface="Courier New"/>
                <a:cs typeface="Courier New"/>
              </a:rPr>
              <a:t>anAccount.balance = 1000.00;</a:t>
            </a:r>
          </a:p>
          <a:p>
            <a:pPr>
              <a:lnSpc>
                <a:spcPts val="3100"/>
              </a:lnSpc>
            </a:pPr>
            <a:endParaRPr lang="en-CA" sz="21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4831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You never delete objects. JVM manages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memory for you using 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garbage collection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136900" y="850900"/>
            <a:ext cx="600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19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Constructors are blocks of statements that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can be used to initialize an object.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0861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Constructors have the same name as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class they initialize.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1783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Constructors take zero or more arguments.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260600" y="8509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 (contd)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16891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EX: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0400" y="20701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BankAccount 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476500"/>
            <a:ext cx="814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3333CC"/>
                </a:solidFill>
                <a:latin typeface="Courier New"/>
                <a:cs typeface="Courier New"/>
              </a:rPr>
              <a:t>double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balance = 0.0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2832100"/>
            <a:ext cx="81407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571500" algn="l"/>
              </a:tabLst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BankAccount(</a:t>
            </a:r>
            <a:r>
              <a:rPr lang="en-CA" sz="2400" smtClean="0">
                <a:solidFill>
                  <a:srgbClr val="3333CC"/>
                </a:solidFill>
                <a:latin typeface="Courier New"/>
                <a:cs typeface="Courier New"/>
              </a:rPr>
              <a:t>double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initialBalance)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balance = initialBalance</a:t>
            </a:r>
          </a:p>
          <a:p>
            <a:pPr>
              <a:lnSpc>
                <a:spcPts val="32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3300" y="3683000"/>
            <a:ext cx="8140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0400" y="4076700"/>
            <a:ext cx="8483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0400" y="5283200"/>
            <a:ext cx="8483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FF0000"/>
                </a:solidFill>
                <a:latin typeface="Courier New Bold"/>
                <a:cs typeface="Courier New Bold"/>
              </a:rPr>
              <a:t>Using constructor to create objects: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0400" y="5613400"/>
            <a:ext cx="8483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BankAccount anAccount = new BankAccount(1000.00);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260600" y="6604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 (contd)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01800"/>
            <a:ext cx="8369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All Java classes have constructors that are used to initialize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a new object of that type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8194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 constructor has the </a:t>
            </a: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SAME NAME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as the class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195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 constructor </a:t>
            </a:r>
            <a:r>
              <a:rPr lang="en-CA" sz="2410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DOESNOT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have return type.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432300"/>
            <a:ext cx="83693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 a no argument constructor for 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Stack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class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can be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11300" y="5143500"/>
            <a:ext cx="7632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public Stack()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5435600"/>
            <a:ext cx="7454900" cy="673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5760">
              <a:lnSpc>
                <a:spcPts val="240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items = new Vector(10);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4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60600" y="698500"/>
            <a:ext cx="6883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 (contd)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Java supports name overloading for constructors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so that a class can have any number of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constructors, all of which have the same name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886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example, constructors for the stack classes can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48260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- Public Stack()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// no argument ctor</a:t>
            </a:r>
          </a:p>
          <a:p>
            <a:pPr>
              <a:lnSpc>
                <a:spcPts val="2760"/>
              </a:lnSpc>
            </a:pPr>
            <a:endParaRPr lang="en-CA" sz="222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5257800"/>
            <a:ext cx="7912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- Public Stack(int initialSize)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// 1 argument ctor</a:t>
            </a:r>
          </a:p>
          <a:p>
            <a:pPr>
              <a:lnSpc>
                <a:spcPts val="2760"/>
              </a:lnSpc>
            </a:pPr>
            <a:endParaRPr lang="en-CA" sz="215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59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200400" y="584200"/>
            <a:ext cx="5943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JDK vs JRE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621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32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 JDK</a:t>
            </a:r>
            <a:r>
              <a:rPr lang="en-CA" sz="3204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stands for “Java Development Kit” and</a:t>
            </a:r>
            <a:r>
              <a:rPr lang="en-CA" sz="3204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2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JRE</a:t>
            </a:r>
            <a:r>
              <a:rPr lang="en-CA" sz="3204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stands for  “Java Runtime Environment”</a:t>
            </a:r>
          </a:p>
          <a:p>
            <a:pPr>
              <a:lnSpc>
                <a:spcPts val="380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225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dirty="0" smtClean="0">
                <a:solidFill>
                  <a:srgbClr val="FF9832"/>
                </a:solidFill>
                <a:latin typeface="Times New Roman"/>
                <a:cs typeface="Times New Roman"/>
              </a:rPr>
              <a:t>• What is the difference between these two?</a:t>
            </a:r>
          </a:p>
          <a:p>
            <a:pPr>
              <a:lnSpc>
                <a:spcPts val="368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3797300"/>
            <a:ext cx="8026400" cy="210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30"/>
              </a:lnSpc>
            </a:pPr>
            <a:r>
              <a:rPr lang="en-CA" sz="3204" dirty="0" smtClean="0">
                <a:solidFill>
                  <a:srgbClr val="000000"/>
                </a:solidFill>
                <a:latin typeface="Times New Roman"/>
                <a:cs typeface="Times New Roman"/>
              </a:rPr>
              <a:t>JRE is a subset of JDK. you need to install the</a:t>
            </a:r>
            <a:r>
              <a:rPr lang="en-CA" sz="3204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dirty="0" smtClean="0">
                <a:solidFill>
                  <a:srgbClr val="000000"/>
                </a:solidFill>
                <a:latin typeface="Times New Roman"/>
                <a:cs typeface="Times New Roman"/>
              </a:rPr>
              <a:t>JRE to RUN java applications. you need to</a:t>
            </a:r>
            <a:r>
              <a:rPr lang="en-CA" sz="3204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install the JDK  to DEVELOP and RUN java</a:t>
            </a:r>
            <a:r>
              <a:rPr lang="en-CA" sz="3204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dirty="0" smtClean="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</a:p>
          <a:p>
            <a:pPr>
              <a:lnSpc>
                <a:spcPts val="383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336800" y="698500"/>
            <a:ext cx="6807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Default Constructor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854200"/>
            <a:ext cx="84455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When writing your own class, you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DON’T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HAVE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to provide constructors for it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31496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default no argument constructor is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1400" y="3556000"/>
            <a:ext cx="8102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automatically provided by the runtime system for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any class that contains no constructors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48641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 constructor with arguments is provided,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1400" y="5270500"/>
            <a:ext cx="81026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default constructor is not automatically created by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runtime system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2832100" y="368300"/>
            <a:ext cx="6311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Object diagram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2600" y="1270000"/>
            <a:ext cx="8661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class Collar { 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82600" y="1752600"/>
            <a:ext cx="8661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class Dog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Collar c;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5000" y="2247900"/>
            <a:ext cx="8509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String name;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2717800"/>
            <a:ext cx="8559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public static void main(String [ ] a){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Dog d;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5800" y="3213100"/>
            <a:ext cx="8458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d = new Dog();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d.go(d);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4200" y="3708400"/>
            <a:ext cx="8559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5000" y="3949700"/>
            <a:ext cx="8509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void go(Dog dog)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6600" y="4191000"/>
            <a:ext cx="8407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c = new Collar();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4200" y="4432300"/>
            <a:ext cx="8559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0535">
              <a:lnSpc>
                <a:spcPts val="19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dog.setName(“Aiko");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200" y="4927600"/>
            <a:ext cx="8559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void setName(String dogName)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name = dogName;</a:t>
            </a:r>
          </a:p>
          <a:p>
            <a:pPr>
              <a:lnSpc>
                <a:spcPts val="19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84200" y="5664200"/>
            <a:ext cx="8559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2600" y="5905500"/>
            <a:ext cx="8661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FF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213100" y="469900"/>
            <a:ext cx="5930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19200"/>
            <a:ext cx="8597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What is the output of the following code?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0" y="2146300"/>
            <a:ext cx="8255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Public class Echo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82700" y="2603500"/>
            <a:ext cx="78613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50"/>
              </a:lnSpc>
              <a:tabLst>
                <a:tab pos="406400" algn="l"/>
              </a:tabLst>
            </a:pPr>
            <a:r>
              <a:rPr lang="en-CA" sz="2400" i="1" smtClean="0">
                <a:solidFill>
                  <a:srgbClr val="9900FF"/>
                </a:solidFill>
                <a:latin typeface="Courier New Italic"/>
                <a:cs typeface="Courier New Italic"/>
              </a:rPr>
              <a:t>Public Echo(String str)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System.out.println(str);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2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" y="3886200"/>
            <a:ext cx="7861300" cy="210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75"/>
              </a:lnSpc>
              <a:tabLst>
                <a:tab pos="406400" algn="l"/>
                <a:tab pos="406400" algn="l"/>
                <a:tab pos="406400" algn="l"/>
              </a:tabLst>
            </a:pPr>
            <a:r>
              <a:rPr lang="en-CA" sz="2400" i="1" smtClean="0">
                <a:solidFill>
                  <a:srgbClr val="9900FF"/>
                </a:solidFill>
                <a:latin typeface="Courier New Italic"/>
                <a:cs typeface="Courier New Italic"/>
              </a:rPr>
              <a:t>Public static void main(String args[])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Echo obj1 = new Echo(“Hello”);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Echo obj2 = new Echo(“World”);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Echo obj3 = new Echo();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175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0" y="5969000"/>
            <a:ext cx="8255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921000" y="850900"/>
            <a:ext cx="6223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 1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92300"/>
            <a:ext cx="83693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214" b="1" smtClean="0">
                <a:solidFill>
                  <a:srgbClr val="3333CC"/>
                </a:solidFill>
                <a:latin typeface="Courier New Bold"/>
                <a:cs typeface="Courier New Bold"/>
              </a:rPr>
              <a:t>class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 Test {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7846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Does the above code compile and execute?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921000" y="850900"/>
            <a:ext cx="6223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 2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939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3333CC"/>
                </a:solidFill>
                <a:latin typeface="Courier New Bold"/>
                <a:cs typeface="Courier New Bold"/>
              </a:rPr>
              <a:t>class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 Test {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476500"/>
            <a:ext cx="80264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214" b="1" smtClean="0">
                <a:solidFill>
                  <a:srgbClr val="3333CC"/>
                </a:solidFill>
                <a:latin typeface="Courier New Bold"/>
                <a:cs typeface="Courier New Bold"/>
              </a:rPr>
              <a:t>final</a:t>
            </a: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 int value = 3;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Test() {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3657600"/>
            <a:ext cx="8026400" cy="1282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71298">
              <a:lnSpc>
                <a:spcPts val="460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value = 10;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9149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5372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Does the code compile and run?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866900" y="381000"/>
            <a:ext cx="727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Life Cycle Of an Object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409700"/>
            <a:ext cx="8445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181866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A class provides the blueprint for objects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181866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Variable of class type is object reference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3495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181866"/>
                </a:solidFill>
                <a:latin typeface="Verdana"/>
                <a:cs typeface="Verdana"/>
              </a:rPr>
              <a:t>●</a:t>
            </a: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  Unless assigned with object reference, variable value is null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2997200"/>
            <a:ext cx="798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Point origin_one = new Point(23, 94);</a:t>
            </a:r>
          </a:p>
          <a:p>
            <a:pPr>
              <a:lnSpc>
                <a:spcPts val="168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5700" y="3251200"/>
            <a:ext cx="798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Rectangle rect_one = new Rectangle(origin_one, 100, 200);</a:t>
            </a:r>
          </a:p>
          <a:p>
            <a:pPr>
              <a:lnSpc>
                <a:spcPts val="168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3733800"/>
            <a:ext cx="8445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  <a:tabLst>
                <a:tab pos="3810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Referencing an Object's Variables (instance variables)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objectReference.variableName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8500" y="4610100"/>
            <a:ext cx="8445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  <a:tabLst>
                <a:tab pos="381000" algn="l"/>
              </a:tabLst>
            </a:pPr>
            <a:r>
              <a:rPr lang="en-CA" sz="2400" smtClean="0">
                <a:solidFill>
                  <a:srgbClr val="000000"/>
                </a:solidFill>
                <a:latin typeface="Verdana"/>
                <a:cs typeface="Verdana"/>
              </a:rPr>
              <a:t>●</a:t>
            </a:r>
            <a:r>
              <a:rPr lang="en-CA" sz="241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Calling an Object's Methods (instance methods)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objectReference.methodName(argumentList);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866900" y="457200"/>
            <a:ext cx="727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Life Cycle Of an Object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5500" y="1689100"/>
            <a:ext cx="8318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Cleaning Up Unused Objects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25500" y="2044700"/>
            <a:ext cx="8318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The Java runtime environment deletes objects when it determines that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they are no longer  used. This process is called </a:t>
            </a:r>
            <a:r>
              <a:rPr lang="en-CA" sz="20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garbage collection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5500" y="2717800"/>
            <a:ext cx="8318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An object is eligible for garbage collection when there are no more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references to that object.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5500" y="3378200"/>
            <a:ext cx="8318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We can explicitly drop an object reference by setting the variable to the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special value </a:t>
            </a:r>
            <a:r>
              <a:rPr lang="en-CA" sz="20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null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5500" y="4432300"/>
            <a:ext cx="8318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Garbage Collector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5500" y="4787900"/>
            <a:ext cx="83185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-   JRE  has a garbage collector that periodically frees the memory used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	by objects that are no longer referenced.</a:t>
            </a:r>
          </a:p>
          <a:p>
            <a:pPr>
              <a:lnSpc>
                <a:spcPts val="24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810000" y="469900"/>
            <a:ext cx="5334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Arrays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143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Arrays provide ordered collections of elements.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0828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Components of array can be primitive types or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24892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references to objects, including references to other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arrays.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8100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Arrays themselves are objects and extend the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5118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Examples: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8100" y="5575300"/>
            <a:ext cx="7835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int[] x = new int[3];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08100" y="5981700"/>
            <a:ext cx="7835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int y[] = new int[3];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908300" y="850900"/>
            <a:ext cx="6235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Arrays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68500"/>
            <a:ext cx="8369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</a:t>
            </a: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ArrayIndexOutOfBoundsException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thrown if the index is out of bounds.</a:t>
            </a:r>
          </a:p>
          <a:p>
            <a:pPr>
              <a:lnSpc>
                <a:spcPts val="36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959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index expression must be of type int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4544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Implicit length variable used to know the size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array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394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array with length zero is said to be an empty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array.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2628900" y="596900"/>
            <a:ext cx="6515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Arrays - example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58900" y="1587500"/>
            <a:ext cx="778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public class ArrayTest 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68500" y="1892300"/>
            <a:ext cx="71755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04800" algn="l"/>
                <a:tab pos="304800" algn="l"/>
                <a:tab pos="3048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main(String[] args)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a1[] = {10,34,56,23,67,87};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a2[];</a:t>
            </a:r>
            <a:r>
              <a:rPr lang="en-CA" sz="2004" smtClean="0">
                <a:solidFill>
                  <a:srgbClr val="FF0000"/>
                </a:solidFill>
                <a:latin typeface="Courier New"/>
                <a:cs typeface="Courier New"/>
              </a:rPr>
              <a:t>// value is null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a3[] = new int[5];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8900" y="3365500"/>
            <a:ext cx="7785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914447">
              <a:lnSpc>
                <a:spcPts val="2900"/>
              </a:lnSpc>
              <a:tabLst>
                <a:tab pos="24384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a2 = a1;</a:t>
            </a:r>
            <a:r>
              <a:rPr lang="en-CA" sz="2004" smtClean="0">
                <a:solidFill>
                  <a:srgbClr val="FF0000"/>
                </a:solidFill>
                <a:latin typeface="Courier New"/>
                <a:cs typeface="Courier New"/>
              </a:rPr>
              <a:t>	// a1 and a2 hold same array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FF0000"/>
                </a:solidFill>
                <a:latin typeface="Courier New"/>
                <a:cs typeface="Courier New"/>
              </a:rPr>
              <a:t>/* use length to know the size of the array */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73300" y="4152900"/>
            <a:ext cx="6870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for(int i=0;i&lt;a1.length;i++)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87700" y="4521200"/>
            <a:ext cx="5956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System.out.println(a1[i]);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8900" y="5245100"/>
            <a:ext cx="7785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69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298700" y="850900"/>
            <a:ext cx="6845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Things to remember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3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Java is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CASE SENSITIVE.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2004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• Every statement in java </a:t>
            </a:r>
            <a:r>
              <a:rPr lang="en-CA" sz="32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lang="en-CA" sz="3204" dirty="0" smtClean="0">
                <a:solidFill>
                  <a:srgbClr val="000000"/>
                </a:solidFill>
                <a:latin typeface="Times New Roman"/>
                <a:cs typeface="Times New Roman"/>
              </a:rPr>
              <a:t> BE</a:t>
            </a:r>
          </a:p>
          <a:p>
            <a:pPr>
              <a:lnSpc>
                <a:spcPts val="368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3683000"/>
            <a:ext cx="8026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TERMINATED with a semicolon (;).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8387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All java programs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SHOULD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have extension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“.java”.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2755900" y="304800"/>
            <a:ext cx="6388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Array of objects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8000" y="1257300"/>
            <a:ext cx="8636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•	Array of objects is array of references to the objects as shown in this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1562100"/>
            <a:ext cx="81788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8000" y="1905000"/>
            <a:ext cx="8636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class ArrayOfStringsDemo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76300" y="2146300"/>
            <a:ext cx="8267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241300" algn="l"/>
              </a:tabLst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static void main(String[] args)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	Test b[] = new Test[5];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2730500"/>
            <a:ext cx="80264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1587500" algn="l"/>
              </a:tabLst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Test a[] = { new Test(“Ramana”), new Test(“Surender”),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	new Test(“Hiresh”), new Test(“Haritha”) };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76300" y="3314700"/>
            <a:ext cx="8267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48687">
              <a:lnSpc>
                <a:spcPts val="230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for (int i = 0; i &lt; a.length; i++)  a[i].show();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8000" y="3949700"/>
            <a:ext cx="8636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8000" y="4241800"/>
            <a:ext cx="8636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class Test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3300" y="4483100"/>
            <a:ext cx="8140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419100" algn="l"/>
              </a:tabLst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Test(String s)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	name = s;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5118100"/>
            <a:ext cx="8178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5200" y="5410200"/>
            <a:ext cx="8178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public void show()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200" y="5651500"/>
            <a:ext cx="81788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5453">
              <a:lnSpc>
                <a:spcPts val="230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System.out.println(name);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8000" y="6273800"/>
            <a:ext cx="4064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2C2CB8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84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866900" y="381000"/>
            <a:ext cx="727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Multi dimensional arrays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295400"/>
            <a:ext cx="8369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004" smtClean="0">
                <a:solidFill>
                  <a:srgbClr val="000000"/>
                </a:solidFill>
                <a:latin typeface="Times New Roman"/>
                <a:cs typeface="Times New Roman"/>
              </a:rPr>
              <a:t> Multidimensional arrays are arrays of  refences to arrays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1879600"/>
            <a:ext cx="8369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String[][] cartoons =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89000" y="2133600"/>
            <a:ext cx="82550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02">
              <a:lnSpc>
                <a:spcPts val="2000"/>
              </a:lnSpc>
              <a:tabLst>
                <a:tab pos="2286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{ "Flintstones", "Fred", "Wilma", "Pebbles", "Dino" },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{ "Rubbles", "Barney", "Betty", "Bam Bam" },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{ "Jetsons", "George", "Jane", "Elroy", "Judy", "Rosie",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"Astro" },</a:t>
            </a:r>
          </a:p>
          <a:p>
            <a:pPr>
              <a:lnSpc>
                <a:spcPts val="20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89000" y="3187700"/>
            <a:ext cx="8255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  <a:tabLst>
                <a:tab pos="2286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{ "Scooby Doo Gang", "Scooby Doo", "Shaggy", "Velma", "Fred",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"Daphne" }</a:t>
            </a:r>
          </a:p>
          <a:p>
            <a:pPr>
              <a:lnSpc>
                <a:spcPts val="17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3657600"/>
            <a:ext cx="8369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4191000"/>
            <a:ext cx="8369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  <a:tabLst>
                <a:tab pos="14605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Test x[][]	= new Test[5][10];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003800"/>
            <a:ext cx="8369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int y[][] = new int[3][];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2800" y="5283200"/>
            <a:ext cx="83312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Times New Roman"/>
                <a:cs typeface="Times New Roman"/>
              </a:rPr>
              <a:t>y[0]  =  new int[5];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2800" y="5524500"/>
            <a:ext cx="83312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Times New Roman"/>
                <a:cs typeface="Times New Roman"/>
              </a:rPr>
              <a:t>y[1]  =  new int[10];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Times New Roman"/>
                <a:cs typeface="Times New Roman"/>
              </a:rPr>
              <a:t>y[2]  =  new int[2];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501900" y="1295400"/>
            <a:ext cx="66421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String objects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3771900" y="482600"/>
            <a:ext cx="5372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335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String class represents character strings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17526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All string literals in Java programs, such as "abc", are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implemented as instances of this class.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5527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Strings are constant; their values cannot be changed after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they are created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3782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class String includes methods for examining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37465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individual characters of the sequence, for comparing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7600" y="4089400"/>
            <a:ext cx="8026400" cy="1206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strings, for searching strings, for extracting substrings, and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for creating a copy of a string with all characters translated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to uppercase or to lowercase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4700" y="5270500"/>
            <a:ext cx="8369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The Java language provides special support for the string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	concatenation operator ( + ), and for conversion of other</a:t>
            </a:r>
          </a:p>
          <a:p>
            <a:pPr>
              <a:lnSpc>
                <a:spcPts val="28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17600" y="6007100"/>
            <a:ext cx="8026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objects to strings.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895600" y="482600"/>
            <a:ext cx="6248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String (contd)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33500"/>
            <a:ext cx="8369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• Ways of creating String objects :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209800"/>
            <a:ext cx="745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String s = “Hello”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2641600"/>
            <a:ext cx="7454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String s = new String(“hello”);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3441700"/>
            <a:ext cx="74549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char[ ]  ch = { ‘a’,’b’,’c’};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FF0000"/>
                </a:solidFill>
                <a:latin typeface="Times New Roman"/>
                <a:cs typeface="Times New Roman"/>
              </a:rPr>
              <a:t>String s = new String(ch);</a:t>
            </a:r>
          </a:p>
          <a:p>
            <a:pPr>
              <a:lnSpc>
                <a:spcPts val="35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870200" y="546100"/>
            <a:ext cx="62738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String methods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843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Some of the methods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1689100"/>
            <a:ext cx="75311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char charAt(int index)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concat(String)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boolean equals(Object)</a:t>
            </a:r>
          </a:p>
          <a:p>
            <a:pPr>
              <a:lnSpc>
                <a:spcPts val="285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27813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boolean equalsIgnoreCase(String)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indexOf(String str)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5814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length()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3949700"/>
            <a:ext cx="7531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replace(char old, char new)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2900" y="42418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683000" algn="l"/>
              </a:tabLst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substring(int begin, int end)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// begin to end - 1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toLowerCase()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49784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toUpperCase()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 trim()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1400" y="5778500"/>
            <a:ext cx="8102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static String valueOf(alltypes)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752600" y="406400"/>
            <a:ext cx="7391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StringBuffer  &amp; StringBuilder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20800"/>
            <a:ext cx="8445500" cy="95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Both classes represent mutable string objects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Both have same methods</a:t>
            </a:r>
          </a:p>
          <a:p>
            <a:pPr>
              <a:lnSpc>
                <a:spcPts val="34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22606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StringBuffer is threadsafe, StringBuilder is not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3060700"/>
            <a:ext cx="844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Constructors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7211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828800" algn="l"/>
              </a:tabLst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StringBuilder( )</a:t>
            </a: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	// initial capacity 16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StringBuilder(int capacity)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4508500"/>
            <a:ext cx="25781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StringBuilder(String st)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356100" y="4508500"/>
            <a:ext cx="40767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//create with capacity 16 + length of st</a:t>
            </a:r>
          </a:p>
          <a:p>
            <a:pPr>
              <a:lnSpc>
                <a:spcPts val="23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2006600" y="381000"/>
            <a:ext cx="71374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StringBuffer  &amp; StringBuilder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1384300"/>
            <a:ext cx="8445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FF"/>
                </a:solidFill>
                <a:latin typeface="Times New Roman"/>
                <a:cs typeface="Times New Roman"/>
              </a:rPr>
              <a:t>Some methods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12900" y="21209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append(alltypes)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capacity( 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12900" y="28448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char charAt(int index)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capacity()</a:t>
            </a:r>
          </a:p>
          <a:p>
            <a:pPr>
              <a:lnSpc>
                <a:spcPts val="29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12900" y="3581400"/>
            <a:ext cx="4457700" cy="1155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delete(int start, int end)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deleteCharAt(int index)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indexOf(String)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2900" y="4673600"/>
            <a:ext cx="44577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insert(int offset, alltypes)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int length( )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184900" y="3644900"/>
            <a:ext cx="28448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FF"/>
                </a:solidFill>
                <a:latin typeface="Times New Roman"/>
                <a:cs typeface="Times New Roman"/>
              </a:rPr>
              <a:t>//start to end - 1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12900" y="5422900"/>
            <a:ext cx="7531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StringBuilder replace(int start, int end, String new)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CC0000"/>
                </a:solidFill>
                <a:latin typeface="Times New Roman"/>
                <a:cs typeface="Times New Roman"/>
              </a:rPr>
              <a:t>StringBuffer reverse( )</a:t>
            </a:r>
          </a:p>
          <a:p>
            <a:pPr>
              <a:lnSpc>
                <a:spcPts val="28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879600" y="1295400"/>
            <a:ext cx="7264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900"/>
              </a:lnSpc>
            </a:pPr>
            <a:r>
              <a:rPr lang="en-CA" sz="6000" smtClean="0">
                <a:solidFill>
                  <a:srgbClr val="000000"/>
                </a:solidFill>
                <a:latin typeface="Times New Roman"/>
                <a:cs typeface="Times New Roman"/>
              </a:rPr>
              <a:t>Extending classes</a:t>
            </a:r>
          </a:p>
          <a:p>
            <a:pPr>
              <a:lnSpc>
                <a:spcPts val="6900"/>
              </a:lnSpc>
            </a:pPr>
            <a:endParaRPr lang="en-CA" sz="60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619500" y="1041400"/>
            <a:ext cx="55245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Agenda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186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204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Inheritance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Overriding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super</a:t>
            </a:r>
          </a:p>
          <a:p>
            <a:pPr>
              <a:lnSpc>
                <a:spcPts val="46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8608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Arial Unicode MS"/>
                <a:cs typeface="Arial Unicode MS"/>
              </a:rPr>
              <a:t>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Hiding Members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79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549400" y="850900"/>
            <a:ext cx="75946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Diving into Java Language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679700" y="660400"/>
            <a:ext cx="6464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INHERITANCE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52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Inheritance denotes Specialization.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7178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subclass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a class that extends another class. A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subclass inherits state and behavior from all of its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ancestors (a.k.a super class(es)).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419600"/>
            <a:ext cx="8369300" cy="168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subclass inherits variables and methods from its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 and all of its ancestors. The subclass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can use these members as is, or it </a:t>
            </a:r>
            <a:r>
              <a:rPr lang="en-CA" sz="28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can hide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 variables or </a:t>
            </a:r>
            <a:r>
              <a:rPr lang="en-CA" sz="2805" b="1" smtClean="0">
                <a:solidFill>
                  <a:srgbClr val="FF9832"/>
                </a:solidFill>
                <a:latin typeface="Times New Roman Bold"/>
                <a:cs typeface="Times New Roman Bold"/>
              </a:rPr>
              <a:t>override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methods.</a:t>
            </a:r>
          </a:p>
          <a:p>
            <a:pPr>
              <a:lnSpc>
                <a:spcPts val="303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231900" y="850900"/>
            <a:ext cx="7912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Members inherited in subclass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8500" y="2387600"/>
            <a:ext cx="84455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RULE 1: Subclasses inherit those super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members declared as public or protected.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8500" y="3860800"/>
            <a:ext cx="8445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RULE 2: Subclasses inherit those superclass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1400" y="4267200"/>
            <a:ext cx="8102600" cy="1409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members declared with no access specifier as long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 the subclass is in the same package as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superclass.</a:t>
            </a:r>
          </a:p>
          <a:p>
            <a:pPr>
              <a:lnSpc>
                <a:spcPts val="33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71500" y="876300"/>
            <a:ext cx="85725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Members inherited in subclass  (cont)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2235200"/>
            <a:ext cx="82931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RULE 3: Subclasses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DON’T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inherit a super class's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members if the subclass declares a member with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same name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34544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 the case of member variables, the </a:t>
            </a:r>
            <a:r>
              <a:rPr lang="en-CA" sz="2795" smtClean="0">
                <a:solidFill>
                  <a:srgbClr val="9900FF"/>
                </a:solidFill>
                <a:latin typeface="Times New Roman"/>
                <a:cs typeface="Times New Roman"/>
              </a:rPr>
              <a:t>member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3860800"/>
            <a:ext cx="7950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50"/>
              </a:lnSpc>
            </a:pPr>
            <a:r>
              <a:rPr lang="en-CA" sz="2795" smtClean="0">
                <a:solidFill>
                  <a:srgbClr val="9900FF"/>
                </a:solidFill>
                <a:latin typeface="Times New Roman"/>
                <a:cs typeface="Times New Roman"/>
              </a:rPr>
              <a:t>variable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in the subclass </a:t>
            </a:r>
            <a:r>
              <a:rPr lang="en-CA" sz="2795" smtClean="0">
                <a:solidFill>
                  <a:srgbClr val="9900FF"/>
                </a:solidFill>
                <a:latin typeface="Times New Roman"/>
                <a:cs typeface="Times New Roman"/>
              </a:rPr>
              <a:t>hides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one in the</a:t>
            </a:r>
          </a:p>
          <a:p>
            <a:pPr>
              <a:lnSpc>
                <a:spcPts val="29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3800" y="4241800"/>
            <a:ext cx="79502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superclass. In the case of </a:t>
            </a:r>
            <a:r>
              <a:rPr lang="en-CA" sz="2795" smtClean="0">
                <a:solidFill>
                  <a:srgbClr val="329833"/>
                </a:solidFill>
                <a:latin typeface="Times New Roman"/>
                <a:cs typeface="Times New Roman"/>
              </a:rPr>
              <a:t>methods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the method in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 subclass </a:t>
            </a:r>
            <a:r>
              <a:rPr lang="en-CA" sz="2795" smtClean="0">
                <a:solidFill>
                  <a:srgbClr val="329833"/>
                </a:solidFill>
                <a:latin typeface="Times New Roman"/>
                <a:cs typeface="Times New Roman"/>
              </a:rPr>
              <a:t>overrides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the one in the superclass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with same name and arguements.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790700" y="406400"/>
            <a:ext cx="7353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Constructors in inheritence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6300" y="1384300"/>
            <a:ext cx="82677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While creating subclass objects super class default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constructor is automatically invoked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76300" y="2235200"/>
            <a:ext cx="82677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To invoke arguemented constructor of super 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use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super()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with arguments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76300" y="3086100"/>
            <a:ext cx="82677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super() should be first statement in subclass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constructor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3340100" y="850900"/>
            <a:ext cx="5803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Overriding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81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Overriding a method means replacing the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3876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superclass’s implementation of a method with one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of your own. The signature must be identical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7084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When a method is overridden it means both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signature and return type are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as in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superclass.</a:t>
            </a:r>
          </a:p>
          <a:p>
            <a:pPr>
              <a:lnSpc>
                <a:spcPts val="30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54229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two methods differ only in return type it is an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ERROR and the compiler will reject the class.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2400300" y="469900"/>
            <a:ext cx="6743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Overriding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320800"/>
            <a:ext cx="8293100" cy="168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Overriding methods can have their own access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specifiers. A subclass can change the access of a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superclass’s methods, but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to provide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access.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33909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For example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87500" y="3835400"/>
            <a:ext cx="7556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class Base 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93900" y="4191000"/>
            <a:ext cx="7150100" cy="749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Protected void show()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7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4902200"/>
            <a:ext cx="7556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0" y="5232400"/>
            <a:ext cx="7556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Class Derived extends Base{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6248400"/>
            <a:ext cx="292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93900" y="5537200"/>
            <a:ext cx="32385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Public void show() {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63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388100"/>
            <a:ext cx="939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46700" y="5575300"/>
            <a:ext cx="36830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329833"/>
                </a:solidFill>
                <a:latin typeface="Courier New Bold"/>
                <a:cs typeface="Courier New Bold"/>
              </a:rPr>
              <a:t>//this is valid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15300" y="6388100"/>
            <a:ext cx="9144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552700" y="431800"/>
            <a:ext cx="6591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Overriding (cont…)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1684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Overriding method can be made final but not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 method being overridden.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24638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Overriding method’s throws clause CAN BE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3800" y="2870200"/>
            <a:ext cx="7950200" cy="168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3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different from that of the superclass method’s as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long as every exception type listed in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overriding method is the same or a subtype of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exceptions listed in the superclass’s method.</a:t>
            </a:r>
          </a:p>
          <a:p>
            <a:pPr>
              <a:lnSpc>
                <a:spcPts val="303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0900" y="49657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overriding method can have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NO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throws clause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though the method in superclass has.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701800" y="431800"/>
            <a:ext cx="7442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Abstract methods &amp; classes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0900" y="11684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Methods whose design is not complete are called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abstract methods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19939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Ex: public abstract void  printIt(intx, String y);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0900" y="29591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Class having abstract methods should be declared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as abstract class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0900" y="38100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Abstract class cannot be instantiated (cannot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create objects)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50900" y="4648200"/>
            <a:ext cx="8293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Abstract classes are for subclassing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0900" y="5130800"/>
            <a:ext cx="8293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 class declared as abstract need not have abstract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</a:p>
          <a:p>
            <a:pPr>
              <a:lnSpc>
                <a:spcPts val="3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87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035300" y="850900"/>
            <a:ext cx="6108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Hiding Fields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0066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Fields cannot be overridden. They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CAN ONLY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be </a:t>
            </a:r>
            <a:r>
              <a:rPr lang="en-CA" sz="2805" b="1" smtClean="0">
                <a:solidFill>
                  <a:srgbClr val="FF0000"/>
                </a:solidFill>
                <a:latin typeface="Times New Roman Bold"/>
                <a:cs typeface="Times New Roman Bold"/>
              </a:rPr>
              <a:t>HIDDEN.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857500"/>
            <a:ext cx="83693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If a member name in the subclass is same as that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of a member in superclass then the superclass’s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member is said to be hidden in the subclass.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559300"/>
            <a:ext cx="8369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You must use super or any other reference of your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superclass’s type to access it.</a:t>
            </a:r>
          </a:p>
          <a:p>
            <a:pPr>
              <a:lnSpc>
                <a:spcPts val="31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136900" y="393700"/>
            <a:ext cx="6007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Brain Teaser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17600" y="1231900"/>
            <a:ext cx="8026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Class Supershow {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0" y="1473200"/>
            <a:ext cx="7632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String </a:t>
            </a:r>
            <a:r>
              <a:rPr lang="en-CA" sz="1606" b="1" smtClean="0">
                <a:solidFill>
                  <a:srgbClr val="9900FF"/>
                </a:solidFill>
                <a:latin typeface="Courier New Bold"/>
                <a:cs typeface="Courier New Bold"/>
              </a:rPr>
              <a:t>str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 = “superstr”;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void </a:t>
            </a:r>
            <a:r>
              <a:rPr lang="en-CA" sz="1606" b="1" smtClean="0">
                <a:solidFill>
                  <a:srgbClr val="000000"/>
                </a:solidFill>
                <a:latin typeface="Courier New Bold"/>
                <a:cs typeface="Courier New Bold"/>
              </a:rPr>
              <a:t>show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11300" y="2006600"/>
            <a:ext cx="7632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9303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System.out.println(“super.show :” + str);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2565400"/>
            <a:ext cx="79121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610"/>
              </a:lnSpc>
            </a:pPr>
            <a:endParaRPr lang="en-CA" sz="1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3048000"/>
            <a:ext cx="80264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93700" algn="l"/>
                <a:tab pos="3937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Class SubShow extends Supershow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public String </a:t>
            </a:r>
            <a:r>
              <a:rPr lang="en-CA" sz="1606" b="1" smtClean="0">
                <a:solidFill>
                  <a:srgbClr val="9900FF"/>
                </a:solidFill>
                <a:latin typeface="Courier New Bold"/>
                <a:cs typeface="Courier New Bold"/>
              </a:rPr>
              <a:t>str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 = “substr”;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public void </a:t>
            </a:r>
            <a:r>
              <a:rPr lang="en-CA" sz="1606" b="1" smtClean="0">
                <a:solidFill>
                  <a:srgbClr val="000000"/>
                </a:solidFill>
                <a:latin typeface="Courier New Bold"/>
                <a:cs typeface="Courier New Bold"/>
              </a:rPr>
              <a:t>show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() {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11300" y="3848100"/>
            <a:ext cx="7632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9303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System.out.println(“sub.show :” + str);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11300" y="4381500"/>
            <a:ext cx="76327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406400" algn="l"/>
                <a:tab pos="406400" algn="l"/>
              </a:tabLst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public static void main(String[] args) {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SubShow derived = new SubShow();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	Supershow base = derived;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17700" y="5219700"/>
            <a:ext cx="7226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606" b="1" smtClean="0">
                <a:solidFill>
                  <a:srgbClr val="C00000"/>
                </a:solidFill>
                <a:latin typeface="Courier New Bold"/>
                <a:cs typeface="Courier New Bold"/>
              </a:rPr>
              <a:t>base.show(); derived.show();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17700" y="5486400"/>
            <a:ext cx="7226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System.out.println(“super.str :” + </a:t>
            </a:r>
            <a:r>
              <a:rPr lang="en-CA" sz="1606" b="1" smtClean="0">
                <a:solidFill>
                  <a:srgbClr val="9900FF"/>
                </a:solidFill>
                <a:latin typeface="Courier New Bold"/>
                <a:cs typeface="Courier New Bold"/>
              </a:rPr>
              <a:t>base.str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ts val="184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11300" y="5727700"/>
            <a:ext cx="76327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9100">
              <a:lnSpc>
                <a:spcPts val="2100"/>
              </a:lnSpc>
            </a:pP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System.out.println(“sub.str : “ + </a:t>
            </a:r>
            <a:r>
              <a:rPr lang="en-CA" sz="1606" b="1" smtClean="0">
                <a:solidFill>
                  <a:srgbClr val="9900FF"/>
                </a:solidFill>
                <a:latin typeface="Courier New Bold"/>
                <a:cs typeface="Courier New Bold"/>
              </a:rPr>
              <a:t>derived.str</a:t>
            </a: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CA" sz="159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96" smtClean="0">
                <a:solidFill>
                  <a:srgbClr val="000000"/>
                </a:solidFill>
                <a:latin typeface="Times New Roman"/>
              </a:rPr>
            </a:br>
            <a:r>
              <a:rPr lang="en-CA" sz="1596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100"/>
              </a:lnSpc>
            </a:pPr>
            <a:endParaRPr lang="en-CA" sz="159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31900" y="6286500"/>
            <a:ext cx="368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3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161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89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416300" y="584200"/>
            <a:ext cx="5727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Identifiers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511300"/>
            <a:ext cx="8369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795" smtClean="0">
                <a:solidFill>
                  <a:srgbClr val="000000"/>
                </a:solidFill>
                <a:latin typeface="Courier New"/>
                <a:cs typeface="Courier New"/>
              </a:rPr>
              <a:t>•  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Identifiers, used for names of declared entities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such as variables, constants and labels.</a:t>
            </a:r>
          </a:p>
          <a:p>
            <a:pPr>
              <a:lnSpc>
                <a:spcPts val="36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997200"/>
            <a:ext cx="83693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 Java identifiers must start with a letter,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followed by letters, digits or both.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4457700"/>
            <a:ext cx="83693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Letters </a:t>
            </a: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INCLUDE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currency symbols($) and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underscore ( _ ).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100" y="6388100"/>
            <a:ext cx="20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3441700" y="850900"/>
            <a:ext cx="5702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final class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981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Class declared as final cannot be extended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451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final class cannot have abstract methods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921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Ex: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100" y="3390900"/>
            <a:ext cx="7835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public final class LastOne {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5900" y="3860800"/>
            <a:ext cx="7658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---------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5900" y="4330700"/>
            <a:ext cx="7658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---------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19200" y="5270500"/>
            <a:ext cx="7924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403600" y="1384300"/>
            <a:ext cx="5740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smtClean="0">
                <a:solidFill>
                  <a:srgbClr val="000000"/>
                </a:solidFill>
                <a:latin typeface="Times New Roman"/>
                <a:cs typeface="Times New Roman"/>
              </a:rPr>
              <a:t>Interfaces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800" y="3238500"/>
            <a:ext cx="5156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91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695700" y="1295400"/>
            <a:ext cx="5448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CA" sz="3995" smtClean="0">
                <a:solidFill>
                  <a:srgbClr val="000000"/>
                </a:solidFill>
                <a:latin typeface="Times New Roman"/>
                <a:cs typeface="Times New Roman"/>
              </a:rPr>
              <a:t>Agenda</a:t>
            </a:r>
          </a:p>
          <a:p>
            <a:pPr>
              <a:lnSpc>
                <a:spcPts val="4600"/>
              </a:lnSpc>
            </a:pPr>
            <a:endParaRPr lang="en-CA" sz="39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616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1.  Introduction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124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2.  Declaration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6322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3.  Extending interfaces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4152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4.  Working with interfaces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6609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5.  Marker interfaces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3175000" y="812800"/>
            <a:ext cx="5969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51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fundamental unit of OO design is the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2133600"/>
            <a:ext cx="8026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i="1" smtClean="0">
                <a:solidFill>
                  <a:srgbClr val="FF0000"/>
                </a:solidFill>
                <a:latin typeface="Times New Roman Italic"/>
                <a:cs typeface="Times New Roman Italic"/>
              </a:rPr>
              <a:t>type.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27051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Interfaces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define types in an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abstract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form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as a collection of methods.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74700" y="37846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 Interfaces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contain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no implementation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you cannot create instances of an interface.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700" y="48387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Classes can expand their own types by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implementing interfaces.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93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032000" y="812800"/>
            <a:ext cx="71120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Introduction (contd…)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6383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Classes can implement more than one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interface.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302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In a given class, the classes that are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3797300"/>
            <a:ext cx="80264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extended and the interfaces that are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600" y="4254500"/>
            <a:ext cx="80264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implemented are collectively called the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i="1" smtClean="0">
                <a:solidFill>
                  <a:srgbClr val="FF0000"/>
                </a:solidFill>
                <a:latin typeface="Times New Roman Italic"/>
                <a:cs typeface="Times New Roman Italic"/>
              </a:rPr>
              <a:t>supertypes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, the new class is a </a:t>
            </a:r>
            <a:r>
              <a:rPr lang="en-CA" sz="3204" i="1" smtClean="0">
                <a:solidFill>
                  <a:srgbClr val="FF0000"/>
                </a:solidFill>
                <a:latin typeface="Times New Roman Italic"/>
                <a:cs typeface="Times New Roman Italic"/>
              </a:rPr>
              <a:t>subtype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94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552700" y="584200"/>
            <a:ext cx="6591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Interface example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21590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An example of a simple interface :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0" y="3200400"/>
            <a:ext cx="76327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public </a:t>
            </a:r>
            <a:r>
              <a:rPr lang="en-CA" sz="2400" i="1" smtClean="0">
                <a:solidFill>
                  <a:srgbClr val="0000FF"/>
                </a:solidFill>
                <a:latin typeface="Courier New Italic"/>
                <a:cs typeface="Courier New Italic"/>
              </a:rPr>
              <a:t>interface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Comparable {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int compareTo(Object o);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345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3149600" y="508000"/>
            <a:ext cx="59944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Declarations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3716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interface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is declared using the keyword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1778000"/>
            <a:ext cx="80264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FF"/>
                </a:solidFill>
                <a:latin typeface="Times New Roman"/>
                <a:cs typeface="Times New Roman"/>
              </a:rPr>
              <a:t>interface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, giving the interface a name and listing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the interface members between braces.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0861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An interface can have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556000"/>
            <a:ext cx="7912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1. Constants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013200"/>
            <a:ext cx="7912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2. Methods (only signature)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4700" y="4953000"/>
            <a:ext cx="8369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Interface members are implicitly </a:t>
            </a: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public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2463800" y="850900"/>
            <a:ext cx="66802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Interface constants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803400"/>
            <a:ext cx="8369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An interface can declare named constants.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23622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These constants are </a:t>
            </a: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implicitly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CA" sz="3204" i="1" smtClean="0">
                <a:solidFill>
                  <a:srgbClr val="0000FF"/>
                </a:solidFill>
                <a:latin typeface="Times New Roman Italic"/>
                <a:cs typeface="Times New Roman Italic"/>
              </a:rPr>
              <a:t>public, static,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and</a:t>
            </a:r>
            <a:r>
              <a:rPr lang="en-CA" sz="3204" i="1" smtClean="0">
                <a:solidFill>
                  <a:srgbClr val="0000FF"/>
                </a:solidFill>
                <a:latin typeface="Times New Roman Italic"/>
                <a:cs typeface="Times New Roman Italic"/>
              </a:rPr>
              <a:t> final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ts val="39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4700" y="3467100"/>
            <a:ext cx="3479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FF"/>
                </a:solidFill>
                <a:latin typeface="Courier New"/>
                <a:cs typeface="Courier New"/>
              </a:rPr>
              <a:t>•</a:t>
            </a:r>
            <a:r>
              <a:rPr lang="en-CA" sz="2400" i="1" smtClean="0">
                <a:solidFill>
                  <a:srgbClr val="0000FF"/>
                </a:solidFill>
                <a:latin typeface="Courier New Italic"/>
                <a:cs typeface="Courier New Italic"/>
              </a:rPr>
              <a:t> interface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Verbose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3848100"/>
            <a:ext cx="3022600" cy="152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6576">
              <a:lnSpc>
                <a:spcPts val="2900"/>
              </a:lnSpc>
              <a:tabLst>
                <a:tab pos="279400" algn="l"/>
                <a:tab pos="279400" algn="l"/>
              </a:tabLst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int SILENT = 0;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NORMAL = 1;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	int VERBOSE = 3;</a:t>
            </a:r>
            <a:r>
              <a:rPr lang="en-CA" sz="20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004" smtClean="0">
                <a:solidFill>
                  <a:srgbClr val="000000"/>
                </a:solidFill>
                <a:latin typeface="Times New Roman"/>
              </a:rPr>
            </a:b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875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10100" y="3467100"/>
            <a:ext cx="44196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4737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810000" algn="l"/>
              </a:tabLst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	97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552700" y="698500"/>
            <a:ext cx="6591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Interface methods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4700" y="1701800"/>
            <a:ext cx="8369300" cy="161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The methods declared in an interface are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implicitly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abstract 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, no other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modifiers are permitted</a:t>
            </a:r>
          </a:p>
          <a:p>
            <a:pPr>
              <a:lnSpc>
                <a:spcPts val="385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4700" y="3276600"/>
            <a:ext cx="8369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• Methods </a:t>
            </a:r>
            <a:r>
              <a:rPr lang="en-CA" sz="3204" smtClean="0">
                <a:solidFill>
                  <a:srgbClr val="FF0000"/>
                </a:solidFill>
                <a:latin typeface="Times New Roman"/>
                <a:cs typeface="Times New Roman"/>
              </a:rPr>
              <a:t>cannot be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CA" sz="3204" i="1" smtClean="0">
                <a:solidFill>
                  <a:srgbClr val="0000FF"/>
                </a:solidFill>
                <a:latin typeface="Times New Roman Italic"/>
                <a:cs typeface="Times New Roman Italic"/>
              </a:rPr>
              <a:t>static</a:t>
            </a: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 - because static</a:t>
            </a:r>
            <a:r>
              <a:rPr lang="en-CA" sz="320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3204" smtClean="0">
                <a:solidFill>
                  <a:srgbClr val="000000"/>
                </a:solidFill>
                <a:latin typeface="Times New Roman"/>
              </a:rPr>
            </a:br>
            <a:r>
              <a:rPr lang="en-CA" sz="3204" smtClean="0">
                <a:solidFill>
                  <a:srgbClr val="000000"/>
                </a:solidFill>
                <a:latin typeface="Times New Roman"/>
                <a:cs typeface="Times New Roman"/>
              </a:rPr>
              <a:t>methods cannot be abstract.</a:t>
            </a:r>
          </a:p>
          <a:p>
            <a:pPr>
              <a:lnSpc>
                <a:spcPts val="380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98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374900" y="850900"/>
            <a:ext cx="67691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00"/>
                </a:solidFill>
                <a:latin typeface="Times New Roman"/>
                <a:cs typeface="Times New Roman"/>
              </a:rPr>
              <a:t>Extending interfaces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31900" y="2006600"/>
            <a:ext cx="79121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Interfaces can be extended using the extends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keyword.</a:t>
            </a:r>
          </a:p>
          <a:p>
            <a:pPr>
              <a:lnSpc>
                <a:spcPts val="30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3302000"/>
            <a:ext cx="79121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400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public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CA" sz="2400" i="1" smtClean="0">
                <a:solidFill>
                  <a:srgbClr val="000000"/>
                </a:solidFill>
                <a:latin typeface="Courier New Italic"/>
                <a:cs typeface="Courier New Italic"/>
              </a:rPr>
              <a:t>interface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SerializableRunnable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i="1" smtClean="0">
                <a:solidFill>
                  <a:srgbClr val="0000FF"/>
                </a:solidFill>
                <a:latin typeface="Courier New Italic"/>
                <a:cs typeface="Courier New Italic"/>
              </a:rPr>
              <a:t>extends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Serializable, Runnable {</a:t>
            </a:r>
          </a:p>
          <a:p>
            <a:pPr>
              <a:lnSpc>
                <a:spcPts val="26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40132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//………….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4343400"/>
            <a:ext cx="7454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04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4724400"/>
            <a:ext cx="7912100" cy="1308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• The interfaces that are extended are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superinterfaces</a:t>
            </a:r>
            <a:r>
              <a:rPr lang="en-CA" sz="2795" smtClean="0">
                <a:solidFill>
                  <a:srgbClr val="000000"/>
                </a:solidFill>
                <a:latin typeface="Times New Roman"/>
                <a:cs typeface="Times New Roman"/>
              </a:rPr>
              <a:t> and the new interface is a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i="1" smtClean="0">
                <a:solidFill>
                  <a:srgbClr val="000000"/>
                </a:solidFill>
                <a:latin typeface="Times New Roman Italic"/>
                <a:cs typeface="Times New Roman Italic"/>
              </a:rPr>
              <a:t>subinterface</a:t>
            </a:r>
          </a:p>
          <a:p>
            <a:pPr>
              <a:lnSpc>
                <a:spcPts val="305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388100"/>
            <a:ext cx="685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Confidential</a:t>
            </a:r>
          </a:p>
          <a:p>
            <a:pPr>
              <a:lnSpc>
                <a:spcPts val="9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8115300" y="6388100"/>
            <a:ext cx="254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Arial"/>
                <a:cs typeface="Arial"/>
              </a:rPr>
              <a:t>99</a:t>
            </a:r>
          </a:p>
          <a:p>
            <a:pPr>
              <a:lnSpc>
                <a:spcPts val="92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7583</Words>
  <Application>Microsoft Office PowerPoint</Application>
  <PresentationFormat>On-screen Show (4:3)</PresentationFormat>
  <Paragraphs>1808</Paragraphs>
  <Slides>203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203</vt:i4>
      </vt:variant>
    </vt:vector>
  </HeadingPairs>
  <TitlesOfParts>
    <vt:vector size="20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SYSTEM1</cp:lastModifiedBy>
  <cp:revision>3</cp:revision>
  <dcterms:created xsi:type="dcterms:W3CDTF">2015-02-19T12:42:38Z</dcterms:created>
  <dcterms:modified xsi:type="dcterms:W3CDTF">2016-09-24T07:09:56Z</dcterms:modified>
</cp:coreProperties>
</file>