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58" r:id="rId7"/>
    <p:sldId id="265" r:id="rId8"/>
    <p:sldId id="263" r:id="rId9"/>
    <p:sldId id="26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32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Lead Scoring Case Study</a:t>
            </a:r>
            <a:br>
              <a:rPr lang="en-US" dirty="0"/>
            </a:br>
            <a:r>
              <a:rPr lang="en-US" sz="1800" dirty="0"/>
              <a:t>18</a:t>
            </a:r>
            <a:r>
              <a:rPr lang="en-US" sz="1800" baseline="30000" dirty="0"/>
              <a:t>th</a:t>
            </a:r>
            <a:r>
              <a:rPr lang="en-US" sz="1800" dirty="0"/>
              <a:t> July 2023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Sandeep S, Sanjay SH, Sanjay 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0D7AB-3840-75EF-28CD-844F5621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X Education, which sells online courses to industry professionals,  gets a lot of leads through multiple sources. However, the </a:t>
            </a:r>
            <a:r>
              <a:rPr lang="en-US" b="1" u="sng" dirty="0"/>
              <a:t>lead conversion rate is very poor. </a:t>
            </a:r>
            <a:r>
              <a:rPr lang="en-US" dirty="0"/>
              <a:t>For example, if, say, they acquire 100 leads in a day, only about 30 of them are converted.</a:t>
            </a:r>
          </a:p>
          <a:p>
            <a:pPr marL="0" indent="0">
              <a:buNone/>
            </a:pPr>
            <a:r>
              <a:rPr lang="en-US" b="1" u="sng" dirty="0"/>
              <a:t>Business Objective:</a:t>
            </a:r>
          </a:p>
          <a:p>
            <a:r>
              <a:rPr lang="en-US" dirty="0"/>
              <a:t>Assist X Education in selecting the most promising leads, i.e. the leads that are most likely to convert into paying customers. </a:t>
            </a:r>
          </a:p>
          <a:p>
            <a:r>
              <a:rPr lang="en-US" dirty="0"/>
              <a:t>Build a model which assigns a lead score to each of the leads such that the customers with a higher lead score have a higher conversion chance ( Hot Leads) and the customers with a lower lead score have a lower conversion chance. (Cold Leads)</a:t>
            </a:r>
          </a:p>
          <a:p>
            <a:r>
              <a:rPr lang="en-US" dirty="0"/>
              <a:t>Target Lead conversion rate to be around 80%.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18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modeling 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87D32A-22B6-B290-DD74-173622A0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6059"/>
            <a:ext cx="11029615" cy="4701941"/>
          </a:xfrm>
        </p:spPr>
        <p:txBody>
          <a:bodyPr anchor="t">
            <a:normAutofit fontScale="92500" lnSpcReduction="10000"/>
          </a:bodyPr>
          <a:lstStyle/>
          <a:p>
            <a:r>
              <a:rPr lang="en-IN" dirty="0"/>
              <a:t>Data Cleaning and Data Preparation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Handling Columns with Missing Data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Mapping Binary categorical variables to 0 or 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Creating Dummy Variables</a:t>
            </a:r>
          </a:p>
          <a:p>
            <a:r>
              <a:rPr lang="en-IN" dirty="0"/>
              <a:t>EDA</a:t>
            </a:r>
          </a:p>
          <a:p>
            <a:pPr lvl="1"/>
            <a:r>
              <a:rPr lang="en-IN" dirty="0"/>
              <a:t>Checking for outliers and Removing outliers</a:t>
            </a:r>
          </a:p>
          <a:p>
            <a:r>
              <a:rPr lang="en-IN" dirty="0"/>
              <a:t>Test – Train Split</a:t>
            </a:r>
          </a:p>
          <a:p>
            <a:r>
              <a:rPr lang="en-IN" dirty="0"/>
              <a:t>Feature Scaling </a:t>
            </a:r>
          </a:p>
          <a:p>
            <a:r>
              <a:rPr lang="en-IN" dirty="0"/>
              <a:t>Identifying Correlations</a:t>
            </a:r>
          </a:p>
          <a:p>
            <a:r>
              <a:rPr lang="en-IN" dirty="0"/>
              <a:t>Model Building (RFE based, VIF/ p-value based)</a:t>
            </a:r>
          </a:p>
          <a:p>
            <a:r>
              <a:rPr lang="en-IN" dirty="0"/>
              <a:t>Model Evaluation using Key Metrics</a:t>
            </a:r>
          </a:p>
          <a:p>
            <a:r>
              <a:rPr lang="en-IN" dirty="0"/>
              <a:t>Model Prediction on Test Set</a:t>
            </a:r>
          </a:p>
          <a:p>
            <a:r>
              <a:rPr lang="en-IN" dirty="0"/>
              <a:t>Summary: Identifying the Key Important Predictor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26EA-A483-37F3-C3E2-DB5ABCE3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8A1A-7508-0E18-3161-C8439ACB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028175"/>
            <a:ext cx="6183674" cy="4702825"/>
          </a:xfrm>
        </p:spPr>
        <p:txBody>
          <a:bodyPr anchor="t">
            <a:normAutofit fontScale="92500" lnSpcReduction="20000"/>
          </a:bodyPr>
          <a:lstStyle/>
          <a:p>
            <a:r>
              <a:rPr lang="en-IN" dirty="0"/>
              <a:t>Replaced ‘Select’ in columns with Null values</a:t>
            </a:r>
          </a:p>
          <a:p>
            <a:r>
              <a:rPr lang="en-IN" dirty="0"/>
              <a:t>Columns Dropped Due to High % of Missing Values:</a:t>
            </a:r>
          </a:p>
          <a:p>
            <a:pPr lvl="1"/>
            <a:r>
              <a:rPr lang="en-IN" dirty="0"/>
              <a:t>How did you hear about X education?</a:t>
            </a:r>
          </a:p>
          <a:p>
            <a:pPr lvl="1"/>
            <a:r>
              <a:rPr lang="en-IN" dirty="0"/>
              <a:t>Lead Profile</a:t>
            </a:r>
          </a:p>
          <a:p>
            <a:pPr lvl="1"/>
            <a:r>
              <a:rPr lang="en-IN" dirty="0"/>
              <a:t>City</a:t>
            </a:r>
          </a:p>
          <a:p>
            <a:pPr lvl="1"/>
            <a:r>
              <a:rPr lang="en-IN" dirty="0"/>
              <a:t>Country</a:t>
            </a:r>
          </a:p>
          <a:p>
            <a:pPr lvl="1"/>
            <a:r>
              <a:rPr lang="en-IN" dirty="0"/>
              <a:t>Asymmetric Activity &amp; Profile Variables</a:t>
            </a:r>
          </a:p>
          <a:p>
            <a:pPr lvl="1"/>
            <a:r>
              <a:rPr lang="en-IN" dirty="0"/>
              <a:t>Lead Quality</a:t>
            </a:r>
          </a:p>
          <a:p>
            <a:pPr lvl="1"/>
            <a:r>
              <a:rPr lang="en-IN" dirty="0"/>
              <a:t>Tags &amp; What matters most to you in choosing a course – Data is not distributed properly</a:t>
            </a:r>
          </a:p>
          <a:p>
            <a:r>
              <a:rPr lang="en-IN" dirty="0"/>
              <a:t>Imputed Null Values with</a:t>
            </a:r>
          </a:p>
          <a:p>
            <a:pPr lvl="1"/>
            <a:r>
              <a:rPr lang="en-IN" dirty="0"/>
              <a:t>‘Others’ for Specialization</a:t>
            </a:r>
          </a:p>
          <a:p>
            <a:pPr lvl="1"/>
            <a:r>
              <a:rPr lang="en-IN" dirty="0"/>
              <a:t>‘Unemployed’ for Occupation</a:t>
            </a:r>
          </a:p>
          <a:p>
            <a:r>
              <a:rPr lang="en-IN" dirty="0"/>
              <a:t>Outliers: Picked only the 99% percentile data</a:t>
            </a:r>
          </a:p>
          <a:p>
            <a:pPr lvl="1"/>
            <a:r>
              <a:rPr lang="en-IN" dirty="0"/>
              <a:t>‘Total Visits”</a:t>
            </a:r>
          </a:p>
          <a:p>
            <a:pPr lvl="1"/>
            <a:r>
              <a:rPr lang="en-IN" dirty="0"/>
              <a:t>‘Page Views per visit’</a:t>
            </a:r>
          </a:p>
          <a:p>
            <a:pPr marL="3240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5B42B-75F9-B2AB-FAA0-97032309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70" y="2238295"/>
            <a:ext cx="4381725" cy="30926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B58E33-5761-9820-88FE-644FC4C3B2DF}"/>
              </a:ext>
            </a:extLst>
          </p:cNvPr>
          <p:cNvSpPr/>
          <p:nvPr/>
        </p:nvSpPr>
        <p:spPr>
          <a:xfrm>
            <a:off x="6764868" y="4999908"/>
            <a:ext cx="1794932" cy="55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AB47F-B6F0-90B3-34E6-6DD2F197ED8A}"/>
              </a:ext>
            </a:extLst>
          </p:cNvPr>
          <p:cNvSpPr txBox="1"/>
          <p:nvPr/>
        </p:nvSpPr>
        <p:spPr>
          <a:xfrm>
            <a:off x="8669865" y="5539823"/>
            <a:ext cx="982133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89AC5F-8C2C-6342-7050-ADAA3B798820}"/>
              </a:ext>
            </a:extLst>
          </p:cNvPr>
          <p:cNvSpPr/>
          <p:nvPr/>
        </p:nvSpPr>
        <p:spPr>
          <a:xfrm>
            <a:off x="9982201" y="4999908"/>
            <a:ext cx="1794932" cy="55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B5AC-FB4D-7127-7DFC-311FA6E7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–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3EF3-E651-78AC-B7BE-50F461EF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3923075" cy="3238669"/>
          </a:xfrm>
        </p:spPr>
        <p:txBody>
          <a:bodyPr anchor="t"/>
          <a:lstStyle/>
          <a:p>
            <a:r>
              <a:rPr lang="en-IN" dirty="0"/>
              <a:t>Higher Conversion Chances When:</a:t>
            </a:r>
          </a:p>
          <a:p>
            <a:pPr lvl="1"/>
            <a:r>
              <a:rPr lang="en-IN" dirty="0"/>
              <a:t>Last Activity is:</a:t>
            </a:r>
          </a:p>
          <a:p>
            <a:pPr lvl="2"/>
            <a:r>
              <a:rPr lang="en-IN" dirty="0"/>
              <a:t>SMS is sent</a:t>
            </a:r>
          </a:p>
          <a:p>
            <a:pPr lvl="2"/>
            <a:r>
              <a:rPr lang="en-IN" dirty="0"/>
              <a:t>Email Opened </a:t>
            </a:r>
          </a:p>
          <a:p>
            <a:pPr lvl="1"/>
            <a:r>
              <a:rPr lang="en-IN" dirty="0"/>
              <a:t>Specialization is:</a:t>
            </a:r>
          </a:p>
          <a:p>
            <a:pPr lvl="2"/>
            <a:r>
              <a:rPr lang="en-IN" dirty="0"/>
              <a:t>HR Management</a:t>
            </a:r>
          </a:p>
          <a:p>
            <a:pPr lvl="2"/>
            <a:r>
              <a:rPr lang="en-IN" dirty="0"/>
              <a:t>Marketing Management</a:t>
            </a:r>
          </a:p>
          <a:p>
            <a:pPr lvl="2"/>
            <a:r>
              <a:rPr lang="en-IN" dirty="0"/>
              <a:t>Operations Management</a:t>
            </a:r>
          </a:p>
          <a:p>
            <a:pPr lvl="2"/>
            <a:r>
              <a:rPr lang="en-IN" dirty="0"/>
              <a:t>Finance Management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8121E56-FD74-3D9D-4B68-81C33F69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1652588"/>
            <a:ext cx="58864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3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B5AC-FB4D-7127-7DFC-311FA6E7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– Numerical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3EF3-E651-78AC-B7BE-50F461EF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0248"/>
            <a:ext cx="9909008" cy="3238669"/>
          </a:xfrm>
        </p:spPr>
        <p:txBody>
          <a:bodyPr anchor="t"/>
          <a:lstStyle/>
          <a:p>
            <a:r>
              <a:rPr lang="en-IN" dirty="0"/>
              <a:t>Doesn’t seem to be any correlation between the numerical variables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7299A3-3A32-CA7D-A92D-565CC6E3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00" y="3153834"/>
            <a:ext cx="64293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6339B4E-CC5A-EC91-C012-36E96B49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36" y="3046799"/>
            <a:ext cx="3720131" cy="37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4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br>
              <a:rPr lang="en-US" dirty="0"/>
            </a:br>
            <a:r>
              <a:rPr lang="en-US" dirty="0"/>
              <a:t>ROC Curve &amp; Precision – recall tradeoff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87D32A-22B6-B290-DD74-173622A0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5090"/>
            <a:ext cx="11029615" cy="4701941"/>
          </a:xfrm>
        </p:spPr>
        <p:txBody>
          <a:bodyPr anchor="t">
            <a:normAutofit/>
          </a:bodyPr>
          <a:lstStyle/>
          <a:p>
            <a:r>
              <a:rPr lang="en-IN" dirty="0"/>
              <a:t>0.4 Seems to be the optimal cut off – based on the plots of accuracy, sensitivity and specificity</a:t>
            </a:r>
          </a:p>
          <a:p>
            <a:r>
              <a:rPr lang="en-IN" dirty="0"/>
              <a:t>If Conversion Probability &gt;0.4; Categorise them as Hot Leads (1); Else map them to Cold Leads (0)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BBAE94-252E-07A4-A942-E83A57D06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999372"/>
            <a:ext cx="4796036" cy="33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D8DA36-0310-7496-B8EE-E4ECB754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53" y="2663697"/>
            <a:ext cx="5001228" cy="349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5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 &amp; Final Feature List</a:t>
            </a:r>
            <a:br>
              <a:rPr lang="en-US" dirty="0"/>
            </a:br>
            <a:r>
              <a:rPr lang="en-US" dirty="0"/>
              <a:t>Train &amp; Test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87D32A-22B6-B290-DD74-173622A0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5090"/>
            <a:ext cx="3952307" cy="4701941"/>
          </a:xfrm>
        </p:spPr>
        <p:txBody>
          <a:bodyPr anchor="t">
            <a:normAutofit/>
          </a:bodyPr>
          <a:lstStyle/>
          <a:p>
            <a:r>
              <a:rPr lang="en-IN" dirty="0"/>
              <a:t>Train Data:</a:t>
            </a:r>
          </a:p>
          <a:p>
            <a:pPr marL="1143000" lvl="2" indent="-228600" algn="just">
              <a:lnSpc>
                <a:spcPct val="107000"/>
              </a:lnSpc>
              <a:buFont typeface="+mj-lt"/>
              <a:buAutoNum type="romanL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82%</a:t>
            </a:r>
          </a:p>
          <a:p>
            <a:pPr marL="1143000" lvl="2" indent="-228600" algn="just">
              <a:lnSpc>
                <a:spcPct val="107000"/>
              </a:lnSpc>
              <a:buFont typeface="+mj-lt"/>
              <a:buAutoNum type="romanL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Precision: 74%</a:t>
            </a:r>
          </a:p>
          <a:p>
            <a:pPr marL="1143000" lvl="2" indent="-22860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Recall: 78%</a:t>
            </a:r>
            <a:endParaRPr lang="en-IN" dirty="0"/>
          </a:p>
          <a:p>
            <a:r>
              <a:rPr lang="en-IN" dirty="0"/>
              <a:t>Test Data: </a:t>
            </a:r>
          </a:p>
          <a:p>
            <a:pPr marL="1143000" lvl="2" indent="-228600" algn="just">
              <a:lnSpc>
                <a:spcPct val="107000"/>
              </a:lnSpc>
              <a:buFont typeface="+mj-lt"/>
              <a:buAutoNum type="romanL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80%</a:t>
            </a:r>
          </a:p>
          <a:p>
            <a:pPr marL="1143000" lvl="2" indent="-228600" algn="just">
              <a:lnSpc>
                <a:spcPct val="107000"/>
              </a:lnSpc>
              <a:buFont typeface="+mj-lt"/>
              <a:buAutoNum type="romanL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Precision: 72%</a:t>
            </a:r>
          </a:p>
          <a:p>
            <a:pPr marL="1143000" lvl="2" indent="-22860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Recall: 76%</a:t>
            </a:r>
          </a:p>
          <a:p>
            <a:endParaRPr lang="en-IN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4CD1286-0620-AB59-523B-694CCDC6C441}"/>
              </a:ext>
            </a:extLst>
          </p:cNvPr>
          <p:cNvSpPr txBox="1">
            <a:spLocks/>
          </p:cNvSpPr>
          <p:nvPr/>
        </p:nvSpPr>
        <p:spPr>
          <a:xfrm>
            <a:off x="6219992" y="1890876"/>
            <a:ext cx="3952307" cy="4701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Most Important Attributes or Features with Positive Impact:</a:t>
            </a:r>
          </a:p>
          <a:p>
            <a:r>
              <a:rPr lang="en-US" dirty="0"/>
              <a:t>Total Time Spent on Website	</a:t>
            </a:r>
          </a:p>
          <a:p>
            <a:r>
              <a:rPr lang="en-IN" dirty="0" err="1"/>
              <a:t>TotalVisits</a:t>
            </a:r>
            <a:endParaRPr lang="en-IN" dirty="0"/>
          </a:p>
          <a:p>
            <a:r>
              <a:rPr lang="en-US" dirty="0"/>
              <a:t>Lead </a:t>
            </a:r>
            <a:r>
              <a:rPr lang="en-US" dirty="0" err="1"/>
              <a:t>Origin_Lead</a:t>
            </a:r>
            <a:r>
              <a:rPr lang="en-US" dirty="0"/>
              <a:t> Add Form	</a:t>
            </a:r>
          </a:p>
          <a:p>
            <a:r>
              <a:rPr lang="en-IN" dirty="0"/>
              <a:t>Lead </a:t>
            </a:r>
            <a:r>
              <a:rPr lang="en-IN" dirty="0" err="1"/>
              <a:t>Source_Olark</a:t>
            </a:r>
            <a:r>
              <a:rPr lang="en-IN" dirty="0"/>
              <a:t> Chat	</a:t>
            </a:r>
          </a:p>
          <a:p>
            <a:r>
              <a:rPr lang="en-IN" dirty="0"/>
              <a:t>Lead </a:t>
            </a:r>
            <a:r>
              <a:rPr lang="en-IN" dirty="0" err="1"/>
              <a:t>Source_Welingak</a:t>
            </a:r>
            <a:r>
              <a:rPr lang="en-IN" dirty="0"/>
              <a:t> Website	</a:t>
            </a:r>
          </a:p>
          <a:p>
            <a:r>
              <a:rPr lang="en-US" dirty="0"/>
              <a:t>Last </a:t>
            </a:r>
            <a:r>
              <a:rPr lang="en-US" dirty="0" err="1"/>
              <a:t>Activity_Had</a:t>
            </a:r>
            <a:r>
              <a:rPr lang="en-US" dirty="0"/>
              <a:t> a Phone Conversation	</a:t>
            </a:r>
          </a:p>
          <a:p>
            <a:r>
              <a:rPr lang="en-US" dirty="0"/>
              <a:t>What is your current </a:t>
            </a:r>
            <a:r>
              <a:rPr lang="en-US" dirty="0" err="1"/>
              <a:t>occupation_Working</a:t>
            </a:r>
            <a:r>
              <a:rPr lang="en-US" dirty="0"/>
              <a:t> Professional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49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3E77-0128-D200-521B-215F8E84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C285-247F-08B5-F534-2C8CB073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1731"/>
            <a:ext cx="11029615" cy="4194689"/>
          </a:xfrm>
        </p:spPr>
        <p:txBody>
          <a:bodyPr anchor="t">
            <a:normAutofit/>
          </a:bodyPr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Chances of conversion when the lead is 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Occupation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Working professionals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Spend more time on the website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 the website repeatedly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Leads who have come from (Lead source or lead origin)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Welingak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Add Form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Olark Chat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last activity was a phone conversation with the lead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80000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{83B079AD-1520-4D24-8738-4D25D323A6E6}tf33552983_win32</Template>
  <TotalTime>105</TotalTime>
  <Words>562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Franklin Gothic Demi</vt:lpstr>
      <vt:lpstr>Symbol</vt:lpstr>
      <vt:lpstr>Wingdings</vt:lpstr>
      <vt:lpstr>Wingdings 2</vt:lpstr>
      <vt:lpstr>DividendVTI</vt:lpstr>
      <vt:lpstr>Lead Scoring Case Study 18th July 2023</vt:lpstr>
      <vt:lpstr>Problem Statement</vt:lpstr>
      <vt:lpstr>Solution modeling methodology</vt:lpstr>
      <vt:lpstr>Data cleaning and manipulation</vt:lpstr>
      <vt:lpstr>EDA – Categorical variables</vt:lpstr>
      <vt:lpstr>EDA – Numerical variables</vt:lpstr>
      <vt:lpstr>Model Evaluation ROC Curve &amp; Precision – recall tradeoff</vt:lpstr>
      <vt:lpstr>Model Evaluation Metrics &amp; Final Feature List Train &amp; Test dAta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 18th July 2023</dc:title>
  <dc:creator>Amrita Akkiraju</dc:creator>
  <cp:lastModifiedBy>Amrita Akkiraju</cp:lastModifiedBy>
  <cp:revision>5</cp:revision>
  <dcterms:created xsi:type="dcterms:W3CDTF">2023-07-18T15:21:58Z</dcterms:created>
  <dcterms:modified xsi:type="dcterms:W3CDTF">2023-07-18T17:07:06Z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