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Archivo Narrow"/>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chivoNarrow-bold.fntdata"/><Relationship Id="rId23" Type="http://schemas.openxmlformats.org/officeDocument/2006/relationships/font" Target="fonts/Archivo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Narrow-boldItalic.fntdata"/><Relationship Id="rId25" Type="http://schemas.openxmlformats.org/officeDocument/2006/relationships/font" Target="fonts/ArchivoNarr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f9324bbd1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f9324bb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f9324bbd1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f9324bb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6e9cc8601c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6e9cc8601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6e9cc8601c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6e9cc860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6e9cc8601c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6e9cc8601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faba3e44e_0_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6faba3e44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6e9cc8601c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6e9cc8601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6e9cc8601c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6e9cc8601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e9cc8601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e9cc860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e9cc8601c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e9cc860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6e9cc8601c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6e9cc860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e9cc8601c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6e9cc8601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e9cc8601c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e9cc8601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e9cc8601c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e9cc8601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f9324bbd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f9324bb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0" y="66675"/>
            <a:ext cx="9144000" cy="1420813"/>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0" y="0"/>
            <a:ext cx="9144000" cy="1420813"/>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 name="Google Shape;12;p2"/>
          <p:cNvPicPr preferRelativeResize="0"/>
          <p:nvPr/>
        </p:nvPicPr>
        <p:blipFill rotWithShape="1">
          <a:blip r:embed="rId2">
            <a:alphaModFix/>
          </a:blip>
          <a:srcRect b="0" l="0" r="0" t="0"/>
          <a:stretch/>
        </p:blipFill>
        <p:spPr>
          <a:xfrm>
            <a:off x="6091238" y="342900"/>
            <a:ext cx="2463800" cy="779463"/>
          </a:xfrm>
          <a:prstGeom prst="rect">
            <a:avLst/>
          </a:prstGeom>
          <a:noFill/>
          <a:ln>
            <a:noFill/>
          </a:ln>
        </p:spPr>
      </p:pic>
      <p:sp>
        <p:nvSpPr>
          <p:cNvPr id="13" name="Google Shape;13;p2"/>
          <p:cNvSpPr/>
          <p:nvPr/>
        </p:nvSpPr>
        <p:spPr>
          <a:xfrm>
            <a:off x="-11113" y="5919788"/>
            <a:ext cx="9155113" cy="938212"/>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nvSpPr>
        <p:spPr>
          <a:xfrm>
            <a:off x="0" y="5919788"/>
            <a:ext cx="3571875" cy="938212"/>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0" lang="en-US"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spcBef>
                <a:spcPts val="0"/>
              </a:spcBef>
              <a:spcAft>
                <a:spcPts val="0"/>
              </a:spcAft>
              <a:buNone/>
            </a:pPr>
            <a:r>
              <a:rPr b="0" i="0" lang="en-US"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5" name="Google Shape;15;p2"/>
          <p:cNvSpPr txBox="1"/>
          <p:nvPr/>
        </p:nvSpPr>
        <p:spPr>
          <a:xfrm>
            <a:off x="3708400" y="5919788"/>
            <a:ext cx="2032000" cy="64135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i="0" lang="en-US"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spcBef>
                <a:spcPts val="0"/>
              </a:spcBef>
              <a:spcAft>
                <a:spcPts val="0"/>
              </a:spcAft>
              <a:buNone/>
            </a:pPr>
            <a:r>
              <a:rPr b="0" i="0" lang="en-US"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6" name="Google Shape;16;p2"/>
          <p:cNvSpPr txBox="1"/>
          <p:nvPr/>
        </p:nvSpPr>
        <p:spPr>
          <a:xfrm>
            <a:off x="6067425" y="5919788"/>
            <a:ext cx="2984500" cy="938212"/>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0" lang="en-US"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spcBef>
                <a:spcPts val="0"/>
              </a:spcBef>
              <a:spcAft>
                <a:spcPts val="0"/>
              </a:spcAft>
              <a:buNone/>
            </a:pPr>
            <a:r>
              <a:rPr b="0" i="0" lang="en-US" sz="1100" u="none" cap="none" strike="noStrike">
                <a:solidFill>
                  <a:srgbClr val="FFFFFF"/>
                </a:solidFill>
                <a:latin typeface="Georgia"/>
                <a:ea typeface="Georgia"/>
                <a:cs typeface="Georgia"/>
                <a:sym typeface="Georgia"/>
              </a:rPr>
              <a:t>Faith in God |  Moral Uprightness</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 Love of Fellow Beings   </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sp>
        <p:nvSpPr>
          <p:cNvPr id="17" name="Google Shape;17;p2"/>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2"/>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11"/>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5" name="Google Shape;95;p11"/>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98" name="Google Shape;98;p11"/>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3" name="Google Shape;23;p3"/>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26" name="Google Shape;26;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SzPts val="2800"/>
              <a:buNone/>
              <a:defRPr>
                <a:latin typeface="Times New Roman"/>
                <a:ea typeface="Times New Roman"/>
                <a:cs typeface="Times New Roman"/>
                <a:sym typeface="Times New Roman"/>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spcBef>
                <a:spcPts val="0"/>
              </a:spcBef>
              <a:spcAft>
                <a:spcPts val="0"/>
              </a:spcAft>
              <a:buSzPts val="2200"/>
              <a:buChar char="●"/>
              <a:defRPr>
                <a:latin typeface="Times New Roman"/>
                <a:ea typeface="Times New Roman"/>
                <a:cs typeface="Times New Roman"/>
                <a:sym typeface="Times New Roman"/>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28" name="Google Shape;28;p3"/>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4"/>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2" name="Google Shape;32;p4"/>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35" name="Google Shape;35;p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spcBef>
                <a:spcPts val="0"/>
              </a:spcBef>
              <a:spcAft>
                <a:spcPts val="0"/>
              </a:spcAft>
              <a:buSzPts val="1400"/>
              <a:buChar char="●"/>
              <a:defRPr sz="1400"/>
            </a:lvl1pPr>
            <a:lvl2pPr indent="-304800" lvl="1" marL="914400" algn="l">
              <a:spcBef>
                <a:spcPts val="600"/>
              </a:spcBef>
              <a:spcAft>
                <a:spcPts val="0"/>
              </a:spcAft>
              <a:buSzPts val="1200"/>
              <a:buChar char="○"/>
              <a:defRPr sz="1200"/>
            </a:lvl2pPr>
            <a:lvl3pPr indent="-304800" lvl="2" marL="1371600" algn="l">
              <a:spcBef>
                <a:spcPts val="600"/>
              </a:spcBef>
              <a:spcAft>
                <a:spcPts val="0"/>
              </a:spcAft>
              <a:buSzPts val="1200"/>
              <a:buChar char="■"/>
              <a:defRPr sz="12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37" name="Google Shape;37;p4"/>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spcBef>
                <a:spcPts val="0"/>
              </a:spcBef>
              <a:spcAft>
                <a:spcPts val="0"/>
              </a:spcAft>
              <a:buSzPts val="1400"/>
              <a:buChar char="●"/>
              <a:defRPr sz="1400"/>
            </a:lvl1pPr>
            <a:lvl2pPr indent="-304800" lvl="1" marL="914400" algn="l">
              <a:spcBef>
                <a:spcPts val="600"/>
              </a:spcBef>
              <a:spcAft>
                <a:spcPts val="0"/>
              </a:spcAft>
              <a:buSzPts val="1200"/>
              <a:buChar char="○"/>
              <a:defRPr sz="1200"/>
            </a:lvl2pPr>
            <a:lvl3pPr indent="-304800" lvl="2" marL="1371600" algn="l">
              <a:spcBef>
                <a:spcPts val="600"/>
              </a:spcBef>
              <a:spcAft>
                <a:spcPts val="0"/>
              </a:spcAft>
              <a:buSzPts val="1200"/>
              <a:buChar char="■"/>
              <a:defRPr sz="12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38" name="Google Shape;38;p4"/>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5"/>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2" name="Google Shape;42;p5"/>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45" name="Google Shape;45;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5"/>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7" name="Shape 47"/>
        <p:cNvGrpSpPr/>
        <p:nvPr/>
      </p:nvGrpSpPr>
      <p:grpSpPr>
        <a:xfrm>
          <a:off x="0" y="0"/>
          <a:ext cx="0" cy="0"/>
          <a:chOff x="0" y="0"/>
          <a:chExt cx="0" cy="0"/>
        </a:xfrm>
      </p:grpSpPr>
      <p:sp>
        <p:nvSpPr>
          <p:cNvPr id="48" name="Google Shape;48;p6"/>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0" name="Google Shape;50;p6"/>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53" name="Google Shape;53;p6"/>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2400"/>
              <a:buNone/>
              <a:defRPr sz="2400"/>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6"/>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spcBef>
                <a:spcPts val="0"/>
              </a:spcBef>
              <a:spcAft>
                <a:spcPts val="0"/>
              </a:spcAft>
              <a:buSzPts val="1200"/>
              <a:buChar char="●"/>
              <a:defRPr sz="1200"/>
            </a:lvl1pPr>
            <a:lvl2pPr indent="-304800" lvl="1" marL="914400" algn="l">
              <a:spcBef>
                <a:spcPts val="600"/>
              </a:spcBef>
              <a:spcAft>
                <a:spcPts val="0"/>
              </a:spcAft>
              <a:buSzPts val="1200"/>
              <a:buChar char="○"/>
              <a:defRPr sz="1200"/>
            </a:lvl2pPr>
            <a:lvl3pPr indent="-304800" lvl="2" marL="1371600" algn="l">
              <a:spcBef>
                <a:spcPts val="600"/>
              </a:spcBef>
              <a:spcAft>
                <a:spcPts val="0"/>
              </a:spcAft>
              <a:buSzPts val="1200"/>
              <a:buChar char="■"/>
              <a:defRPr sz="12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55" name="Google Shape;55;p6"/>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56" name="Shape 56"/>
        <p:cNvGrpSpPr/>
        <p:nvPr/>
      </p:nvGrpSpPr>
      <p:grpSpPr>
        <a:xfrm>
          <a:off x="0" y="0"/>
          <a:ext cx="0" cy="0"/>
          <a:chOff x="0" y="0"/>
          <a:chExt cx="0" cy="0"/>
        </a:xfrm>
      </p:grpSpPr>
      <p:sp>
        <p:nvSpPr>
          <p:cNvPr id="57" name="Google Shape;57;p7"/>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7"/>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9" name="Google Shape;59;p7"/>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62" name="Google Shape;62;p7"/>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3" name="Google Shape;63;p7"/>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64" name="Shape 64"/>
        <p:cNvGrpSpPr/>
        <p:nvPr/>
      </p:nvGrpSpPr>
      <p:grpSpPr>
        <a:xfrm>
          <a:off x="0" y="0"/>
          <a:ext cx="0" cy="0"/>
          <a:chOff x="0" y="0"/>
          <a:chExt cx="0" cy="0"/>
        </a:xfrm>
      </p:grpSpPr>
      <p:sp>
        <p:nvSpPr>
          <p:cNvPr id="65" name="Google Shape;65;p8"/>
          <p:cNvSpPr/>
          <p:nvPr/>
        </p:nvSpPr>
        <p:spPr>
          <a:xfrm>
            <a:off x="457200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 name="Google Shape;66;p8"/>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8" name="Google Shape;68;p8"/>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71" name="Google Shape;71;p8"/>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2" name="Google Shape;72;p8"/>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3" name="Google Shape;73;p8"/>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spcBef>
                <a:spcPts val="0"/>
              </a:spcBef>
              <a:spcAft>
                <a:spcPts val="0"/>
              </a:spcAft>
              <a:buSzPts val="22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74" name="Google Shape;74;p8"/>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75" name="Shape 75"/>
        <p:cNvGrpSpPr/>
        <p:nvPr/>
      </p:nvGrpSpPr>
      <p:grpSpPr>
        <a:xfrm>
          <a:off x="0" y="0"/>
          <a:ext cx="0" cy="0"/>
          <a:chOff x="0" y="0"/>
          <a:chExt cx="0" cy="0"/>
        </a:xfrm>
      </p:grpSpPr>
      <p:sp>
        <p:nvSpPr>
          <p:cNvPr id="76" name="Google Shape;76;p9"/>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78" name="Google Shape;78;p9"/>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81" name="Google Shape;81;p9"/>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200"/>
              <a:buNone/>
              <a:defRPr/>
            </a:lvl1pPr>
            <a:lvl2pPr indent="-342900" lvl="1" marL="914400" algn="l">
              <a:spcBef>
                <a:spcPts val="0"/>
              </a:spcBef>
              <a:spcAft>
                <a:spcPts val="0"/>
              </a:spcAft>
              <a:buSzPts val="1800"/>
              <a:buChar char="–"/>
              <a:defRPr/>
            </a:lvl2pPr>
            <a:lvl3pPr indent="-342900" lvl="2" marL="1371600" algn="l">
              <a:spcBef>
                <a:spcPts val="0"/>
              </a:spcBef>
              <a:spcAft>
                <a:spcPts val="0"/>
              </a:spcAft>
              <a:buSzPts val="1800"/>
              <a:buChar char="•"/>
              <a:defRPr/>
            </a:lvl3pPr>
            <a:lvl4pPr indent="-342900" lvl="3" marL="1828800" algn="l">
              <a:spcBef>
                <a:spcPts val="0"/>
              </a:spcBef>
              <a:spcAft>
                <a:spcPts val="0"/>
              </a:spcAft>
              <a:buSzPts val="1800"/>
              <a:buChar char="–"/>
              <a:defRPr/>
            </a:lvl4pPr>
            <a:lvl5pPr indent="-342900" lvl="4" marL="2286000" algn="l">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2" name="Google Shape;82;p9"/>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83" name="Shape 83"/>
        <p:cNvGrpSpPr/>
        <p:nvPr/>
      </p:nvGrpSpPr>
      <p:grpSpPr>
        <a:xfrm>
          <a:off x="0" y="0"/>
          <a:ext cx="0" cy="0"/>
          <a:chOff x="0" y="0"/>
          <a:chExt cx="0" cy="0"/>
        </a:xfrm>
      </p:grpSpPr>
      <p:sp>
        <p:nvSpPr>
          <p:cNvPr id="84" name="Google Shape;84;p10"/>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0"/>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6" name="Google Shape;86;p10"/>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0"/>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89" name="Google Shape;89;p10"/>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0" name="Google Shape;90;p10"/>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spcBef>
                <a:spcPts val="0"/>
              </a:spcBef>
              <a:spcAft>
                <a:spcPts val="0"/>
              </a:spcAft>
              <a:buSzPts val="2200"/>
              <a:buChar char="●"/>
              <a:defRPr/>
            </a:lvl1pPr>
            <a:lvl2pPr indent="-342900" lvl="1" marL="914400" algn="ctr">
              <a:spcBef>
                <a:spcPts val="600"/>
              </a:spcBef>
              <a:spcAft>
                <a:spcPts val="0"/>
              </a:spcAft>
              <a:buSzPts val="1800"/>
              <a:buChar char="○"/>
              <a:defRPr/>
            </a:lvl2pPr>
            <a:lvl3pPr indent="-342900" lvl="2" marL="1371600" algn="ctr">
              <a:spcBef>
                <a:spcPts val="600"/>
              </a:spcBef>
              <a:spcAft>
                <a:spcPts val="0"/>
              </a:spcAft>
              <a:buSzPts val="1800"/>
              <a:buChar char="■"/>
              <a:defRPr/>
            </a:lvl3pPr>
            <a:lvl4pPr indent="-342900" lvl="3" marL="1828800" algn="ctr">
              <a:spcBef>
                <a:spcPts val="600"/>
              </a:spcBef>
              <a:spcAft>
                <a:spcPts val="0"/>
              </a:spcAft>
              <a:buSzPts val="1800"/>
              <a:buChar char="●"/>
              <a:defRPr/>
            </a:lvl4pPr>
            <a:lvl5pPr indent="-342900" lvl="4" marL="2286000" algn="ctr">
              <a:spcBef>
                <a:spcPts val="600"/>
              </a:spcBef>
              <a:spcAft>
                <a:spcPts val="0"/>
              </a:spcAft>
              <a:buSzPts val="1800"/>
              <a:buChar char="○"/>
              <a:defRPr/>
            </a:lvl5pPr>
            <a:lvl6pPr indent="-342900" lvl="5" marL="2743200" algn="ctr">
              <a:lnSpc>
                <a:spcPct val="100000"/>
              </a:lnSpc>
              <a:spcBef>
                <a:spcPts val="600"/>
              </a:spcBef>
              <a:spcAft>
                <a:spcPts val="0"/>
              </a:spcAft>
              <a:buSzPts val="1800"/>
              <a:buChar char="■"/>
              <a:defRPr/>
            </a:lvl6pPr>
            <a:lvl7pPr indent="-342900" lvl="6" marL="3200400" algn="ctr">
              <a:lnSpc>
                <a:spcPct val="100000"/>
              </a:lnSpc>
              <a:spcBef>
                <a:spcPts val="600"/>
              </a:spcBef>
              <a:spcAft>
                <a:spcPts val="0"/>
              </a:spcAft>
              <a:buSzPts val="1800"/>
              <a:buChar char="●"/>
              <a:defRPr/>
            </a:lvl7pPr>
            <a:lvl8pPr indent="-342900" lvl="7" marL="3657600" algn="ctr">
              <a:lnSpc>
                <a:spcPct val="100000"/>
              </a:lnSpc>
              <a:spcBef>
                <a:spcPts val="600"/>
              </a:spcBef>
              <a:spcAft>
                <a:spcPts val="0"/>
              </a:spcAft>
              <a:buSzPts val="1800"/>
              <a:buChar char="○"/>
              <a:defRPr/>
            </a:lvl8pPr>
            <a:lvl9pPr indent="-342900" lvl="8" marL="4114800" algn="ctr">
              <a:lnSpc>
                <a:spcPct val="100000"/>
              </a:lnSpc>
              <a:spcBef>
                <a:spcPts val="600"/>
              </a:spcBef>
              <a:spcAft>
                <a:spcPts val="600"/>
              </a:spcAft>
              <a:buSzPts val="1800"/>
              <a:buChar char="■"/>
              <a:defRPr/>
            </a:lvl9pPr>
          </a:lstStyle>
          <a:p/>
        </p:txBody>
      </p:sp>
      <p:sp>
        <p:nvSpPr>
          <p:cNvPr id="91" name="Google Shape;91;p10"/>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150" y="593725"/>
            <a:ext cx="8521700" cy="763588"/>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2pPr>
            <a:lvl3pPr lvl="2"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3pPr>
            <a:lvl4pPr lvl="3"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4pPr>
            <a:lvl5pPr lvl="4"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11150" y="1536700"/>
            <a:ext cx="8521700" cy="4554538"/>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Clr>
                <a:srgbClr val="000000"/>
              </a:buClr>
              <a:buSzPts val="1400"/>
              <a:buFont typeface="Arial"/>
              <a:buChar char="•"/>
              <a:defRPr b="0" i="0" sz="1400" u="none" cap="none" strike="noStrike">
                <a:solidFill>
                  <a:srgbClr val="000000"/>
                </a:solidFill>
                <a:latin typeface="Times New Roman"/>
                <a:ea typeface="Times New Roman"/>
                <a:cs typeface="Times New Roman"/>
                <a:sym typeface="Times New Roman"/>
              </a:defRPr>
            </a:lvl1pPr>
            <a:lvl2pPr indent="-317500" lvl="1" marL="9144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p1"/>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doi.org/10.17993/3ctecno.2020.specialissue4.261-27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type="ctrTitle"/>
          </p:nvPr>
        </p:nvSpPr>
        <p:spPr>
          <a:xfrm>
            <a:off x="107150" y="543225"/>
            <a:ext cx="8990100" cy="1657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3600"/>
              <a:buNone/>
            </a:pPr>
            <a:r>
              <a:rPr b="1" lang="en-US" sz="2800">
                <a:solidFill>
                  <a:schemeClr val="dk1"/>
                </a:solidFill>
              </a:rPr>
              <a:t>Playemos</a:t>
            </a:r>
            <a:endParaRPr b="1" sz="2400"/>
          </a:p>
        </p:txBody>
      </p:sp>
      <p:sp>
        <p:nvSpPr>
          <p:cNvPr id="104" name="Google Shape;104;p12"/>
          <p:cNvSpPr txBox="1"/>
          <p:nvPr>
            <p:ph idx="1" type="subTitle"/>
          </p:nvPr>
        </p:nvSpPr>
        <p:spPr>
          <a:xfrm>
            <a:off x="311188" y="2306300"/>
            <a:ext cx="8582100" cy="3384600"/>
          </a:xfrm>
          <a:prstGeom prst="rect">
            <a:avLst/>
          </a:prstGeom>
          <a:noFill/>
          <a:ln>
            <a:noFill/>
          </a:ln>
        </p:spPr>
        <p:txBody>
          <a:bodyPr anchorCtr="0" anchor="t" bIns="91425" lIns="91425" spcFirstLastPara="1" rIns="91425" wrap="square" tIns="91425">
            <a:noAutofit/>
          </a:bodyPr>
          <a:lstStyle/>
          <a:p>
            <a:pPr indent="-368300" lvl="0" marL="457200" rtl="0" algn="ctr">
              <a:lnSpc>
                <a:spcPct val="100000"/>
              </a:lnSpc>
              <a:spcBef>
                <a:spcPts val="0"/>
              </a:spcBef>
              <a:spcAft>
                <a:spcPts val="0"/>
              </a:spcAft>
              <a:buClr>
                <a:srgbClr val="000000"/>
              </a:buClr>
              <a:buSzPts val="2800"/>
              <a:buFont typeface="Archivo Narrow"/>
              <a:buNone/>
            </a:pPr>
            <a:r>
              <a:t/>
            </a:r>
            <a:endParaRPr b="1" i="1" sz="1600"/>
          </a:p>
          <a:p>
            <a:pPr indent="-368300" lvl="0" marL="457200" rtl="0" algn="ctr">
              <a:lnSpc>
                <a:spcPct val="100000"/>
              </a:lnSpc>
              <a:spcBef>
                <a:spcPts val="0"/>
              </a:spcBef>
              <a:spcAft>
                <a:spcPts val="0"/>
              </a:spcAft>
              <a:buClr>
                <a:srgbClr val="000000"/>
              </a:buClr>
              <a:buSzPts val="2800"/>
              <a:buFont typeface="Archivo Narrow"/>
              <a:buNone/>
            </a:pPr>
            <a:r>
              <a:t/>
            </a:r>
            <a:endParaRPr b="1" i="1" sz="1600"/>
          </a:p>
          <a:p>
            <a:pPr indent="-368300" lvl="0" marL="457200" rtl="0" algn="ctr">
              <a:lnSpc>
                <a:spcPct val="100000"/>
              </a:lnSpc>
              <a:spcBef>
                <a:spcPts val="0"/>
              </a:spcBef>
              <a:spcAft>
                <a:spcPts val="0"/>
              </a:spcAft>
              <a:buClr>
                <a:srgbClr val="000000"/>
              </a:buClr>
              <a:buSzPts val="2800"/>
              <a:buFont typeface="Archivo Narrow"/>
              <a:buNone/>
            </a:pPr>
            <a:r>
              <a:rPr b="1" i="1" lang="en-US" sz="1600"/>
              <a:t> Project Proposal Presentation </a:t>
            </a:r>
            <a:endParaRPr/>
          </a:p>
          <a:p>
            <a:pPr indent="-368300" lvl="0" marL="457200" rtl="0" algn="ctr">
              <a:lnSpc>
                <a:spcPct val="100000"/>
              </a:lnSpc>
              <a:spcBef>
                <a:spcPts val="0"/>
              </a:spcBef>
              <a:spcAft>
                <a:spcPts val="0"/>
              </a:spcAft>
              <a:buClr>
                <a:srgbClr val="000000"/>
              </a:buClr>
              <a:buSzPts val="2800"/>
              <a:buFont typeface="Archivo Narrow"/>
              <a:buNone/>
            </a:pPr>
            <a:r>
              <a:rPr i="1" lang="en-US" sz="1200"/>
              <a:t>by</a:t>
            </a:r>
            <a:endParaRPr sz="1200"/>
          </a:p>
          <a:p>
            <a:pPr indent="-368300" lvl="0" marL="457200" rtl="0" algn="ctr">
              <a:lnSpc>
                <a:spcPct val="100000"/>
              </a:lnSpc>
              <a:spcBef>
                <a:spcPts val="0"/>
              </a:spcBef>
              <a:spcAft>
                <a:spcPts val="0"/>
              </a:spcAft>
              <a:buClr>
                <a:srgbClr val="000000"/>
              </a:buClr>
              <a:buSzPts val="2800"/>
              <a:buNone/>
            </a:pPr>
            <a:r>
              <a:rPr b="1" lang="en-US" sz="1800">
                <a:solidFill>
                  <a:schemeClr val="dk1"/>
                </a:solidFill>
              </a:rPr>
              <a:t>K M Shikha Shukla (2147153)</a:t>
            </a:r>
            <a:r>
              <a:rPr b="1" lang="en-US" sz="1800"/>
              <a:t>, </a:t>
            </a:r>
            <a:endParaRPr b="1" sz="1800"/>
          </a:p>
          <a:p>
            <a:pPr indent="-368300" lvl="0" marL="457200" rtl="0" algn="ctr">
              <a:lnSpc>
                <a:spcPct val="100000"/>
              </a:lnSpc>
              <a:spcBef>
                <a:spcPts val="0"/>
              </a:spcBef>
              <a:spcAft>
                <a:spcPts val="0"/>
              </a:spcAft>
              <a:buClr>
                <a:srgbClr val="000000"/>
              </a:buClr>
              <a:buSzPts val="2800"/>
              <a:buNone/>
            </a:pPr>
            <a:r>
              <a:rPr b="1" lang="en-US" sz="1800"/>
              <a:t>Sandeep Sutradhar </a:t>
            </a:r>
            <a:r>
              <a:rPr b="1" lang="en-US" sz="1800"/>
              <a:t>(247130),</a:t>
            </a:r>
            <a:endParaRPr b="1" sz="1800"/>
          </a:p>
          <a:p>
            <a:pPr indent="-368300" lvl="0" marL="457200" rtl="0" algn="ctr">
              <a:lnSpc>
                <a:spcPct val="100000"/>
              </a:lnSpc>
              <a:spcBef>
                <a:spcPts val="0"/>
              </a:spcBef>
              <a:spcAft>
                <a:spcPts val="0"/>
              </a:spcAft>
              <a:buClr>
                <a:srgbClr val="000000"/>
              </a:buClr>
              <a:buSzPts val="2800"/>
              <a:buNone/>
            </a:pPr>
            <a:r>
              <a:rPr b="1" lang="en-US" sz="1800"/>
              <a:t>Sunny Dahit J (2147135),</a:t>
            </a:r>
            <a:endParaRPr b="1" sz="1800"/>
          </a:p>
          <a:p>
            <a:pPr indent="-368300" lvl="0" marL="457200" rtl="0" algn="ctr">
              <a:lnSpc>
                <a:spcPct val="100000"/>
              </a:lnSpc>
              <a:spcBef>
                <a:spcPts val="0"/>
              </a:spcBef>
              <a:spcAft>
                <a:spcPts val="0"/>
              </a:spcAft>
              <a:buClr>
                <a:srgbClr val="000000"/>
              </a:buClr>
              <a:buSzPts val="2800"/>
              <a:buFont typeface="Archivo Narrow"/>
              <a:buNone/>
            </a:pPr>
            <a:r>
              <a:t/>
            </a:r>
            <a:endParaRPr sz="1800"/>
          </a:p>
          <a:p>
            <a:pPr indent="-368300" lvl="0" marL="457200" rtl="0" algn="ctr">
              <a:lnSpc>
                <a:spcPct val="100000"/>
              </a:lnSpc>
              <a:spcBef>
                <a:spcPts val="0"/>
              </a:spcBef>
              <a:spcAft>
                <a:spcPts val="0"/>
              </a:spcAft>
              <a:buClr>
                <a:srgbClr val="000000"/>
              </a:buClr>
              <a:buSzPts val="2800"/>
              <a:buFont typeface="Archivo Narrow"/>
              <a:buNone/>
            </a:pPr>
            <a:r>
              <a:rPr lang="en-US" sz="1800"/>
              <a:t>Project  Guide </a:t>
            </a:r>
            <a:endParaRPr sz="1800"/>
          </a:p>
          <a:p>
            <a:pPr indent="-368300" lvl="0" marL="457200" rtl="0" algn="ctr">
              <a:lnSpc>
                <a:spcPct val="100000"/>
              </a:lnSpc>
              <a:spcBef>
                <a:spcPts val="0"/>
              </a:spcBef>
              <a:spcAft>
                <a:spcPts val="0"/>
              </a:spcAft>
              <a:buClr>
                <a:srgbClr val="000000"/>
              </a:buClr>
              <a:buSzPts val="2800"/>
              <a:buFont typeface="Archivo Narrow"/>
              <a:buNone/>
            </a:pPr>
            <a:r>
              <a:rPr b="1" lang="en-US" sz="1800">
                <a:solidFill>
                  <a:schemeClr val="dk1"/>
                </a:solidFill>
              </a:rPr>
              <a:t>Prof. Senthilnathan T</a:t>
            </a:r>
            <a:endParaRPr b="1" sz="1800"/>
          </a:p>
          <a:p>
            <a:pPr indent="-368300" lvl="0" marL="457200" rtl="0" algn="ctr">
              <a:lnSpc>
                <a:spcPct val="100000"/>
              </a:lnSpc>
              <a:spcBef>
                <a:spcPts val="0"/>
              </a:spcBef>
              <a:spcAft>
                <a:spcPts val="0"/>
              </a:spcAft>
              <a:buClr>
                <a:srgbClr val="000000"/>
              </a:buClr>
              <a:buSzPts val="2800"/>
              <a:buFont typeface="Archivo Narrow"/>
              <a:buNone/>
            </a:pPr>
            <a:r>
              <a:t/>
            </a:r>
            <a:endParaRPr b="1" sz="2400"/>
          </a:p>
          <a:p>
            <a:pPr indent="0" lvl="0" marL="0" rtl="0" algn="ctr">
              <a:lnSpc>
                <a:spcPct val="100000"/>
              </a:lnSpc>
              <a:spcBef>
                <a:spcPts val="0"/>
              </a:spcBef>
              <a:spcAft>
                <a:spcPts val="0"/>
              </a:spcAft>
              <a:buSzPts val="1800"/>
              <a:buFont typeface="Archivo Narrow"/>
              <a:buNone/>
            </a:pPr>
            <a:r>
              <a:rPr lang="en-US" sz="1800">
                <a:solidFill>
                  <a:schemeClr val="dk1"/>
                </a:solidFill>
              </a:rPr>
              <a:t>Department of Computer Science</a:t>
            </a:r>
            <a:endParaRPr/>
          </a:p>
          <a:p>
            <a:pPr indent="-368300" lvl="0" marL="457200" rtl="0" algn="ctr">
              <a:lnSpc>
                <a:spcPct val="80000"/>
              </a:lnSpc>
              <a:spcBef>
                <a:spcPts val="0"/>
              </a:spcBef>
              <a:spcAft>
                <a:spcPts val="0"/>
              </a:spcAft>
              <a:buSzPts val="2800"/>
              <a:buFont typeface="Archivo Narrow"/>
              <a:buNone/>
            </a:pPr>
            <a:r>
              <a:rPr lang="en-US" sz="1800">
                <a:solidFill>
                  <a:schemeClr val="dk1"/>
                </a:solidFill>
              </a:rPr>
              <a:t>CHRIST(Deemed to be University), Bengaluru-29</a:t>
            </a:r>
            <a:endParaRPr/>
          </a:p>
          <a:p>
            <a:pPr indent="-368300" lvl="0" marL="457200" rtl="0" algn="ctr">
              <a:lnSpc>
                <a:spcPct val="100000"/>
              </a:lnSpc>
              <a:spcBef>
                <a:spcPts val="0"/>
              </a:spcBef>
              <a:spcAft>
                <a:spcPts val="0"/>
              </a:spcAft>
              <a:buClr>
                <a:srgbClr val="000000"/>
              </a:buClr>
              <a:buSzPts val="2800"/>
              <a:buFont typeface="Archivo Narrow"/>
              <a:buNone/>
            </a:pPr>
            <a:r>
              <a:t/>
            </a:r>
            <a:endParaRPr sz="1800"/>
          </a:p>
          <a:p>
            <a:pPr indent="0" lvl="0" marL="0" rtl="0" algn="ctr">
              <a:lnSpc>
                <a:spcPct val="100000"/>
              </a:lnSpc>
              <a:spcBef>
                <a:spcPts val="0"/>
              </a:spcBef>
              <a:spcAft>
                <a:spcPts val="0"/>
              </a:spcAft>
              <a:buSzPts val="2800"/>
              <a:buFont typeface="Archivo Narrow"/>
              <a:buNone/>
            </a:pPr>
            <a:r>
              <a:t/>
            </a:r>
            <a:endParaRPr>
              <a:latin typeface="Archivo Narrow"/>
              <a:ea typeface="Archivo Narrow"/>
              <a:cs typeface="Archivo Narrow"/>
              <a:sym typeface="Archivo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1200"/>
              </a:spcBef>
              <a:spcAft>
                <a:spcPts val="0"/>
              </a:spcAft>
              <a:buClr>
                <a:srgbClr val="161616"/>
              </a:buClr>
              <a:buSzPts val="2400"/>
              <a:buFont typeface="Times New Roman"/>
              <a:buChar char="●"/>
            </a:pPr>
            <a:r>
              <a:rPr lang="en-US" sz="2400">
                <a:solidFill>
                  <a:srgbClr val="161616"/>
                </a:solidFill>
              </a:rPr>
              <a:t>Login Module</a:t>
            </a:r>
            <a:endParaRPr sz="2400">
              <a:solidFill>
                <a:srgbClr val="161616"/>
              </a:solidFill>
            </a:endParaRPr>
          </a:p>
          <a:p>
            <a:pPr indent="-381000" lvl="0" marL="457200" rtl="0" algn="just">
              <a:lnSpc>
                <a:spcPct val="150000"/>
              </a:lnSpc>
              <a:spcBef>
                <a:spcPts val="0"/>
              </a:spcBef>
              <a:spcAft>
                <a:spcPts val="0"/>
              </a:spcAft>
              <a:buClr>
                <a:srgbClr val="161616"/>
              </a:buClr>
              <a:buSzPts val="2400"/>
              <a:buFont typeface="Times New Roman"/>
              <a:buChar char="●"/>
            </a:pPr>
            <a:r>
              <a:rPr lang="en-US" sz="2400">
                <a:solidFill>
                  <a:srgbClr val="161616"/>
                </a:solidFill>
              </a:rPr>
              <a:t>User Module</a:t>
            </a:r>
            <a:endParaRPr sz="2400">
              <a:solidFill>
                <a:srgbClr val="161616"/>
              </a:solidFill>
            </a:endParaRPr>
          </a:p>
          <a:p>
            <a:pPr indent="-381000" lvl="0" marL="457200" rtl="0" algn="just">
              <a:lnSpc>
                <a:spcPct val="150000"/>
              </a:lnSpc>
              <a:spcBef>
                <a:spcPts val="0"/>
              </a:spcBef>
              <a:spcAft>
                <a:spcPts val="0"/>
              </a:spcAft>
              <a:buClr>
                <a:srgbClr val="161616"/>
              </a:buClr>
              <a:buSzPts val="2400"/>
              <a:buFont typeface="Times New Roman"/>
              <a:buChar char="●"/>
            </a:pPr>
            <a:r>
              <a:rPr lang="en-US" sz="2400">
                <a:solidFill>
                  <a:srgbClr val="161616"/>
                </a:solidFill>
              </a:rPr>
              <a:t>Admin Module</a:t>
            </a:r>
            <a:endParaRPr sz="2400">
              <a:solidFill>
                <a:srgbClr val="161616"/>
              </a:solidFill>
            </a:endParaRPr>
          </a:p>
          <a:p>
            <a:pPr indent="0" lvl="0" marL="0" rtl="0" algn="l">
              <a:spcBef>
                <a:spcPts val="1200"/>
              </a:spcBef>
              <a:spcAft>
                <a:spcPts val="0"/>
              </a:spcAft>
              <a:buNone/>
            </a:pPr>
            <a:r>
              <a:t/>
            </a:r>
            <a:endParaRPr/>
          </a:p>
        </p:txBody>
      </p:sp>
      <p:sp>
        <p:nvSpPr>
          <p:cNvPr id="163" name="Google Shape;163;p21"/>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t>5. </a:t>
            </a:r>
            <a:r>
              <a:rPr lang="en-US" sz="2800"/>
              <a:t>Solution Architecture</a:t>
            </a:r>
            <a:endParaRPr sz="2800"/>
          </a:p>
        </p:txBody>
      </p:sp>
      <p:sp>
        <p:nvSpPr>
          <p:cNvPr id="169" name="Google Shape;169;p22"/>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170" name="Google Shape;170;p22"/>
          <p:cNvPicPr preferRelativeResize="0"/>
          <p:nvPr/>
        </p:nvPicPr>
        <p:blipFill>
          <a:blip r:embed="rId3">
            <a:alphaModFix/>
          </a:blip>
          <a:stretch>
            <a:fillRect/>
          </a:stretch>
        </p:blipFill>
        <p:spPr>
          <a:xfrm>
            <a:off x="1104900" y="1356867"/>
            <a:ext cx="7162800" cy="478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6</a:t>
            </a:r>
            <a:r>
              <a:rPr b="1" lang="en-US" sz="2800">
                <a:solidFill>
                  <a:schemeClr val="dk1"/>
                </a:solidFill>
              </a:rPr>
              <a:t>.</a:t>
            </a:r>
            <a:r>
              <a:rPr lang="en-US" sz="2800">
                <a:solidFill>
                  <a:schemeClr val="dk1"/>
                </a:solidFill>
              </a:rPr>
              <a:t> Software and Hardware Requirements</a:t>
            </a:r>
            <a:endParaRPr b="1" sz="2800">
              <a:solidFill>
                <a:schemeClr val="dk1"/>
              </a:solidFill>
            </a:endParaRPr>
          </a:p>
          <a:p>
            <a:pPr indent="0" lvl="0" marL="0" rtl="0" algn="l">
              <a:spcBef>
                <a:spcPts val="0"/>
              </a:spcBef>
              <a:spcAft>
                <a:spcPts val="0"/>
              </a:spcAft>
              <a:buNone/>
            </a:pPr>
            <a:r>
              <a:t/>
            </a:r>
            <a:endParaRPr/>
          </a:p>
        </p:txBody>
      </p:sp>
      <p:sp>
        <p:nvSpPr>
          <p:cNvPr id="176" name="Google Shape;176;p23"/>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Hardware Requirements</a:t>
            </a:r>
            <a:endParaRPr sz="2400">
              <a:solidFill>
                <a:schemeClr val="dk1"/>
              </a:solidFill>
            </a:endParaRPr>
          </a:p>
          <a:p>
            <a:pPr indent="-368300" lvl="1" marL="9144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Processor: Intel i5 processor or higher</a:t>
            </a:r>
            <a:endParaRPr sz="2200" u="sng">
              <a:solidFill>
                <a:schemeClr val="dk1"/>
              </a:solidFill>
              <a:latin typeface="Times New Roman"/>
              <a:ea typeface="Times New Roman"/>
              <a:cs typeface="Times New Roman"/>
              <a:sym typeface="Times New Roman"/>
            </a:endParaRPr>
          </a:p>
          <a:p>
            <a:pPr indent="-368300" lvl="1" marL="9144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RAM: 8 GB or higher</a:t>
            </a:r>
            <a:endParaRPr sz="2200" u="sng">
              <a:solidFill>
                <a:schemeClr val="dk1"/>
              </a:solidFill>
              <a:latin typeface="Times New Roman"/>
              <a:ea typeface="Times New Roman"/>
              <a:cs typeface="Times New Roman"/>
              <a:sym typeface="Times New Roman"/>
            </a:endParaRPr>
          </a:p>
          <a:p>
            <a:pPr indent="-368300" lvl="1" marL="9144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Disk space : 10GB HDD</a:t>
            </a:r>
            <a:endParaRPr sz="2200">
              <a:solidFill>
                <a:schemeClr val="dk1"/>
              </a:solidFill>
              <a:latin typeface="Times New Roman"/>
              <a:ea typeface="Times New Roman"/>
              <a:cs typeface="Times New Roman"/>
              <a:sym typeface="Times New Roman"/>
            </a:endParaRPr>
          </a:p>
          <a:p>
            <a:pPr indent="-368300" lvl="1" marL="9144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Webcam</a:t>
            </a:r>
            <a:endParaRPr sz="3400">
              <a:solidFill>
                <a:schemeClr val="dk1"/>
              </a:solidFill>
            </a:endParaRPr>
          </a:p>
        </p:txBody>
      </p:sp>
      <p:sp>
        <p:nvSpPr>
          <p:cNvPr id="177" name="Google Shape;177;p23"/>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83" name="Google Shape;183;p2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Software Requirements</a:t>
            </a:r>
            <a:endParaRPr sz="2400"/>
          </a:p>
          <a:p>
            <a:pPr indent="-381000" lvl="1" marL="9144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Front End</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HTML</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CSS</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Javascript</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Back End</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Python</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Pycharm</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JavaScript</a:t>
            </a:r>
            <a:endParaRPr sz="2400">
              <a:latin typeface="Times New Roman"/>
              <a:ea typeface="Times New Roman"/>
              <a:cs typeface="Times New Roman"/>
              <a:sym typeface="Times New Roman"/>
            </a:endParaRPr>
          </a:p>
        </p:txBody>
      </p:sp>
      <p:sp>
        <p:nvSpPr>
          <p:cNvPr id="184" name="Google Shape;184;p24"/>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7</a:t>
            </a:r>
            <a:r>
              <a:rPr b="1" lang="en-US" sz="2800">
                <a:solidFill>
                  <a:schemeClr val="dk1"/>
                </a:solidFill>
              </a:rPr>
              <a:t>. </a:t>
            </a:r>
            <a:r>
              <a:rPr lang="en-US" sz="2800">
                <a:solidFill>
                  <a:schemeClr val="dk1"/>
                </a:solidFill>
              </a:rPr>
              <a:t>Benefits of</a:t>
            </a:r>
            <a:r>
              <a:rPr lang="en-US" sz="2800">
                <a:solidFill>
                  <a:schemeClr val="dk1"/>
                </a:solidFill>
              </a:rPr>
              <a:t> Proposed System</a:t>
            </a:r>
            <a:endParaRPr b="1" sz="2800">
              <a:solidFill>
                <a:schemeClr val="dk1"/>
              </a:solidFill>
            </a:endParaRPr>
          </a:p>
          <a:p>
            <a:pPr indent="0" lvl="0" marL="0" rtl="0" algn="l">
              <a:spcBef>
                <a:spcPts val="0"/>
              </a:spcBef>
              <a:spcAft>
                <a:spcPts val="0"/>
              </a:spcAft>
              <a:buNone/>
            </a:pPr>
            <a:r>
              <a:t/>
            </a:r>
            <a:endParaRPr/>
          </a:p>
        </p:txBody>
      </p:sp>
      <p:sp>
        <p:nvSpPr>
          <p:cNvPr id="190" name="Google Shape;190;p25"/>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Provides emotion based music recommendations.</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Makes user experience much easier than traditional approach.</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Playlist is created in real time.</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Better personalized experience for the user.</a:t>
            </a:r>
            <a:endParaRPr sz="2400">
              <a:solidFill>
                <a:schemeClr val="dk1"/>
              </a:solidFill>
            </a:endParaRPr>
          </a:p>
        </p:txBody>
      </p:sp>
      <p:sp>
        <p:nvSpPr>
          <p:cNvPr id="191" name="Google Shape;191;p25"/>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8. </a:t>
            </a:r>
            <a:r>
              <a:rPr lang="en-US" sz="2800">
                <a:solidFill>
                  <a:schemeClr val="dk1"/>
                </a:solidFill>
              </a:rPr>
              <a:t>Plan of work</a:t>
            </a:r>
            <a:endParaRPr b="1" sz="2800">
              <a:solidFill>
                <a:schemeClr val="dk1"/>
              </a:solidFill>
            </a:endParaRPr>
          </a:p>
          <a:p>
            <a:pPr indent="0" lvl="0" marL="0" rtl="0" algn="l">
              <a:spcBef>
                <a:spcPts val="0"/>
              </a:spcBef>
              <a:spcAft>
                <a:spcPts val="0"/>
              </a:spcAft>
              <a:buNone/>
            </a:pPr>
            <a:r>
              <a:t/>
            </a:r>
            <a:endParaRPr/>
          </a:p>
        </p:txBody>
      </p:sp>
      <p:sp>
        <p:nvSpPr>
          <p:cNvPr id="197" name="Google Shape;197;p26"/>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0" lvl="0" marL="0" rtl="0" algn="l">
              <a:lnSpc>
                <a:spcPct val="125000"/>
              </a:lnSpc>
              <a:spcBef>
                <a:spcPts val="1400"/>
              </a:spcBef>
              <a:spcAft>
                <a:spcPts val="0"/>
              </a:spcAft>
              <a:buClr>
                <a:schemeClr val="dk1"/>
              </a:buClr>
              <a:buSzPts val="1100"/>
              <a:buFont typeface="Arial"/>
              <a:buNone/>
            </a:pPr>
            <a:r>
              <a:rPr lang="en-US" sz="2400">
                <a:solidFill>
                  <a:srgbClr val="2D2D2D"/>
                </a:solidFill>
                <a:latin typeface="Arial"/>
                <a:ea typeface="Arial"/>
                <a:cs typeface="Arial"/>
                <a:sym typeface="Arial"/>
              </a:rPr>
              <a:t>1. Set goals and objectives</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Clr>
                <a:schemeClr val="dk1"/>
              </a:buClr>
              <a:buSzPts val="1100"/>
              <a:buFont typeface="Arial"/>
              <a:buNone/>
            </a:pPr>
            <a:r>
              <a:rPr lang="en-US" sz="2400">
                <a:solidFill>
                  <a:srgbClr val="2D2D2D"/>
                </a:solidFill>
                <a:latin typeface="Arial"/>
                <a:ea typeface="Arial"/>
                <a:cs typeface="Arial"/>
                <a:sym typeface="Arial"/>
              </a:rPr>
              <a:t>2. Establish team responsibilities</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None/>
            </a:pPr>
            <a:r>
              <a:rPr lang="en-US" sz="2400">
                <a:solidFill>
                  <a:srgbClr val="2D2D2D"/>
                </a:solidFill>
                <a:latin typeface="Arial"/>
                <a:ea typeface="Arial"/>
                <a:cs typeface="Arial"/>
                <a:sym typeface="Arial"/>
              </a:rPr>
              <a:t>3. Work based on task assigned</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None/>
            </a:pPr>
            <a:r>
              <a:rPr lang="en-US" sz="2400">
                <a:solidFill>
                  <a:srgbClr val="2D2D2D"/>
                </a:solidFill>
                <a:latin typeface="Arial"/>
                <a:ea typeface="Arial"/>
                <a:cs typeface="Arial"/>
                <a:sym typeface="Arial"/>
              </a:rPr>
              <a:t>4. Understand the usage of different algorithms. </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None/>
            </a:pPr>
            <a:r>
              <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Clr>
                <a:schemeClr val="dk1"/>
              </a:buClr>
              <a:buSzPts val="1100"/>
              <a:buFont typeface="Arial"/>
              <a:buNone/>
            </a:pPr>
            <a:r>
              <a:t/>
            </a:r>
            <a:endParaRPr sz="2400">
              <a:solidFill>
                <a:srgbClr val="2D2D2D"/>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457200" rtl="0" algn="just">
              <a:lnSpc>
                <a:spcPct val="150000"/>
              </a:lnSpc>
              <a:spcBef>
                <a:spcPts val="0"/>
              </a:spcBef>
              <a:spcAft>
                <a:spcPts val="0"/>
              </a:spcAft>
              <a:buNone/>
            </a:pPr>
            <a:r>
              <a:t/>
            </a:r>
            <a:endParaRPr sz="2400">
              <a:solidFill>
                <a:schemeClr val="dk1"/>
              </a:solidFill>
            </a:endParaRPr>
          </a:p>
        </p:txBody>
      </p:sp>
      <p:sp>
        <p:nvSpPr>
          <p:cNvPr id="198" name="Google Shape;198;p26"/>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284500" y="525342"/>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8</a:t>
            </a:r>
            <a:r>
              <a:rPr b="1" lang="en-US" sz="2800">
                <a:solidFill>
                  <a:schemeClr val="dk1"/>
                </a:solidFill>
              </a:rPr>
              <a:t>. </a:t>
            </a:r>
            <a:r>
              <a:rPr lang="en-US" sz="2800">
                <a:solidFill>
                  <a:schemeClr val="dk1"/>
                </a:solidFill>
              </a:rPr>
              <a:t>Plan of work</a:t>
            </a:r>
            <a:endParaRPr b="1" sz="2800">
              <a:solidFill>
                <a:schemeClr val="dk1"/>
              </a:solidFill>
            </a:endParaRPr>
          </a:p>
          <a:p>
            <a:pPr indent="0" lvl="0" marL="0" rtl="0" algn="l">
              <a:spcBef>
                <a:spcPts val="0"/>
              </a:spcBef>
              <a:spcAft>
                <a:spcPts val="0"/>
              </a:spcAft>
              <a:buNone/>
            </a:pPr>
            <a:r>
              <a:t/>
            </a:r>
            <a:endParaRPr/>
          </a:p>
        </p:txBody>
      </p:sp>
      <p:sp>
        <p:nvSpPr>
          <p:cNvPr id="204" name="Google Shape;204;p27"/>
          <p:cNvSpPr txBox="1"/>
          <p:nvPr>
            <p:ph idx="12" type="sldNum"/>
          </p:nvPr>
        </p:nvSpPr>
        <p:spPr>
          <a:xfrm>
            <a:off x="8445288" y="6150213"/>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27"/>
          <p:cNvSpPr/>
          <p:nvPr/>
        </p:nvSpPr>
        <p:spPr>
          <a:xfrm>
            <a:off x="3417153" y="1515802"/>
            <a:ext cx="2309700" cy="11610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solidFill>
                  <a:srgbClr val="FFFFFF"/>
                </a:solidFill>
                <a:latin typeface="Times New Roman"/>
                <a:ea typeface="Times New Roman"/>
                <a:cs typeface="Times New Roman"/>
                <a:sym typeface="Times New Roman"/>
              </a:rPr>
              <a:t>Data Acquisition</a:t>
            </a:r>
            <a:endParaRPr sz="1600">
              <a:solidFill>
                <a:srgbClr val="FFFFFF"/>
              </a:solidFill>
              <a:latin typeface="Times New Roman"/>
              <a:ea typeface="Times New Roman"/>
              <a:cs typeface="Times New Roman"/>
              <a:sym typeface="Times New Roman"/>
            </a:endParaRPr>
          </a:p>
        </p:txBody>
      </p:sp>
      <p:sp>
        <p:nvSpPr>
          <p:cNvPr id="206" name="Google Shape;206;p27"/>
          <p:cNvSpPr/>
          <p:nvPr/>
        </p:nvSpPr>
        <p:spPr>
          <a:xfrm>
            <a:off x="5546053" y="3360975"/>
            <a:ext cx="1962000" cy="6843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Train the model </a:t>
            </a:r>
            <a:endParaRPr>
              <a:solidFill>
                <a:srgbClr val="FFFFFF"/>
              </a:solidFill>
              <a:latin typeface="Times New Roman"/>
              <a:ea typeface="Times New Roman"/>
              <a:cs typeface="Times New Roman"/>
              <a:sym typeface="Times New Roman"/>
            </a:endParaRPr>
          </a:p>
        </p:txBody>
      </p:sp>
      <p:sp>
        <p:nvSpPr>
          <p:cNvPr id="207" name="Google Shape;207;p27"/>
          <p:cNvSpPr/>
          <p:nvPr/>
        </p:nvSpPr>
        <p:spPr>
          <a:xfrm>
            <a:off x="2005451" y="3360975"/>
            <a:ext cx="1869600" cy="6843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Make a suitable model</a:t>
            </a:r>
            <a:endParaRPr>
              <a:solidFill>
                <a:srgbClr val="FFFFFF"/>
              </a:solidFill>
              <a:latin typeface="Times New Roman"/>
              <a:ea typeface="Times New Roman"/>
              <a:cs typeface="Times New Roman"/>
              <a:sym typeface="Times New Roman"/>
            </a:endParaRPr>
          </a:p>
        </p:txBody>
      </p:sp>
      <p:sp>
        <p:nvSpPr>
          <p:cNvPr id="208" name="Google Shape;208;p27"/>
          <p:cNvSpPr/>
          <p:nvPr/>
        </p:nvSpPr>
        <p:spPr>
          <a:xfrm>
            <a:off x="1066600" y="4260675"/>
            <a:ext cx="1631700" cy="5238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Create an Interface</a:t>
            </a:r>
            <a:endParaRPr>
              <a:solidFill>
                <a:srgbClr val="FFFFFF"/>
              </a:solidFill>
              <a:latin typeface="Times New Roman"/>
              <a:ea typeface="Times New Roman"/>
              <a:cs typeface="Times New Roman"/>
              <a:sym typeface="Times New Roman"/>
            </a:endParaRPr>
          </a:p>
        </p:txBody>
      </p:sp>
      <p:sp>
        <p:nvSpPr>
          <p:cNvPr id="209" name="Google Shape;209;p27"/>
          <p:cNvSpPr/>
          <p:nvPr/>
        </p:nvSpPr>
        <p:spPr>
          <a:xfrm>
            <a:off x="2850700" y="4260675"/>
            <a:ext cx="1631700" cy="5238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Make the required change</a:t>
            </a:r>
            <a:endParaRPr>
              <a:solidFill>
                <a:srgbClr val="FFFFFF"/>
              </a:solidFill>
              <a:latin typeface="Times New Roman"/>
              <a:ea typeface="Times New Roman"/>
              <a:cs typeface="Times New Roman"/>
              <a:sym typeface="Times New Roman"/>
            </a:endParaRPr>
          </a:p>
        </p:txBody>
      </p:sp>
      <p:sp>
        <p:nvSpPr>
          <p:cNvPr id="210" name="Google Shape;210;p27"/>
          <p:cNvSpPr/>
          <p:nvPr/>
        </p:nvSpPr>
        <p:spPr>
          <a:xfrm>
            <a:off x="4700800" y="4260675"/>
            <a:ext cx="1826100" cy="6843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Times New Roman"/>
                <a:ea typeface="Times New Roman"/>
                <a:cs typeface="Times New Roman"/>
                <a:sym typeface="Times New Roman"/>
              </a:rPr>
              <a:t>Test the model with available data</a:t>
            </a:r>
            <a:endParaRPr>
              <a:solidFill>
                <a:srgbClr val="FFFFFF"/>
              </a:solidFill>
              <a:latin typeface="Times New Roman"/>
              <a:ea typeface="Times New Roman"/>
              <a:cs typeface="Times New Roman"/>
              <a:sym typeface="Times New Roman"/>
            </a:endParaRPr>
          </a:p>
        </p:txBody>
      </p:sp>
      <p:sp>
        <p:nvSpPr>
          <p:cNvPr id="211" name="Google Shape;211;p27"/>
          <p:cNvSpPr/>
          <p:nvPr/>
        </p:nvSpPr>
        <p:spPr>
          <a:xfrm>
            <a:off x="6675301" y="4340925"/>
            <a:ext cx="1770000" cy="5238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Live data testing</a:t>
            </a:r>
            <a:endParaRPr>
              <a:solidFill>
                <a:srgbClr val="FFFFFF"/>
              </a:solidFill>
              <a:latin typeface="Times New Roman"/>
              <a:ea typeface="Times New Roman"/>
              <a:cs typeface="Times New Roman"/>
              <a:sym typeface="Times New Roman"/>
            </a:endParaRPr>
          </a:p>
        </p:txBody>
      </p:sp>
      <p:cxnSp>
        <p:nvCxnSpPr>
          <p:cNvPr id="212" name="Google Shape;212;p27"/>
          <p:cNvCxnSpPr>
            <a:stCxn id="205" idx="2"/>
            <a:endCxn id="206" idx="0"/>
          </p:cNvCxnSpPr>
          <p:nvPr/>
        </p:nvCxnSpPr>
        <p:spPr>
          <a:xfrm flipH="1" rot="-5400000">
            <a:off x="5207403" y="2041402"/>
            <a:ext cx="684300" cy="1955100"/>
          </a:xfrm>
          <a:prstGeom prst="bentConnector3">
            <a:avLst>
              <a:gd fmla="val 49991" name="adj1"/>
            </a:avLst>
          </a:prstGeom>
          <a:noFill/>
          <a:ln cap="flat" cmpd="sng" w="9525">
            <a:solidFill>
              <a:srgbClr val="C2C2C2"/>
            </a:solidFill>
            <a:prstDash val="solid"/>
            <a:round/>
            <a:headEnd len="sm" w="sm" type="none"/>
            <a:tailEnd len="sm" w="sm" type="none"/>
          </a:ln>
        </p:spPr>
      </p:cxnSp>
      <p:cxnSp>
        <p:nvCxnSpPr>
          <p:cNvPr id="213" name="Google Shape;213;p27"/>
          <p:cNvCxnSpPr>
            <a:stCxn id="214" idx="1"/>
          </p:cNvCxnSpPr>
          <p:nvPr/>
        </p:nvCxnSpPr>
        <p:spPr>
          <a:xfrm rot="10800000">
            <a:off x="2095601" y="4784575"/>
            <a:ext cx="1514400" cy="7038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15" name="Google Shape;215;p27"/>
          <p:cNvCxnSpPr>
            <a:stCxn id="207" idx="2"/>
            <a:endCxn id="209" idx="0"/>
          </p:cNvCxnSpPr>
          <p:nvPr/>
        </p:nvCxnSpPr>
        <p:spPr>
          <a:xfrm flipH="1" rot="-5400000">
            <a:off x="3195701" y="3789825"/>
            <a:ext cx="215400" cy="726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16" name="Google Shape;216;p27"/>
          <p:cNvCxnSpPr>
            <a:stCxn id="208" idx="0"/>
            <a:endCxn id="207" idx="2"/>
          </p:cNvCxnSpPr>
          <p:nvPr/>
        </p:nvCxnSpPr>
        <p:spPr>
          <a:xfrm rot="-5400000">
            <a:off x="2303650" y="3624075"/>
            <a:ext cx="215400" cy="10578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17" name="Google Shape;217;p27"/>
          <p:cNvCxnSpPr>
            <a:stCxn id="206" idx="2"/>
            <a:endCxn id="211" idx="0"/>
          </p:cNvCxnSpPr>
          <p:nvPr/>
        </p:nvCxnSpPr>
        <p:spPr>
          <a:xfrm flipH="1" rot="-5400000">
            <a:off x="6895903" y="3676425"/>
            <a:ext cx="295500" cy="1033200"/>
          </a:xfrm>
          <a:prstGeom prst="bentConnector3">
            <a:avLst>
              <a:gd fmla="val 50025" name="adj1"/>
            </a:avLst>
          </a:prstGeom>
          <a:noFill/>
          <a:ln cap="flat" cmpd="sng" w="9525">
            <a:solidFill>
              <a:srgbClr val="C2C2C2"/>
            </a:solidFill>
            <a:prstDash val="solid"/>
            <a:round/>
            <a:headEnd len="sm" w="sm" type="none"/>
            <a:tailEnd len="sm" w="sm" type="none"/>
          </a:ln>
        </p:spPr>
      </p:cxnSp>
      <p:cxnSp>
        <p:nvCxnSpPr>
          <p:cNvPr id="218" name="Google Shape;218;p27"/>
          <p:cNvCxnSpPr>
            <a:stCxn id="210" idx="0"/>
            <a:endCxn id="206" idx="2"/>
          </p:cNvCxnSpPr>
          <p:nvPr/>
        </p:nvCxnSpPr>
        <p:spPr>
          <a:xfrm rot="-5400000">
            <a:off x="5962750" y="3696375"/>
            <a:ext cx="215400" cy="9132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14" name="Google Shape;214;p27"/>
          <p:cNvSpPr/>
          <p:nvPr/>
        </p:nvSpPr>
        <p:spPr>
          <a:xfrm>
            <a:off x="3610001" y="5146225"/>
            <a:ext cx="1869600" cy="6843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Deployment</a:t>
            </a:r>
            <a:r>
              <a:rPr lang="en-US">
                <a:solidFill>
                  <a:srgbClr val="FFFFFF"/>
                </a:solidFill>
                <a:latin typeface="Times New Roman"/>
                <a:ea typeface="Times New Roman"/>
                <a:cs typeface="Times New Roman"/>
                <a:sym typeface="Times New Roman"/>
              </a:rPr>
              <a:t> of the application</a:t>
            </a:r>
            <a:endParaRPr>
              <a:solidFill>
                <a:srgbClr val="FFFFFF"/>
              </a:solidFill>
              <a:latin typeface="Times New Roman"/>
              <a:ea typeface="Times New Roman"/>
              <a:cs typeface="Times New Roman"/>
              <a:sym typeface="Times New Roman"/>
            </a:endParaRPr>
          </a:p>
        </p:txBody>
      </p:sp>
      <p:cxnSp>
        <p:nvCxnSpPr>
          <p:cNvPr id="219" name="Google Shape;219;p27"/>
          <p:cNvCxnSpPr>
            <a:stCxn id="214" idx="1"/>
            <a:endCxn id="209" idx="2"/>
          </p:cNvCxnSpPr>
          <p:nvPr/>
        </p:nvCxnSpPr>
        <p:spPr>
          <a:xfrm flipH="1" rot="10800000">
            <a:off x="3610001" y="4784575"/>
            <a:ext cx="56400" cy="703800"/>
          </a:xfrm>
          <a:prstGeom prst="bentConnector4">
            <a:avLst>
              <a:gd fmla="val -422207" name="adj1"/>
              <a:gd fmla="val 74314" name="adj2"/>
            </a:avLst>
          </a:prstGeom>
          <a:noFill/>
          <a:ln cap="flat" cmpd="sng" w="9525">
            <a:solidFill>
              <a:srgbClr val="C2C2C2"/>
            </a:solidFill>
            <a:prstDash val="solid"/>
            <a:round/>
            <a:headEnd len="sm" w="sm" type="none"/>
            <a:tailEnd len="sm" w="sm" type="none"/>
          </a:ln>
        </p:spPr>
      </p:cxnSp>
      <p:cxnSp>
        <p:nvCxnSpPr>
          <p:cNvPr id="220" name="Google Shape;220;p27"/>
          <p:cNvCxnSpPr>
            <a:stCxn id="214" idx="3"/>
            <a:endCxn id="210" idx="2"/>
          </p:cNvCxnSpPr>
          <p:nvPr/>
        </p:nvCxnSpPr>
        <p:spPr>
          <a:xfrm flipH="1" rot="10800000">
            <a:off x="5479601" y="4945075"/>
            <a:ext cx="134100" cy="543300"/>
          </a:xfrm>
          <a:prstGeom prst="bentConnector2">
            <a:avLst/>
          </a:prstGeom>
          <a:noFill/>
          <a:ln cap="flat" cmpd="sng" w="9525">
            <a:solidFill>
              <a:srgbClr val="C2C2C2"/>
            </a:solidFill>
            <a:prstDash val="solid"/>
            <a:round/>
            <a:headEnd len="sm" w="sm" type="none"/>
            <a:tailEnd len="sm" w="sm" type="none"/>
          </a:ln>
        </p:spPr>
      </p:cxnSp>
      <p:cxnSp>
        <p:nvCxnSpPr>
          <p:cNvPr id="221" name="Google Shape;221;p27"/>
          <p:cNvCxnSpPr>
            <a:stCxn id="214" idx="3"/>
            <a:endCxn id="211" idx="2"/>
          </p:cNvCxnSpPr>
          <p:nvPr/>
        </p:nvCxnSpPr>
        <p:spPr>
          <a:xfrm flipH="1" rot="10800000">
            <a:off x="5479601" y="4864675"/>
            <a:ext cx="2080800" cy="623700"/>
          </a:xfrm>
          <a:prstGeom prst="bentConnector2">
            <a:avLst/>
          </a:prstGeom>
          <a:noFill/>
          <a:ln cap="flat" cmpd="sng" w="9525">
            <a:solidFill>
              <a:srgbClr val="C2C2C2"/>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9</a:t>
            </a:r>
            <a:r>
              <a:rPr b="1" lang="en-US" sz="2800">
                <a:solidFill>
                  <a:schemeClr val="dk1"/>
                </a:solidFill>
              </a:rPr>
              <a:t>. </a:t>
            </a:r>
            <a:r>
              <a:rPr lang="en-US" sz="2800">
                <a:solidFill>
                  <a:schemeClr val="dk1"/>
                </a:solidFill>
              </a:rPr>
              <a:t>References</a:t>
            </a:r>
            <a:endParaRPr b="1" sz="2800">
              <a:solidFill>
                <a:schemeClr val="dk1"/>
              </a:solidFill>
            </a:endParaRPr>
          </a:p>
          <a:p>
            <a:pPr indent="0" lvl="0" marL="0" rtl="0" algn="l">
              <a:spcBef>
                <a:spcPts val="0"/>
              </a:spcBef>
              <a:spcAft>
                <a:spcPts val="0"/>
              </a:spcAft>
              <a:buNone/>
            </a:pPr>
            <a:r>
              <a:t/>
            </a:r>
            <a:endParaRPr/>
          </a:p>
        </p:txBody>
      </p:sp>
      <p:sp>
        <p:nvSpPr>
          <p:cNvPr id="227" name="Google Shape;227;p28"/>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US" sz="1800">
                <a:solidFill>
                  <a:schemeClr val="dk1"/>
                </a:solidFill>
              </a:rPr>
              <a:t>[1] Deny John Samuvel, B. Perumal, and Muthukumaran Elangovan (2020). Music Recommendation System Based On Facial Emotion Recognition 3C Tecnología. Glosas de innovación aplicadas a la pyme. ISSN: 2254 – 4143 .262 </a:t>
            </a:r>
            <a:r>
              <a:rPr lang="en-US" sz="1800" u="sng">
                <a:solidFill>
                  <a:srgbClr val="1155CC"/>
                </a:solidFill>
                <a:hlinkClick r:id="rId3">
                  <a:extLst>
                    <a:ext uri="{A12FA001-AC4F-418D-AE19-62706E023703}">
                      <ahyp:hlinkClr val="tx"/>
                    </a:ext>
                  </a:extLst>
                </a:hlinkClick>
              </a:rPr>
              <a:t>http://doi.org/10.17993/3ctecno.2020.specialissue4.261-271</a:t>
            </a:r>
            <a:r>
              <a:rPr lang="en-US" sz="1800">
                <a:solidFill>
                  <a:schemeClr val="dk1"/>
                </a:solidFill>
              </a:rPr>
              <a:t>. </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US" sz="1800">
                <a:solidFill>
                  <a:schemeClr val="dk1"/>
                </a:solidFill>
              </a:rPr>
              <a:t>[2] S Metilda Florence and M Uma (2020). Emotional Detection and Music Recommendation System. 3rd International Conference on Advances in Mechanical Engineering (ICAME 2020)</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US" sz="1800">
                <a:solidFill>
                  <a:schemeClr val="dk1"/>
                </a:solidFill>
              </a:rPr>
              <a:t>IOP Publishing IOP Conf. Series: Materials Science and Engineering 912 (2020) 062007</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US" sz="1800">
                <a:solidFill>
                  <a:schemeClr val="dk1"/>
                </a:solidFill>
              </a:rPr>
              <a:t>doi:10.1088/1757-899X/912/6/062007 </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US" sz="1800">
                <a:solidFill>
                  <a:schemeClr val="dk1"/>
                </a:solidFill>
              </a:rPr>
              <a:t>[3] Ankita Mahadik, Prof. Vijaya Bharathi Jagan, Shambhavi Milgir, Vaishali Kavathekar, and Janvi Patel [2021]. Mood-based Music Recommendation System. </a:t>
            </a:r>
            <a:endParaRPr sz="3000">
              <a:solidFill>
                <a:schemeClr val="dk1"/>
              </a:solidFill>
            </a:endParaRPr>
          </a:p>
        </p:txBody>
      </p:sp>
      <p:sp>
        <p:nvSpPr>
          <p:cNvPr id="228" name="Google Shape;228;p28"/>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410375" y="1394725"/>
            <a:ext cx="2472900" cy="52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600"/>
              <a:buFont typeface="Archivo Narrow"/>
              <a:buNone/>
            </a:pPr>
            <a:r>
              <a:rPr b="1" lang="en-US" sz="2800"/>
              <a:t>AGENDA</a:t>
            </a:r>
            <a:endParaRPr/>
          </a:p>
        </p:txBody>
      </p:sp>
      <p:sp>
        <p:nvSpPr>
          <p:cNvPr id="110" name="Google Shape;110;p13"/>
          <p:cNvSpPr txBox="1"/>
          <p:nvPr>
            <p:ph idx="1" type="subTitle"/>
          </p:nvPr>
        </p:nvSpPr>
        <p:spPr>
          <a:xfrm>
            <a:off x="311150" y="1916113"/>
            <a:ext cx="5916900" cy="3960900"/>
          </a:xfrm>
          <a:prstGeom prst="rect">
            <a:avLst/>
          </a:prstGeom>
          <a:noFill/>
          <a:ln>
            <a:noFill/>
          </a:ln>
        </p:spPr>
        <p:txBody>
          <a:bodyPr anchorCtr="0" anchor="t" bIns="91425" lIns="91425" spcFirstLastPara="1" rIns="91425" wrap="square" tIns="91425">
            <a:noAutofit/>
          </a:bodyPr>
          <a:lstStyle/>
          <a:p>
            <a:pPr indent="-368300" lvl="0" marL="457200" rtl="0" algn="ctr">
              <a:lnSpc>
                <a:spcPct val="100000"/>
              </a:lnSpc>
              <a:spcBef>
                <a:spcPts val="0"/>
              </a:spcBef>
              <a:spcAft>
                <a:spcPts val="0"/>
              </a:spcAft>
              <a:buClr>
                <a:srgbClr val="000000"/>
              </a:buClr>
              <a:buSzPts val="2800"/>
              <a:buFont typeface="Archivo Narrow"/>
              <a:buNone/>
            </a:pPr>
            <a:r>
              <a:t/>
            </a:r>
            <a:endParaRPr b="1" i="1" sz="1600"/>
          </a:p>
          <a:p>
            <a:pPr indent="-387350" lvl="0" marL="514350" rtl="0" algn="l">
              <a:lnSpc>
                <a:spcPct val="100000"/>
              </a:lnSpc>
              <a:spcBef>
                <a:spcPts val="0"/>
              </a:spcBef>
              <a:spcAft>
                <a:spcPts val="0"/>
              </a:spcAft>
              <a:buSzPts val="2000"/>
              <a:buFont typeface="Arial"/>
              <a:buNone/>
            </a:pPr>
            <a:r>
              <a:t/>
            </a:r>
            <a:endParaRPr sz="2000">
              <a:latin typeface="Times New Roman"/>
              <a:ea typeface="Times New Roman"/>
              <a:cs typeface="Times New Roman"/>
              <a:sym typeface="Times New Roman"/>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Existing System</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Limitations of Existing System</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Proposed System</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Functional Description</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Solution Architecture</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Software &amp; Hardware Requirements</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Benefits of Proposed System</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Plan of Work</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References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800"/>
              <a:buFont typeface="Arial"/>
              <a:buNone/>
            </a:pPr>
            <a:r>
              <a:rPr b="1" lang="en-US" sz="2800">
                <a:solidFill>
                  <a:schemeClr val="dk1"/>
                </a:solidFill>
              </a:rPr>
              <a:t>1.</a:t>
            </a:r>
            <a:r>
              <a:rPr lang="en-US" sz="2800">
                <a:solidFill>
                  <a:schemeClr val="dk1"/>
                </a:solidFill>
              </a:rPr>
              <a:t> Introduction</a:t>
            </a:r>
            <a:endParaRPr b="1" sz="2800">
              <a:solidFill>
                <a:schemeClr val="dk1"/>
              </a:solidFill>
            </a:endParaRPr>
          </a:p>
          <a:p>
            <a:pPr indent="0" lvl="0" marL="0" rtl="0" algn="l">
              <a:spcBef>
                <a:spcPts val="0"/>
              </a:spcBef>
              <a:spcAft>
                <a:spcPts val="0"/>
              </a:spcAft>
              <a:buNone/>
            </a:pPr>
            <a:r>
              <a:t/>
            </a:r>
            <a:endParaRPr/>
          </a:p>
        </p:txBody>
      </p:sp>
      <p:sp>
        <p:nvSpPr>
          <p:cNvPr id="116" name="Google Shape;116;p14"/>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US" sz="1700">
                <a:solidFill>
                  <a:schemeClr val="dk1"/>
                </a:solidFill>
              </a:rPr>
              <a:t>Music plays an important role in shaping one’s emotions in different aspects of life. It is a way to express how he/she is feeling, and traditional music players or digital music service applications in a way help anyone enjoy the music on the go but they do not personalize the playlist according to the user's emotion/mood, instead there are a series of selections to be made in order to get desired songs automatically in the playlist. This often makes the user experience unpleasant and also is time-consuming. With the increasing usage of artificial intelligence and machine learning in different day-to-day applications. There is a need for music players to be smarter and have a better user experience. The project “Playemos” is to develop an Emotion Based Music recommendation system which is a web-based application meant for users to minimize their efforts in searching large playlists. This application is not targeted for a specific group or audience but for the general users as a whole.</a:t>
            </a:r>
            <a:endParaRPr sz="1700"/>
          </a:p>
        </p:txBody>
      </p:sp>
      <p:sp>
        <p:nvSpPr>
          <p:cNvPr id="117" name="Google Shape;117;p14"/>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1</a:t>
            </a:r>
            <a:r>
              <a:rPr b="1" lang="en-US" sz="2800">
                <a:solidFill>
                  <a:schemeClr val="dk1"/>
                </a:solidFill>
              </a:rPr>
              <a:t>.</a:t>
            </a:r>
            <a:r>
              <a:rPr lang="en-US" sz="2800">
                <a:solidFill>
                  <a:schemeClr val="dk1"/>
                </a:solidFill>
              </a:rPr>
              <a:t> Existing System</a:t>
            </a:r>
            <a:endParaRPr b="1" sz="2800">
              <a:solidFill>
                <a:schemeClr val="dk1"/>
              </a:solidFill>
            </a:endParaRPr>
          </a:p>
          <a:p>
            <a:pPr indent="0" lvl="0" marL="0" rtl="0" algn="l">
              <a:spcBef>
                <a:spcPts val="0"/>
              </a:spcBef>
              <a:spcAft>
                <a:spcPts val="0"/>
              </a:spcAft>
              <a:buNone/>
            </a:pPr>
            <a:r>
              <a:t/>
            </a:r>
            <a:endParaRPr/>
          </a:p>
        </p:txBody>
      </p:sp>
      <p:sp>
        <p:nvSpPr>
          <p:cNvPr id="123" name="Google Shape;123;p15"/>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Spotify is one of the most popular digital music player application in the world. It is an upgrade over the traditional music player which completely depends on downloaded music in the system.</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It lacks the ability to recommend songs to users based on their mood rather it has the same traditional approach to create desired playlists manually.</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Recommendation is determined after learning the user preferences over a period of time.</a:t>
            </a:r>
            <a:endParaRPr sz="2400">
              <a:solidFill>
                <a:schemeClr val="dk1"/>
              </a:solidFill>
            </a:endParaRPr>
          </a:p>
        </p:txBody>
      </p:sp>
      <p:sp>
        <p:nvSpPr>
          <p:cNvPr id="124" name="Google Shape;124;p15"/>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2</a:t>
            </a:r>
            <a:r>
              <a:rPr b="1" lang="en-US" sz="2800">
                <a:solidFill>
                  <a:schemeClr val="dk1"/>
                </a:solidFill>
              </a:rPr>
              <a:t>.</a:t>
            </a:r>
            <a:r>
              <a:rPr lang="en-US" sz="2800">
                <a:solidFill>
                  <a:schemeClr val="dk1"/>
                </a:solidFill>
              </a:rPr>
              <a:t> Limitations of Existing System</a:t>
            </a:r>
            <a:endParaRPr b="1" sz="2800">
              <a:solidFill>
                <a:schemeClr val="dk1"/>
              </a:solidFill>
            </a:endParaRPr>
          </a:p>
          <a:p>
            <a:pPr indent="0" lvl="0" marL="0" rtl="0" algn="l">
              <a:spcBef>
                <a:spcPts val="0"/>
              </a:spcBef>
              <a:spcAft>
                <a:spcPts val="0"/>
              </a:spcAft>
              <a:buNone/>
            </a:pPr>
            <a:r>
              <a:t/>
            </a:r>
            <a:endParaRPr/>
          </a:p>
        </p:txBody>
      </p:sp>
      <p:sp>
        <p:nvSpPr>
          <p:cNvPr id="130" name="Google Shape;130;p16"/>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Does not provide personalized playlist to users automatically.</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Does not recommend songs based on users emotion.</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Users have to manually search for songs/music.</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Not very user friendly.</a:t>
            </a:r>
            <a:endParaRPr sz="2800">
              <a:solidFill>
                <a:schemeClr val="dk1"/>
              </a:solidFill>
            </a:endParaRPr>
          </a:p>
        </p:txBody>
      </p:sp>
      <p:sp>
        <p:nvSpPr>
          <p:cNvPr id="131" name="Google Shape;131;p16"/>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3</a:t>
            </a:r>
            <a:r>
              <a:rPr b="1" lang="en-US" sz="2800">
                <a:solidFill>
                  <a:schemeClr val="dk1"/>
                </a:solidFill>
              </a:rPr>
              <a:t>.</a:t>
            </a:r>
            <a:r>
              <a:rPr lang="en-US" sz="2800">
                <a:solidFill>
                  <a:schemeClr val="dk1"/>
                </a:solidFill>
              </a:rPr>
              <a:t> Proposed System</a:t>
            </a:r>
            <a:endParaRPr b="1" sz="2800">
              <a:solidFill>
                <a:schemeClr val="dk1"/>
              </a:solidFill>
            </a:endParaRPr>
          </a:p>
          <a:p>
            <a:pPr indent="0" lvl="0" marL="0" rtl="0" algn="l">
              <a:spcBef>
                <a:spcPts val="0"/>
              </a:spcBef>
              <a:spcAft>
                <a:spcPts val="0"/>
              </a:spcAft>
              <a:buNone/>
            </a:pPr>
            <a:r>
              <a:t/>
            </a:r>
            <a:endParaRPr/>
          </a:p>
        </p:txBody>
      </p:sp>
      <p:sp>
        <p:nvSpPr>
          <p:cNvPr id="137" name="Google Shape;137;p17"/>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Playemos new approach to song recommendation, where the mood of a person is determined from his picture and based on the mood predicted song recommendations are made that best suit the mood predicted.</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This approach makes the system user friendly and easier for the user to interact with the application.</a:t>
            </a:r>
            <a:endParaRPr sz="2400">
              <a:solidFill>
                <a:schemeClr val="dk1"/>
              </a:solidFill>
            </a:endParaRPr>
          </a:p>
        </p:txBody>
      </p:sp>
      <p:sp>
        <p:nvSpPr>
          <p:cNvPr id="138" name="Google Shape;138;p17"/>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Playemos new approach to song recommendation, where the mood of a person is determined from his picture and based on the mood predicted song recommendations are made that best suit the mood predicted.</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This approach makes the system user friendly and easier for the user to interact with the application.</a:t>
            </a:r>
            <a:endParaRPr sz="2400">
              <a:solidFill>
                <a:schemeClr val="dk1"/>
              </a:solidFill>
            </a:endParaRPr>
          </a:p>
        </p:txBody>
      </p:sp>
      <p:sp>
        <p:nvSpPr>
          <p:cNvPr id="144" name="Google Shape;144;p18"/>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Playemos new approach to song recommendation, where the mood of a person is determined from his picture and based on the mood predicted song recommendations are made that best suit the mood predicted.</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This approach makes the system user friendly and easier for the user to interact with the application.</a:t>
            </a:r>
            <a:endParaRPr sz="2400">
              <a:solidFill>
                <a:schemeClr val="dk1"/>
              </a:solidFill>
            </a:endParaRPr>
          </a:p>
        </p:txBody>
      </p:sp>
      <p:sp>
        <p:nvSpPr>
          <p:cNvPr id="150" name="Google Shape;150;p19"/>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t>4.</a:t>
            </a:r>
            <a:r>
              <a:rPr lang="en-US" sz="2800"/>
              <a:t> </a:t>
            </a:r>
            <a:r>
              <a:rPr lang="en-US" sz="2800"/>
              <a:t>Functional Description</a:t>
            </a:r>
            <a:endParaRPr sz="2800"/>
          </a:p>
        </p:txBody>
      </p:sp>
      <p:sp>
        <p:nvSpPr>
          <p:cNvPr id="156" name="Google Shape;156;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en-US" sz="2400">
                <a:solidFill>
                  <a:srgbClr val="161616"/>
                </a:solidFill>
              </a:rPr>
              <a:t>Functional description defines the functionality of a system or one of its subsystems. It also depends upon the type of software, expected users and the type of system where the software is used. Functional system descriptions describe clearly about the system services in detail. The fun</a:t>
            </a:r>
            <a:r>
              <a:rPr lang="en-US" sz="2400">
                <a:solidFill>
                  <a:srgbClr val="161616"/>
                </a:solidFill>
              </a:rPr>
              <a:t>ctional description</a:t>
            </a:r>
            <a:r>
              <a:rPr lang="en-US" sz="2400">
                <a:solidFill>
                  <a:srgbClr val="161616"/>
                </a:solidFill>
              </a:rPr>
              <a:t> contains Login modules. They are the login module, registered users’ module, normal users’ module, administrator module and server module.</a:t>
            </a:r>
            <a:endParaRPr sz="2400">
              <a:solidFill>
                <a:srgbClr val="161616"/>
              </a:solidFill>
            </a:endParaRPr>
          </a:p>
          <a:p>
            <a:pPr indent="0" lvl="0" marL="0" rtl="0" algn="l">
              <a:spcBef>
                <a:spcPts val="1200"/>
              </a:spcBef>
              <a:spcAft>
                <a:spcPts val="0"/>
              </a:spcAft>
              <a:buNone/>
            </a:pPr>
            <a:r>
              <a:t/>
            </a:r>
            <a:endParaRPr sz="2400"/>
          </a:p>
        </p:txBody>
      </p:sp>
      <p:sp>
        <p:nvSpPr>
          <p:cNvPr id="157" name="Google Shape;157;p20"/>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