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8" r:id="rId4"/>
    <p:sldId id="260" r:id="rId5"/>
    <p:sldId id="256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03085" y="1182677"/>
            <a:ext cx="6884895" cy="14966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Sustainable Health Monitoring Patch: Advancing Non-Invasive Care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0667" y="4785315"/>
            <a:ext cx="6096000" cy="117820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By Team Horizon: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Sandeep S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Ravichandran R S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Sabareesh SL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549" y="3209808"/>
            <a:ext cx="1173668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Objective:</a:t>
            </a:r>
            <a:endParaRPr lang="en-US" b="1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Char char="•"/>
            </a:pPr>
            <a:r>
              <a:rPr lang="en-US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Patch Development</a:t>
            </a:r>
            <a:r>
              <a:rPr lang="en-US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We have developed a versatile single patch capable of detecting glucose, uric acid, and monitoring cardiovascular diseases, type 2 diabetes, kidney functioning, and cystic fibrosis.</a:t>
            </a:r>
            <a:endParaRPr lang="en-US">
              <a:latin typeface="Calibri Light"/>
              <a:ea typeface="Calibri Light"/>
              <a:cs typeface="Calibri Light"/>
            </a:endParaRPr>
          </a:p>
          <a:p>
            <a:pPr marL="228600" indent="-228600">
              <a:buChar char="•"/>
            </a:pPr>
            <a:r>
              <a:rPr lang="en-US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NIR sensor Development: </a:t>
            </a:r>
            <a:r>
              <a:rPr lang="en-US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A Non-Invasive Near Infrared Sensor will also additionally monitor along with the patch for </a:t>
            </a:r>
            <a:r>
              <a:rPr lang="en-US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enhanced Accuracy.</a:t>
            </a:r>
            <a:endParaRPr lang="en-US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Char char="•"/>
            </a:pPr>
            <a:r>
              <a:rPr lang="en-US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Materials and Method</a:t>
            </a:r>
            <a:r>
              <a:rPr lang="en-US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The patch is fabricated using a combination of CNT, graphene, zinc alloy, and gold </a:t>
            </a:r>
            <a:r>
              <a:rPr lang="en-US" err="1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nanosponges</a:t>
            </a:r>
            <a:r>
              <a:rPr lang="en-US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 (</a:t>
            </a:r>
            <a:r>
              <a:rPr lang="en-US" err="1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AuNS</a:t>
            </a:r>
            <a:r>
              <a:rPr lang="en-US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) for surface-enhanced Raman spectroscopy (SERS). Simple pour and mix chemistry is employed for preparation.</a:t>
            </a:r>
            <a:endParaRPr lang="en-US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Char char="•"/>
            </a:pPr>
            <a:r>
              <a:rPr lang="en-US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Enhancement and Potential</a:t>
            </a:r>
            <a:r>
              <a:rPr lang="en-US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We investigate how the morphology of </a:t>
            </a:r>
            <a:r>
              <a:rPr lang="en-US" err="1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AuNS</a:t>
            </a:r>
            <a:r>
              <a:rPr lang="en-US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 enhances SERS signals and discuss the potential of this technology for molecular and biomolecular detection.</a:t>
            </a:r>
            <a:endParaRPr lang="en-US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Char char="•"/>
            </a:pPr>
            <a:r>
              <a:rPr lang="en-US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Machine Learning Algorithm</a:t>
            </a:r>
            <a:r>
              <a:rPr lang="en-US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To optimize efficiency in pumping and monitoring, our sensor incorporates a machine learning-enhanced algorithm, ensuring precise and timely responses.</a:t>
            </a:r>
            <a:endParaRPr lang="en-US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FontTx/>
              <a:buChar char="•"/>
            </a:pPr>
            <a:r>
              <a:rPr lang="en-US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Application</a:t>
            </a:r>
            <a:r>
              <a:rPr lang="en-US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A application with Realtime control and Update mechanism for organ function report</a:t>
            </a:r>
            <a:endParaRPr lang="en-US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49" y="1572919"/>
            <a:ext cx="114450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solidFill>
                  <a:srgbClr val="374151"/>
                </a:solidFill>
                <a:latin typeface="Söhne"/>
              </a:rPr>
              <a:t>Problem statement: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The current landscape of Insulin pump for Type-2 Diabetics  lacks a cost-effective, non-invasive, and multipurpose solution for glucose detection. Traditional diagnostic methods are often invasive and costly, making continuous monitoring challenging. The problem at hand is to develop a single, versatile patch exclusively for non-invasive glucose detection, addressing the need for an affordable, accurate, and user-friendly glucose monitoring device to be added to the pump.</a:t>
            </a:r>
            <a:endParaRPr lang="en-US" dirty="0">
              <a:solidFill>
                <a:srgbClr val="374151"/>
              </a:solidFill>
              <a:latin typeface="Söhne"/>
              <a:ea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 rot="-10800000" flipV="1">
            <a:off x="622770" y="82729"/>
            <a:ext cx="110029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Sustainable Health Monitoring Patch: Advancing Non-Invasive Care"</a:t>
            </a:r>
            <a:endParaRPr lang="en-US" sz="3600" dirty="0">
              <a:latin typeface="Calibri Light"/>
              <a:ea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42" y="528696"/>
            <a:ext cx="4963351" cy="60324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Main Patch-Based Sensor:</a:t>
            </a:r>
            <a:endParaRPr lang="en-US" sz="1600" b="1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Multipurpose Functionality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The main patch-based sensor is a versatile device capable of non-invasive monitoring of various health parameters, including glucose levels, cardiovascular health, kidney functioning, and cystic fibrosis, all within a single wearable patch.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Advanced Materials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It incorporates cutting-edge materials such as carbon nanotubes (CNT), graphene, zinc alloy, and gold </a:t>
            </a:r>
            <a:r>
              <a:rPr lang="en-US" sz="1600" err="1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nanosponges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 (</a:t>
            </a:r>
            <a:r>
              <a:rPr lang="en-US" sz="1600" err="1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AuNS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). These materials contribute to its sensitivity and effectiveness in detecting different molecules and biomarkers.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User Comfort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The patch is designed for user comfort, with a flexible and lightweight structure that ensures a comfortable fit during extended wear. Its non-invasive nature minimizes discomfort for users.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Data Accuracy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Rigorous quality control measures and testing ensure high data accuracy. The patch provides precise and reliable health data, making it valuable for both monitoring and diagnosis.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Cost-Effective Solution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The patch is engineered to be cost-effective, making it accessible to a broader population. Its scalability and efficiency in production contribute to its </a:t>
            </a:r>
            <a:r>
              <a:rPr lang="en-US" sz="1600" dirty="0" err="1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afforablity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9436" y="613363"/>
            <a:ext cx="6468533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NIR Sensor (947nm):</a:t>
            </a:r>
            <a:endParaRPr lang="en-US" sz="1600" b="1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Wavelength Selection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The NIR sensor operates at a specific wavelength of 947nm. This wavelength is carefully chosen for its suitability in detecting target molecules like glucose with high accuracy and reduced interference from other substances.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Beer-Lambert Law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The sensor employs the Beer-Lambert law, a fundamental principle in spectroscopy, to quantify the concentration of molecules. This law relates the absorption of light to the concentration of the target molecule in the patch.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Enhanced Sensitivity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The NIR sensor's design and wavelength selection enhance its sensitivity to specific molecules, allowing for precise and reliable measurements. This feature is crucial for accurate glucose monitoring.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Non-Invasive Operation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The NIR sensor operates non-invasively, eliminating the need for pricking or invasive procedures. This makes it user-friendly and minimizes discomfort for individuals using the health monitoring patch.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Contributing to Accuracy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When integrated into the main patch-based sensor, the NIR sensor significantly contributes to the overall accuracy and reliability of health data, ensuring that users receive high-quality monitoring and diagnostic information.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9141" y="4404549"/>
            <a:ext cx="616749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1600" dirty="0">
              <a:ea typeface="Calibri"/>
              <a:cs typeface="Calibri"/>
            </a:endParaRPr>
          </a:p>
        </p:txBody>
      </p:sp>
      <p:pic>
        <p:nvPicPr>
          <p:cNvPr id="7" name="Picture 6" descr="A person with a iv drip attached to their ar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919" y="4630459"/>
            <a:ext cx="2743200" cy="1623453"/>
          </a:xfrm>
          <a:prstGeom prst="rect">
            <a:avLst/>
          </a:prstGeom>
        </p:spPr>
      </p:pic>
      <p:pic>
        <p:nvPicPr>
          <p:cNvPr id="8" name="Picture 7" descr="A diagram of a flattening and a flattening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19" y="4196641"/>
            <a:ext cx="4737570" cy="2058346"/>
          </a:xfrm>
          <a:prstGeom prst="rect">
            <a:avLst/>
          </a:prstGeom>
        </p:spPr>
      </p:pic>
      <p:pic>
        <p:nvPicPr>
          <p:cNvPr id="9" name="Picture 8" descr="A collage of different types of objects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2" y="231245"/>
            <a:ext cx="3721571" cy="32534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89508" y="862272"/>
            <a:ext cx="25689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AuNS</a:t>
            </a:r>
            <a:r>
              <a:rPr lang="en-US" dirty="0">
                <a:ea typeface="Calibri"/>
                <a:cs typeface="Calibri"/>
              </a:rPr>
              <a:t>(Gold </a:t>
            </a:r>
            <a:r>
              <a:rPr lang="en-US" dirty="0" err="1">
                <a:ea typeface="Calibri"/>
                <a:cs typeface="Calibri"/>
              </a:rPr>
              <a:t>NonoSponge</a:t>
            </a:r>
            <a:r>
              <a:rPr lang="en-US" dirty="0">
                <a:ea typeface="Calibri"/>
                <a:cs typeface="Calibri"/>
              </a:rPr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71629" y="696148"/>
            <a:ext cx="3894666" cy="4609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90074" y="3508962"/>
            <a:ext cx="406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CNT flattened for the Sensor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ircui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" y="2469350"/>
            <a:ext cx="4935125" cy="3151670"/>
          </a:xfrm>
          <a:prstGeom prst="rect">
            <a:avLst/>
          </a:prstGeom>
        </p:spPr>
      </p:pic>
      <p:pic>
        <p:nvPicPr>
          <p:cNvPr id="5" name="Picture 4" descr="A diagram of a block 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259" y="1878893"/>
            <a:ext cx="6628457" cy="4581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926" y="1373481"/>
            <a:ext cx="2634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Circuit for the Glucometer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89333" y="1232370"/>
            <a:ext cx="28222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Block Diagram for NIR </a:t>
            </a:r>
            <a:r>
              <a:rPr lang="en-US">
                <a:ea typeface="Calibri"/>
                <a:cs typeface="Calibri"/>
              </a:rPr>
              <a:t>Sensor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548" y="1347141"/>
            <a:ext cx="5537200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Recycling Nanomaterials:</a:t>
            </a:r>
            <a:endParaRPr lang="en-US" sz="1600" b="1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Sustainability Focus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To align with sustainability goals, the sensor design incorporates recyclable nanomaterials, such as carbon nanotubes (CNT) and graphene. These materials can be efficiently recycled, reducing environmental impact.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Reclamation Process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A structured reclamation process is established to extract and reuse nanomaterials from the worn-out or discarded patches. This minimizes waste and conserves valuable resources.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Resource Efficiency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Recycling nanomaterials not only reduces waste but also promotes resource efficiency, as it lowers the need for new raw materials in the manufacturing process of future patches.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Environmental Responsibility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The inclusion of recyclable nanomaterials demonstrates a commitment to environmental responsibility, contributing to a more sustainable approach to healthcare technology.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9660" y="1140177"/>
            <a:ext cx="5612459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Biodegradable Patch Materials:</a:t>
            </a:r>
            <a:endParaRPr lang="en-US" sz="1600" b="1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Eco-Friendly Design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The health monitoring patch is designed with biodegradable materials to minimize its environmental footprint. Components like the patch substrate and adhesive are carefully selected for their biodegradability.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Natural Polymer Usage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Biodegradable materials may include natural polymers like cellulose or starch-based adhesives. These materials break down naturally over time, reducing waste and pollution.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Reduced Landfill Impact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Biodegradable patches reduce the accumulation of non-recyclable waste in landfills, promoting a more responsible approach to disposable healthcare products.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User Health and Environment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The use of biodegradable materials not only benefits the environment but also ensures that users are not exposed to harmful substances when disposing of used patches.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marL="228600" indent="-228600"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Complete Decomposition</a:t>
            </a:r>
            <a:r>
              <a:rPr lang="en-US" sz="1600" dirty="0">
                <a:solidFill>
                  <a:srgbClr val="374151"/>
                </a:solidFill>
                <a:latin typeface="Calibri Light"/>
                <a:ea typeface="Calibri Light"/>
                <a:cs typeface="Calibri Light"/>
              </a:rPr>
              <a:t>: Biodegradable patch materials are selected to decompose into non-harmful byproducts, leaving minimal environmental impact as they break down.</a:t>
            </a:r>
            <a:endParaRPr lang="en-US" sz="16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815" y="131703"/>
            <a:ext cx="3320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4000" dirty="0">
                <a:solidFill>
                  <a:srgbClr val="374151"/>
                </a:solidFill>
                <a:ea typeface="+mn-lt"/>
                <a:cs typeface="+mn-lt"/>
              </a:rPr>
              <a:t>Sustainability 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6013</Words>
  <Application>WPS Presentation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Helvetica Neue</vt:lpstr>
      <vt:lpstr>Calibri Light</vt:lpstr>
      <vt:lpstr>Söhne</vt:lpstr>
      <vt:lpstr>Microsoft YaHei</vt:lpstr>
      <vt:lpstr>汉仪旗黑</vt:lpstr>
      <vt:lpstr>Arial Unicode MS</vt:lpstr>
      <vt:lpstr>Thonburi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sandeep</cp:lastModifiedBy>
  <cp:revision>218</cp:revision>
  <dcterms:created xsi:type="dcterms:W3CDTF">2024-10-22T18:48:51Z</dcterms:created>
  <dcterms:modified xsi:type="dcterms:W3CDTF">2024-10-22T18:48:51Z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1033-5.7.0.8090</vt:lpwstr>
  </property>
</Properties>
</file>