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56" r:id="rId2"/>
    <p:sldId id="361" r:id="rId3"/>
    <p:sldId id="393" r:id="rId4"/>
    <p:sldId id="383" r:id="rId5"/>
    <p:sldId id="396" r:id="rId6"/>
    <p:sldId id="394" r:id="rId7"/>
    <p:sldId id="395" r:id="rId8"/>
    <p:sldId id="384" r:id="rId9"/>
    <p:sldId id="381" r:id="rId10"/>
    <p:sldId id="398" r:id="rId11"/>
    <p:sldId id="385" r:id="rId12"/>
    <p:sldId id="401" r:id="rId13"/>
    <p:sldId id="386" r:id="rId14"/>
    <p:sldId id="402" r:id="rId15"/>
    <p:sldId id="403" r:id="rId16"/>
    <p:sldId id="353" r:id="rId17"/>
  </p:sldIdLst>
  <p:sldSz cx="16256000" cy="9144000"/>
  <p:notesSz cx="9144000" cy="6858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a:srgbClr val="589278"/>
    <a:srgbClr val="43B02A"/>
    <a:srgbClr val="267A52"/>
    <a:srgbClr val="00673E"/>
    <a:srgbClr val="006643"/>
    <a:srgbClr val="7AC1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1719" autoAdjust="0"/>
  </p:normalViewPr>
  <p:slideViewPr>
    <p:cSldViewPr snapToGrid="0" snapToObjects="1">
      <p:cViewPr varScale="1">
        <p:scale>
          <a:sx n="51" d="100"/>
          <a:sy n="51" d="100"/>
        </p:scale>
        <p:origin x="528" y="38"/>
      </p:cViewPr>
      <p:guideLst>
        <p:guide orient="horz" pos="2880"/>
        <p:guide pos="5120"/>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D678AF4-5E64-AC4C-BB17-179E924E563F}" type="datetimeFigureOut">
              <a:rPr lang="en-US" smtClean="0"/>
              <a:t>4/4/2023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DBA0A7F-40AB-B84E-BA8C-8861397EF456}" type="datetimeFigureOut">
              <a:rPr lang="en-US" smtClean="0"/>
              <a:t>4/4/2023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Good Morning everyone</a:t>
            </a:r>
          </a:p>
          <a:p>
            <a:r>
              <a:rPr lang="en-CA" dirty="0"/>
              <a:t>Team members intro</a:t>
            </a:r>
          </a:p>
          <a:p>
            <a:r>
              <a:rPr lang="en-CA" dirty="0"/>
              <a:t>Today we are gone see the topic Telco customer churn analysis using machine learning models.</a:t>
            </a:r>
          </a:p>
          <a:p>
            <a:endParaRPr lang="en-CA" dirty="0"/>
          </a:p>
          <a:p>
            <a:r>
              <a:rPr lang="en-CA" dirty="0"/>
              <a:t>In Industry People are dealing with lot of variety of Data,</a:t>
            </a:r>
          </a:p>
          <a:p>
            <a:r>
              <a:rPr lang="en-CA" dirty="0"/>
              <a:t>One interesting Problem that business is facing now days is Churn Analysis.</a:t>
            </a:r>
          </a:p>
          <a:p>
            <a:r>
              <a:rPr lang="en-CA" dirty="0"/>
              <a:t>Let’s dive deeper into Churn Analysis.</a:t>
            </a:r>
          </a:p>
          <a:p>
            <a:endParaRPr lang="en-CA" dirty="0"/>
          </a:p>
          <a:p>
            <a:r>
              <a:rPr lang="en-CA" dirty="0"/>
              <a:t>(Or)</a:t>
            </a:r>
          </a:p>
          <a:p>
            <a:endParaRPr lang="en-CA" dirty="0"/>
          </a:p>
          <a:p>
            <a:r>
              <a:rPr lang="en-US" b="0" i="0" dirty="0">
                <a:solidFill>
                  <a:srgbClr val="D1D5DB"/>
                </a:solidFill>
                <a:effectLst/>
                <a:latin typeface="Söhne"/>
              </a:rPr>
              <a:t>Good Morning everyone, Our topic is Telco customer churn analysis using machine learning models.</a:t>
            </a:r>
          </a:p>
          <a:p>
            <a:r>
              <a:rPr lang="en-US" b="0" i="0" dirty="0">
                <a:solidFill>
                  <a:srgbClr val="D1D5DB"/>
                </a:solidFill>
                <a:effectLst/>
                <a:latin typeface="Söhne"/>
              </a:rPr>
              <a:t> As data professionals, we often encounter diverse data sets in our industry, and one prominent issue businesses face is churn analysis. Let's explore this topic in more detail.</a:t>
            </a: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a:t>
            </a:fld>
            <a:endParaRPr lang="en-US"/>
          </a:p>
        </p:txBody>
      </p:sp>
    </p:spTree>
    <p:extLst>
      <p:ext uri="{BB962C8B-B14F-4D97-AF65-F5344CB8AC3E}">
        <p14:creationId xmlns:p14="http://schemas.microsoft.com/office/powerpoint/2010/main" val="2937832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combination of Random Forest Classifier with SMOTE and hyperparameter tuning helped to improve the model's performance on the imbalanced churn dataset, by reducing false negatives and increasing recall.</a:t>
            </a:r>
          </a:p>
          <a:p>
            <a:endParaRPr lang="en-US" b="0" i="0" dirty="0">
              <a:solidFill>
                <a:srgbClr val="D1D5DB"/>
              </a:solidFill>
              <a:effectLst/>
              <a:latin typeface="Söhne"/>
            </a:endParaRPr>
          </a:p>
          <a:p>
            <a:pPr marL="0" marR="0" lvl="0" indent="0" algn="l" defTabSz="781583"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Some of the hyperparameters that were tuned include the number of trees in the forest, the maximum depth of the trees, and the minimum number of samples required to split an internal node.</a:t>
            </a:r>
          </a:p>
          <a:p>
            <a:endParaRPr lang="en-US" b="0" i="0" dirty="0">
              <a:solidFill>
                <a:srgbClr val="D1D5DB"/>
              </a:solidFill>
              <a:effectLst/>
              <a:latin typeface="Söhne"/>
            </a:endParaRPr>
          </a:p>
          <a:p>
            <a:r>
              <a:rPr lang="en-US" b="0" i="0" dirty="0">
                <a:solidFill>
                  <a:srgbClr val="D1D5DB"/>
                </a:solidFill>
                <a:effectLst/>
                <a:latin typeface="Söhne"/>
              </a:rPr>
              <a:t>This model can be used to make predictions on new, unseen data, and can also be deployed in a production environment for real-time churn prediction.</a:t>
            </a:r>
          </a:p>
          <a:p>
            <a:endParaRPr lang="en-US" b="0" i="0" dirty="0">
              <a:solidFill>
                <a:srgbClr val="D1D5DB"/>
              </a:solidFill>
              <a:effectLst/>
              <a:latin typeface="Söhne"/>
            </a:endParaRPr>
          </a:p>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10</a:t>
            </a:fld>
            <a:endParaRPr lang="en-US"/>
          </a:p>
        </p:txBody>
      </p:sp>
    </p:spTree>
    <p:extLst>
      <p:ext uri="{BB962C8B-B14F-4D97-AF65-F5344CB8AC3E}">
        <p14:creationId xmlns:p14="http://schemas.microsoft.com/office/powerpoint/2010/main" val="634024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After comparing the ROC curves and AUC scores, we can select the model that has the highest AUC score as the best-performing model.</a:t>
            </a:r>
          </a:p>
          <a:p>
            <a:endParaRPr lang="en-US" b="0" i="0" dirty="0">
              <a:solidFill>
                <a:srgbClr val="D1D5DB"/>
              </a:solidFill>
              <a:effectLst/>
              <a:latin typeface="Söhne"/>
            </a:endParaRPr>
          </a:p>
          <a:p>
            <a:r>
              <a:rPr lang="en-US" b="0" i="0" dirty="0">
                <a:solidFill>
                  <a:srgbClr val="D1D5DB"/>
                </a:solidFill>
                <a:effectLst/>
                <a:latin typeface="Söhne"/>
              </a:rPr>
              <a:t>The AUC score of the Random Forest classifier with SMOTE and hyperparameter tuning is the highest among all the models, it can be considered as the best-performing model. This model has balanced classes, which can address the issue of imbalanced data. Additionally, by tuning the hyperparameters, we can find the optimal set of parameters that improve the model's performance. Overall, this model can effectively predict customer churn with a high degree of accuracy.</a:t>
            </a: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11</a:t>
            </a:fld>
            <a:endParaRPr lang="en-US"/>
          </a:p>
        </p:txBody>
      </p:sp>
    </p:spTree>
    <p:extLst>
      <p:ext uri="{BB962C8B-B14F-4D97-AF65-F5344CB8AC3E}">
        <p14:creationId xmlns:p14="http://schemas.microsoft.com/office/powerpoint/2010/main" val="319842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Among all the models, the Random Forest Classification with Hyperparameter and SMOTE sampling has the highest F1 score of 0.8159, indicating that this model is the most accurate in predicting the target variable.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Random Forest Classification with SMOTE sampling also performed well with an F1 score of 0.8010, indicating that oversampling the minority class using SMOTE has improved the performance of the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Ensemble models (both Hard and Soft Voting) with SMOTE sampling have higher F1 scores than the corresponding models without ensemble voting.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Logistic Regression and Decision Tree Classification models perform similarly and have lower F1 scores than other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SVM Classification models have moderate F1 scores and have performed better with the addition of SMOTE sampling.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Overall, the Random Forest model with Hyperparameter tuning and SMOTE sampling is the best-performing model, followed closely by the Ensemble Soft Voting with SMOTE sampling model.</a:t>
            </a: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12</a:t>
            </a:fld>
            <a:endParaRPr lang="en-US"/>
          </a:p>
        </p:txBody>
      </p:sp>
    </p:spTree>
    <p:extLst>
      <p:ext uri="{BB962C8B-B14F-4D97-AF65-F5344CB8AC3E}">
        <p14:creationId xmlns:p14="http://schemas.microsoft.com/office/powerpoint/2010/main" val="311545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15</a:t>
            </a:fld>
            <a:endParaRPr lang="en-US"/>
          </a:p>
        </p:txBody>
      </p:sp>
    </p:spTree>
    <p:extLst>
      <p:ext uri="{BB962C8B-B14F-4D97-AF65-F5344CB8AC3E}">
        <p14:creationId xmlns:p14="http://schemas.microsoft.com/office/powerpoint/2010/main" val="127317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Churn?</a:t>
            </a:r>
          </a:p>
          <a:p>
            <a:endParaRPr lang="en-CA" dirty="0"/>
          </a:p>
          <a:p>
            <a:r>
              <a:rPr lang="en-CA" dirty="0"/>
              <a:t>When an existing customers who is using the services of a company and stop using the service of the company.</a:t>
            </a:r>
          </a:p>
          <a:p>
            <a:endParaRPr lang="en-CA" dirty="0"/>
          </a:p>
          <a:p>
            <a:r>
              <a:rPr lang="en-CA" dirty="0"/>
              <a:t>Moves to other company to have better benefits</a:t>
            </a:r>
          </a:p>
          <a:p>
            <a:endParaRPr lang="en-CA" dirty="0"/>
          </a:p>
          <a:p>
            <a:r>
              <a:rPr lang="en-CA" dirty="0"/>
              <a:t>So these factors impact revenue of a company. Deteriorates the brand value.</a:t>
            </a:r>
          </a:p>
          <a:p>
            <a:endParaRPr lang="en-CA" dirty="0"/>
          </a:p>
          <a:p>
            <a:r>
              <a:rPr lang="en-CA" dirty="0"/>
              <a:t>In telecommunication industry, churn plays an very important role. So analyzing and predicting churn is important.</a:t>
            </a:r>
          </a:p>
          <a:p>
            <a:endParaRPr lang="en-CA" dirty="0"/>
          </a:p>
          <a:p>
            <a:r>
              <a:rPr lang="en-CA" dirty="0"/>
              <a:t>Scope of this project is to retain its customers in a long period of time.</a:t>
            </a:r>
          </a:p>
          <a:p>
            <a:endParaRPr lang="en-CA" dirty="0"/>
          </a:p>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2</a:t>
            </a:fld>
            <a:endParaRPr lang="en-US"/>
          </a:p>
        </p:txBody>
      </p:sp>
    </p:spTree>
    <p:extLst>
      <p:ext uri="{BB962C8B-B14F-4D97-AF65-F5344CB8AC3E}">
        <p14:creationId xmlns:p14="http://schemas.microsoft.com/office/powerpoint/2010/main" val="62031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dataset used in this project is Telco churn dataset provided by IBM.</a:t>
            </a:r>
          </a:p>
          <a:p>
            <a:endParaRPr lang="en-CA" dirty="0"/>
          </a:p>
          <a:p>
            <a:r>
              <a:rPr lang="en-CA" dirty="0"/>
              <a:t>The dataset contains 7043 records and each record has 21 features.</a:t>
            </a:r>
          </a:p>
          <a:p>
            <a:endParaRPr lang="en-CA" dirty="0"/>
          </a:p>
          <a:p>
            <a:r>
              <a:rPr lang="en-CA" dirty="0"/>
              <a:t>The Churn Column is our Target Variable, where the class No means that the customers are loyal to the company and the class Yes means that the customers who are not loyal and left the company.</a:t>
            </a:r>
          </a:p>
          <a:p>
            <a:endParaRPr lang="en-CA" dirty="0"/>
          </a:p>
          <a:p>
            <a:r>
              <a:rPr lang="en-CA" dirty="0"/>
              <a:t>Tenure is very important feature, which refers to the period of time the customer stayed in the company.  And some other important features are gender, senior citizen, phone service , payment methods and internet service.</a:t>
            </a:r>
          </a:p>
          <a:p>
            <a:endParaRPr lang="en-CA" dirty="0"/>
          </a:p>
          <a:p>
            <a:r>
              <a:rPr lang="en-CA" dirty="0"/>
              <a:t>Making visuals of the Data to understand it and know the Skewness and the distribution of the data.</a:t>
            </a:r>
          </a:p>
          <a:p>
            <a:endParaRPr lang="en-CA" dirty="0"/>
          </a:p>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3</a:t>
            </a:fld>
            <a:endParaRPr lang="en-US"/>
          </a:p>
        </p:txBody>
      </p:sp>
    </p:spTree>
    <p:extLst>
      <p:ext uri="{BB962C8B-B14F-4D97-AF65-F5344CB8AC3E}">
        <p14:creationId xmlns:p14="http://schemas.microsoft.com/office/powerpoint/2010/main" val="607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Data Preparation part, we tend to change the data type for doing modeling. Here in our dataset the Total charges is converted from object to float as it contains numeric features.</a:t>
            </a:r>
          </a:p>
          <a:p>
            <a:endParaRPr lang="en-CA" dirty="0"/>
          </a:p>
          <a:p>
            <a:r>
              <a:rPr lang="en-CA" dirty="0"/>
              <a:t>After changing it into numeric we have some empty values in it due to empty spaces given in the data collection. We are replacing the empty space with the Nan. </a:t>
            </a:r>
          </a:p>
          <a:p>
            <a:endParaRPr lang="en-CA" dirty="0"/>
          </a:p>
          <a:p>
            <a:r>
              <a:rPr lang="en-CA" dirty="0"/>
              <a:t>Handling Missing values places an important role, </a:t>
            </a:r>
            <a:r>
              <a:rPr lang="en-US" b="0" i="0" dirty="0">
                <a:solidFill>
                  <a:srgbClr val="D1D5DB"/>
                </a:solidFill>
                <a:effectLst/>
                <a:latin typeface="Söhne"/>
              </a:rPr>
              <a:t>but this may result in loss of valuable data. Alternatively, imputation methods can be used to estimate missing values.</a:t>
            </a:r>
            <a:endParaRPr lang="en-CA" dirty="0"/>
          </a:p>
          <a:p>
            <a:endParaRPr lang="en-CA" dirty="0"/>
          </a:p>
          <a:p>
            <a:r>
              <a:rPr lang="en-CA" dirty="0"/>
              <a:t>Now we are going to impute the missing data by median. Here total charges Nan values is imputed by its median.</a:t>
            </a:r>
          </a:p>
          <a:p>
            <a:endParaRPr lang="en-CA" dirty="0"/>
          </a:p>
          <a:p>
            <a:r>
              <a:rPr lang="en-CA" dirty="0"/>
              <a:t>We also Performed EDA to </a:t>
            </a:r>
            <a:r>
              <a:rPr lang="en-US" b="0" i="0" dirty="0">
                <a:solidFill>
                  <a:srgbClr val="222222"/>
                </a:solidFill>
                <a:effectLst/>
                <a:latin typeface="Lato" panose="020F0502020204030203" pitchFamily="34" charset="0"/>
              </a:rPr>
              <a:t>Analyze the hidden Trends within the data.</a:t>
            </a:r>
            <a:endParaRPr lang="en-CA" dirty="0"/>
          </a:p>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4</a:t>
            </a:fld>
            <a:endParaRPr lang="en-US"/>
          </a:p>
        </p:txBody>
      </p:sp>
    </p:spTree>
    <p:extLst>
      <p:ext uri="{BB962C8B-B14F-4D97-AF65-F5344CB8AC3E}">
        <p14:creationId xmlns:p14="http://schemas.microsoft.com/office/powerpoint/2010/main" val="378753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One Hot Encoding is a technique used to convert categorical data into numerical data for machine learning algorithms to better interpret.</a:t>
            </a:r>
          </a:p>
          <a:p>
            <a:pPr marL="0" marR="0" lvl="0" indent="0" algn="l" defTabSz="781583"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It works by creating a binary representation of each category in a feature column, where a 1 indicates the presence of a category and a 0 indicates its absence.</a:t>
            </a:r>
          </a:p>
          <a:p>
            <a:pPr marL="0" marR="0" lvl="0" indent="0" algn="l" defTabSz="781583"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r>
              <a:rPr lang="en-US" b="0" i="0" dirty="0">
                <a:solidFill>
                  <a:srgbClr val="D1D5DB"/>
                </a:solidFill>
                <a:effectLst/>
                <a:latin typeface="Söhne"/>
              </a:rPr>
              <a:t>One hot encoding can convert features into a format that can be used for training predictive models accurately and its reliable for this dataset which has very less categories.</a:t>
            </a: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5</a:t>
            </a:fld>
            <a:endParaRPr lang="en-US"/>
          </a:p>
        </p:txBody>
      </p:sp>
    </p:spTree>
    <p:extLst>
      <p:ext uri="{BB962C8B-B14F-4D97-AF65-F5344CB8AC3E}">
        <p14:creationId xmlns:p14="http://schemas.microsoft.com/office/powerpoint/2010/main" val="282809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our project the target variable churn is imbalanced, where non churn customers contribute 73.5% and churn customers contribute only 26.5%.</a:t>
            </a:r>
          </a:p>
          <a:p>
            <a:endParaRPr lang="en-CA" dirty="0"/>
          </a:p>
          <a:p>
            <a:r>
              <a:rPr lang="en-US" b="0" i="0" dirty="0">
                <a:solidFill>
                  <a:srgbClr val="D1D5DB"/>
                </a:solidFill>
                <a:effectLst/>
                <a:latin typeface="Söhne"/>
              </a:rPr>
              <a:t>Handling imbalanced data in the target variable churn is a critical step in ensuring the success of our machine learning model, planning to use smote method and Stratified sampling.</a:t>
            </a: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6</a:t>
            </a:fld>
            <a:endParaRPr lang="en-US"/>
          </a:p>
        </p:txBody>
      </p:sp>
    </p:spTree>
    <p:extLst>
      <p:ext uri="{BB962C8B-B14F-4D97-AF65-F5344CB8AC3E}">
        <p14:creationId xmlns:p14="http://schemas.microsoft.com/office/powerpoint/2010/main" val="399271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Correlation matrix helps in identifying the correlation between the different variables in the churn dataset. </a:t>
            </a:r>
          </a:p>
          <a:p>
            <a:endParaRPr lang="en-US" b="0" i="0" dirty="0">
              <a:solidFill>
                <a:srgbClr val="D1D5DB"/>
              </a:solidFill>
              <a:effectLst/>
              <a:latin typeface="Söhne"/>
            </a:endParaRPr>
          </a:p>
          <a:p>
            <a:r>
              <a:rPr lang="en-US" b="0" i="0" dirty="0">
                <a:solidFill>
                  <a:srgbClr val="D1D5DB"/>
                </a:solidFill>
                <a:effectLst/>
                <a:latin typeface="Söhne"/>
              </a:rPr>
              <a:t>Here Correlation is plotted with the target variable churn.</a:t>
            </a:r>
          </a:p>
          <a:p>
            <a:endParaRPr lang="en-US" b="0" i="0" dirty="0">
              <a:solidFill>
                <a:srgbClr val="D1D5DB"/>
              </a:solidFill>
              <a:effectLst/>
              <a:latin typeface="Söhne"/>
            </a:endParaRPr>
          </a:p>
          <a:p>
            <a:pPr marL="0" indent="0" algn="l">
              <a:buFont typeface="Arial" panose="020B0604020202020204" pitchFamily="34" charset="0"/>
              <a:buNone/>
            </a:pP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Correlation matrix helps us to select the features which are highly co-related to the target variable.</a:t>
            </a:r>
          </a:p>
          <a:p>
            <a:pPr marL="457200" indent="-457200" algn="l">
              <a:buFont typeface="Arial" panose="020B0604020202020204" pitchFamily="34" charset="0"/>
              <a:buChar char="•"/>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lgn="l">
              <a:buFont typeface="Arial" panose="020B0604020202020204" pitchFamily="34" charset="0"/>
              <a:buNone/>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Here -1 indicating a perfect negative correlation, 0 indicating no correlation, and 1 indicating a perfect positive correlation.</a:t>
            </a:r>
          </a:p>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7</a:t>
            </a:fld>
            <a:endParaRPr lang="en-US"/>
          </a:p>
        </p:txBody>
      </p:sp>
    </p:spTree>
    <p:extLst>
      <p:ext uri="{BB962C8B-B14F-4D97-AF65-F5344CB8AC3E}">
        <p14:creationId xmlns:p14="http://schemas.microsoft.com/office/powerpoint/2010/main" val="221323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It's important to evaluate multiple models and select the one that performs the best.</a:t>
            </a:r>
          </a:p>
          <a:p>
            <a:endParaRPr lang="en-US" b="0" i="0" dirty="0">
              <a:solidFill>
                <a:srgbClr val="D1D5DB"/>
              </a:solidFill>
              <a:effectLst/>
              <a:latin typeface="Söhne"/>
            </a:endParaRPr>
          </a:p>
          <a:p>
            <a:r>
              <a:rPr lang="en-US" b="0" i="0" dirty="0">
                <a:solidFill>
                  <a:srgbClr val="D1D5DB"/>
                </a:solidFill>
                <a:effectLst/>
                <a:latin typeface="Söhne"/>
              </a:rPr>
              <a:t>Hyperparameter tuning can be performed to optimize the performance of the model.</a:t>
            </a:r>
          </a:p>
          <a:p>
            <a:endParaRPr lang="en-US" b="0" i="0" dirty="0">
              <a:solidFill>
                <a:srgbClr val="D1D5DB"/>
              </a:solidFill>
              <a:effectLst/>
              <a:latin typeface="Söhne"/>
            </a:endParaRPr>
          </a:p>
          <a:p>
            <a:r>
              <a:rPr lang="en-US" b="0" i="0" dirty="0">
                <a:solidFill>
                  <a:srgbClr val="D1D5DB"/>
                </a:solidFill>
                <a:effectLst/>
                <a:latin typeface="Söhne"/>
              </a:rPr>
              <a:t>SMOTE</a:t>
            </a:r>
          </a:p>
          <a:p>
            <a:endParaRPr lang="en-US" b="0" i="0" dirty="0">
              <a:solidFill>
                <a:srgbClr val="D1D5DB"/>
              </a:solidFill>
              <a:effectLst/>
              <a:latin typeface="Söhne"/>
            </a:endParaRPr>
          </a:p>
          <a:p>
            <a:r>
              <a:rPr lang="en-US" b="0" i="0" dirty="0">
                <a:solidFill>
                  <a:srgbClr val="D1D5DB"/>
                </a:solidFill>
                <a:effectLst/>
                <a:latin typeface="Söhne"/>
              </a:rPr>
              <a:t>Stratified Sampling</a:t>
            </a:r>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8</a:t>
            </a:fld>
            <a:endParaRPr lang="en-US"/>
          </a:p>
        </p:txBody>
      </p:sp>
    </p:spTree>
    <p:extLst>
      <p:ext uri="{BB962C8B-B14F-4D97-AF65-F5344CB8AC3E}">
        <p14:creationId xmlns:p14="http://schemas.microsoft.com/office/powerpoint/2010/main" val="331038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Pipelines Created in our Project - - - </a:t>
            </a:r>
          </a:p>
          <a:p>
            <a:endParaRPr lang="en-CA" dirty="0"/>
          </a:p>
          <a:p>
            <a:r>
              <a:rPr lang="en-CA" dirty="0"/>
              <a:t>Explain the various pipelines and the Highest performing models. Show the Flow.</a:t>
            </a:r>
          </a:p>
          <a:p>
            <a:r>
              <a:rPr lang="en-CA" dirty="0"/>
              <a:t>Explain more about SMOTE and Stratified.</a:t>
            </a:r>
          </a:p>
          <a:p>
            <a:r>
              <a:rPr lang="en-CA" dirty="0"/>
              <a:t>Highlight cross validation and Hyperparameter Tuning.</a:t>
            </a:r>
          </a:p>
          <a:p>
            <a:r>
              <a:rPr lang="en-CA" dirty="0"/>
              <a:t>Ensemble learning methods used in our project.</a:t>
            </a:r>
          </a:p>
          <a:p>
            <a:endParaRPr lang="en-CA" dirty="0"/>
          </a:p>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9</a:t>
            </a:fld>
            <a:endParaRPr lang="en-US"/>
          </a:p>
        </p:txBody>
      </p:sp>
    </p:spTree>
    <p:extLst>
      <p:ext uri="{BB962C8B-B14F-4D97-AF65-F5344CB8AC3E}">
        <p14:creationId xmlns:p14="http://schemas.microsoft.com/office/powerpoint/2010/main" val="357384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81"/>
            <a:ext cx="16256000" cy="1739093"/>
          </a:xfrm>
          <a:prstGeom prst="rect">
            <a:avLst/>
          </a:prstGeom>
        </p:spPr>
      </p:pic>
      <p:sp>
        <p:nvSpPr>
          <p:cNvPr id="2" name="Title 1"/>
          <p:cNvSpPr>
            <a:spLocks noGrp="1"/>
          </p:cNvSpPr>
          <p:nvPr>
            <p:ph type="ctrTitle" hasCustomPrompt="1"/>
          </p:nvPr>
        </p:nvSpPr>
        <p:spPr>
          <a:xfrm>
            <a:off x="812802" y="1716573"/>
            <a:ext cx="9667566" cy="2180690"/>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812802" y="4032728"/>
            <a:ext cx="12156441" cy="2336800"/>
          </a:xfrm>
        </p:spPr>
        <p:txBody>
          <a:bodyPr lIns="0" tIns="0" rIns="0" bIns="0">
            <a:noAutofit/>
          </a:bodyPr>
          <a:lstStyle>
            <a:lvl1pPr marL="0" indent="0" algn="l">
              <a:lnSpc>
                <a:spcPct val="100000"/>
              </a:lnSpc>
              <a:buNone/>
              <a:defRPr sz="4800" baseline="0">
                <a:solidFill>
                  <a:schemeClr val="accent3"/>
                </a:solidFill>
              </a:defRPr>
            </a:lvl1pPr>
            <a:lvl2pPr marL="781524" indent="0" algn="ctr">
              <a:buNone/>
              <a:defRPr>
                <a:solidFill>
                  <a:schemeClr val="tx1">
                    <a:tint val="75000"/>
                  </a:schemeClr>
                </a:solidFill>
              </a:defRPr>
            </a:lvl2pPr>
            <a:lvl3pPr marL="1563052" indent="0" algn="ctr">
              <a:buNone/>
              <a:defRPr>
                <a:solidFill>
                  <a:schemeClr val="tx1">
                    <a:tint val="75000"/>
                  </a:schemeClr>
                </a:solidFill>
              </a:defRPr>
            </a:lvl3pPr>
            <a:lvl4pPr marL="2344573" indent="0" algn="ctr">
              <a:buNone/>
              <a:defRPr>
                <a:solidFill>
                  <a:schemeClr val="tx1">
                    <a:tint val="75000"/>
                  </a:schemeClr>
                </a:solidFill>
              </a:defRPr>
            </a:lvl4pPr>
            <a:lvl5pPr marL="3126101" indent="0" algn="ctr">
              <a:buNone/>
              <a:defRPr>
                <a:solidFill>
                  <a:schemeClr val="tx1">
                    <a:tint val="75000"/>
                  </a:schemeClr>
                </a:solidFill>
              </a:defRPr>
            </a:lvl5pPr>
            <a:lvl6pPr marL="3907622" indent="0" algn="ctr">
              <a:buNone/>
              <a:defRPr>
                <a:solidFill>
                  <a:schemeClr val="tx1">
                    <a:tint val="75000"/>
                  </a:schemeClr>
                </a:solidFill>
              </a:defRPr>
            </a:lvl6pPr>
            <a:lvl7pPr marL="4689148" indent="0" algn="ctr">
              <a:buNone/>
              <a:defRPr>
                <a:solidFill>
                  <a:schemeClr val="tx1">
                    <a:tint val="75000"/>
                  </a:schemeClr>
                </a:solidFill>
              </a:defRPr>
            </a:lvl7pPr>
            <a:lvl8pPr marL="5470673" indent="0" algn="ctr">
              <a:buNone/>
              <a:defRPr>
                <a:solidFill>
                  <a:schemeClr val="tx1">
                    <a:tint val="75000"/>
                  </a:schemeClr>
                </a:solidFill>
              </a:defRPr>
            </a:lvl8pPr>
            <a:lvl9pPr marL="6252197"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829654" y="7346548"/>
            <a:ext cx="7144908" cy="993775"/>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6554" y="825406"/>
            <a:ext cx="3390569"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812804" y="3115735"/>
            <a:ext cx="4672884" cy="4419601"/>
          </a:xfrm>
        </p:spPr>
        <p:txBody>
          <a:bodyPr/>
          <a:lstStyle>
            <a:lvl1pPr>
              <a:spcBef>
                <a:spcPts val="1600"/>
              </a:spcBef>
              <a:defRPr baseline="0"/>
            </a:lvl1pPr>
            <a:lvl3pPr marL="2020215" indent="-457165">
              <a:buFont typeface="Arial"/>
              <a:buChar char="•"/>
              <a:defRPr/>
            </a:lvl3pPr>
            <a:lvl4pPr>
              <a:spcBef>
                <a:spcPts val="1102"/>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380" y="3115735"/>
            <a:ext cx="4643547" cy="4419601"/>
          </a:xfrm>
        </p:spPr>
        <p:txBody>
          <a:bodyPr/>
          <a:lstStyle>
            <a:lvl1pPr>
              <a:spcBef>
                <a:spcPts val="1600"/>
              </a:spcBef>
              <a:defRPr baseline="0"/>
            </a:lvl1pPr>
            <a:lvl3pPr marL="2020215" indent="-457165">
              <a:buFont typeface="Arial"/>
              <a:buChar char="•"/>
              <a:defRPr/>
            </a:lvl3pPr>
            <a:lvl4pPr>
              <a:spcBef>
                <a:spcPts val="1102"/>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5129" y="3115735"/>
            <a:ext cx="4672992" cy="4419601"/>
          </a:xfrm>
        </p:spPr>
        <p:txBody>
          <a:bodyPr/>
          <a:lstStyle>
            <a:lvl1pPr>
              <a:spcBef>
                <a:spcPts val="1600"/>
              </a:spcBef>
              <a:defRPr baseline="0"/>
            </a:lvl1pPr>
            <a:lvl3pPr marL="2020215" indent="-457165">
              <a:buFont typeface="Arial"/>
              <a:buChar char="•"/>
              <a:defRPr/>
            </a:lvl3pPr>
            <a:lvl4pPr>
              <a:spcBef>
                <a:spcPts val="1102"/>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812803" y="2405065"/>
            <a:ext cx="4672882" cy="710671"/>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5807380" y="2405065"/>
            <a:ext cx="4643547" cy="710671"/>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10785129" y="2405065"/>
            <a:ext cx="4672882" cy="710671"/>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8" name="Slide Number Placeholder 8"/>
          <p:cNvSpPr>
            <a:spLocks noGrp="1"/>
          </p:cNvSpPr>
          <p:nvPr>
            <p:ph type="sldNum" sz="quarter" idx="21"/>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812804" y="2404537"/>
            <a:ext cx="4672884" cy="2409137"/>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380" y="2404537"/>
            <a:ext cx="4643547" cy="2409137"/>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5129" y="2404537"/>
            <a:ext cx="4672992" cy="2409137"/>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04" y="5130804"/>
            <a:ext cx="4672884" cy="2409137"/>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380" y="5130804"/>
            <a:ext cx="4643547" cy="2409137"/>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5129" y="5130804"/>
            <a:ext cx="4672992" cy="2409137"/>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8" name="Slide Number Placeholder 8"/>
          <p:cNvSpPr>
            <a:spLocks noGrp="1"/>
          </p:cNvSpPr>
          <p:nvPr>
            <p:ph type="sldNum" sz="quarter" idx="21"/>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812804" y="3115733"/>
            <a:ext cx="4672884" cy="1697938"/>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380" y="3115733"/>
            <a:ext cx="4643547" cy="1697938"/>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5129" y="3115733"/>
            <a:ext cx="4672992" cy="1697938"/>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04" y="5858406"/>
            <a:ext cx="4672884" cy="1681532"/>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380" y="5858406"/>
            <a:ext cx="4643547" cy="1681532"/>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5129" y="5858406"/>
            <a:ext cx="4672992" cy="1681532"/>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812803" y="2405065"/>
            <a:ext cx="4672882" cy="710671"/>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5807380" y="2405065"/>
            <a:ext cx="4643547" cy="710671"/>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10785129" y="2405065"/>
            <a:ext cx="4672882" cy="710671"/>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812803" y="5147738"/>
            <a:ext cx="4672882" cy="710671"/>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5807380" y="5147738"/>
            <a:ext cx="4643547" cy="710671"/>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10785129" y="5147738"/>
            <a:ext cx="4672882" cy="710671"/>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25" name="Slide Number Placeholder 8"/>
          <p:cNvSpPr>
            <a:spLocks noGrp="1"/>
          </p:cNvSpPr>
          <p:nvPr>
            <p:ph type="sldNum" sz="quarter" idx="27"/>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812804" y="2404534"/>
            <a:ext cx="11614645" cy="5130800"/>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5"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04" y="660398"/>
            <a:ext cx="11614645" cy="6874936"/>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6"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812806" y="3115735"/>
            <a:ext cx="7161758" cy="4419601"/>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296359" y="3115735"/>
            <a:ext cx="7146841" cy="4419601"/>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04" y="2405065"/>
            <a:ext cx="7161756" cy="710671"/>
          </a:xfrm>
        </p:spPr>
        <p:txBody>
          <a:bodyPr/>
          <a:lstStyle>
            <a:lvl1pPr>
              <a:defRPr sz="2098"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296359" y="2405065"/>
            <a:ext cx="7146841" cy="710671"/>
          </a:xfrm>
        </p:spPr>
        <p:txBody>
          <a:bodyPr/>
          <a:lstStyle>
            <a:lvl1pPr>
              <a:defRPr sz="2098"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9"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812804" y="3115735"/>
            <a:ext cx="4672884" cy="4419601"/>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10785131" y="3115735"/>
            <a:ext cx="4658069" cy="4419601"/>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03" y="2405065"/>
            <a:ext cx="4672882" cy="710671"/>
          </a:xfrm>
        </p:spPr>
        <p:txBody>
          <a:bodyPr/>
          <a:lstStyle>
            <a:lvl1pPr>
              <a:defRPr sz="2098"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5129" y="2405065"/>
            <a:ext cx="4658069" cy="710671"/>
          </a:xfrm>
        </p:spPr>
        <p:txBody>
          <a:bodyPr/>
          <a:lstStyle>
            <a:lvl1pPr>
              <a:defRPr sz="2098"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379" y="3115735"/>
            <a:ext cx="4643545" cy="4419601"/>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5807378" y="2405065"/>
            <a:ext cx="4643545" cy="710671"/>
          </a:xfrm>
        </p:spPr>
        <p:txBody>
          <a:bodyPr/>
          <a:lstStyle>
            <a:lvl1pPr>
              <a:defRPr sz="2098"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21"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04" y="5858408"/>
            <a:ext cx="4672884" cy="1697939"/>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5131" y="5858408"/>
            <a:ext cx="4658069" cy="1697939"/>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03" y="5147738"/>
            <a:ext cx="4672882" cy="710671"/>
          </a:xfrm>
        </p:spPr>
        <p:txBody>
          <a:bodyPr/>
          <a:lstStyle>
            <a:lvl1pPr>
              <a:defRPr sz="2098"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10785129" y="5147738"/>
            <a:ext cx="4658069" cy="710671"/>
          </a:xfrm>
        </p:spPr>
        <p:txBody>
          <a:bodyPr/>
          <a:lstStyle>
            <a:lvl1pPr>
              <a:defRPr sz="2098"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5807379" y="5858408"/>
            <a:ext cx="4643545" cy="1697939"/>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378" y="5147738"/>
            <a:ext cx="4643545" cy="710671"/>
          </a:xfrm>
        </p:spPr>
        <p:txBody>
          <a:bodyPr/>
          <a:lstStyle>
            <a:lvl1pPr>
              <a:defRPr sz="2098"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812804" y="3115735"/>
            <a:ext cx="4672884" cy="1697939"/>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5131" y="3115735"/>
            <a:ext cx="4658069" cy="1697939"/>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03" y="2405065"/>
            <a:ext cx="4672882" cy="710671"/>
          </a:xfrm>
        </p:spPr>
        <p:txBody>
          <a:bodyPr/>
          <a:lstStyle>
            <a:lvl1pPr>
              <a:defRPr sz="2098"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5129" y="2405065"/>
            <a:ext cx="4658069" cy="710671"/>
          </a:xfrm>
        </p:spPr>
        <p:txBody>
          <a:bodyPr/>
          <a:lstStyle>
            <a:lvl1pPr>
              <a:defRPr sz="2098"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379" y="3115735"/>
            <a:ext cx="4643545" cy="1697939"/>
          </a:xfrm>
        </p:spPr>
        <p:txBody>
          <a:bodyPr/>
          <a:lstStyle>
            <a:lvl1pPr>
              <a:spcBef>
                <a:spcPts val="1703"/>
              </a:spcBef>
              <a:defRPr sz="2098" baseline="0"/>
            </a:lvl1pPr>
            <a:lvl2pPr>
              <a:defRPr sz="2098"/>
            </a:lvl2pPr>
            <a:lvl3pPr marL="2020215" indent="-457165">
              <a:buFont typeface="Arial"/>
              <a:buChar char="•"/>
              <a:defRPr sz="2098"/>
            </a:lvl3pPr>
            <a:lvl4pPr>
              <a:spcBef>
                <a:spcPts val="901"/>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378" y="2405065"/>
            <a:ext cx="4643545" cy="710671"/>
          </a:xfrm>
        </p:spPr>
        <p:txBody>
          <a:bodyPr/>
          <a:lstStyle>
            <a:lvl1pPr>
              <a:defRPr sz="2098"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35"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04" y="3860800"/>
            <a:ext cx="4672884" cy="3679138"/>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380" y="3860800"/>
            <a:ext cx="4643547" cy="3679138"/>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5129" y="3860800"/>
            <a:ext cx="4672992" cy="3679138"/>
          </a:xfrm>
        </p:spPr>
        <p:txBody>
          <a:bodyPr/>
          <a:lstStyle>
            <a:lvl1pPr>
              <a:spcBef>
                <a:spcPts val="1600"/>
              </a:spcBef>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02" y="2475444"/>
            <a:ext cx="4672884" cy="1226329"/>
          </a:xfrm>
        </p:spPr>
        <p:txBody>
          <a:bodyPr anchor="b"/>
          <a:lstStyle>
            <a:lvl1pPr>
              <a:lnSpc>
                <a:spcPct val="80000"/>
              </a:lnSpc>
              <a:defRPr sz="11198">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378" y="2475444"/>
            <a:ext cx="4643545" cy="1226329"/>
          </a:xfrm>
        </p:spPr>
        <p:txBody>
          <a:bodyPr anchor="b"/>
          <a:lstStyle>
            <a:lvl1pPr>
              <a:lnSpc>
                <a:spcPct val="80000"/>
              </a:lnSpc>
              <a:defRPr sz="11198">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5129" y="2475444"/>
            <a:ext cx="4672992" cy="1226329"/>
          </a:xfrm>
        </p:spPr>
        <p:txBody>
          <a:bodyPr anchor="b"/>
          <a:lstStyle>
            <a:lvl1pPr>
              <a:lnSpc>
                <a:spcPct val="80000"/>
              </a:lnSpc>
              <a:defRPr sz="11198">
                <a:solidFill>
                  <a:srgbClr val="599A83"/>
                </a:solidFill>
              </a:defRPr>
            </a:lvl1pPr>
          </a:lstStyle>
          <a:p>
            <a:pPr lvl="0"/>
            <a:r>
              <a:rPr lang="en-CA" dirty="0"/>
              <a:t>#,###</a:t>
            </a:r>
          </a:p>
        </p:txBody>
      </p:sp>
      <p:sp>
        <p:nvSpPr>
          <p:cNvPr id="28"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35" name="Slide Number Placeholder 8"/>
          <p:cNvSpPr>
            <a:spLocks noGrp="1"/>
          </p:cNvSpPr>
          <p:nvPr>
            <p:ph type="sldNum" sz="quarter" idx="24"/>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04" y="3701770"/>
            <a:ext cx="4672884" cy="3838169"/>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380" y="3701770"/>
            <a:ext cx="4643547" cy="3838169"/>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5129" y="3701770"/>
            <a:ext cx="4672992" cy="3838169"/>
          </a:xfrm>
        </p:spPr>
        <p:txBody>
          <a:bodyPr/>
          <a:lstStyle>
            <a:lvl1pPr>
              <a:spcBef>
                <a:spcPts val="1600"/>
              </a:spcBef>
              <a:defRPr baseline="0"/>
            </a:lvl1pPr>
            <a:lvl3pPr marL="2020215" indent="-457165">
              <a:buFont typeface="Arial"/>
              <a:buChar char="•"/>
              <a:defRPr/>
            </a:lvl3pPr>
            <a:lvl4pPr>
              <a:spcBef>
                <a:spcPts val="1102"/>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02" y="2441578"/>
            <a:ext cx="4672884" cy="1260195"/>
          </a:xfrm>
        </p:spPr>
        <p:txBody>
          <a:bodyPr anchor="t"/>
          <a:lstStyle>
            <a:lvl1pPr>
              <a:lnSpc>
                <a:spcPct val="80000"/>
              </a:lnSpc>
              <a:defRPr sz="7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378" y="2475444"/>
            <a:ext cx="4643545" cy="1226329"/>
          </a:xfrm>
        </p:spPr>
        <p:txBody>
          <a:bodyPr anchor="t"/>
          <a:lstStyle>
            <a:lvl1pPr>
              <a:lnSpc>
                <a:spcPct val="80000"/>
              </a:lnSpc>
              <a:defRPr sz="7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5129" y="2475444"/>
            <a:ext cx="4672992" cy="1226329"/>
          </a:xfrm>
        </p:spPr>
        <p:txBody>
          <a:bodyPr anchor="t"/>
          <a:lstStyle>
            <a:lvl1pPr>
              <a:lnSpc>
                <a:spcPct val="80000"/>
              </a:lnSpc>
              <a:defRPr sz="7200">
                <a:solidFill>
                  <a:srgbClr val="599A83"/>
                </a:solidFill>
              </a:defRPr>
            </a:lvl1pPr>
          </a:lstStyle>
          <a:p>
            <a:pPr lvl="0"/>
            <a:r>
              <a:rPr lang="en-CA" dirty="0"/>
              <a:t>#,###,####</a:t>
            </a:r>
          </a:p>
        </p:txBody>
      </p:sp>
      <p:sp>
        <p:nvSpPr>
          <p:cNvPr id="28"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7" name="Slide Number Placeholder 8"/>
          <p:cNvSpPr>
            <a:spLocks noGrp="1"/>
          </p:cNvSpPr>
          <p:nvPr>
            <p:ph type="sldNum" sz="quarter" idx="24"/>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81"/>
            <a:ext cx="16256000" cy="1739093"/>
          </a:xfrm>
          <a:prstGeom prst="rect">
            <a:avLst/>
          </a:prstGeom>
        </p:spPr>
      </p:pic>
      <p:sp>
        <p:nvSpPr>
          <p:cNvPr id="2" name="Title 1"/>
          <p:cNvSpPr>
            <a:spLocks noGrp="1"/>
          </p:cNvSpPr>
          <p:nvPr>
            <p:ph type="title" hasCustomPrompt="1"/>
          </p:nvPr>
        </p:nvSpPr>
        <p:spPr>
          <a:xfrm>
            <a:off x="812802" y="2059517"/>
            <a:ext cx="9667570" cy="1816101"/>
          </a:xfrm>
        </p:spPr>
        <p:txBody>
          <a:bodyPr anchor="b">
            <a:noAutofit/>
          </a:bodyPr>
          <a:lstStyle>
            <a:lvl1pPr algn="l">
              <a:lnSpc>
                <a:spcPct val="100000"/>
              </a:lnSpc>
              <a:defRPr sz="48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812804" y="4083762"/>
            <a:ext cx="9667568" cy="2000250"/>
          </a:xfrm>
        </p:spPr>
        <p:txBody>
          <a:bodyPr lIns="0" tIns="0" rIns="0" bIns="0" anchor="t"/>
          <a:lstStyle>
            <a:lvl1pPr marL="0" indent="0">
              <a:lnSpc>
                <a:spcPct val="100000"/>
              </a:lnSpc>
              <a:buNone/>
              <a:defRPr sz="3401" baseline="0">
                <a:solidFill>
                  <a:srgbClr val="A6C8BC"/>
                </a:solidFill>
              </a:defRPr>
            </a:lvl1pPr>
            <a:lvl2pPr marL="781524" indent="0">
              <a:buNone/>
              <a:defRPr sz="3100">
                <a:solidFill>
                  <a:schemeClr val="tx1">
                    <a:tint val="75000"/>
                  </a:schemeClr>
                </a:solidFill>
              </a:defRPr>
            </a:lvl2pPr>
            <a:lvl3pPr marL="1563052" indent="0">
              <a:buNone/>
              <a:defRPr sz="2699">
                <a:solidFill>
                  <a:schemeClr val="tx1">
                    <a:tint val="75000"/>
                  </a:schemeClr>
                </a:solidFill>
              </a:defRPr>
            </a:lvl3pPr>
            <a:lvl4pPr marL="2344573" indent="0">
              <a:buNone/>
              <a:defRPr sz="2398">
                <a:solidFill>
                  <a:schemeClr val="tx1">
                    <a:tint val="75000"/>
                  </a:schemeClr>
                </a:solidFill>
              </a:defRPr>
            </a:lvl4pPr>
            <a:lvl5pPr marL="3126101" indent="0">
              <a:buNone/>
              <a:defRPr sz="2398">
                <a:solidFill>
                  <a:schemeClr val="tx1">
                    <a:tint val="75000"/>
                  </a:schemeClr>
                </a:solidFill>
              </a:defRPr>
            </a:lvl5pPr>
            <a:lvl6pPr marL="3907622" indent="0">
              <a:buNone/>
              <a:defRPr sz="2398">
                <a:solidFill>
                  <a:schemeClr val="tx1">
                    <a:tint val="75000"/>
                  </a:schemeClr>
                </a:solidFill>
              </a:defRPr>
            </a:lvl6pPr>
            <a:lvl7pPr marL="4689148" indent="0">
              <a:buNone/>
              <a:defRPr sz="2398">
                <a:solidFill>
                  <a:schemeClr val="tx1">
                    <a:tint val="75000"/>
                  </a:schemeClr>
                </a:solidFill>
              </a:defRPr>
            </a:lvl7pPr>
            <a:lvl8pPr marL="5470673" indent="0">
              <a:buNone/>
              <a:defRPr sz="2398">
                <a:solidFill>
                  <a:schemeClr val="tx1">
                    <a:tint val="75000"/>
                  </a:schemeClr>
                </a:solidFill>
              </a:defRPr>
            </a:lvl8pPr>
            <a:lvl9pPr marL="6252197" indent="0">
              <a:buNone/>
              <a:defRPr sz="2398">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7465" y="689942"/>
            <a:ext cx="965106" cy="711200"/>
          </a:xfrm>
          <a:prstGeom prst="rect">
            <a:avLst/>
          </a:prstGeom>
        </p:spPr>
      </p:pic>
      <p:sp>
        <p:nvSpPr>
          <p:cNvPr id="15" name="Slide Number Placeholder 8"/>
          <p:cNvSpPr>
            <a:spLocks noGrp="1"/>
          </p:cNvSpPr>
          <p:nvPr>
            <p:ph type="sldNum" sz="quarter" idx="11"/>
          </p:nvPr>
        </p:nvSpPr>
        <p:spPr>
          <a:xfrm>
            <a:off x="199063" y="8497456"/>
            <a:ext cx="529081" cy="486834"/>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04" y="4538136"/>
            <a:ext cx="4672884" cy="3001805"/>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5807380" y="4538136"/>
            <a:ext cx="4643547" cy="3001805"/>
          </a:xfrm>
        </p:spPr>
        <p:txBody>
          <a:bodyPr/>
          <a:lstStyle>
            <a:lvl1pPr>
              <a:defRPr baseline="0"/>
            </a:lvl1pPr>
            <a:lvl3pPr marL="2020215" indent="-457165">
              <a:buFont typeface="Arial"/>
              <a:buChar char="•"/>
              <a:defRPr/>
            </a:lvl3pPr>
            <a:lvl4pPr>
              <a:spcBef>
                <a:spcPts val="1102"/>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10785129" y="4538136"/>
            <a:ext cx="4672992" cy="3001805"/>
          </a:xfrm>
        </p:spPr>
        <p:txBody>
          <a:bodyPr/>
          <a:lstStyle>
            <a:lvl1pPr>
              <a:spcBef>
                <a:spcPts val="1600"/>
              </a:spcBef>
              <a:defRPr baseline="0"/>
            </a:lvl1pPr>
            <a:lvl3pPr marL="2020215" indent="-457165">
              <a:buFont typeface="Arial"/>
              <a:buChar char="•"/>
              <a:defRPr/>
            </a:lvl3pPr>
            <a:lvl4pPr>
              <a:spcBef>
                <a:spcPts val="1102"/>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812805" y="768368"/>
            <a:ext cx="9474988" cy="1335973"/>
          </a:xfrm>
        </p:spPr>
        <p:txBody>
          <a:bodyPr anchor="t">
            <a:noAutofit/>
          </a:bodyPr>
          <a:lstStyle>
            <a:lvl1pPr>
              <a:defRPr sz="48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728066" y="2454807"/>
            <a:ext cx="1755604"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100"/>
          </a:p>
        </p:txBody>
      </p:sp>
      <p:sp>
        <p:nvSpPr>
          <p:cNvPr id="13" name="Picture Placeholder 3"/>
          <p:cNvSpPr>
            <a:spLocks noGrp="1" noChangeAspect="1"/>
          </p:cNvSpPr>
          <p:nvPr>
            <p:ph type="pic" sz="quarter" idx="26" hasCustomPrompt="1"/>
          </p:nvPr>
        </p:nvSpPr>
        <p:spPr>
          <a:xfrm>
            <a:off x="1173521" y="2900693"/>
            <a:ext cx="864699" cy="864000"/>
          </a:xfrm>
        </p:spPr>
        <p:txBody>
          <a:bodyPr/>
          <a:lstStyle>
            <a:lvl1pPr>
              <a:defRPr>
                <a:solidFill>
                  <a:schemeClr val="bg1"/>
                </a:solidFill>
              </a:defRPr>
            </a:lvl1pPr>
          </a:lstStyle>
          <a:p>
            <a:r>
              <a:rPr lang="en-US" dirty="0"/>
              <a:t>Icon</a:t>
            </a:r>
          </a:p>
        </p:txBody>
      </p:sp>
      <p:sp>
        <p:nvSpPr>
          <p:cNvPr id="14" name="Oval 13"/>
          <p:cNvSpPr/>
          <p:nvPr userDrawn="1"/>
        </p:nvSpPr>
        <p:spPr>
          <a:xfrm>
            <a:off x="5722722" y="2454807"/>
            <a:ext cx="1755604"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100"/>
          </a:p>
        </p:txBody>
      </p:sp>
      <p:sp>
        <p:nvSpPr>
          <p:cNvPr id="15" name="Picture Placeholder 3"/>
          <p:cNvSpPr>
            <a:spLocks noGrp="1" noChangeAspect="1"/>
          </p:cNvSpPr>
          <p:nvPr>
            <p:ph type="pic" sz="quarter" idx="27" hasCustomPrompt="1"/>
          </p:nvPr>
        </p:nvSpPr>
        <p:spPr>
          <a:xfrm>
            <a:off x="6168175" y="2900693"/>
            <a:ext cx="864699" cy="864000"/>
          </a:xfrm>
        </p:spPr>
        <p:txBody>
          <a:bodyPr/>
          <a:lstStyle>
            <a:lvl1pPr>
              <a:defRPr>
                <a:solidFill>
                  <a:schemeClr val="bg1"/>
                </a:solidFill>
              </a:defRPr>
            </a:lvl1pPr>
          </a:lstStyle>
          <a:p>
            <a:r>
              <a:rPr lang="en-US" dirty="0"/>
              <a:t>Icon</a:t>
            </a:r>
          </a:p>
        </p:txBody>
      </p:sp>
      <p:sp>
        <p:nvSpPr>
          <p:cNvPr id="16" name="Oval 15"/>
          <p:cNvSpPr/>
          <p:nvPr userDrawn="1"/>
        </p:nvSpPr>
        <p:spPr>
          <a:xfrm>
            <a:off x="10700475" y="2454807"/>
            <a:ext cx="1755604"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100"/>
          </a:p>
        </p:txBody>
      </p:sp>
      <p:sp>
        <p:nvSpPr>
          <p:cNvPr id="17" name="Picture Placeholder 3"/>
          <p:cNvSpPr>
            <a:spLocks noGrp="1" noChangeAspect="1"/>
          </p:cNvSpPr>
          <p:nvPr>
            <p:ph type="pic" sz="quarter" idx="28" hasCustomPrompt="1"/>
          </p:nvPr>
        </p:nvSpPr>
        <p:spPr>
          <a:xfrm>
            <a:off x="11146319" y="2900693"/>
            <a:ext cx="863916" cy="864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20" name="Slide Number Placeholder 8"/>
          <p:cNvSpPr>
            <a:spLocks noGrp="1"/>
          </p:cNvSpPr>
          <p:nvPr>
            <p:ph type="sldNum" sz="quarter" idx="2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8"/>
            <a:ext cx="16256000" cy="1739093"/>
          </a:xfrm>
          <a:prstGeom prst="rect">
            <a:avLst/>
          </a:prstGeom>
        </p:spPr>
      </p:pic>
      <p:sp>
        <p:nvSpPr>
          <p:cNvPr id="5" name="Media Placeholder 4"/>
          <p:cNvSpPr>
            <a:spLocks noGrp="1"/>
          </p:cNvSpPr>
          <p:nvPr>
            <p:ph type="media" sz="quarter" idx="10" hasCustomPrompt="1"/>
          </p:nvPr>
        </p:nvSpPr>
        <p:spPr>
          <a:xfrm>
            <a:off x="3286757" y="829734"/>
            <a:ext cx="9682489" cy="7501466"/>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8"/>
            <a:ext cx="16256000" cy="1739093"/>
          </a:xfrm>
          <a:prstGeom prst="rect">
            <a:avLst/>
          </a:prstGeom>
        </p:spPr>
      </p:pic>
      <p:sp>
        <p:nvSpPr>
          <p:cNvPr id="3" name="Rectangle 2"/>
          <p:cNvSpPr/>
          <p:nvPr userDrawn="1"/>
        </p:nvSpPr>
        <p:spPr>
          <a:xfrm>
            <a:off x="805289" y="838201"/>
            <a:ext cx="1464542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100"/>
          </a:p>
        </p:txBody>
      </p:sp>
      <p:sp>
        <p:nvSpPr>
          <p:cNvPr id="2" name="Title 1"/>
          <p:cNvSpPr>
            <a:spLocks noGrp="1"/>
          </p:cNvSpPr>
          <p:nvPr>
            <p:ph type="title" hasCustomPrompt="1"/>
          </p:nvPr>
        </p:nvSpPr>
        <p:spPr>
          <a:xfrm>
            <a:off x="3286757" y="2787079"/>
            <a:ext cx="9682489" cy="3492669"/>
          </a:xfrm>
        </p:spPr>
        <p:txBody>
          <a:bodyPr/>
          <a:lstStyle>
            <a:lvl1pPr algn="ctr">
              <a:lnSpc>
                <a:spcPct val="110000"/>
              </a:lnSpc>
              <a:defRPr sz="48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3286757" y="2125170"/>
            <a:ext cx="9682489" cy="510712"/>
          </a:xfrm>
        </p:spPr>
        <p:txBody>
          <a:bodyPr anchor="ctr"/>
          <a:lstStyle>
            <a:lvl1pPr algn="ctr">
              <a:lnSpc>
                <a:spcPct val="100000"/>
              </a:lnSpc>
              <a:defRPr sz="2098"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3286757" y="6561978"/>
            <a:ext cx="9682489" cy="388804"/>
          </a:xfrm>
        </p:spPr>
        <p:txBody>
          <a:bodyPr anchor="ctr"/>
          <a:lstStyle>
            <a:lvl1pPr algn="ctr">
              <a:defRPr sz="16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8"/>
            <a:ext cx="16256000" cy="1739093"/>
          </a:xfrm>
          <a:prstGeom prst="rect">
            <a:avLst/>
          </a:prstGeom>
        </p:spPr>
      </p:pic>
      <p:sp>
        <p:nvSpPr>
          <p:cNvPr id="8" name="Title 1"/>
          <p:cNvSpPr>
            <a:spLocks noGrp="1"/>
          </p:cNvSpPr>
          <p:nvPr>
            <p:ph type="title" hasCustomPrompt="1"/>
          </p:nvPr>
        </p:nvSpPr>
        <p:spPr>
          <a:xfrm>
            <a:off x="3286757" y="2787079"/>
            <a:ext cx="9682489" cy="3492669"/>
          </a:xfrm>
        </p:spPr>
        <p:txBody>
          <a:bodyPr/>
          <a:lstStyle>
            <a:lvl1pPr algn="ctr">
              <a:lnSpc>
                <a:spcPct val="110000"/>
              </a:lnSpc>
              <a:defRPr sz="48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3286757" y="2125170"/>
            <a:ext cx="9682489" cy="510712"/>
          </a:xfrm>
        </p:spPr>
        <p:txBody>
          <a:bodyPr anchor="ctr"/>
          <a:lstStyle>
            <a:lvl1pPr algn="ctr">
              <a:lnSpc>
                <a:spcPct val="100000"/>
              </a:lnSpc>
              <a:defRPr sz="2098"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286757" y="6561978"/>
            <a:ext cx="9682489"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4965700"/>
            <a:ext cx="16254412" cy="4178300"/>
          </a:xfrm>
          <a:prstGeom prst="rect">
            <a:avLst/>
          </a:prstGeom>
        </p:spPr>
      </p:pic>
      <p:sp>
        <p:nvSpPr>
          <p:cNvPr id="5" name="Title 1"/>
          <p:cNvSpPr>
            <a:spLocks noGrp="1"/>
          </p:cNvSpPr>
          <p:nvPr>
            <p:ph type="title" hasCustomPrompt="1"/>
          </p:nvPr>
        </p:nvSpPr>
        <p:spPr>
          <a:xfrm>
            <a:off x="3286757" y="1313877"/>
            <a:ext cx="9682489" cy="3492669"/>
          </a:xfrm>
        </p:spPr>
        <p:txBody>
          <a:bodyPr/>
          <a:lstStyle>
            <a:lvl1pPr algn="ctr">
              <a:lnSpc>
                <a:spcPct val="110000"/>
              </a:lnSpc>
              <a:defRPr sz="48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3286757" y="651968"/>
            <a:ext cx="9682489" cy="510712"/>
          </a:xfrm>
        </p:spPr>
        <p:txBody>
          <a:bodyPr anchor="ctr"/>
          <a:lstStyle>
            <a:lvl1pPr algn="ctr">
              <a:lnSpc>
                <a:spcPct val="100000"/>
              </a:lnSpc>
              <a:defRPr sz="2098"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965700"/>
            <a:ext cx="16254412" cy="4178300"/>
          </a:xfrm>
          <a:prstGeom prst="rect">
            <a:avLst/>
          </a:prstGeom>
        </p:spPr>
      </p:pic>
      <p:sp>
        <p:nvSpPr>
          <p:cNvPr id="5" name="Title 1"/>
          <p:cNvSpPr>
            <a:spLocks noGrp="1"/>
          </p:cNvSpPr>
          <p:nvPr>
            <p:ph type="title" hasCustomPrompt="1"/>
          </p:nvPr>
        </p:nvSpPr>
        <p:spPr>
          <a:xfrm>
            <a:off x="3286757" y="1313877"/>
            <a:ext cx="9682489" cy="3492669"/>
          </a:xfrm>
        </p:spPr>
        <p:txBody>
          <a:bodyPr/>
          <a:lstStyle>
            <a:lvl1pPr algn="ctr">
              <a:lnSpc>
                <a:spcPct val="110000"/>
              </a:lnSpc>
              <a:defRPr sz="48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3286757" y="651968"/>
            <a:ext cx="9682489" cy="510712"/>
          </a:xfrm>
        </p:spPr>
        <p:txBody>
          <a:bodyPr anchor="ctr"/>
          <a:lstStyle>
            <a:lvl1pPr algn="ctr">
              <a:lnSpc>
                <a:spcPct val="100000"/>
              </a:lnSpc>
              <a:defRPr sz="2098"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2" y="0"/>
            <a:ext cx="8126940" cy="4571404"/>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503" y="2552251"/>
            <a:ext cx="10294994"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198">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3301574" y="3012628"/>
            <a:ext cx="9652859" cy="510712"/>
          </a:xfrm>
        </p:spPr>
        <p:txBody>
          <a:bodyPr anchor="ctr"/>
          <a:lstStyle>
            <a:lvl1pPr algn="ctr">
              <a:lnSpc>
                <a:spcPct val="100000"/>
              </a:lnSpc>
              <a:defRPr sz="2098"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301574" y="5643918"/>
            <a:ext cx="9652859"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06" y="2404534"/>
            <a:ext cx="7483451"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812806" y="768368"/>
            <a:ext cx="7483451" cy="1335973"/>
          </a:xfrm>
        </p:spPr>
        <p:txBody>
          <a:bodyPr anchor="t">
            <a:noAutofit/>
          </a:bodyPr>
          <a:lstStyle>
            <a:lvl1pPr>
              <a:defRPr sz="48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3318501" y="6267280"/>
            <a:ext cx="4977753" cy="1268053"/>
          </a:xfrm>
        </p:spPr>
        <p:txBody>
          <a:bodyPr anchor="b"/>
          <a:lstStyle>
            <a:lvl1pPr>
              <a:defRPr sz="2098">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9345984" y="853031"/>
            <a:ext cx="6910016" cy="6682303"/>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9345987" y="5494568"/>
            <a:ext cx="5028546" cy="767198"/>
          </a:xfrm>
          <a:solidFill>
            <a:srgbClr val="43B02A"/>
          </a:solidFill>
          <a:ln>
            <a:noFill/>
          </a:ln>
        </p:spPr>
        <p:txBody>
          <a:bodyPr wrap="square" lIns="252000" tIns="252000" rIns="252000" bIns="252000" anchor="ctr">
            <a:spAutoFit/>
          </a:bodyPr>
          <a:lstStyle>
            <a:lvl1pPr>
              <a:lnSpc>
                <a:spcPct val="80000"/>
              </a:lnSpc>
              <a:defRPr sz="2098"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7"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1604" y="2404534"/>
            <a:ext cx="7483451"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7991603" y="768368"/>
            <a:ext cx="7483451" cy="1335973"/>
          </a:xfrm>
        </p:spPr>
        <p:txBody>
          <a:bodyPr anchor="t">
            <a:noAutofit/>
          </a:bodyPr>
          <a:lstStyle>
            <a:lvl1pPr>
              <a:defRPr sz="48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7991600" y="6267280"/>
            <a:ext cx="4977753" cy="1268053"/>
          </a:xfrm>
        </p:spPr>
        <p:txBody>
          <a:bodyPr anchor="b"/>
          <a:lstStyle>
            <a:lvl1pPr>
              <a:defRPr sz="2098">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853031"/>
            <a:ext cx="6910016" cy="6682303"/>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3" y="5494568"/>
            <a:ext cx="5028546" cy="767198"/>
          </a:xfrm>
          <a:solidFill>
            <a:srgbClr val="43B02A"/>
          </a:solidFill>
          <a:ln>
            <a:noFill/>
          </a:ln>
        </p:spPr>
        <p:txBody>
          <a:bodyPr wrap="square" lIns="252000" tIns="252000" rIns="252000" bIns="252000" anchor="ctr">
            <a:spAutoFit/>
          </a:bodyPr>
          <a:lstStyle>
            <a:lvl1pPr>
              <a:lnSpc>
                <a:spcPct val="80000"/>
              </a:lnSpc>
              <a:defRPr sz="2098"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8"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9" y="0"/>
            <a:ext cx="16254814" cy="9144000"/>
          </a:xfrm>
        </p:spPr>
        <p:txBody>
          <a:bodyPr/>
          <a:lstStyle>
            <a:lvl1pPr marL="0" indent="0">
              <a:buNone/>
              <a:defRPr sz="4002" baseline="0"/>
            </a:lvl1pPr>
            <a:lvl2pPr marL="781524" indent="0">
              <a:buNone/>
              <a:defRPr sz="4800"/>
            </a:lvl2pPr>
            <a:lvl3pPr marL="1563052" indent="0">
              <a:buNone/>
              <a:defRPr sz="4100"/>
            </a:lvl3pPr>
            <a:lvl4pPr marL="2344573" indent="0">
              <a:buNone/>
              <a:defRPr sz="3401"/>
            </a:lvl4pPr>
            <a:lvl5pPr marL="3126101" indent="0">
              <a:buNone/>
              <a:defRPr sz="3401"/>
            </a:lvl5pPr>
            <a:lvl6pPr marL="3907622" indent="0">
              <a:buNone/>
              <a:defRPr sz="3401"/>
            </a:lvl6pPr>
            <a:lvl7pPr marL="4689148" indent="0">
              <a:buNone/>
              <a:defRPr sz="3401"/>
            </a:lvl7pPr>
            <a:lvl8pPr marL="5470673" indent="0">
              <a:buNone/>
              <a:defRPr sz="3401"/>
            </a:lvl8pPr>
            <a:lvl9pPr marL="6252197" indent="0">
              <a:buNone/>
              <a:defRPr sz="3401"/>
            </a:lvl9pPr>
          </a:lstStyle>
          <a:p>
            <a:r>
              <a:rPr lang="en-US" dirty="0"/>
              <a:t>Click on this icon to insert a photo.</a:t>
            </a:r>
          </a:p>
        </p:txBody>
      </p:sp>
      <p:sp>
        <p:nvSpPr>
          <p:cNvPr id="8" name="Text Placeholder 8"/>
          <p:cNvSpPr>
            <a:spLocks noGrp="1"/>
          </p:cNvSpPr>
          <p:nvPr>
            <p:ph type="body" sz="quarter" idx="16" hasCustomPrompt="1"/>
          </p:nvPr>
        </p:nvSpPr>
        <p:spPr>
          <a:xfrm>
            <a:off x="5" y="6314017"/>
            <a:ext cx="7957630" cy="759064"/>
          </a:xfrm>
          <a:solidFill>
            <a:srgbClr val="43B02A"/>
          </a:solidFill>
          <a:ln>
            <a:noFill/>
          </a:ln>
        </p:spPr>
        <p:txBody>
          <a:bodyPr wrap="square" lIns="252000" tIns="180000" rIns="252000" bIns="252000" anchor="ctr">
            <a:spAutoFit/>
          </a:bodyPr>
          <a:lstStyle>
            <a:lvl1pPr>
              <a:lnSpc>
                <a:spcPct val="100000"/>
              </a:lnSpc>
              <a:defRPr sz="2098"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433" y="2404534"/>
            <a:ext cx="4632971" cy="4303580"/>
          </a:xfrm>
        </p:spPr>
        <p:txBody>
          <a:bodyPr/>
          <a:lstStyle/>
          <a:p>
            <a:r>
              <a:rPr lang="en-US" dirty="0"/>
              <a:t>Author Photo</a:t>
            </a:r>
          </a:p>
        </p:txBody>
      </p:sp>
      <p:sp>
        <p:nvSpPr>
          <p:cNvPr id="11" name="Text Placeholder 10"/>
          <p:cNvSpPr>
            <a:spLocks noGrp="1"/>
          </p:cNvSpPr>
          <p:nvPr>
            <p:ph type="body" sz="quarter" idx="17" hasCustomPrompt="1"/>
          </p:nvPr>
        </p:nvSpPr>
        <p:spPr>
          <a:xfrm>
            <a:off x="8296252" y="3115733"/>
            <a:ext cx="4672992" cy="2881182"/>
          </a:xfrm>
        </p:spPr>
        <p:txBody>
          <a:bodyPr anchor="ctr"/>
          <a:lstStyle/>
          <a:p>
            <a:pPr lvl="0"/>
            <a:r>
              <a:rPr lang="en-CA" dirty="0"/>
              <a:t>Author description</a:t>
            </a:r>
          </a:p>
        </p:txBody>
      </p:sp>
      <p:sp>
        <p:nvSpPr>
          <p:cNvPr id="8" name="Title 1"/>
          <p:cNvSpPr>
            <a:spLocks noGrp="1"/>
          </p:cNvSpPr>
          <p:nvPr>
            <p:ph type="title" hasCustomPrompt="1"/>
          </p:nvPr>
        </p:nvSpPr>
        <p:spPr>
          <a:xfrm>
            <a:off x="812805" y="768368"/>
            <a:ext cx="9474988" cy="1335973"/>
          </a:xfrm>
        </p:spPr>
        <p:txBody>
          <a:bodyPr anchor="t">
            <a:noAutofit/>
          </a:bodyPr>
          <a:lstStyle>
            <a:lvl1pPr>
              <a:defRPr sz="48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8295468" y="2405065"/>
            <a:ext cx="4673143" cy="710671"/>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8295468" y="5997576"/>
            <a:ext cx="4673143" cy="710539"/>
          </a:xfrm>
        </p:spPr>
        <p:txBody>
          <a:bodyPr anchor="b"/>
          <a:lstStyle>
            <a:lvl1pPr>
              <a:defRPr sz="2098"/>
            </a:lvl1pPr>
          </a:lstStyle>
          <a:p>
            <a:pPr lvl="0"/>
            <a:r>
              <a:rPr lang="en-CA" dirty="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8"/>
            <a:ext cx="16256000" cy="1739093"/>
          </a:xfrm>
          <a:prstGeom prst="rect">
            <a:avLst/>
          </a:prstGeom>
        </p:spPr>
      </p:pic>
      <p:sp>
        <p:nvSpPr>
          <p:cNvPr id="4" name="Picture Placeholder 3"/>
          <p:cNvSpPr>
            <a:spLocks noGrp="1"/>
          </p:cNvSpPr>
          <p:nvPr>
            <p:ph type="pic" sz="quarter" idx="10" hasCustomPrompt="1"/>
          </p:nvPr>
        </p:nvSpPr>
        <p:spPr>
          <a:xfrm>
            <a:off x="8332107" y="829734"/>
            <a:ext cx="7111202" cy="6696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829627" y="829734"/>
            <a:ext cx="7144935" cy="6696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829629" y="5504512"/>
            <a:ext cx="4672990" cy="767198"/>
          </a:xfrm>
          <a:solidFill>
            <a:srgbClr val="43B02A"/>
          </a:solidFill>
          <a:ln>
            <a:noFill/>
          </a:ln>
        </p:spPr>
        <p:txBody>
          <a:bodyPr wrap="square" lIns="252000" tIns="252000" rIns="252000" bIns="252000" anchor="ctr">
            <a:spAutoFit/>
          </a:bodyPr>
          <a:lstStyle>
            <a:lvl1pPr>
              <a:lnSpc>
                <a:spcPct val="80000"/>
              </a:lnSpc>
              <a:defRPr sz="2098"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8332108" y="5504512"/>
            <a:ext cx="4654071" cy="767198"/>
          </a:xfrm>
          <a:solidFill>
            <a:srgbClr val="43B02A"/>
          </a:solidFill>
          <a:ln>
            <a:noFill/>
          </a:ln>
        </p:spPr>
        <p:txBody>
          <a:bodyPr wrap="square" lIns="252000" tIns="252000" rIns="252000" bIns="252000" anchor="ctr">
            <a:spAutoFit/>
          </a:bodyPr>
          <a:lstStyle>
            <a:lvl1pPr>
              <a:lnSpc>
                <a:spcPct val="80000"/>
              </a:lnSpc>
              <a:defRPr sz="2098"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8"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6"/>
            <a:ext cx="16256000" cy="1739093"/>
          </a:xfrm>
          <a:prstGeom prst="rect">
            <a:avLst/>
          </a:prstGeom>
        </p:spPr>
      </p:pic>
      <p:sp>
        <p:nvSpPr>
          <p:cNvPr id="12" name="Picture Placeholder 5"/>
          <p:cNvSpPr>
            <a:spLocks noGrp="1"/>
          </p:cNvSpPr>
          <p:nvPr>
            <p:ph type="pic" sz="quarter" idx="11" hasCustomPrompt="1"/>
          </p:nvPr>
        </p:nvSpPr>
        <p:spPr>
          <a:xfrm>
            <a:off x="829629" y="829734"/>
            <a:ext cx="11597822" cy="6696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829629" y="5504512"/>
            <a:ext cx="4672990" cy="767198"/>
          </a:xfrm>
          <a:solidFill>
            <a:srgbClr val="43B02A"/>
          </a:solidFill>
          <a:ln>
            <a:noFill/>
          </a:ln>
        </p:spPr>
        <p:txBody>
          <a:bodyPr wrap="square" lIns="252000" tIns="252000" rIns="252000" bIns="252000" anchor="ctr">
            <a:spAutoFit/>
          </a:bodyPr>
          <a:lstStyle>
            <a:lvl1pPr>
              <a:lnSpc>
                <a:spcPct val="80000"/>
              </a:lnSpc>
              <a:defRPr sz="2098"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21"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6"/>
            <a:ext cx="16256000" cy="1739093"/>
          </a:xfrm>
          <a:prstGeom prst="rect">
            <a:avLst/>
          </a:prstGeom>
        </p:spPr>
      </p:pic>
      <p:sp>
        <p:nvSpPr>
          <p:cNvPr id="13" name="Picture Placeholder 5"/>
          <p:cNvSpPr>
            <a:spLocks noGrp="1"/>
          </p:cNvSpPr>
          <p:nvPr>
            <p:ph type="pic" sz="quarter" idx="11" hasCustomPrompt="1"/>
          </p:nvPr>
        </p:nvSpPr>
        <p:spPr>
          <a:xfrm>
            <a:off x="829627" y="2404534"/>
            <a:ext cx="9458164" cy="5121200"/>
          </a:xfrm>
        </p:spPr>
        <p:txBody>
          <a:bodyPr/>
          <a:lstStyle/>
          <a:p>
            <a:r>
              <a:rPr lang="en-US" dirty="0"/>
              <a:t>Click on this icon to insert a graphic.</a:t>
            </a:r>
          </a:p>
        </p:txBody>
      </p:sp>
      <p:sp>
        <p:nvSpPr>
          <p:cNvPr id="20"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26"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3"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812722" y="2405066"/>
            <a:ext cx="9474862" cy="5121275"/>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135" y="3117806"/>
            <a:ext cx="10359733" cy="2612172"/>
          </a:xfrm>
        </p:spPr>
        <p:txBody>
          <a:bodyPr lIns="0" tIns="0" rIns="0" bIns="0" anchor="ctr">
            <a:noAutofit/>
          </a:bodyPr>
          <a:lstStyle>
            <a:lvl1pPr marL="0" indent="0" algn="ctr">
              <a:buNone/>
              <a:defRPr sz="4800" baseline="0">
                <a:solidFill>
                  <a:schemeClr val="accent5"/>
                </a:solidFill>
              </a:defRPr>
            </a:lvl1pPr>
            <a:lvl2pPr marL="781524" indent="0" algn="ctr">
              <a:buNone/>
              <a:defRPr>
                <a:solidFill>
                  <a:schemeClr val="tx1">
                    <a:tint val="75000"/>
                  </a:schemeClr>
                </a:solidFill>
              </a:defRPr>
            </a:lvl2pPr>
            <a:lvl3pPr marL="1563052" indent="0" algn="ctr">
              <a:buNone/>
              <a:defRPr>
                <a:solidFill>
                  <a:schemeClr val="tx1">
                    <a:tint val="75000"/>
                  </a:schemeClr>
                </a:solidFill>
              </a:defRPr>
            </a:lvl3pPr>
            <a:lvl4pPr marL="2344573" indent="0" algn="ctr">
              <a:buNone/>
              <a:defRPr>
                <a:solidFill>
                  <a:schemeClr val="tx1">
                    <a:tint val="75000"/>
                  </a:schemeClr>
                </a:solidFill>
              </a:defRPr>
            </a:lvl4pPr>
            <a:lvl5pPr marL="3126101" indent="0" algn="ctr">
              <a:buNone/>
              <a:defRPr>
                <a:solidFill>
                  <a:schemeClr val="tx1">
                    <a:tint val="75000"/>
                  </a:schemeClr>
                </a:solidFill>
              </a:defRPr>
            </a:lvl5pPr>
            <a:lvl6pPr marL="3907622" indent="0" algn="ctr">
              <a:buNone/>
              <a:defRPr>
                <a:solidFill>
                  <a:schemeClr val="tx1">
                    <a:tint val="75000"/>
                  </a:schemeClr>
                </a:solidFill>
              </a:defRPr>
            </a:lvl6pPr>
            <a:lvl7pPr marL="4689148" indent="0" algn="ctr">
              <a:buNone/>
              <a:defRPr>
                <a:solidFill>
                  <a:schemeClr val="tx1">
                    <a:tint val="75000"/>
                  </a:schemeClr>
                </a:solidFill>
              </a:defRPr>
            </a:lvl7pPr>
            <a:lvl8pPr marL="5470673" indent="0" algn="ctr">
              <a:buNone/>
              <a:defRPr>
                <a:solidFill>
                  <a:schemeClr val="tx1">
                    <a:tint val="75000"/>
                  </a:schemeClr>
                </a:solidFill>
              </a:defRPr>
            </a:lvl8pPr>
            <a:lvl9pPr marL="6252197"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3320622" y="2082796"/>
            <a:ext cx="9614764" cy="101807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3320619" y="6017842"/>
            <a:ext cx="9614766" cy="462413"/>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6925" y="828548"/>
            <a:ext cx="635081"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6000"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733" y="2405063"/>
            <a:ext cx="2167076" cy="2013003"/>
          </a:xfrm>
        </p:spPr>
        <p:txBody>
          <a:bodyPr/>
          <a:lstStyle/>
          <a:p>
            <a:r>
              <a:rPr lang="en-US" dirty="0"/>
              <a:t>Author Photo</a:t>
            </a:r>
          </a:p>
        </p:txBody>
      </p:sp>
      <p:sp>
        <p:nvSpPr>
          <p:cNvPr id="11" name="Text Placeholder 10"/>
          <p:cNvSpPr>
            <a:spLocks noGrp="1"/>
          </p:cNvSpPr>
          <p:nvPr>
            <p:ph type="body" sz="quarter" idx="17" hasCustomPrompt="1"/>
          </p:nvPr>
        </p:nvSpPr>
        <p:spPr>
          <a:xfrm>
            <a:off x="3318610" y="3115733"/>
            <a:ext cx="4672992" cy="2387600"/>
          </a:xfrm>
        </p:spPr>
        <p:txBody>
          <a:bodyPr anchor="t"/>
          <a:lstStyle/>
          <a:p>
            <a:pPr lvl="0"/>
            <a:r>
              <a:rPr lang="en-CA" dirty="0"/>
              <a:t>Author description</a:t>
            </a:r>
          </a:p>
        </p:txBody>
      </p:sp>
      <p:sp>
        <p:nvSpPr>
          <p:cNvPr id="8"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3317825" y="2405065"/>
            <a:ext cx="4673143" cy="710671"/>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3317825" y="5503333"/>
            <a:ext cx="4673143" cy="710539"/>
          </a:xfrm>
        </p:spPr>
        <p:txBody>
          <a:bodyPr anchor="b"/>
          <a:lstStyle>
            <a:lvl1pPr>
              <a:defRPr sz="2098"/>
            </a:lvl1pPr>
          </a:lstStyle>
          <a:p>
            <a:pPr lvl="0"/>
            <a:r>
              <a:rPr lang="en-CA" dirty="0"/>
              <a:t>Author email</a:t>
            </a:r>
          </a:p>
        </p:txBody>
      </p:sp>
      <p:sp>
        <p:nvSpPr>
          <p:cNvPr id="9" name="Picture Placeholder 4"/>
          <p:cNvSpPr>
            <a:spLocks noGrp="1"/>
          </p:cNvSpPr>
          <p:nvPr>
            <p:ph type="pic" sz="quarter" idx="20" hasCustomPrompt="1"/>
          </p:nvPr>
        </p:nvSpPr>
        <p:spPr>
          <a:xfrm>
            <a:off x="8296361" y="2405063"/>
            <a:ext cx="2167076" cy="2013003"/>
          </a:xfrm>
        </p:spPr>
        <p:txBody>
          <a:bodyPr/>
          <a:lstStyle/>
          <a:p>
            <a:r>
              <a:rPr lang="en-US" dirty="0"/>
              <a:t>Author Photo</a:t>
            </a:r>
          </a:p>
        </p:txBody>
      </p:sp>
      <p:sp>
        <p:nvSpPr>
          <p:cNvPr id="10" name="Text Placeholder 10"/>
          <p:cNvSpPr>
            <a:spLocks noGrp="1"/>
          </p:cNvSpPr>
          <p:nvPr>
            <p:ph type="body" sz="quarter" idx="21" hasCustomPrompt="1"/>
          </p:nvPr>
        </p:nvSpPr>
        <p:spPr>
          <a:xfrm>
            <a:off x="10785236" y="3115733"/>
            <a:ext cx="4672992" cy="23876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10784453" y="2405065"/>
            <a:ext cx="4673143" cy="710671"/>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10784453" y="5503333"/>
            <a:ext cx="4673143" cy="710539"/>
          </a:xfrm>
        </p:spPr>
        <p:txBody>
          <a:bodyPr anchor="b"/>
          <a:lstStyle>
            <a:lvl1pPr>
              <a:defRPr sz="2098"/>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6000"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04" y="2404534"/>
            <a:ext cx="11614645"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6"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04" y="660401"/>
            <a:ext cx="11614645" cy="6874935"/>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3564" y="735011"/>
            <a:ext cx="2339639" cy="6800322"/>
          </a:xfrm>
        </p:spPr>
        <p:txBody>
          <a:bodyPr/>
          <a:lstStyle>
            <a:lvl1pPr>
              <a:spcBef>
                <a:spcPts val="1700"/>
              </a:spcBef>
              <a:defRPr sz="2098">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5"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812806" y="2404534"/>
            <a:ext cx="7161758"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6361" y="2404534"/>
            <a:ext cx="7146841"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9"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812806" y="3115735"/>
            <a:ext cx="7161758" cy="4419601"/>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6361" y="3115732"/>
            <a:ext cx="7146841" cy="4419602"/>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812806" y="2405065"/>
            <a:ext cx="7161758" cy="710671"/>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8296361" y="2405065"/>
            <a:ext cx="7146841" cy="710671"/>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5" name="Slide Number Placeholder 8"/>
          <p:cNvSpPr>
            <a:spLocks noGrp="1"/>
          </p:cNvSpPr>
          <p:nvPr>
            <p:ph type="sldNum" sz="quarter" idx="20"/>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5" y="768368"/>
            <a:ext cx="9474988" cy="1335973"/>
          </a:xfrm>
        </p:spPr>
        <p:txBody>
          <a:bodyPr anchor="t">
            <a:noAutofit/>
          </a:bodyPr>
          <a:lstStyle>
            <a:lvl1pPr>
              <a:defRPr sz="48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812804" y="2404534"/>
            <a:ext cx="4672884"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380" y="2404534"/>
            <a:ext cx="4643547"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5129" y="2404534"/>
            <a:ext cx="4672992" cy="5130800"/>
          </a:xfrm>
        </p:spPr>
        <p:txBody>
          <a:bodyPr/>
          <a:lstStyle>
            <a:lvl1pPr>
              <a:spcBef>
                <a:spcPts val="1600"/>
              </a:spcBef>
              <a:defRPr baseline="0"/>
            </a:lvl1pPr>
            <a:lvl3pPr marL="2020215" indent="-457165">
              <a:buFont typeface="Arial"/>
              <a:buChar char="•"/>
              <a:defRPr/>
            </a:lvl3pPr>
            <a:lvl4pPr>
              <a:spcBef>
                <a:spcPts val="1102"/>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31201"/>
            <a:ext cx="16254412"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2188" y="8595470"/>
            <a:ext cx="394629" cy="290809"/>
          </a:xfrm>
          <a:prstGeom prst="rect">
            <a:avLst/>
          </a:prstGeom>
        </p:spPr>
      </p:pic>
      <p:sp>
        <p:nvSpPr>
          <p:cNvPr id="13" name="Slide Number Placeholder 8"/>
          <p:cNvSpPr>
            <a:spLocks noGrp="1"/>
          </p:cNvSpPr>
          <p:nvPr>
            <p:ph type="sldNum" sz="quarter" idx="19"/>
          </p:nvPr>
        </p:nvSpPr>
        <p:spPr>
          <a:xfrm>
            <a:off x="199063" y="8497456"/>
            <a:ext cx="529081"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2" y="666520"/>
            <a:ext cx="14630400" cy="1467081"/>
          </a:xfrm>
          <a:prstGeom prst="rect">
            <a:avLst/>
          </a:prstGeom>
        </p:spPr>
        <p:txBody>
          <a:bodyPr vert="horz" lIns="0" tIns="0" rIns="0" bIns="0" rtlCol="0" anchor="ctr">
            <a:noAutofit/>
          </a:bodyPr>
          <a:lstStyle/>
          <a:p>
            <a:r>
              <a:rPr lang="en-CA" dirty="0"/>
              <a:t>Click to edit Master title style</a:t>
            </a:r>
            <a:endParaRPr lang="en-US" dirty="0"/>
          </a:p>
        </p:txBody>
      </p:sp>
      <p:sp>
        <p:nvSpPr>
          <p:cNvPr id="3" name="Text Placeholder 2"/>
          <p:cNvSpPr>
            <a:spLocks noGrp="1"/>
          </p:cNvSpPr>
          <p:nvPr>
            <p:ph type="body" idx="1"/>
          </p:nvPr>
        </p:nvSpPr>
        <p:spPr>
          <a:xfrm>
            <a:off x="812802" y="2133600"/>
            <a:ext cx="14630400" cy="5204532"/>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812805" y="8475136"/>
            <a:ext cx="1180069" cy="486834"/>
          </a:xfrm>
          <a:prstGeom prst="rect">
            <a:avLst/>
          </a:prstGeom>
        </p:spPr>
        <p:txBody>
          <a:bodyPr vert="horz" lIns="0" tIns="0" rIns="0" bIns="0" rtlCol="0" anchor="ctr"/>
          <a:lstStyle>
            <a:lvl1pPr algn="l">
              <a:defRPr sz="2098"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24"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24" rtl="0" eaLnBrk="1" latinLnBrk="0" hangingPunct="1">
        <a:lnSpc>
          <a:spcPct val="110000"/>
        </a:lnSpc>
        <a:spcBef>
          <a:spcPct val="20000"/>
        </a:spcBef>
        <a:buClr>
          <a:schemeClr val="accent2"/>
        </a:buClr>
        <a:buFontTx/>
        <a:buNone/>
        <a:defRPr sz="3202" kern="1200">
          <a:solidFill>
            <a:schemeClr val="accent5"/>
          </a:solidFill>
          <a:latin typeface="+mn-lt"/>
          <a:ea typeface="+mn-ea"/>
          <a:cs typeface="+mn-cs"/>
        </a:defRPr>
      </a:lvl1pPr>
      <a:lvl2pPr marL="1269979" indent="-488454" algn="l" defTabSz="781524" rtl="0" eaLnBrk="1" latinLnBrk="0" hangingPunct="1">
        <a:lnSpc>
          <a:spcPct val="110000"/>
        </a:lnSpc>
        <a:spcBef>
          <a:spcPct val="20000"/>
        </a:spcBef>
        <a:buClr>
          <a:schemeClr val="accent2"/>
        </a:buClr>
        <a:buSzPct val="75000"/>
        <a:buFont typeface="Arial"/>
        <a:buChar char="•"/>
        <a:defRPr sz="3202" kern="1200">
          <a:solidFill>
            <a:schemeClr val="accent5"/>
          </a:solidFill>
          <a:latin typeface="+mn-lt"/>
          <a:ea typeface="+mn-ea"/>
          <a:cs typeface="+mn-cs"/>
        </a:defRPr>
      </a:lvl2pPr>
      <a:lvl3pPr marL="2020215" indent="-457165" algn="l" defTabSz="781524" rtl="0" eaLnBrk="1" latinLnBrk="0" hangingPunct="1">
        <a:lnSpc>
          <a:spcPct val="110000"/>
        </a:lnSpc>
        <a:spcBef>
          <a:spcPct val="20000"/>
        </a:spcBef>
        <a:buClr>
          <a:schemeClr val="accent2"/>
        </a:buClr>
        <a:buSzPct val="60000"/>
        <a:buFont typeface="Wingdings" charset="2"/>
        <a:buChar char="§"/>
        <a:defRPr sz="3202" kern="1200" baseline="0">
          <a:solidFill>
            <a:schemeClr val="accent5"/>
          </a:solidFill>
          <a:latin typeface="+mn-lt"/>
          <a:ea typeface="+mn-ea"/>
          <a:cs typeface="+mn-cs"/>
        </a:defRPr>
      </a:lvl3pPr>
      <a:lvl4pPr marL="2735337" indent="-390764" algn="l" defTabSz="781524" rtl="0" eaLnBrk="1" latinLnBrk="0" hangingPunct="1">
        <a:lnSpc>
          <a:spcPct val="120000"/>
        </a:lnSpc>
        <a:spcBef>
          <a:spcPct val="20000"/>
        </a:spcBef>
        <a:buClr>
          <a:schemeClr val="accent2"/>
        </a:buClr>
        <a:buSzPct val="90000"/>
        <a:buFont typeface="Arial"/>
        <a:buChar char="–"/>
        <a:defRPr sz="2098" kern="1200">
          <a:solidFill>
            <a:schemeClr val="accent4"/>
          </a:solidFill>
          <a:latin typeface="+mn-lt"/>
          <a:ea typeface="+mn-ea"/>
          <a:cs typeface="+mn-cs"/>
        </a:defRPr>
      </a:lvl4pPr>
      <a:lvl5pPr marL="3516862" indent="-390764" algn="l" defTabSz="781524" rtl="0" eaLnBrk="1" latinLnBrk="0" hangingPunct="1">
        <a:spcBef>
          <a:spcPct val="20000"/>
        </a:spcBef>
        <a:buFont typeface="Arial"/>
        <a:buChar char="»"/>
        <a:defRPr sz="3401" kern="1200">
          <a:solidFill>
            <a:schemeClr val="accent5"/>
          </a:solidFill>
          <a:latin typeface="+mn-lt"/>
          <a:ea typeface="+mn-ea"/>
          <a:cs typeface="+mn-cs"/>
        </a:defRPr>
      </a:lvl5pPr>
      <a:lvl6pPr marL="4298386" indent="-390764" algn="l" defTabSz="781524" rtl="0" eaLnBrk="1" latinLnBrk="0" hangingPunct="1">
        <a:spcBef>
          <a:spcPct val="20000"/>
        </a:spcBef>
        <a:buFont typeface="Arial"/>
        <a:buChar char="•"/>
        <a:defRPr sz="3401" kern="1200">
          <a:solidFill>
            <a:schemeClr val="tx1"/>
          </a:solidFill>
          <a:latin typeface="+mn-lt"/>
          <a:ea typeface="+mn-ea"/>
          <a:cs typeface="+mn-cs"/>
        </a:defRPr>
      </a:lvl6pPr>
      <a:lvl7pPr marL="5079912" indent="-390764" algn="l" defTabSz="781524" rtl="0" eaLnBrk="1" latinLnBrk="0" hangingPunct="1">
        <a:spcBef>
          <a:spcPct val="20000"/>
        </a:spcBef>
        <a:buFont typeface="Arial"/>
        <a:buChar char="•"/>
        <a:defRPr sz="3401" kern="1200">
          <a:solidFill>
            <a:schemeClr val="tx1"/>
          </a:solidFill>
          <a:latin typeface="+mn-lt"/>
          <a:ea typeface="+mn-ea"/>
          <a:cs typeface="+mn-cs"/>
        </a:defRPr>
      </a:lvl7pPr>
      <a:lvl8pPr marL="5861437" indent="-390764" algn="l" defTabSz="781524" rtl="0" eaLnBrk="1" latinLnBrk="0" hangingPunct="1">
        <a:spcBef>
          <a:spcPct val="20000"/>
        </a:spcBef>
        <a:buFont typeface="Arial"/>
        <a:buChar char="•"/>
        <a:defRPr sz="3401" kern="1200">
          <a:solidFill>
            <a:schemeClr val="tx1"/>
          </a:solidFill>
          <a:latin typeface="+mn-lt"/>
          <a:ea typeface="+mn-ea"/>
          <a:cs typeface="+mn-cs"/>
        </a:defRPr>
      </a:lvl8pPr>
      <a:lvl9pPr marL="6642961" indent="-390764" algn="l" defTabSz="781524" rtl="0" eaLnBrk="1" latinLnBrk="0" hangingPunct="1">
        <a:spcBef>
          <a:spcPct val="20000"/>
        </a:spcBef>
        <a:buFont typeface="Arial"/>
        <a:buChar char="•"/>
        <a:defRPr sz="3401" kern="1200">
          <a:solidFill>
            <a:schemeClr val="tx1"/>
          </a:solidFill>
          <a:latin typeface="+mn-lt"/>
          <a:ea typeface="+mn-ea"/>
          <a:cs typeface="+mn-cs"/>
        </a:defRPr>
      </a:lvl9pPr>
    </p:bodyStyle>
    <p:otherStyle>
      <a:defPPr>
        <a:defRPr lang="en-US"/>
      </a:defPPr>
      <a:lvl1pPr marL="0" algn="l" defTabSz="781524" rtl="0" eaLnBrk="1" latinLnBrk="0" hangingPunct="1">
        <a:defRPr sz="3100" kern="1200">
          <a:solidFill>
            <a:schemeClr val="tx1"/>
          </a:solidFill>
          <a:latin typeface="+mn-lt"/>
          <a:ea typeface="+mn-ea"/>
          <a:cs typeface="+mn-cs"/>
        </a:defRPr>
      </a:lvl1pPr>
      <a:lvl2pPr marL="781524" algn="l" defTabSz="781524" rtl="0" eaLnBrk="1" latinLnBrk="0" hangingPunct="1">
        <a:defRPr sz="3100" kern="1200">
          <a:solidFill>
            <a:schemeClr val="tx1"/>
          </a:solidFill>
          <a:latin typeface="+mn-lt"/>
          <a:ea typeface="+mn-ea"/>
          <a:cs typeface="+mn-cs"/>
        </a:defRPr>
      </a:lvl2pPr>
      <a:lvl3pPr marL="1563052" algn="l" defTabSz="781524" rtl="0" eaLnBrk="1" latinLnBrk="0" hangingPunct="1">
        <a:defRPr sz="3100" kern="1200">
          <a:solidFill>
            <a:schemeClr val="tx1"/>
          </a:solidFill>
          <a:latin typeface="+mn-lt"/>
          <a:ea typeface="+mn-ea"/>
          <a:cs typeface="+mn-cs"/>
        </a:defRPr>
      </a:lvl3pPr>
      <a:lvl4pPr marL="2344573" algn="l" defTabSz="781524" rtl="0" eaLnBrk="1" latinLnBrk="0" hangingPunct="1">
        <a:defRPr sz="3100" kern="1200">
          <a:solidFill>
            <a:schemeClr val="tx1"/>
          </a:solidFill>
          <a:latin typeface="+mn-lt"/>
          <a:ea typeface="+mn-ea"/>
          <a:cs typeface="+mn-cs"/>
        </a:defRPr>
      </a:lvl4pPr>
      <a:lvl5pPr marL="3126101" algn="l" defTabSz="781524" rtl="0" eaLnBrk="1" latinLnBrk="0" hangingPunct="1">
        <a:defRPr sz="3100" kern="1200">
          <a:solidFill>
            <a:schemeClr val="tx1"/>
          </a:solidFill>
          <a:latin typeface="+mn-lt"/>
          <a:ea typeface="+mn-ea"/>
          <a:cs typeface="+mn-cs"/>
        </a:defRPr>
      </a:lvl5pPr>
      <a:lvl6pPr marL="3907622" algn="l" defTabSz="781524" rtl="0" eaLnBrk="1" latinLnBrk="0" hangingPunct="1">
        <a:defRPr sz="3100" kern="1200">
          <a:solidFill>
            <a:schemeClr val="tx1"/>
          </a:solidFill>
          <a:latin typeface="+mn-lt"/>
          <a:ea typeface="+mn-ea"/>
          <a:cs typeface="+mn-cs"/>
        </a:defRPr>
      </a:lvl6pPr>
      <a:lvl7pPr marL="4689148" algn="l" defTabSz="781524" rtl="0" eaLnBrk="1" latinLnBrk="0" hangingPunct="1">
        <a:defRPr sz="3100" kern="1200">
          <a:solidFill>
            <a:schemeClr val="tx1"/>
          </a:solidFill>
          <a:latin typeface="+mn-lt"/>
          <a:ea typeface="+mn-ea"/>
          <a:cs typeface="+mn-cs"/>
        </a:defRPr>
      </a:lvl7pPr>
      <a:lvl8pPr marL="5470673" algn="l" defTabSz="781524" rtl="0" eaLnBrk="1" latinLnBrk="0" hangingPunct="1">
        <a:defRPr sz="3100" kern="1200">
          <a:solidFill>
            <a:schemeClr val="tx1"/>
          </a:solidFill>
          <a:latin typeface="+mn-lt"/>
          <a:ea typeface="+mn-ea"/>
          <a:cs typeface="+mn-cs"/>
        </a:defRPr>
      </a:lvl8pPr>
      <a:lvl9pPr marL="6252197" algn="l" defTabSz="781524"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kaggle.com/datasets/blastchar/telco-customer-chur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4" y="2557421"/>
            <a:ext cx="13785177" cy="1348219"/>
          </a:xfrm>
        </p:spPr>
        <p:txBody>
          <a:bodyPr>
            <a:normAutofit/>
          </a:bodyPr>
          <a:lstStyle/>
          <a:p>
            <a:r>
              <a:rPr lang="en-US" dirty="0">
                <a:latin typeface="Avenir Roman" panose="02000503020000020003" pitchFamily="2" charset="0"/>
                <a:cs typeface="Calibri" panose="020F0502020204030204" pitchFamily="34" charset="0"/>
              </a:rPr>
              <a:t>Data Science Foundations | Project</a:t>
            </a:r>
          </a:p>
        </p:txBody>
      </p:sp>
      <p:sp>
        <p:nvSpPr>
          <p:cNvPr id="3" name="Subtitle 2"/>
          <p:cNvSpPr>
            <a:spLocks noGrp="1"/>
          </p:cNvSpPr>
          <p:nvPr>
            <p:ph type="subTitle" idx="1"/>
          </p:nvPr>
        </p:nvSpPr>
        <p:spPr>
          <a:xfrm>
            <a:off x="829654" y="4264315"/>
            <a:ext cx="15825884" cy="1966645"/>
          </a:xfrm>
        </p:spPr>
        <p:txBody>
          <a:bodyPr/>
          <a:lstStyle/>
          <a:p>
            <a:pPr algn="l" fontAlgn="base"/>
            <a:r>
              <a:rPr lang="en-CA" b="1" i="0" dirty="0">
                <a:solidFill>
                  <a:schemeClr val="bg1"/>
                </a:solidFill>
                <a:effectLst/>
                <a:latin typeface="zeitung"/>
              </a:rPr>
              <a:t>Telco Customer Churn</a:t>
            </a:r>
          </a:p>
          <a:p>
            <a:pPr algn="l" fontAlgn="base"/>
            <a:endParaRPr lang="en-CA" b="1" i="0" dirty="0">
              <a:solidFill>
                <a:schemeClr val="bg1"/>
              </a:solidFill>
              <a:effectLst/>
              <a:latin typeface="zeitung"/>
            </a:endParaRPr>
          </a:p>
          <a:p>
            <a:pPr algn="l" fontAlgn="base"/>
            <a:r>
              <a:rPr lang="en-CA" sz="2800" b="1" dirty="0">
                <a:solidFill>
                  <a:schemeClr val="bg1"/>
                </a:solidFill>
                <a:latin typeface="zeitung"/>
              </a:rPr>
              <a:t>Team Members-</a:t>
            </a:r>
          </a:p>
          <a:p>
            <a:pPr algn="l" fontAlgn="base"/>
            <a:r>
              <a:rPr lang="en-CA" sz="2400" b="1" dirty="0">
                <a:solidFill>
                  <a:schemeClr val="bg1"/>
                </a:solidFill>
                <a:latin typeface="zeitung"/>
              </a:rPr>
              <a:t>Krishan Chawla -  041090023</a:t>
            </a:r>
          </a:p>
          <a:p>
            <a:pPr algn="l" fontAlgn="base"/>
            <a:r>
              <a:rPr lang="en-CA" sz="2400" b="1" dirty="0">
                <a:solidFill>
                  <a:schemeClr val="bg1"/>
                </a:solidFill>
                <a:latin typeface="zeitung"/>
              </a:rPr>
              <a:t>Sandeep Sudesh - 041093172</a:t>
            </a:r>
          </a:p>
          <a:p>
            <a:pPr algn="l" fontAlgn="base"/>
            <a:r>
              <a:rPr lang="en-CA" sz="2400" b="1" dirty="0">
                <a:solidFill>
                  <a:schemeClr val="bg1"/>
                </a:solidFill>
                <a:latin typeface="zeitung"/>
              </a:rPr>
              <a:t>Shyam Kishore Pandian - 041098636</a:t>
            </a:r>
          </a:p>
          <a:p>
            <a:pPr algn="l" fontAlgn="base"/>
            <a:r>
              <a:rPr lang="en-CA" sz="2400" b="1" dirty="0">
                <a:solidFill>
                  <a:schemeClr val="bg1"/>
                </a:solidFill>
                <a:latin typeface="zeitung"/>
              </a:rPr>
              <a:t>Vivek Anandham - 041092466</a:t>
            </a:r>
          </a:p>
        </p:txBody>
      </p:sp>
      <p:pic>
        <p:nvPicPr>
          <p:cNvPr id="5" name="Picture 4">
            <a:extLst>
              <a:ext uri="{FF2B5EF4-FFF2-40B4-BE49-F238E27FC236}">
                <a16:creationId xmlns:a16="http://schemas.microsoft.com/office/drawing/2014/main" id="{F786BEED-D203-BBC1-0916-B37FB364ECF7}"/>
              </a:ext>
            </a:extLst>
          </p:cNvPr>
          <p:cNvPicPr>
            <a:picLocks noChangeAspect="1"/>
          </p:cNvPicPr>
          <p:nvPr/>
        </p:nvPicPr>
        <p:blipFill>
          <a:blip r:embed="rId3"/>
          <a:stretch>
            <a:fillRect/>
          </a:stretch>
        </p:blipFill>
        <p:spPr>
          <a:xfrm>
            <a:off x="7552407" y="5566298"/>
            <a:ext cx="6523285" cy="2583404"/>
          </a:xfrm>
          <a:prstGeom prst="rect">
            <a:avLst/>
          </a:prstGeom>
          <a:ln>
            <a:solidFill>
              <a:schemeClr val="accent1"/>
            </a:solidFill>
          </a:ln>
        </p:spPr>
      </p:pic>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5 | Model Evaluation and Selection</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10</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1135702" y="1505518"/>
            <a:ext cx="7180422" cy="1384995"/>
          </a:xfrm>
          <a:prstGeom prst="rect">
            <a:avLst/>
          </a:prstGeom>
        </p:spPr>
        <p:txBody>
          <a:bodyPr wrap="square" numCol="1">
            <a:spAutoFit/>
          </a:bodyPr>
          <a:lstStyle/>
          <a:p>
            <a:pPr fontAlgn="base"/>
            <a:endParaRPr lang="en-IN"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fontAlgn="base"/>
            <a:r>
              <a:rPr lang="en-IN"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Selected Model : Random Forest Classification</a:t>
            </a:r>
          </a:p>
          <a:p>
            <a:pPr fontAlgn="base"/>
            <a:endParaRPr lang="en-IN"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6D0847B-0D5C-C09F-A34B-48BC3A954F05}"/>
              </a:ext>
            </a:extLst>
          </p:cNvPr>
          <p:cNvPicPr>
            <a:picLocks noChangeAspect="1"/>
          </p:cNvPicPr>
          <p:nvPr/>
        </p:nvPicPr>
        <p:blipFill>
          <a:blip r:embed="rId3"/>
          <a:stretch>
            <a:fillRect/>
          </a:stretch>
        </p:blipFill>
        <p:spPr>
          <a:xfrm>
            <a:off x="6473308" y="2598903"/>
            <a:ext cx="9121864" cy="5386856"/>
          </a:xfrm>
          <a:prstGeom prst="rect">
            <a:avLst/>
          </a:prstGeom>
          <a:ln>
            <a:solidFill>
              <a:schemeClr val="tx2"/>
            </a:solidFill>
          </a:ln>
        </p:spPr>
      </p:pic>
      <p:pic>
        <p:nvPicPr>
          <p:cNvPr id="8" name="Picture 7">
            <a:extLst>
              <a:ext uri="{FF2B5EF4-FFF2-40B4-BE49-F238E27FC236}">
                <a16:creationId xmlns:a16="http://schemas.microsoft.com/office/drawing/2014/main" id="{771BA928-59AA-0A02-9EBA-C4DE7DD489B6}"/>
              </a:ext>
            </a:extLst>
          </p:cNvPr>
          <p:cNvPicPr>
            <a:picLocks noChangeAspect="1"/>
          </p:cNvPicPr>
          <p:nvPr/>
        </p:nvPicPr>
        <p:blipFill rotWithShape="1">
          <a:blip r:embed="rId4"/>
          <a:srcRect t="1995"/>
          <a:stretch/>
        </p:blipFill>
        <p:spPr>
          <a:xfrm>
            <a:off x="1365834" y="4154905"/>
            <a:ext cx="4463623" cy="3896563"/>
          </a:xfrm>
          <a:prstGeom prst="rect">
            <a:avLst/>
          </a:prstGeom>
          <a:ln>
            <a:solidFill>
              <a:schemeClr val="tx2"/>
            </a:solidFill>
          </a:ln>
        </p:spPr>
      </p:pic>
      <p:sp>
        <p:nvSpPr>
          <p:cNvPr id="10" name="TextBox 9">
            <a:extLst>
              <a:ext uri="{FF2B5EF4-FFF2-40B4-BE49-F238E27FC236}">
                <a16:creationId xmlns:a16="http://schemas.microsoft.com/office/drawing/2014/main" id="{B1F576B7-33AD-41C6-9394-F126990C37D8}"/>
              </a:ext>
            </a:extLst>
          </p:cNvPr>
          <p:cNvSpPr txBox="1"/>
          <p:nvPr/>
        </p:nvSpPr>
        <p:spPr>
          <a:xfrm>
            <a:off x="278442" y="3597374"/>
            <a:ext cx="8125968" cy="523220"/>
          </a:xfrm>
          <a:prstGeom prst="rect">
            <a:avLst/>
          </a:prstGeom>
          <a:noFill/>
        </p:spPr>
        <p:txBody>
          <a:bodyPr wrap="square">
            <a:spAutoFit/>
          </a:bodyPr>
          <a:lstStyle/>
          <a:p>
            <a:pPr fontAlgn="base"/>
            <a:r>
              <a:rPr lang="en-IN"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Confusion Matrix : </a:t>
            </a:r>
          </a:p>
        </p:txBody>
      </p:sp>
    </p:spTree>
    <p:extLst>
      <p:ext uri="{BB962C8B-B14F-4D97-AF65-F5344CB8AC3E}">
        <p14:creationId xmlns:p14="http://schemas.microsoft.com/office/powerpoint/2010/main" val="204662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5 | Model Evaluation and Selection</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11</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463603" y="2028754"/>
            <a:ext cx="8301013" cy="5262979"/>
          </a:xfrm>
          <a:prstGeom prst="rect">
            <a:avLst/>
          </a:prstGeom>
        </p:spPr>
        <p:txBody>
          <a:bodyPr wrap="square" numCol="1">
            <a:spAutoFit/>
          </a:bodyPr>
          <a:lstStyle/>
          <a:p>
            <a:pPr marL="457200" indent="-457200" fontAlgn="base">
              <a:buFont typeface="Arial" panose="020B0604020202020204" pitchFamily="34" charset="0"/>
              <a:buChar char="•"/>
            </a:pPr>
            <a:r>
              <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The most efficient machine learning method for the churn dataset is Random Forest Classification.</a:t>
            </a:r>
          </a:p>
          <a:p>
            <a:pPr marL="457200" indent="-457200" fontAlgn="base">
              <a:buFont typeface="Arial" panose="020B0604020202020204" pitchFamily="34" charset="0"/>
              <a:buChar char="•"/>
            </a:pPr>
            <a:endPar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SMOTE was a good booster for the model as it converted the data to a more balanced state.</a:t>
            </a:r>
          </a:p>
          <a:p>
            <a:pPr marL="457200" indent="-457200" fontAlgn="base">
              <a:buFont typeface="Arial" panose="020B0604020202020204" pitchFamily="34" charset="0"/>
              <a:buChar char="•"/>
            </a:pPr>
            <a:endPar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Hyperparameter tuning really enhanced the model with best parameters to predict the churn rate.</a:t>
            </a:r>
          </a:p>
          <a:p>
            <a:pPr fontAlgn="base"/>
            <a:endPar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We can infer from the Comparison graph that Random Forest with hyperparameter and Smote tweaking gives us the best results.</a:t>
            </a:r>
            <a:endParaRPr lang="en-IN"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8FF173B-1F00-28E0-8C0A-FAD8006BA513}"/>
              </a:ext>
            </a:extLst>
          </p:cNvPr>
          <p:cNvPicPr>
            <a:picLocks noChangeAspect="1"/>
          </p:cNvPicPr>
          <p:nvPr/>
        </p:nvPicPr>
        <p:blipFill rotWithShape="1">
          <a:blip r:embed="rId3"/>
          <a:srcRect r="3738"/>
          <a:stretch/>
        </p:blipFill>
        <p:spPr>
          <a:xfrm>
            <a:off x="8667883" y="2310238"/>
            <a:ext cx="7049931" cy="5370722"/>
          </a:xfrm>
          <a:prstGeom prst="rect">
            <a:avLst/>
          </a:prstGeom>
          <a:ln>
            <a:solidFill>
              <a:schemeClr val="tx2"/>
            </a:solidFill>
          </a:ln>
        </p:spPr>
      </p:pic>
    </p:spTree>
    <p:extLst>
      <p:ext uri="{BB962C8B-B14F-4D97-AF65-F5344CB8AC3E}">
        <p14:creationId xmlns:p14="http://schemas.microsoft.com/office/powerpoint/2010/main" val="296283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6 | Conclusion – Result Analysis</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12</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pic>
        <p:nvPicPr>
          <p:cNvPr id="3" name="Picture 2" descr="Chart, line chart&#10;&#10;Description automatically generated">
            <a:extLst>
              <a:ext uri="{FF2B5EF4-FFF2-40B4-BE49-F238E27FC236}">
                <a16:creationId xmlns:a16="http://schemas.microsoft.com/office/drawing/2014/main" id="{192694BB-CBBC-4B6A-2606-0DF1B67108D4}"/>
              </a:ext>
            </a:extLst>
          </p:cNvPr>
          <p:cNvPicPr>
            <a:picLocks noChangeAspect="1"/>
          </p:cNvPicPr>
          <p:nvPr/>
        </p:nvPicPr>
        <p:blipFill rotWithShape="1">
          <a:blip r:embed="rId3"/>
          <a:srcRect l="2604" t="5960" b="6558"/>
          <a:stretch/>
        </p:blipFill>
        <p:spPr>
          <a:xfrm>
            <a:off x="1444355" y="1505770"/>
            <a:ext cx="12930705" cy="5314181"/>
          </a:xfrm>
          <a:prstGeom prst="rect">
            <a:avLst/>
          </a:prstGeom>
          <a:ln>
            <a:solidFill>
              <a:schemeClr val="accent1"/>
            </a:solidFill>
          </a:ln>
        </p:spPr>
      </p:pic>
      <p:sp>
        <p:nvSpPr>
          <p:cNvPr id="9" name="TextBox 8">
            <a:extLst>
              <a:ext uri="{FF2B5EF4-FFF2-40B4-BE49-F238E27FC236}">
                <a16:creationId xmlns:a16="http://schemas.microsoft.com/office/drawing/2014/main" id="{60D166A6-AB96-ED33-CC29-86068ACF0458}"/>
              </a:ext>
            </a:extLst>
          </p:cNvPr>
          <p:cNvSpPr txBox="1"/>
          <p:nvPr/>
        </p:nvSpPr>
        <p:spPr>
          <a:xfrm>
            <a:off x="947578" y="6968942"/>
            <a:ext cx="14959172" cy="1438787"/>
          </a:xfrm>
          <a:prstGeom prst="rect">
            <a:avLst/>
          </a:prstGeom>
          <a:noFill/>
        </p:spPr>
        <p:txBody>
          <a:bodyPr wrap="square">
            <a:spAutoFit/>
          </a:bodyPr>
          <a:lstStyle/>
          <a:p>
            <a:r>
              <a:rPr lang="en-CA" sz="2800" dirty="0">
                <a:latin typeface="Calibri" panose="020F0502020204030204" pitchFamily="34" charset="0"/>
                <a:ea typeface="Calibri" panose="020F0502020204030204" pitchFamily="34" charset="0"/>
                <a:cs typeface="Calibri" panose="020F0502020204030204" pitchFamily="34" charset="0"/>
              </a:rPr>
              <a:t>Among all the models, the Random Forest Classification with Hyperparameter and SMOTE sampling has the highest F1 score of 0.8159, indicating that this model is the most accurate in predicting the target variable.</a:t>
            </a:r>
          </a:p>
        </p:txBody>
      </p:sp>
    </p:spTree>
    <p:extLst>
      <p:ext uri="{BB962C8B-B14F-4D97-AF65-F5344CB8AC3E}">
        <p14:creationId xmlns:p14="http://schemas.microsoft.com/office/powerpoint/2010/main" val="324450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3596" y="733675"/>
            <a:ext cx="14737092" cy="722610"/>
          </a:xfrm>
        </p:spPr>
        <p:txBody>
          <a:bodyPr/>
          <a:lstStyle/>
          <a:p>
            <a:r>
              <a:rPr lang="en-US" dirty="0">
                <a:latin typeface="Avenir Book" panose="02000503020000020003" pitchFamily="2" charset="0"/>
                <a:cs typeface="Calibri" panose="020F0502020204030204" pitchFamily="34" charset="0"/>
              </a:rPr>
              <a:t> 6 | Conclusion - Recommendations</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13</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sp>
        <p:nvSpPr>
          <p:cNvPr id="7" name="TextBox 6">
            <a:extLst>
              <a:ext uri="{FF2B5EF4-FFF2-40B4-BE49-F238E27FC236}">
                <a16:creationId xmlns:a16="http://schemas.microsoft.com/office/drawing/2014/main" id="{BF160587-7CB4-4554-379F-FD64677CED17}"/>
              </a:ext>
            </a:extLst>
          </p:cNvPr>
          <p:cNvSpPr txBox="1"/>
          <p:nvPr/>
        </p:nvSpPr>
        <p:spPr>
          <a:xfrm>
            <a:off x="810587" y="1241385"/>
            <a:ext cx="14463110" cy="4401205"/>
          </a:xfrm>
          <a:prstGeom prst="rect">
            <a:avLst/>
          </a:prstGeom>
          <a:noFill/>
        </p:spPr>
        <p:txBody>
          <a:bodyPr wrap="square">
            <a:spAutoFit/>
          </a:bodyPr>
          <a:lstStyle/>
          <a:p>
            <a:pPr algn="just"/>
            <a:endParaRPr lang="en-CA"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predictive models developed in this project showed good performance in identifying customers who are likely to churn. The accuracy of the models could be improved further by collecting more data and optimizing the model parameters.</a:t>
            </a:r>
          </a:p>
          <a:p>
            <a:pPr algn="just"/>
            <a:endParaRPr lang="en-CA"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cost of acquiring new customers is often higher than retaining existing ones. By using machine learning models to identify and target customers who are likely to churn, telecom companies can now improve their customer retention rates and reduce the cost of customer acquisition.</a:t>
            </a:r>
          </a:p>
          <a:p>
            <a:pPr algn="just"/>
            <a:endParaRPr lang="en-CA"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computer&#10;&#10;Description automatically generated with low confidence">
            <a:extLst>
              <a:ext uri="{FF2B5EF4-FFF2-40B4-BE49-F238E27FC236}">
                <a16:creationId xmlns:a16="http://schemas.microsoft.com/office/drawing/2014/main" id="{8EEEA873-EF32-2495-8C67-9D726B85E5D6}"/>
              </a:ext>
            </a:extLst>
          </p:cNvPr>
          <p:cNvPicPr>
            <a:picLocks noChangeAspect="1"/>
          </p:cNvPicPr>
          <p:nvPr/>
        </p:nvPicPr>
        <p:blipFill>
          <a:blip r:embed="rId2"/>
          <a:stretch>
            <a:fillRect/>
          </a:stretch>
        </p:blipFill>
        <p:spPr>
          <a:xfrm>
            <a:off x="3287010" y="5330261"/>
            <a:ext cx="9681980" cy="2876931"/>
          </a:xfrm>
          <a:prstGeom prst="rect">
            <a:avLst/>
          </a:prstGeom>
          <a:ln>
            <a:solidFill>
              <a:schemeClr val="tx2"/>
            </a:solidFill>
          </a:ln>
        </p:spPr>
      </p:pic>
    </p:spTree>
    <p:extLst>
      <p:ext uri="{BB962C8B-B14F-4D97-AF65-F5344CB8AC3E}">
        <p14:creationId xmlns:p14="http://schemas.microsoft.com/office/powerpoint/2010/main" val="228537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6 | Conclusion – Web Interface for Model Prediction </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14</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sp>
        <p:nvSpPr>
          <p:cNvPr id="7" name="TextBox 6">
            <a:extLst>
              <a:ext uri="{FF2B5EF4-FFF2-40B4-BE49-F238E27FC236}">
                <a16:creationId xmlns:a16="http://schemas.microsoft.com/office/drawing/2014/main" id="{BF160587-7CB4-4554-379F-FD64677CED17}"/>
              </a:ext>
            </a:extLst>
          </p:cNvPr>
          <p:cNvSpPr txBox="1"/>
          <p:nvPr/>
        </p:nvSpPr>
        <p:spPr>
          <a:xfrm>
            <a:off x="947579" y="1660240"/>
            <a:ext cx="14884604" cy="5262979"/>
          </a:xfrm>
          <a:prstGeom prst="rect">
            <a:avLst/>
          </a:prstGeom>
          <a:noFill/>
        </p:spPr>
        <p:txBody>
          <a:bodyPr wrap="square">
            <a:spAutoFit/>
          </a:bodyPr>
          <a:lstStyle/>
          <a:p>
            <a:pPr algn="just"/>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Telecom Churn Predictor: A Web-Based Machine Learning Model</a:t>
            </a:r>
          </a:p>
          <a:p>
            <a:pPr algn="l"/>
            <a:endPar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web-based machine learning model allows users to predict the probability of a customer churning based on a set of input parameters.</a:t>
            </a:r>
          </a:p>
          <a:p>
            <a:pPr marL="342900" indent="-342900" algn="l">
              <a:buFont typeface="Arial" panose="020B0604020202020204" pitchFamily="34" charset="0"/>
              <a:buChar char="•"/>
            </a:pPr>
            <a:endPar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user interface is intuitive and user-friendly, making it accessible to non-technical users.</a:t>
            </a:r>
          </a:p>
          <a:p>
            <a:pPr marL="342900" indent="-342900" algn="l">
              <a:buFont typeface="Arial" panose="020B0604020202020204" pitchFamily="34" charset="0"/>
              <a:buChar char="•"/>
            </a:pPr>
            <a:endPar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model is based on a robust machine learning algorithm that has been trained on a large dataset, ensuring high accuracy and reliability.</a:t>
            </a:r>
          </a:p>
          <a:p>
            <a:pPr marL="342900" indent="-342900" algn="l">
              <a:buFont typeface="Arial" panose="020B0604020202020204" pitchFamily="34" charset="0"/>
              <a:buChar char="•"/>
            </a:pPr>
            <a:endPar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Let us now proceed to the </a:t>
            </a:r>
            <a:r>
              <a:rPr lang="en-US" sz="2800" b="1"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demonstration of our project</a:t>
            </a: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a:t>
            </a:r>
          </a:p>
          <a:p>
            <a:pPr algn="just"/>
            <a:endParaRPr lang="en-CA"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40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145" y="405458"/>
            <a:ext cx="14737092" cy="722610"/>
          </a:xfrm>
        </p:spPr>
        <p:txBody>
          <a:bodyPr/>
          <a:lstStyle/>
          <a:p>
            <a:r>
              <a:rPr lang="en-US" dirty="0">
                <a:latin typeface="Avenir Book" panose="02000503020000020003" pitchFamily="2" charset="0"/>
                <a:cs typeface="Calibri" panose="020F0502020204030204" pitchFamily="34" charset="0"/>
              </a:rPr>
              <a:t> 6 | Conclusion – Demo</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15</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pic>
        <p:nvPicPr>
          <p:cNvPr id="7" name="Picture 6" descr="A screenshot of a computer&#10;&#10;Description automatically generated with medium confidence">
            <a:extLst>
              <a:ext uri="{FF2B5EF4-FFF2-40B4-BE49-F238E27FC236}">
                <a16:creationId xmlns:a16="http://schemas.microsoft.com/office/drawing/2014/main" id="{724E7CE1-9DEA-B7EB-1869-615B567ECE83}"/>
              </a:ext>
            </a:extLst>
          </p:cNvPr>
          <p:cNvPicPr>
            <a:picLocks noChangeAspect="1"/>
          </p:cNvPicPr>
          <p:nvPr/>
        </p:nvPicPr>
        <p:blipFill>
          <a:blip r:embed="rId3"/>
          <a:stretch>
            <a:fillRect/>
          </a:stretch>
        </p:blipFill>
        <p:spPr>
          <a:xfrm>
            <a:off x="947578" y="1095287"/>
            <a:ext cx="13924258" cy="6953426"/>
          </a:xfrm>
          <a:prstGeom prst="rect">
            <a:avLst/>
          </a:prstGeom>
          <a:ln>
            <a:solidFill>
              <a:schemeClr val="accent1"/>
            </a:solidFill>
          </a:ln>
        </p:spPr>
      </p:pic>
    </p:spTree>
    <p:extLst>
      <p:ext uri="{BB962C8B-B14F-4D97-AF65-F5344CB8AC3E}">
        <p14:creationId xmlns:p14="http://schemas.microsoft.com/office/powerpoint/2010/main" val="252643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1022" y="2705071"/>
            <a:ext cx="4234192" cy="1185004"/>
          </a:xfrm>
        </p:spPr>
        <p:txBody>
          <a:bodyPr>
            <a:normAutofit/>
          </a:bodyPr>
          <a:lstStyle/>
          <a:p>
            <a:r>
              <a:rPr lang="en-US" dirty="0">
                <a:latin typeface="Avenir Medium" panose="02000503020000020003" pitchFamily="2" charset="0"/>
                <a:cs typeface="Calibri" panose="020F0502020204030204" pitchFamily="34" charset="0"/>
              </a:rPr>
              <a:t>Thank you!</a:t>
            </a:r>
          </a:p>
        </p:txBody>
      </p:sp>
      <p:pic>
        <p:nvPicPr>
          <p:cNvPr id="4" name="Picture 3">
            <a:extLst>
              <a:ext uri="{FF2B5EF4-FFF2-40B4-BE49-F238E27FC236}">
                <a16:creationId xmlns:a16="http://schemas.microsoft.com/office/drawing/2014/main" id="{0C2B3C6C-4E2E-ADA4-2965-21EA1C8E1A6F}"/>
              </a:ext>
            </a:extLst>
          </p:cNvPr>
          <p:cNvPicPr>
            <a:picLocks noChangeAspect="1"/>
          </p:cNvPicPr>
          <p:nvPr/>
        </p:nvPicPr>
        <p:blipFill>
          <a:blip r:embed="rId2"/>
          <a:stretch>
            <a:fillRect/>
          </a:stretch>
        </p:blipFill>
        <p:spPr>
          <a:xfrm>
            <a:off x="4551249" y="4572000"/>
            <a:ext cx="7153501" cy="3778039"/>
          </a:xfrm>
          <a:prstGeom prst="rect">
            <a:avLst/>
          </a:prstGeom>
        </p:spPr>
      </p:pic>
    </p:spTree>
    <p:extLst>
      <p:ext uri="{BB962C8B-B14F-4D97-AF65-F5344CB8AC3E}">
        <p14:creationId xmlns:p14="http://schemas.microsoft.com/office/powerpoint/2010/main" val="247141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9454" y="530866"/>
            <a:ext cx="14737092" cy="722610"/>
          </a:xfrm>
        </p:spPr>
        <p:txBody>
          <a:bodyPr/>
          <a:lstStyle/>
          <a:p>
            <a:r>
              <a:rPr lang="en-US" dirty="0">
                <a:latin typeface="Avenir Book" panose="02000503020000020003" pitchFamily="2" charset="0"/>
                <a:cs typeface="Calibri" panose="020F0502020204030204" pitchFamily="34" charset="0"/>
              </a:rPr>
              <a:t> 1 | Business Understanding</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2</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sp>
        <p:nvSpPr>
          <p:cNvPr id="7" name="TextBox 6">
            <a:extLst>
              <a:ext uri="{FF2B5EF4-FFF2-40B4-BE49-F238E27FC236}">
                <a16:creationId xmlns:a16="http://schemas.microsoft.com/office/drawing/2014/main" id="{BF160587-7CB4-4554-379F-FD64677CED17}"/>
              </a:ext>
            </a:extLst>
          </p:cNvPr>
          <p:cNvSpPr txBox="1"/>
          <p:nvPr/>
        </p:nvSpPr>
        <p:spPr>
          <a:xfrm>
            <a:off x="728145" y="1614781"/>
            <a:ext cx="8650634" cy="6370975"/>
          </a:xfrm>
          <a:prstGeom prst="rect">
            <a:avLst/>
          </a:prstGeom>
          <a:noFill/>
        </p:spPr>
        <p:txBody>
          <a:bodyPr wrap="square">
            <a:spAutoFit/>
          </a:bodyPr>
          <a:lstStyle/>
          <a:p>
            <a:pPr marL="457200" indent="-457200" algn="just">
              <a:buFont typeface="Arial" panose="020B0604020202020204" pitchFamily="34" charset="0"/>
              <a:buChar char="•"/>
            </a:pPr>
            <a:r>
              <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Telecom churn analysis is an important business practice that involves identifying and reducing customer churn in the telecom industry. </a:t>
            </a:r>
          </a:p>
          <a:p>
            <a:pPr marL="457200" indent="-457200" algn="just">
              <a:buFont typeface="Arial" panose="020B0604020202020204" pitchFamily="34" charset="0"/>
              <a:buChar char="•"/>
            </a:pPr>
            <a:endPar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Churn refers to the rate at which customers leave a company for its competitors or discontinue using its services altogether. </a:t>
            </a:r>
          </a:p>
          <a:p>
            <a:pPr marL="457200" indent="-457200" algn="just">
              <a:buFont typeface="Arial" panose="020B0604020202020204" pitchFamily="34" charset="0"/>
              <a:buChar char="•"/>
            </a:pPr>
            <a:endPar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The goal of telecom churn analysis is to understand why customers are leaving and to develop strategies to retain them. </a:t>
            </a:r>
          </a:p>
          <a:p>
            <a:pPr marL="457200" indent="-457200" algn="just">
              <a:buFont typeface="Arial" panose="020B0604020202020204" pitchFamily="34" charset="0"/>
              <a:buChar char="•"/>
            </a:pPr>
            <a:endPar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This involves analyzing customer data, such as usage patterns and demographics, and identifying key factors that influence churn. </a:t>
            </a:r>
          </a:p>
          <a:p>
            <a:pPr algn="just"/>
            <a:endPar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We’re going to look at how to increase customer retention in the telecoms industry by analyzing the sample dataset provided by IBM. </a:t>
            </a:r>
            <a:endParaRPr lang="en-CA"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toy&#10;&#10;Description automatically generated">
            <a:extLst>
              <a:ext uri="{FF2B5EF4-FFF2-40B4-BE49-F238E27FC236}">
                <a16:creationId xmlns:a16="http://schemas.microsoft.com/office/drawing/2014/main" id="{70D7ED2E-9056-74A0-5CDE-556A3DDE3C46}"/>
              </a:ext>
            </a:extLst>
          </p:cNvPr>
          <p:cNvPicPr>
            <a:picLocks noChangeAspect="1"/>
          </p:cNvPicPr>
          <p:nvPr/>
        </p:nvPicPr>
        <p:blipFill>
          <a:blip r:embed="rId3"/>
          <a:stretch>
            <a:fillRect/>
          </a:stretch>
        </p:blipFill>
        <p:spPr>
          <a:xfrm>
            <a:off x="9655129" y="1717590"/>
            <a:ext cx="5840244" cy="5840244"/>
          </a:xfrm>
          <a:prstGeom prst="rect">
            <a:avLst/>
          </a:prstGeom>
          <a:ln>
            <a:solidFill>
              <a:schemeClr val="tx2"/>
            </a:solidFill>
          </a:ln>
        </p:spPr>
      </p:pic>
    </p:spTree>
    <p:extLst>
      <p:ext uri="{BB962C8B-B14F-4D97-AF65-F5344CB8AC3E}">
        <p14:creationId xmlns:p14="http://schemas.microsoft.com/office/powerpoint/2010/main" val="307104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2 | Dataset Understanding</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3</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pic>
        <p:nvPicPr>
          <p:cNvPr id="9" name="Picture 8">
            <a:extLst>
              <a:ext uri="{FF2B5EF4-FFF2-40B4-BE49-F238E27FC236}">
                <a16:creationId xmlns:a16="http://schemas.microsoft.com/office/drawing/2014/main" id="{4524FAA3-FEF2-8E72-727C-5B251015B9B4}"/>
              </a:ext>
            </a:extLst>
          </p:cNvPr>
          <p:cNvPicPr>
            <a:picLocks noChangeAspect="1"/>
          </p:cNvPicPr>
          <p:nvPr/>
        </p:nvPicPr>
        <p:blipFill>
          <a:blip r:embed="rId3"/>
          <a:stretch>
            <a:fillRect/>
          </a:stretch>
        </p:blipFill>
        <p:spPr>
          <a:xfrm>
            <a:off x="7339310" y="1561230"/>
            <a:ext cx="8717628" cy="6637048"/>
          </a:xfrm>
          <a:prstGeom prst="rect">
            <a:avLst/>
          </a:prstGeom>
          <a:ln>
            <a:solidFill>
              <a:schemeClr val="tx2">
                <a:lumMod val="50000"/>
              </a:schemeClr>
            </a:solidFill>
          </a:ln>
        </p:spPr>
      </p:pic>
      <p:sp>
        <p:nvSpPr>
          <p:cNvPr id="11" name="TextBox 10">
            <a:extLst>
              <a:ext uri="{FF2B5EF4-FFF2-40B4-BE49-F238E27FC236}">
                <a16:creationId xmlns:a16="http://schemas.microsoft.com/office/drawing/2014/main" id="{17C91FF9-04B3-8692-C7CF-2DB5FA0921D9}"/>
              </a:ext>
            </a:extLst>
          </p:cNvPr>
          <p:cNvSpPr txBox="1"/>
          <p:nvPr/>
        </p:nvSpPr>
        <p:spPr>
          <a:xfrm>
            <a:off x="302024" y="1621323"/>
            <a:ext cx="7037286" cy="6740307"/>
          </a:xfrm>
          <a:prstGeom prst="rect">
            <a:avLst/>
          </a:prstGeom>
          <a:noFill/>
        </p:spPr>
        <p:txBody>
          <a:bodyPr wrap="square">
            <a:spAutoFit/>
          </a:bodyPr>
          <a:lstStyle/>
          <a:p>
            <a:pPr marL="457200" indent="-457200" algn="just">
              <a:buFont typeface="Arial" panose="020B0604020202020204" pitchFamily="34" charset="0"/>
              <a:buChar char="•"/>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Dataset-Link: </a:t>
            </a: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hlinkClick r:id="rId4"/>
              </a:rPr>
              <a:t>https://www.kaggle.com/datasets/blastchar/telco-customer-churn</a:t>
            </a:r>
            <a:endPar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endPar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Develop a machine learning model, which will predict if a customer will stay or leave the telecom company.</a:t>
            </a:r>
          </a:p>
          <a:p>
            <a:pPr marL="457200" indent="-457200" algn="just">
              <a:buFont typeface="Arial" panose="020B0604020202020204" pitchFamily="34" charset="0"/>
              <a:buChar char="•"/>
            </a:pPr>
            <a:endParaRPr lang="en-US"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dataset contains 7043 records, and each record has 21 features.</a:t>
            </a:r>
          </a:p>
          <a:p>
            <a:pPr marL="457200" indent="-457200" algn="just">
              <a:buFont typeface="Arial" panose="020B0604020202020204" pitchFamily="34" charset="0"/>
              <a:buChar char="•"/>
            </a:pPr>
            <a:endParaRPr lang="en-US" sz="24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In the telecom industry, churn refers to the rate at which customers leave or switch to another service provider.</a:t>
            </a:r>
          </a:p>
          <a:p>
            <a:pPr marL="457200" indent="-457200" algn="just">
              <a:buFont typeface="Arial" panose="020B0604020202020204" pitchFamily="34" charset="0"/>
              <a:buChar char="•"/>
            </a:pPr>
            <a:endPar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"Target variable" is customer churn, used to identify reasons for high churn rates and develop predictive models to retain customers.</a:t>
            </a:r>
            <a:endParaRPr lang="en-US" sz="40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67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3 | Data Preparation</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4</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pic>
        <p:nvPicPr>
          <p:cNvPr id="3" name="Picture 2">
            <a:extLst>
              <a:ext uri="{FF2B5EF4-FFF2-40B4-BE49-F238E27FC236}">
                <a16:creationId xmlns:a16="http://schemas.microsoft.com/office/drawing/2014/main" id="{480675CF-33A0-F2D0-1B54-A0550D16D9C1}"/>
              </a:ext>
            </a:extLst>
          </p:cNvPr>
          <p:cNvPicPr>
            <a:picLocks noChangeAspect="1"/>
          </p:cNvPicPr>
          <p:nvPr/>
        </p:nvPicPr>
        <p:blipFill rotWithShape="1">
          <a:blip r:embed="rId3"/>
          <a:srcRect t="3219"/>
          <a:stretch/>
        </p:blipFill>
        <p:spPr>
          <a:xfrm>
            <a:off x="947580" y="2715549"/>
            <a:ext cx="12662222" cy="911390"/>
          </a:xfrm>
          <a:prstGeom prst="rect">
            <a:avLst/>
          </a:prstGeom>
          <a:ln>
            <a:solidFill>
              <a:schemeClr val="tx2">
                <a:lumMod val="50000"/>
              </a:schemeClr>
            </a:solidFill>
          </a:ln>
        </p:spPr>
      </p:pic>
      <p:pic>
        <p:nvPicPr>
          <p:cNvPr id="9" name="Picture 8">
            <a:extLst>
              <a:ext uri="{FF2B5EF4-FFF2-40B4-BE49-F238E27FC236}">
                <a16:creationId xmlns:a16="http://schemas.microsoft.com/office/drawing/2014/main" id="{43127E7F-D036-68A5-3B83-B96CF6208AC8}"/>
              </a:ext>
            </a:extLst>
          </p:cNvPr>
          <p:cNvPicPr>
            <a:picLocks noChangeAspect="1"/>
          </p:cNvPicPr>
          <p:nvPr/>
        </p:nvPicPr>
        <p:blipFill>
          <a:blip r:embed="rId4"/>
          <a:stretch>
            <a:fillRect/>
          </a:stretch>
        </p:blipFill>
        <p:spPr>
          <a:xfrm>
            <a:off x="947580" y="6682503"/>
            <a:ext cx="9774360" cy="906051"/>
          </a:xfrm>
          <a:prstGeom prst="rect">
            <a:avLst/>
          </a:prstGeom>
          <a:ln>
            <a:solidFill>
              <a:schemeClr val="tx2">
                <a:lumMod val="50000"/>
              </a:schemeClr>
            </a:solidFill>
          </a:ln>
        </p:spPr>
      </p:pic>
      <p:sp>
        <p:nvSpPr>
          <p:cNvPr id="11" name="TextBox 10">
            <a:extLst>
              <a:ext uri="{FF2B5EF4-FFF2-40B4-BE49-F238E27FC236}">
                <a16:creationId xmlns:a16="http://schemas.microsoft.com/office/drawing/2014/main" id="{EFE1D38F-4D1F-EA94-FB1C-CBF50E8CA500}"/>
              </a:ext>
            </a:extLst>
          </p:cNvPr>
          <p:cNvSpPr txBox="1"/>
          <p:nvPr/>
        </p:nvSpPr>
        <p:spPr>
          <a:xfrm>
            <a:off x="728144" y="2008471"/>
            <a:ext cx="14544970" cy="523220"/>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Total Charges column was converted to float type.</a:t>
            </a:r>
            <a:endParaRPr lang="en-CA" sz="28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3F16A35-AA53-2C08-6C0C-9EA3EB3A7BED}"/>
              </a:ext>
            </a:extLst>
          </p:cNvPr>
          <p:cNvSpPr txBox="1"/>
          <p:nvPr/>
        </p:nvSpPr>
        <p:spPr>
          <a:xfrm>
            <a:off x="728144" y="3797735"/>
            <a:ext cx="14764405" cy="2677656"/>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"TotalCharges" feature now has missing values as the "errors=coerce" parameter in "to_numeric" function has converted string " " to NaN.</a:t>
            </a:r>
          </a:p>
          <a:p>
            <a:pPr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single space character is also considered as a string.</a:t>
            </a:r>
          </a:p>
          <a:p>
            <a:pPr algn="l">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Here we are Imputing the Nan values with the median of the Total Charges.</a:t>
            </a: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987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3 | Data Preparation – One Hot Encoding</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5</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7" y="2005263"/>
            <a:ext cx="14737091" cy="3108543"/>
          </a:xfrm>
          <a:prstGeom prst="rect">
            <a:avLst/>
          </a:prstGeom>
        </p:spPr>
        <p:txBody>
          <a:bodyPr wrap="square" numCol="1">
            <a:spAutoFit/>
          </a:bodyPr>
          <a:lstStyle/>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Category features are being Encoded, using the One Hot Encoding method.</a:t>
            </a:r>
          </a:p>
          <a:p>
            <a:pPr marL="457200" indent="-457200"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Data after Encoding </a:t>
            </a:r>
          </a:p>
          <a:p>
            <a:pPr marL="457200" indent="-457200"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0DE51E8-AD2E-4C66-7E97-CB5EF9D29B94}"/>
              </a:ext>
            </a:extLst>
          </p:cNvPr>
          <p:cNvPicPr>
            <a:picLocks noChangeAspect="1"/>
          </p:cNvPicPr>
          <p:nvPr/>
        </p:nvPicPr>
        <p:blipFill>
          <a:blip r:embed="rId3"/>
          <a:stretch>
            <a:fillRect/>
          </a:stretch>
        </p:blipFill>
        <p:spPr>
          <a:xfrm>
            <a:off x="1116192" y="2815903"/>
            <a:ext cx="12662970" cy="1056376"/>
          </a:xfrm>
          <a:prstGeom prst="rect">
            <a:avLst/>
          </a:prstGeom>
          <a:ln>
            <a:solidFill>
              <a:schemeClr val="tx2"/>
            </a:solidFill>
          </a:ln>
        </p:spPr>
      </p:pic>
      <p:pic>
        <p:nvPicPr>
          <p:cNvPr id="11" name="Picture 10">
            <a:extLst>
              <a:ext uri="{FF2B5EF4-FFF2-40B4-BE49-F238E27FC236}">
                <a16:creationId xmlns:a16="http://schemas.microsoft.com/office/drawing/2014/main" id="{8C07C2CE-9077-1487-179B-9FF4B9DCE952}"/>
              </a:ext>
            </a:extLst>
          </p:cNvPr>
          <p:cNvPicPr>
            <a:picLocks noChangeAspect="1"/>
          </p:cNvPicPr>
          <p:nvPr/>
        </p:nvPicPr>
        <p:blipFill>
          <a:blip r:embed="rId4"/>
          <a:stretch>
            <a:fillRect/>
          </a:stretch>
        </p:blipFill>
        <p:spPr>
          <a:xfrm>
            <a:off x="1116192" y="4682919"/>
            <a:ext cx="12662970" cy="3277166"/>
          </a:xfrm>
          <a:prstGeom prst="rect">
            <a:avLst/>
          </a:prstGeom>
          <a:ln>
            <a:solidFill>
              <a:schemeClr val="tx2"/>
            </a:solidFill>
          </a:ln>
        </p:spPr>
      </p:pic>
    </p:spTree>
    <p:extLst>
      <p:ext uri="{BB962C8B-B14F-4D97-AF65-F5344CB8AC3E}">
        <p14:creationId xmlns:p14="http://schemas.microsoft.com/office/powerpoint/2010/main" val="167975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3 | Data Preparation – Handling Imbalanced Data</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6</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7" y="1756271"/>
            <a:ext cx="14737091" cy="2246769"/>
          </a:xfrm>
          <a:prstGeom prst="rect">
            <a:avLst/>
          </a:prstGeom>
        </p:spPr>
        <p:txBody>
          <a:bodyPr wrap="square" numCol="1">
            <a:spAutoFit/>
          </a:bodyPr>
          <a:lstStyle/>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Target Label is Imbalanced, where the Not-Churn Customers contribute 73.5% and Churn customers only contribute 26.5%.</a:t>
            </a:r>
          </a:p>
          <a:p>
            <a:pPr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Imbalanced data will be handled by the help of SMOTE and stratified methods for the various machine learning models.</a:t>
            </a:r>
          </a:p>
        </p:txBody>
      </p:sp>
      <p:pic>
        <p:nvPicPr>
          <p:cNvPr id="7" name="Picture 6">
            <a:extLst>
              <a:ext uri="{FF2B5EF4-FFF2-40B4-BE49-F238E27FC236}">
                <a16:creationId xmlns:a16="http://schemas.microsoft.com/office/drawing/2014/main" id="{D66AB7DE-34F3-1B99-3855-3FB144BD3F43}"/>
              </a:ext>
            </a:extLst>
          </p:cNvPr>
          <p:cNvPicPr>
            <a:picLocks noChangeAspect="1"/>
          </p:cNvPicPr>
          <p:nvPr/>
        </p:nvPicPr>
        <p:blipFill rotWithShape="1">
          <a:blip r:embed="rId3"/>
          <a:srcRect b="3708"/>
          <a:stretch/>
        </p:blipFill>
        <p:spPr>
          <a:xfrm>
            <a:off x="1061667" y="4003040"/>
            <a:ext cx="13810169" cy="4246852"/>
          </a:xfrm>
          <a:prstGeom prst="rect">
            <a:avLst/>
          </a:prstGeom>
          <a:ln>
            <a:solidFill>
              <a:schemeClr val="tx2">
                <a:lumMod val="50000"/>
              </a:schemeClr>
            </a:solidFill>
          </a:ln>
        </p:spPr>
      </p:pic>
    </p:spTree>
    <p:extLst>
      <p:ext uri="{BB962C8B-B14F-4D97-AF65-F5344CB8AC3E}">
        <p14:creationId xmlns:p14="http://schemas.microsoft.com/office/powerpoint/2010/main" val="238462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47578" y="892171"/>
            <a:ext cx="14737092" cy="722610"/>
          </a:xfrm>
        </p:spPr>
        <p:txBody>
          <a:bodyPr/>
          <a:lstStyle/>
          <a:p>
            <a:r>
              <a:rPr lang="en-US" dirty="0">
                <a:latin typeface="Avenir Book" panose="02000503020000020003" pitchFamily="2" charset="0"/>
                <a:cs typeface="Calibri" panose="020F0502020204030204" pitchFamily="34" charset="0"/>
              </a:rPr>
              <a:t> 3 | Data Preparation – Feature Selection</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7</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8" y="1756271"/>
            <a:ext cx="6864012" cy="6555641"/>
          </a:xfrm>
          <a:prstGeom prst="rect">
            <a:avLst/>
          </a:prstGeom>
        </p:spPr>
        <p:txBody>
          <a:bodyPr wrap="square" numCol="1">
            <a:spAutoFit/>
          </a:bodyPr>
          <a:lstStyle/>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Correlation is plotted with respect to the </a:t>
            </a: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Tar</a:t>
            </a: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get Label “ Churn “.</a:t>
            </a:r>
          </a:p>
          <a:p>
            <a:pPr marL="457200" indent="-457200"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Correlation matrix helps us to select the features which are highly co-related to the target variable.</a:t>
            </a:r>
          </a:p>
          <a:p>
            <a:pPr marL="457200" indent="-457200" algn="l">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Here -1 indicating a perfect negative correlation, 0 indicating no correlation, and 1 indicating a perfect positive correlation.</a:t>
            </a:r>
          </a:p>
          <a:p>
            <a:pPr marL="457200" indent="-457200" algn="l">
              <a:buFont typeface="Arial" panose="020B0604020202020204" pitchFamily="34" charset="0"/>
              <a:buChar char="•"/>
            </a:pPr>
            <a:endPar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According to this examination, most of the features have significance to the prediction of churn.</a:t>
            </a:r>
          </a:p>
        </p:txBody>
      </p:sp>
      <p:pic>
        <p:nvPicPr>
          <p:cNvPr id="3" name="Picture 2">
            <a:extLst>
              <a:ext uri="{FF2B5EF4-FFF2-40B4-BE49-F238E27FC236}">
                <a16:creationId xmlns:a16="http://schemas.microsoft.com/office/drawing/2014/main" id="{EFACCFFD-3AD5-87D3-1BDC-54843EFC98E5}"/>
              </a:ext>
            </a:extLst>
          </p:cNvPr>
          <p:cNvPicPr>
            <a:picLocks noChangeAspect="1"/>
          </p:cNvPicPr>
          <p:nvPr/>
        </p:nvPicPr>
        <p:blipFill>
          <a:blip r:embed="rId3"/>
          <a:stretch>
            <a:fillRect/>
          </a:stretch>
        </p:blipFill>
        <p:spPr>
          <a:xfrm>
            <a:off x="7948298" y="1515291"/>
            <a:ext cx="7609566" cy="6790689"/>
          </a:xfrm>
          <a:prstGeom prst="rect">
            <a:avLst/>
          </a:prstGeom>
          <a:ln>
            <a:solidFill>
              <a:schemeClr val="tx2"/>
            </a:solidFill>
          </a:ln>
        </p:spPr>
      </p:pic>
    </p:spTree>
    <p:extLst>
      <p:ext uri="{BB962C8B-B14F-4D97-AF65-F5344CB8AC3E}">
        <p14:creationId xmlns:p14="http://schemas.microsoft.com/office/powerpoint/2010/main" val="148048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3603" y="713034"/>
            <a:ext cx="14737092" cy="722610"/>
          </a:xfrm>
        </p:spPr>
        <p:txBody>
          <a:bodyPr/>
          <a:lstStyle/>
          <a:p>
            <a:r>
              <a:rPr lang="en-US" dirty="0">
                <a:latin typeface="Avenir Book" panose="02000503020000020003" pitchFamily="2" charset="0"/>
                <a:cs typeface="Calibri" panose="020F0502020204030204" pitchFamily="34" charset="0"/>
              </a:rPr>
              <a:t> 4 | Modeling and Pipeline Creation</a:t>
            </a:r>
          </a:p>
        </p:txBody>
      </p:sp>
      <p:sp>
        <p:nvSpPr>
          <p:cNvPr id="5" name="Slide Number Placeholder 4"/>
          <p:cNvSpPr>
            <a:spLocks noGrp="1"/>
          </p:cNvSpPr>
          <p:nvPr>
            <p:ph type="sldNum" sz="quarter" idx="19"/>
          </p:nvPr>
        </p:nvSpPr>
        <p:spPr>
          <a:xfrm>
            <a:off x="199062" y="8497075"/>
            <a:ext cx="529083" cy="486786"/>
          </a:xfrm>
        </p:spPr>
        <p:txBody>
          <a:bodyPr/>
          <a:lstStyle/>
          <a:p>
            <a:fld id="{DEF3F5F5-7776-394F-A41F-3BAFC9CC9F8E}" type="slidenum">
              <a:rPr lang="en-US" smtClean="0"/>
              <a:pPr/>
              <a:t>8</a:t>
            </a:fld>
            <a:endParaRPr lang="en-US" dirty="0"/>
          </a:p>
        </p:txBody>
      </p:sp>
      <p:sp>
        <p:nvSpPr>
          <p:cNvPr id="4" name="Rectangle 3">
            <a:extLst>
              <a:ext uri="{FF2B5EF4-FFF2-40B4-BE49-F238E27FC236}">
                <a16:creationId xmlns:a16="http://schemas.microsoft.com/office/drawing/2014/main" id="{112EE7BC-5497-AA4B-908C-C610F4AA4D58}"/>
              </a:ext>
            </a:extLst>
          </p:cNvPr>
          <p:cNvSpPr/>
          <p:nvPr/>
        </p:nvSpPr>
        <p:spPr>
          <a:xfrm>
            <a:off x="947579" y="2175058"/>
            <a:ext cx="13924258" cy="1200970"/>
          </a:xfrm>
          <a:prstGeom prst="rect">
            <a:avLst/>
          </a:prstGeom>
        </p:spPr>
        <p:txBody>
          <a:bodyPr wrap="square" numCol="1">
            <a:spAutoFit/>
          </a:bodyPr>
          <a:lstStyle/>
          <a:p>
            <a:pPr fontAlgn="base"/>
            <a:endParaRPr lang="en-IN" sz="3202" dirty="0">
              <a:latin typeface="Avenir Book" panose="02000503020000020003" pitchFamily="2" charset="0"/>
              <a:cs typeface="Calibri" panose="020F0502020204030204" pitchFamily="34" charset="0"/>
            </a:endParaRPr>
          </a:p>
          <a:p>
            <a:pPr fontAlgn="base"/>
            <a:endParaRPr lang="en-IN" sz="4002" dirty="0">
              <a:latin typeface="Avenir Book" panose="02000503020000020003" pitchFamily="2" charset="0"/>
              <a:cs typeface="Calibri" panose="020F0502020204030204" pitchFamily="34" charset="0"/>
            </a:endParaRPr>
          </a:p>
        </p:txBody>
      </p:sp>
      <p:sp>
        <p:nvSpPr>
          <p:cNvPr id="9" name="TextBox 8">
            <a:extLst>
              <a:ext uri="{FF2B5EF4-FFF2-40B4-BE49-F238E27FC236}">
                <a16:creationId xmlns:a16="http://schemas.microsoft.com/office/drawing/2014/main" id="{21F67370-F5FE-4477-3388-F4BCCDFE84BB}"/>
              </a:ext>
            </a:extLst>
          </p:cNvPr>
          <p:cNvSpPr txBox="1"/>
          <p:nvPr/>
        </p:nvSpPr>
        <p:spPr>
          <a:xfrm>
            <a:off x="728145" y="1818904"/>
            <a:ext cx="15012598" cy="6124754"/>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will be using Supervised Machine Learning Models to our Project.</a:t>
            </a:r>
          </a:p>
          <a:p>
            <a:pPr algn="l">
              <a:buFont typeface="Arial" panose="020B0604020202020204" pitchFamily="34" charset="0"/>
              <a:buChar char="•"/>
            </a:pPr>
            <a:endPar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will compare various Supervised Machine Learning Models like Logistic Regression, Decision Tree Classifier, Random Forest Classifier, and Support Vector Machine and analyse the best model by hyperparameter tuning (using SMOTE).</a:t>
            </a:r>
          </a:p>
          <a:p>
            <a:pPr marL="457200" indent="-457200" algn="l">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gn="l" rtl="0">
              <a:buFont typeface="Arial" panose="020B0604020202020204" pitchFamily="34" charset="0"/>
              <a:buChar char="•"/>
            </a:pP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 and Test splits using SMOTE (for handling imbalanced data)</a:t>
            </a:r>
          </a:p>
          <a:p>
            <a:pPr algn="l" rtl="0"/>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rtl="0">
              <a:buFont typeface="Arial" panose="020B0604020202020204" pitchFamily="34" charset="0"/>
              <a:buChar char="•"/>
            </a:pP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SMOTE (Synthetic Minority Oversampling Technique)</a:t>
            </a:r>
            <a:b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the strategic technique to increase the number of cases in an imbalanced dataset to make it balanced.</a:t>
            </a:r>
          </a:p>
          <a:p>
            <a:pPr marL="457200" indent="-457200" algn="l" rtl="0">
              <a:buFont typeface="Arial" panose="020B0604020202020204" pitchFamily="34" charset="0"/>
              <a:buChar char="•"/>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gn="l" rtl="0">
              <a:buFont typeface="Arial" panose="020B0604020202020204" pitchFamily="34" charset="0"/>
              <a:buChar char="•"/>
            </a:pPr>
            <a:r>
              <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a:t>
            </a: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tratified </a:t>
            </a:r>
            <a:r>
              <a:rPr lang="en-US" sz="28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a:t>
            </a:r>
            <a:r>
              <a:rPr lang="en-US" sz="28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ampling is used to ensure that the training and testing data sets represent the same proportion of churned and non-churned customers as the actual population.</a:t>
            </a:r>
            <a:endParaRPr lang="en-US" sz="4400" b="0" i="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618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9F3E4D2A-5CC5-B03A-6043-BF4996BB77E5}"/>
              </a:ext>
            </a:extLst>
          </p:cNvPr>
          <p:cNvPicPr>
            <a:picLocks noChangeAspect="1"/>
          </p:cNvPicPr>
          <p:nvPr/>
        </p:nvPicPr>
        <p:blipFill>
          <a:blip r:embed="rId3"/>
          <a:stretch>
            <a:fillRect/>
          </a:stretch>
        </p:blipFill>
        <p:spPr>
          <a:xfrm>
            <a:off x="1876442" y="0"/>
            <a:ext cx="12440449" cy="9143728"/>
          </a:xfrm>
          <a:prstGeom prst="rect">
            <a:avLst/>
          </a:prstGeom>
          <a:noFill/>
          <a:ln>
            <a:solidFill>
              <a:schemeClr val="bg1"/>
            </a:solidFill>
          </a:ln>
        </p:spPr>
      </p:pic>
      <p:sp>
        <p:nvSpPr>
          <p:cNvPr id="22" name="Text Placeholder 2">
            <a:extLst>
              <a:ext uri="{FF2B5EF4-FFF2-40B4-BE49-F238E27FC236}">
                <a16:creationId xmlns:a16="http://schemas.microsoft.com/office/drawing/2014/main" id="{2B5E16C3-C747-EE4A-2237-363EE2DAB6ED}"/>
              </a:ext>
            </a:extLst>
          </p:cNvPr>
          <p:cNvSpPr>
            <a:spLocks noGrp="1"/>
          </p:cNvSpPr>
          <p:nvPr>
            <p:ph type="body" sz="quarter" idx="17"/>
          </p:nvPr>
        </p:nvSpPr>
        <p:spPr>
          <a:xfrm>
            <a:off x="8296252" y="3115733"/>
            <a:ext cx="4672992" cy="2881182"/>
          </a:xfrm>
        </p:spPr>
        <p:txBody>
          <a:bodyPr/>
          <a:lstStyle/>
          <a:p>
            <a:r>
              <a:rPr lang="en-US" dirty="0"/>
              <a:t>  </a:t>
            </a:r>
          </a:p>
        </p:txBody>
      </p:sp>
      <p:sp>
        <p:nvSpPr>
          <p:cNvPr id="8" name="TextBox 7">
            <a:extLst>
              <a:ext uri="{FF2B5EF4-FFF2-40B4-BE49-F238E27FC236}">
                <a16:creationId xmlns:a16="http://schemas.microsoft.com/office/drawing/2014/main" id="{E654C2E0-C3C7-0158-4D1D-6F764BD8863F}"/>
              </a:ext>
            </a:extLst>
          </p:cNvPr>
          <p:cNvSpPr txBox="1"/>
          <p:nvPr/>
        </p:nvSpPr>
        <p:spPr>
          <a:xfrm>
            <a:off x="728144" y="725683"/>
            <a:ext cx="9474988" cy="1335973"/>
          </a:xfrm>
          <a:prstGeom prst="rect">
            <a:avLst/>
          </a:prstGeom>
        </p:spPr>
        <p:txBody>
          <a:bodyPr vert="horz" lIns="0" tIns="0" rIns="0" bIns="0" rtlCol="0" anchor="t">
            <a:normAutofit/>
          </a:bodyPr>
          <a:lstStyle/>
          <a:p>
            <a:pPr defTabSz="781524">
              <a:lnSpc>
                <a:spcPct val="80000"/>
              </a:lnSpc>
              <a:spcBef>
                <a:spcPct val="0"/>
              </a:spcBef>
              <a:spcAft>
                <a:spcPts val="600"/>
              </a:spcAft>
            </a:pPr>
            <a:r>
              <a:rPr lang="en-CA" sz="4400" b="1" dirty="0">
                <a:solidFill>
                  <a:schemeClr val="tx2"/>
                </a:solidFill>
                <a:latin typeface="Avenir Book"/>
                <a:ea typeface="+mj-ea"/>
                <a:cs typeface="+mj-cs"/>
              </a:rPr>
              <a:t>4 | Pipeline Creation</a:t>
            </a:r>
          </a:p>
          <a:p>
            <a:pPr defTabSz="781524">
              <a:lnSpc>
                <a:spcPct val="80000"/>
              </a:lnSpc>
              <a:spcBef>
                <a:spcPct val="0"/>
              </a:spcBef>
              <a:spcAft>
                <a:spcPts val="600"/>
              </a:spcAft>
            </a:pPr>
            <a:endParaRPr lang="en-CA" sz="4400" b="1" dirty="0">
              <a:solidFill>
                <a:schemeClr val="tx2"/>
              </a:solidFill>
              <a:latin typeface="Avenir Book"/>
              <a:ea typeface="+mj-ea"/>
              <a:cs typeface="+mj-cs"/>
            </a:endParaRPr>
          </a:p>
        </p:txBody>
      </p:sp>
      <p:sp>
        <p:nvSpPr>
          <p:cNvPr id="24" name="Text Placeholder 4">
            <a:extLst>
              <a:ext uri="{FF2B5EF4-FFF2-40B4-BE49-F238E27FC236}">
                <a16:creationId xmlns:a16="http://schemas.microsoft.com/office/drawing/2014/main" id="{A18EA7C4-CECC-F3AF-49AC-2F45F69D0145}"/>
              </a:ext>
            </a:extLst>
          </p:cNvPr>
          <p:cNvSpPr>
            <a:spLocks noGrp="1"/>
          </p:cNvSpPr>
          <p:nvPr>
            <p:ph type="body" sz="quarter" idx="18"/>
          </p:nvPr>
        </p:nvSpPr>
        <p:spPr>
          <a:xfrm>
            <a:off x="8295468" y="2405065"/>
            <a:ext cx="4673143" cy="710671"/>
          </a:xfrm>
        </p:spPr>
        <p:txBody>
          <a:bodyPr/>
          <a:lstStyle/>
          <a:p>
            <a:r>
              <a:rPr lang="en-US" dirty="0"/>
              <a:t>  </a:t>
            </a:r>
          </a:p>
        </p:txBody>
      </p:sp>
      <p:sp>
        <p:nvSpPr>
          <p:cNvPr id="26" name="Text Placeholder 5">
            <a:extLst>
              <a:ext uri="{FF2B5EF4-FFF2-40B4-BE49-F238E27FC236}">
                <a16:creationId xmlns:a16="http://schemas.microsoft.com/office/drawing/2014/main" id="{E8496E29-C48C-AC8B-F0A6-7A83E5F65D82}"/>
              </a:ext>
            </a:extLst>
          </p:cNvPr>
          <p:cNvSpPr>
            <a:spLocks noGrp="1"/>
          </p:cNvSpPr>
          <p:nvPr>
            <p:ph type="body" sz="quarter" idx="19"/>
          </p:nvPr>
        </p:nvSpPr>
        <p:spPr>
          <a:xfrm>
            <a:off x="8295468" y="5997576"/>
            <a:ext cx="4673600" cy="1317625"/>
          </a:xfrm>
        </p:spPr>
        <p:txBody>
          <a:bodyPr/>
          <a:lstStyle/>
          <a:p>
            <a:r>
              <a:rPr lang="en-US" dirty="0"/>
              <a:t>  </a:t>
            </a:r>
          </a:p>
        </p:txBody>
      </p:sp>
      <p:sp>
        <p:nvSpPr>
          <p:cNvPr id="17" name="Slide Number Placeholder 4" hidden="1">
            <a:extLst>
              <a:ext uri="{FF2B5EF4-FFF2-40B4-BE49-F238E27FC236}">
                <a16:creationId xmlns:a16="http://schemas.microsoft.com/office/drawing/2014/main" id="{F629AD89-A264-20E8-757D-165084AB1128}"/>
              </a:ext>
            </a:extLst>
          </p:cNvPr>
          <p:cNvSpPr>
            <a:spLocks noGrp="1"/>
          </p:cNvSpPr>
          <p:nvPr>
            <p:ph type="sldNum" sz="quarter" idx="4294967295"/>
          </p:nvPr>
        </p:nvSpPr>
        <p:spPr>
          <a:xfrm>
            <a:off x="199063" y="8497456"/>
            <a:ext cx="529081" cy="486834"/>
          </a:xfrm>
        </p:spPr>
        <p:txBody>
          <a:bodyPr/>
          <a:lstStyle/>
          <a:p>
            <a:pPr>
              <a:spcAft>
                <a:spcPts val="600"/>
              </a:spcAft>
            </a:pPr>
            <a:fld id="{DEF3F5F5-7776-394F-A41F-3BAFC9CC9F8E}" type="slidenum">
              <a:rPr lang="en-US" smtClean="0"/>
              <a:pPr>
                <a:spcAft>
                  <a:spcPts val="600"/>
                </a:spcAft>
              </a:pPr>
              <a:t>9</a:t>
            </a:fld>
            <a:endParaRPr lang="en-US"/>
          </a:p>
        </p:txBody>
      </p:sp>
    </p:spTree>
    <p:extLst>
      <p:ext uri="{BB962C8B-B14F-4D97-AF65-F5344CB8AC3E}">
        <p14:creationId xmlns:p14="http://schemas.microsoft.com/office/powerpoint/2010/main" val="3730423451"/>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10478</TotalTime>
  <Words>2031</Words>
  <Application>Microsoft Office PowerPoint</Application>
  <PresentationFormat>Custom</PresentationFormat>
  <Paragraphs>214</Paragraphs>
  <Slides>16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Book</vt:lpstr>
      <vt:lpstr>Avenir Medium</vt:lpstr>
      <vt:lpstr>Avenir Roman</vt:lpstr>
      <vt:lpstr>Calibri</vt:lpstr>
      <vt:lpstr>Lato</vt:lpstr>
      <vt:lpstr>Söhne</vt:lpstr>
      <vt:lpstr>Wingdings</vt:lpstr>
      <vt:lpstr>zeitung</vt:lpstr>
      <vt:lpstr>Office Theme</vt:lpstr>
      <vt:lpstr>Data Science Foundations | Project</vt:lpstr>
      <vt:lpstr> 1 | Business Understanding</vt:lpstr>
      <vt:lpstr> 2 | Dataset Understanding</vt:lpstr>
      <vt:lpstr> 3 | Data Preparation</vt:lpstr>
      <vt:lpstr> 3 | Data Preparation – One Hot Encoding</vt:lpstr>
      <vt:lpstr> 3 | Data Preparation – Handling Imbalanced Data</vt:lpstr>
      <vt:lpstr> 3 | Data Preparation – Feature Selection</vt:lpstr>
      <vt:lpstr> 4 | Modeling and Pipeline Creation</vt:lpstr>
      <vt:lpstr>PowerPoint Presentation</vt:lpstr>
      <vt:lpstr> 5 | Model Evaluation and Selection</vt:lpstr>
      <vt:lpstr> 5 | Model Evaluation and Selection</vt:lpstr>
      <vt:lpstr> 6 | Conclusion – Result Analysis</vt:lpstr>
      <vt:lpstr> 6 | Conclusion - Recommendations</vt:lpstr>
      <vt:lpstr> 6 | Conclusion – Web Interface for Model Prediction </vt:lpstr>
      <vt:lpstr> 6 | Conclusion – Demo</vt:lpstr>
      <vt:lpstr>Thank you!</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Sandeep Sudesh Kumar</cp:lastModifiedBy>
  <cp:revision>308</cp:revision>
  <dcterms:created xsi:type="dcterms:W3CDTF">2016-12-21T16:02:28Z</dcterms:created>
  <dcterms:modified xsi:type="dcterms:W3CDTF">2023-04-04T19:17:10Z</dcterms:modified>
</cp:coreProperties>
</file>