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7" r:id="rId5"/>
    <p:sldId id="258" r:id="rId6"/>
    <p:sldId id="259" r:id="rId7"/>
    <p:sldId id="269" r:id="rId8"/>
    <p:sldId id="270" r:id="rId9"/>
    <p:sldId id="278" r:id="rId10"/>
    <p:sldId id="272" r:id="rId11"/>
    <p:sldId id="276" r:id="rId12"/>
    <p:sldId id="274" r:id="rId13"/>
    <p:sldId id="273" r:id="rId14"/>
    <p:sldId id="281" r:id="rId15"/>
    <p:sldId id="280" r:id="rId16"/>
    <p:sldId id="275" r:id="rId17"/>
    <p:sldId id="279" r:id="rId18"/>
    <p:sldId id="282"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5"/>
    <p:restoredTop sz="94718"/>
  </p:normalViewPr>
  <p:slideViewPr>
    <p:cSldViewPr snapToGrid="0">
      <p:cViewPr>
        <p:scale>
          <a:sx n="90" d="100"/>
          <a:sy n="90" d="100"/>
        </p:scale>
        <p:origin x="126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1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1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03"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04" name="Picture 8" descr="Picture 8"/>
          <p:cNvPicPr>
            <a:picLocks noChangeAspect="1"/>
          </p:cNvPicPr>
          <p:nvPr/>
        </p:nvPicPr>
        <p:blipFill>
          <a:blip r:embed="rId2"/>
          <a:stretch>
            <a:fillRect/>
          </a:stretch>
        </p:blipFill>
        <p:spPr>
          <a:xfrm>
            <a:off x="684415" y="494607"/>
            <a:ext cx="6400802" cy="927101"/>
          </a:xfrm>
          <a:prstGeom prst="rect">
            <a:avLst/>
          </a:prstGeom>
          <a:ln w="12700">
            <a:miter lim="400000"/>
          </a:ln>
        </p:spPr>
      </p:pic>
      <p:sp>
        <p:nvSpPr>
          <p:cNvPr id="105" name="TextBox 1"/>
          <p:cNvSpPr txBox="1"/>
          <p:nvPr/>
        </p:nvSpPr>
        <p:spPr>
          <a:xfrm>
            <a:off x="995287" y="1641730"/>
            <a:ext cx="6044210" cy="634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b="1"/>
            </a:lvl1pPr>
          </a:lstStyle>
          <a:p>
            <a:r>
              <a:t>AutoDrive Challenge II</a:t>
            </a:r>
          </a:p>
        </p:txBody>
      </p:sp>
      <p:pic>
        <p:nvPicPr>
          <p:cNvPr id="106" name="Picture 2" descr="Picture 2"/>
          <p:cNvPicPr>
            <a:picLocks noChangeAspect="1"/>
          </p:cNvPicPr>
          <p:nvPr/>
        </p:nvPicPr>
        <p:blipFill>
          <a:blip r:embed="rId3"/>
          <a:stretch>
            <a:fillRect/>
          </a:stretch>
        </p:blipFill>
        <p:spPr>
          <a:xfrm>
            <a:off x="7930343" y="513699"/>
            <a:ext cx="3951562" cy="1827373"/>
          </a:xfrm>
          <a:prstGeom prst="rect">
            <a:avLst/>
          </a:prstGeom>
          <a:ln w="12700">
            <a:miter lim="400000"/>
          </a:ln>
        </p:spPr>
      </p:pic>
      <p:sp>
        <p:nvSpPr>
          <p:cNvPr id="10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4"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15"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16"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17" name="Title Text"/>
          <p:cNvSpPr txBox="1">
            <a:spLocks noGrp="1"/>
          </p:cNvSpPr>
          <p:nvPr>
            <p:ph type="title"/>
          </p:nvPr>
        </p:nvSpPr>
        <p:spPr>
          <a:xfrm>
            <a:off x="1524000" y="1122362"/>
            <a:ext cx="9144000" cy="2387601"/>
          </a:xfrm>
          <a:prstGeom prst="rect">
            <a:avLst/>
          </a:prstGeom>
        </p:spPr>
        <p:txBody>
          <a:bodyPr anchor="b"/>
          <a:lstStyle>
            <a:lvl1pPr algn="ct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1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defTabSz="914400">
              <a:lnSpc>
                <a:spcPct val="90000"/>
              </a:lnSpc>
              <a:defRPr sz="2400">
                <a:solidFill>
                  <a:srgbClr val="FFFFFF"/>
                </a:solidFill>
                <a:latin typeface="+mn-lt"/>
                <a:ea typeface="+mn-ea"/>
                <a:cs typeface="+mn-cs"/>
                <a:sym typeface="Calibri"/>
              </a:defRPr>
            </a:lvl1pPr>
            <a:lvl2pPr algn="ctr" defTabSz="914400">
              <a:lnSpc>
                <a:spcPct val="90000"/>
              </a:lnSpc>
              <a:defRPr sz="2400">
                <a:solidFill>
                  <a:srgbClr val="FFFFFF"/>
                </a:solidFill>
                <a:latin typeface="+mn-lt"/>
                <a:ea typeface="+mn-ea"/>
                <a:cs typeface="+mn-cs"/>
                <a:sym typeface="Calibri"/>
              </a:defRPr>
            </a:lvl2pPr>
            <a:lvl3pPr marL="0" indent="0" algn="ctr" defTabSz="914400">
              <a:lnSpc>
                <a:spcPct val="90000"/>
              </a:lnSpc>
              <a:buSzTx/>
              <a:buNone/>
              <a:defRPr sz="2400">
                <a:solidFill>
                  <a:srgbClr val="FFFFFF"/>
                </a:solidFill>
                <a:latin typeface="+mn-lt"/>
                <a:ea typeface="+mn-ea"/>
                <a:cs typeface="+mn-cs"/>
                <a:sym typeface="Calibri"/>
              </a:defRPr>
            </a:lvl3pPr>
            <a:lvl4pPr algn="ctr" defTabSz="914400">
              <a:lnSpc>
                <a:spcPct val="90000"/>
              </a:lnSpc>
              <a:defRPr sz="2400">
                <a:solidFill>
                  <a:srgbClr val="FFFFFF"/>
                </a:solidFill>
                <a:latin typeface="+mn-lt"/>
                <a:ea typeface="+mn-ea"/>
                <a:cs typeface="+mn-cs"/>
                <a:sym typeface="Calibri"/>
              </a:defRPr>
            </a:lvl4pPr>
            <a:lvl5pPr algn="ctr" defTabSz="914400">
              <a:lnSpc>
                <a:spcPct val="90000"/>
              </a:lnSpc>
              <a:defRPr sz="24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FFFFFF"/>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6"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27"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28"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29" name="Body Level One…"/>
          <p:cNvSpPr txBox="1">
            <a:spLocks noGrp="1"/>
          </p:cNvSpPr>
          <p:nvPr>
            <p:ph type="body" idx="1"/>
          </p:nvPr>
        </p:nvSpPr>
        <p:spPr>
          <a:xfrm>
            <a:off x="838200" y="1108075"/>
            <a:ext cx="10515600" cy="50688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7"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38"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39"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40" name="Title Text"/>
          <p:cNvSpPr txBox="1">
            <a:spLocks noGrp="1"/>
          </p:cNvSpPr>
          <p:nvPr>
            <p:ph type="title"/>
          </p:nvPr>
        </p:nvSpPr>
        <p:spPr>
          <a:xfrm>
            <a:off x="831850" y="1004887"/>
            <a:ext cx="10515600" cy="2852739"/>
          </a:xfrm>
          <a:prstGeom prst="rect">
            <a:avLst/>
          </a:prstGeom>
        </p:spPr>
        <p:txBody>
          <a:bodyPr anchor="b"/>
          <a:lstStyle>
            <a:lvl1pP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41" name="Body Level One…"/>
          <p:cNvSpPr txBox="1">
            <a:spLocks noGrp="1"/>
          </p:cNvSpPr>
          <p:nvPr>
            <p:ph type="body" sz="quarter" idx="1"/>
          </p:nvPr>
        </p:nvSpPr>
        <p:spPr>
          <a:xfrm>
            <a:off x="831850" y="3884612"/>
            <a:ext cx="10515600" cy="1500189"/>
          </a:xfrm>
          <a:prstGeom prst="rect">
            <a:avLst/>
          </a:prstGeom>
          <a:ln w="12700">
            <a:noFill/>
            <a:miter lim="400000"/>
          </a:ln>
        </p:spPr>
        <p:txBody>
          <a:bodyPr/>
          <a:lstStyle>
            <a:lvl1pPr defTabSz="914400">
              <a:lnSpc>
                <a:spcPct val="90000"/>
              </a:lnSpc>
              <a:defRPr sz="2400">
                <a:solidFill>
                  <a:srgbClr val="888888"/>
                </a:solidFill>
                <a:latin typeface="+mn-lt"/>
                <a:ea typeface="+mn-ea"/>
                <a:cs typeface="+mn-cs"/>
                <a:sym typeface="Calibri"/>
              </a:defRPr>
            </a:lvl1pPr>
            <a:lvl2pPr defTabSz="914400">
              <a:lnSpc>
                <a:spcPct val="90000"/>
              </a:lnSpc>
              <a:defRPr sz="2400">
                <a:solidFill>
                  <a:srgbClr val="888888"/>
                </a:solidFill>
                <a:latin typeface="+mn-lt"/>
                <a:ea typeface="+mn-ea"/>
                <a:cs typeface="+mn-cs"/>
                <a:sym typeface="Calibri"/>
              </a:defRPr>
            </a:lvl2pPr>
            <a:lvl3pPr marL="0" indent="0" defTabSz="914400">
              <a:lnSpc>
                <a:spcPct val="90000"/>
              </a:lnSpc>
              <a:buSzTx/>
              <a:buNone/>
              <a:defRPr sz="2400">
                <a:solidFill>
                  <a:srgbClr val="888888"/>
                </a:solidFill>
                <a:latin typeface="+mn-lt"/>
                <a:ea typeface="+mn-ea"/>
                <a:cs typeface="+mn-cs"/>
                <a:sym typeface="Calibri"/>
              </a:defRPr>
            </a:lvl3pPr>
            <a:lvl4pPr defTabSz="914400">
              <a:lnSpc>
                <a:spcPct val="90000"/>
              </a:lnSpc>
              <a:defRPr sz="2400">
                <a:solidFill>
                  <a:srgbClr val="888888"/>
                </a:solidFill>
                <a:latin typeface="+mn-lt"/>
                <a:ea typeface="+mn-ea"/>
                <a:cs typeface="+mn-cs"/>
                <a:sym typeface="Calibri"/>
              </a:defRPr>
            </a:lvl4pPr>
            <a:lvl5pPr defTabSz="914400">
              <a:lnSpc>
                <a:spcPct val="90000"/>
              </a:lnSpc>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9"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50"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51"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52" name="Body Level One…"/>
          <p:cNvSpPr txBox="1">
            <a:spLocks noGrp="1"/>
          </p:cNvSpPr>
          <p:nvPr>
            <p:ph type="body" sz="half" idx="1"/>
          </p:nvPr>
        </p:nvSpPr>
        <p:spPr>
          <a:xfrm>
            <a:off x="838200" y="1133475"/>
            <a:ext cx="5181600" cy="50434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0"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61"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62" name="Title Text"/>
          <p:cNvSpPr txBox="1">
            <a:spLocks noGrp="1"/>
          </p:cNvSpPr>
          <p:nvPr>
            <p:ph type="title"/>
          </p:nvPr>
        </p:nvSpPr>
        <p:spPr>
          <a:xfrm>
            <a:off x="125412" y="136525"/>
            <a:ext cx="8485189" cy="701675"/>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63" name="Body Level One…"/>
          <p:cNvSpPr txBox="1">
            <a:spLocks noGrp="1"/>
          </p:cNvSpPr>
          <p:nvPr>
            <p:ph type="body" sz="quarter" idx="1"/>
          </p:nvPr>
        </p:nvSpPr>
        <p:spPr>
          <a:xfrm>
            <a:off x="839787" y="1185862"/>
            <a:ext cx="5157790" cy="823914"/>
          </a:xfrm>
          <a:prstGeom prst="rect">
            <a:avLst/>
          </a:prstGeom>
          <a:ln w="12700">
            <a:noFill/>
            <a:miter lim="400000"/>
          </a:ln>
        </p:spPr>
        <p:txBody>
          <a:bodyPr anchor="b"/>
          <a:lstStyle>
            <a:lvl1pPr defTabSz="914400">
              <a:lnSpc>
                <a:spcPct val="90000"/>
              </a:lnSpc>
              <a:defRPr sz="2400" b="1">
                <a:solidFill>
                  <a:srgbClr val="000000"/>
                </a:solidFill>
                <a:latin typeface="+mn-lt"/>
                <a:ea typeface="+mn-ea"/>
                <a:cs typeface="+mn-cs"/>
                <a:sym typeface="Calibri"/>
              </a:defRPr>
            </a:lvl1pPr>
            <a:lvl2pPr defTabSz="914400">
              <a:lnSpc>
                <a:spcPct val="90000"/>
              </a:lnSpc>
              <a:defRPr sz="2400" b="1">
                <a:solidFill>
                  <a:srgbClr val="000000"/>
                </a:solidFill>
                <a:latin typeface="+mn-lt"/>
                <a:ea typeface="+mn-ea"/>
                <a:cs typeface="+mn-cs"/>
                <a:sym typeface="Calibri"/>
              </a:defRPr>
            </a:lvl2pPr>
            <a:lvl3pPr marL="0" indent="0" defTabSz="914400">
              <a:lnSpc>
                <a:spcPct val="90000"/>
              </a:lnSpc>
              <a:buSzTx/>
              <a:buNone/>
              <a:defRPr sz="2400" b="1">
                <a:solidFill>
                  <a:srgbClr val="000000"/>
                </a:solidFill>
                <a:latin typeface="+mn-lt"/>
                <a:ea typeface="+mn-ea"/>
                <a:cs typeface="+mn-cs"/>
                <a:sym typeface="Calibri"/>
              </a:defRPr>
            </a:lvl3pPr>
            <a:lvl4pPr defTabSz="914400">
              <a:lnSpc>
                <a:spcPct val="90000"/>
              </a:lnSpc>
              <a:defRPr sz="2400" b="1">
                <a:solidFill>
                  <a:srgbClr val="000000"/>
                </a:solidFill>
                <a:latin typeface="+mn-lt"/>
                <a:ea typeface="+mn-ea"/>
                <a:cs typeface="+mn-cs"/>
                <a:sym typeface="Calibri"/>
              </a:defRPr>
            </a:lvl4pPr>
            <a:lvl5pPr defTabSz="914400">
              <a:lnSpc>
                <a:spcPct val="90000"/>
              </a:lnSpc>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Text Placeholder 4"/>
          <p:cNvSpPr>
            <a:spLocks noGrp="1"/>
          </p:cNvSpPr>
          <p:nvPr>
            <p:ph type="body" sz="quarter" idx="21"/>
          </p:nvPr>
        </p:nvSpPr>
        <p:spPr>
          <a:xfrm>
            <a:off x="6172200" y="1185862"/>
            <a:ext cx="5183188" cy="823914"/>
          </a:xfrm>
          <a:prstGeom prst="rect">
            <a:avLst/>
          </a:prstGeom>
          <a:ln w="12700">
            <a:noFill/>
            <a:miter lim="400000"/>
          </a:ln>
        </p:spPr>
        <p:txBody>
          <a:bodyPr anchor="b"/>
          <a:lstStyle/>
          <a:p>
            <a:pPr>
              <a:defRPr>
                <a:solidFill>
                  <a:srgbClr val="000000"/>
                </a:solidFill>
                <a:latin typeface="+mn-lt"/>
                <a:ea typeface="+mn-ea"/>
                <a:cs typeface="+mn-cs"/>
                <a:sym typeface="Calibri"/>
              </a:defRPr>
            </a:pPr>
            <a:endParaRPr/>
          </a:p>
        </p:txBody>
      </p:sp>
      <p:sp>
        <p:nvSpPr>
          <p:cNvPr id="16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7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74"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7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8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84"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91"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92"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93"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194" name="Body Level One…"/>
          <p:cNvSpPr txBox="1">
            <a:spLocks noGrp="1"/>
          </p:cNvSpPr>
          <p:nvPr>
            <p:ph type="body" sz="half" idx="1"/>
          </p:nvPr>
        </p:nvSpPr>
        <p:spPr>
          <a:xfrm>
            <a:off x="5183187" y="987425"/>
            <a:ext cx="6172202" cy="4873625"/>
          </a:xfrm>
          <a:prstGeom prst="rect">
            <a:avLst/>
          </a:prstGeom>
          <a:ln w="12700">
            <a:noFill/>
            <a:miter lim="400000"/>
          </a:ln>
        </p:spPr>
        <p:txBody>
          <a:bodyPr/>
          <a:lstStyle>
            <a:lvl1pPr marL="228600" indent="-228600" defTabSz="914400">
              <a:lnSpc>
                <a:spcPct val="90000"/>
              </a:lnSpc>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buFont typeface="Arial"/>
              <a:defRPr sz="3200">
                <a:solidFill>
                  <a:srgbClr val="000000"/>
                </a:solidFill>
                <a:latin typeface="+mn-lt"/>
                <a:ea typeface="+mn-ea"/>
                <a:cs typeface="+mn-cs"/>
                <a:sym typeface="Calibri"/>
              </a:defRPr>
            </a:lvl3pPr>
            <a:lvl4pPr marL="1737360" indent="-365760" defTabSz="914400">
              <a:lnSpc>
                <a:spcPct val="90000"/>
              </a:lnSpc>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buSzPct val="100000"/>
              <a:buFont typeface="Arial"/>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quarter" idx="21"/>
          </p:nvPr>
        </p:nvSpPr>
        <p:spPr>
          <a:xfrm>
            <a:off x="839786" y="2057400"/>
            <a:ext cx="3932241" cy="3811588"/>
          </a:xfrm>
          <a:prstGeom prst="rect">
            <a:avLst/>
          </a:prstGeom>
          <a:ln w="12700">
            <a:noFill/>
            <a:miter lim="400000"/>
          </a:ln>
        </p:spPr>
        <p:txBody>
          <a:bodyPr/>
          <a:lstStyle/>
          <a:p>
            <a:pPr>
              <a:defRPr>
                <a:solidFill>
                  <a:srgbClr val="000000"/>
                </a:solidFill>
                <a:latin typeface="+mn-lt"/>
                <a:ea typeface="+mn-ea"/>
                <a:cs typeface="+mn-cs"/>
                <a:sym typeface="Calibri"/>
              </a:defRPr>
            </a:pPr>
            <a:endParaRPr/>
          </a:p>
        </p:txBody>
      </p:sp>
      <p:sp>
        <p:nvSpPr>
          <p:cNvPr id="196"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03"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204"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205"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206" name="Picture Placeholder 2"/>
          <p:cNvSpPr>
            <a:spLocks noGrp="1"/>
          </p:cNvSpPr>
          <p:nvPr>
            <p:ph type="pic" sz="half" idx="21"/>
          </p:nvPr>
        </p:nvSpPr>
        <p:spPr>
          <a:xfrm>
            <a:off x="5183187" y="987425"/>
            <a:ext cx="6172202" cy="4873625"/>
          </a:xfrm>
          <a:prstGeom prst="rect">
            <a:avLst/>
          </a:prstGeom>
          <a:ln w="12700">
            <a:noFill/>
            <a:miter lim="400000"/>
          </a:ln>
        </p:spPr>
        <p:txBody>
          <a:bodyPr lIns="91439" tIns="45719" rIns="91439" bIns="45719">
            <a:noAutofit/>
          </a:bodyPr>
          <a:lstStyle/>
          <a:p>
            <a:endParaRPr/>
          </a:p>
        </p:txBody>
      </p:sp>
      <p:sp>
        <p:nvSpPr>
          <p:cNvPr id="207" name="Body Level One…"/>
          <p:cNvSpPr txBox="1">
            <a:spLocks noGrp="1"/>
          </p:cNvSpPr>
          <p:nvPr>
            <p:ph type="body" sz="quarter" idx="1"/>
          </p:nvPr>
        </p:nvSpPr>
        <p:spPr>
          <a:xfrm>
            <a:off x="839787" y="2057400"/>
            <a:ext cx="3932240" cy="3811588"/>
          </a:xfrm>
          <a:prstGeom prst="rect">
            <a:avLst/>
          </a:prstGeom>
          <a:ln w="12700">
            <a:noFill/>
            <a:miter lim="400000"/>
          </a:ln>
        </p:spPr>
        <p:txBody>
          <a:bodyPr/>
          <a:lstStyle>
            <a:lvl1pPr defTabSz="914400">
              <a:lnSpc>
                <a:spcPct val="90000"/>
              </a:lnSpc>
              <a:defRPr sz="1600">
                <a:solidFill>
                  <a:srgbClr val="000000"/>
                </a:solidFill>
                <a:latin typeface="+mn-lt"/>
                <a:ea typeface="+mn-ea"/>
                <a:cs typeface="+mn-cs"/>
                <a:sym typeface="Calibri"/>
              </a:defRPr>
            </a:lvl1pPr>
            <a:lvl2pPr defTabSz="914400">
              <a:lnSpc>
                <a:spcPct val="90000"/>
              </a:lnSpc>
              <a:defRPr sz="1600">
                <a:solidFill>
                  <a:srgbClr val="000000"/>
                </a:solidFill>
                <a:latin typeface="+mn-lt"/>
                <a:ea typeface="+mn-ea"/>
                <a:cs typeface="+mn-cs"/>
                <a:sym typeface="Calibri"/>
              </a:defRPr>
            </a:lvl2pPr>
            <a:lvl3pPr marL="0" indent="0" defTabSz="914400">
              <a:lnSpc>
                <a:spcPct val="90000"/>
              </a:lnSpc>
              <a:buSzTx/>
              <a:buNone/>
              <a:defRPr sz="1600">
                <a:solidFill>
                  <a:srgbClr val="000000"/>
                </a:solidFill>
                <a:latin typeface="+mn-lt"/>
                <a:ea typeface="+mn-ea"/>
                <a:cs typeface="+mn-cs"/>
                <a:sym typeface="Calibri"/>
              </a:defRPr>
            </a:lvl3pPr>
            <a:lvl4pPr defTabSz="914400">
              <a:lnSpc>
                <a:spcPct val="90000"/>
              </a:lnSpc>
              <a:defRPr sz="1600">
                <a:solidFill>
                  <a:srgbClr val="000000"/>
                </a:solidFill>
                <a:latin typeface="+mn-lt"/>
                <a:ea typeface="+mn-ea"/>
                <a:cs typeface="+mn-cs"/>
                <a:sym typeface="Calibri"/>
              </a:defRPr>
            </a:lvl4pPr>
            <a:lvl5pPr defTabSz="914400">
              <a:lnSpc>
                <a:spcPct val="90000"/>
              </a:lnSpc>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2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2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mn-lt"/>
                <a:ea typeface="+mn-ea"/>
                <a:cs typeface="+mn-cs"/>
                <a:sym typeface="Calibri"/>
              </a:defRPr>
            </a:lvl1pPr>
          </a:lstStyle>
          <a:p>
            <a:r>
              <a:t>Title Text</a:t>
            </a:r>
          </a:p>
        </p:txBody>
      </p:sp>
      <p:sp>
        <p:nvSpPr>
          <p:cNvPr id="2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a:spcBef>
                <a:spcPts val="500"/>
              </a:spcBef>
              <a:defRPr sz="2400">
                <a:solidFill>
                  <a:srgbClr val="000000"/>
                </a:solidFill>
                <a:latin typeface="+mn-lt"/>
                <a:ea typeface="+mn-ea"/>
                <a:cs typeface="+mn-cs"/>
                <a:sym typeface="Calibri"/>
              </a:defRPr>
            </a:lvl1pPr>
            <a:lvl2pPr algn="ctr">
              <a:spcBef>
                <a:spcPts val="500"/>
              </a:spcBef>
              <a:defRPr sz="2400">
                <a:solidFill>
                  <a:srgbClr val="000000"/>
                </a:solidFill>
                <a:latin typeface="+mn-lt"/>
                <a:ea typeface="+mn-ea"/>
                <a:cs typeface="+mn-cs"/>
                <a:sym typeface="Calibri"/>
              </a:defRPr>
            </a:lvl2pPr>
            <a:lvl3pPr marL="0" indent="0" algn="ctr">
              <a:spcBef>
                <a:spcPts val="500"/>
              </a:spcBef>
              <a:buSzTx/>
              <a:buNone/>
              <a:defRPr sz="2400">
                <a:solidFill>
                  <a:srgbClr val="000000"/>
                </a:solidFill>
                <a:latin typeface="+mn-lt"/>
                <a:ea typeface="+mn-ea"/>
                <a:cs typeface="+mn-cs"/>
                <a:sym typeface="Calibri"/>
              </a:defRPr>
            </a:lvl3pPr>
            <a:lvl4pPr algn="ctr">
              <a:spcBef>
                <a:spcPts val="500"/>
              </a:spcBef>
              <a:defRPr sz="2400">
                <a:solidFill>
                  <a:srgbClr val="000000"/>
                </a:solidFill>
                <a:latin typeface="+mn-lt"/>
                <a:ea typeface="+mn-ea"/>
                <a:cs typeface="+mn-cs"/>
                <a:sym typeface="Calibri"/>
              </a:defRPr>
            </a:lvl4pPr>
            <a:lvl5pPr algn="ctr">
              <a:spcBef>
                <a:spcPts val="500"/>
              </a:spcBef>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0" y="0"/>
            <a:ext cx="335864" cy="333086"/>
          </a:xfrm>
          <a:prstGeom prst="rect">
            <a:avLst/>
          </a:prstGeom>
        </p:spPr>
        <p:txBody>
          <a:bodyPr/>
          <a:lstStyle>
            <a:lvl1pPr>
              <a:defRPr sz="18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Slide">
    <p:spTree>
      <p:nvGrpSpPr>
        <p:cNvPr id="1" name=""/>
        <p:cNvGrpSpPr/>
        <p:nvPr/>
      </p:nvGrpSpPr>
      <p:grpSpPr>
        <a:xfrm>
          <a:off x="0" y="0"/>
          <a:ext cx="0" cy="0"/>
          <a:chOff x="0" y="0"/>
          <a:chExt cx="0" cy="0"/>
        </a:xfrm>
      </p:grpSpPr>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Title Text"/>
          <p:cNvSpPr txBox="1">
            <a:spLocks noGrp="1"/>
          </p:cNvSpPr>
          <p:nvPr>
            <p:ph type="title"/>
          </p:nvPr>
        </p:nvSpPr>
        <p:spPr>
          <a:prstGeom prst="rect">
            <a:avLst/>
          </a:prstGeom>
        </p:spPr>
        <p:txBody>
          <a:bodyPr/>
          <a:lstStyle/>
          <a:p>
            <a:r>
              <a:t>Title Text</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Phrase-Word Slide WHITE1">
    <p:spTree>
      <p:nvGrpSpPr>
        <p:cNvPr id="1" name=""/>
        <p:cNvGrpSpPr/>
        <p:nvPr/>
      </p:nvGrpSpPr>
      <p:grpSpPr>
        <a:xfrm>
          <a:off x="0" y="0"/>
          <a:ext cx="0" cy="0"/>
          <a:chOff x="0" y="0"/>
          <a:chExt cx="0" cy="0"/>
        </a:xfrm>
      </p:grpSpPr>
      <p:sp>
        <p:nvSpPr>
          <p:cNvPr id="45" name="Body Level One…"/>
          <p:cNvSpPr txBox="1">
            <a:spLocks noGrp="1"/>
          </p:cNvSpPr>
          <p:nvPr>
            <p:ph type="body" idx="1"/>
          </p:nvPr>
        </p:nvSpPr>
        <p:spPr>
          <a:xfrm>
            <a:off x="869008" y="1734522"/>
            <a:ext cx="9592028" cy="4417351"/>
          </a:xfrm>
          <a:prstGeom prst="rect">
            <a:avLst/>
          </a:prstGeom>
        </p:spPr>
        <p:txBody>
          <a:bodyPr/>
          <a:lstStyle>
            <a:lvl1pPr>
              <a:lnSpc>
                <a:spcPts val="11200"/>
              </a:lnSpc>
              <a:spcBef>
                <a:spcPts val="0"/>
              </a:spcBef>
              <a:defRPr sz="10600" b="1"/>
            </a:lvl1pPr>
            <a:lvl2pPr>
              <a:lnSpc>
                <a:spcPts val="11200"/>
              </a:lnSpc>
              <a:spcBef>
                <a:spcPts val="0"/>
              </a:spcBef>
              <a:defRPr sz="10600" b="1"/>
            </a:lvl2pPr>
            <a:lvl3pPr marL="937820" indent="-1242613">
              <a:lnSpc>
                <a:spcPts val="11200"/>
              </a:lnSpc>
              <a:spcBef>
                <a:spcPts val="0"/>
              </a:spcBef>
              <a:defRPr sz="10600" b="1"/>
            </a:lvl3pPr>
            <a:lvl4pPr>
              <a:lnSpc>
                <a:spcPts val="11200"/>
              </a:lnSpc>
              <a:spcBef>
                <a:spcPts val="0"/>
              </a:spcBef>
              <a:defRPr sz="10600" b="1"/>
            </a:lvl4pPr>
            <a:lvl5pPr>
              <a:lnSpc>
                <a:spcPts val="11200"/>
              </a:lnSpc>
              <a:spcBef>
                <a:spcPts val="0"/>
              </a:spcBef>
              <a:defRPr sz="10600" b="1"/>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ig Phrase-Word Slide RED">
    <p:spTree>
      <p:nvGrpSpPr>
        <p:cNvPr id="1" name=""/>
        <p:cNvGrpSpPr/>
        <p:nvPr/>
      </p:nvGrpSpPr>
      <p:grpSpPr>
        <a:xfrm>
          <a:off x="0" y="0"/>
          <a:ext cx="0" cy="0"/>
          <a:chOff x="0" y="0"/>
          <a:chExt cx="0" cy="0"/>
        </a:xfrm>
      </p:grpSpPr>
      <p:sp>
        <p:nvSpPr>
          <p:cNvPr id="54" name="Rectangle 5"/>
          <p:cNvSpPr/>
          <p:nvPr/>
        </p:nvSpPr>
        <p:spPr>
          <a:xfrm>
            <a:off x="0" y="910167"/>
            <a:ext cx="12192000" cy="5947836"/>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a:solidFill>
                  <a:srgbClr val="BB0000"/>
                </a:solidFill>
                <a:latin typeface="Arial"/>
                <a:ea typeface="Arial"/>
                <a:cs typeface="Arial"/>
                <a:sym typeface="Arial"/>
              </a:defRPr>
            </a:pPr>
            <a:endParaRPr/>
          </a:p>
        </p:txBody>
      </p:sp>
      <p:sp>
        <p:nvSpPr>
          <p:cNvPr id="55" name="Body Level One…"/>
          <p:cNvSpPr txBox="1">
            <a:spLocks noGrp="1"/>
          </p:cNvSpPr>
          <p:nvPr>
            <p:ph type="body" sz="quarter" idx="1"/>
          </p:nvPr>
        </p:nvSpPr>
        <p:spPr>
          <a:xfrm>
            <a:off x="7431851" y="242138"/>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Slide">
    <p:spTree>
      <p:nvGrpSpPr>
        <p:cNvPr id="1" name=""/>
        <p:cNvGrpSpPr/>
        <p:nvPr/>
      </p:nvGrpSpPr>
      <p:grpSpPr>
        <a:xfrm>
          <a:off x="0" y="0"/>
          <a:ext cx="0" cy="0"/>
          <a:chOff x="0" y="0"/>
          <a:chExt cx="0" cy="0"/>
        </a:xfrm>
      </p:grpSpPr>
      <p:sp>
        <p:nvSpPr>
          <p:cNvPr id="6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13"/>
          <p:cNvSpPr>
            <a:spLocks noGrp="1"/>
          </p:cNvSpPr>
          <p:nvPr>
            <p:ph type="body" idx="21"/>
          </p:nvPr>
        </p:nvSpPr>
        <p:spPr>
          <a:xfrm>
            <a:off x="1247327" y="1611529"/>
            <a:ext cx="9600512" cy="3789979"/>
          </a:xfrm>
          <a:prstGeom prst="rect">
            <a:avLst/>
          </a:prstGeom>
        </p:spPr>
        <p:txBody>
          <a:bodyPr/>
          <a:lstStyle/>
          <a:p>
            <a:pPr>
              <a:defRPr>
                <a:solidFill>
                  <a:srgbClr val="000000"/>
                </a:solidFill>
                <a:latin typeface="+mn-lt"/>
                <a:ea typeface="+mn-ea"/>
                <a:cs typeface="+mn-cs"/>
                <a:sym typeface="Calibri"/>
              </a:defRPr>
            </a:pPr>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Photo Slide">
    <p:spTree>
      <p:nvGrpSpPr>
        <p:cNvPr id="1" name=""/>
        <p:cNvGrpSpPr/>
        <p:nvPr/>
      </p:nvGrpSpPr>
      <p:grpSpPr>
        <a:xfrm>
          <a:off x="0" y="0"/>
          <a:ext cx="0" cy="0"/>
          <a:chOff x="0" y="0"/>
          <a:chExt cx="0" cy="0"/>
        </a:xfrm>
      </p:grpSpPr>
      <p:sp>
        <p:nvSpPr>
          <p:cNvPr id="74" name="Picture Placeholder 6"/>
          <p:cNvSpPr>
            <a:spLocks noGrp="1"/>
          </p:cNvSpPr>
          <p:nvPr>
            <p:ph type="pic" idx="21"/>
          </p:nvPr>
        </p:nvSpPr>
        <p:spPr>
          <a:xfrm>
            <a:off x="0" y="923936"/>
            <a:ext cx="12192000" cy="5934065"/>
          </a:xfrm>
          <a:prstGeom prst="rect">
            <a:avLst/>
          </a:prstGeom>
          <a:ln w="12700">
            <a:noFill/>
            <a:miter lim="400000"/>
          </a:ln>
        </p:spPr>
        <p:txBody>
          <a:bodyPr lIns="91439" tIns="45719" rIns="91439" bIns="45719">
            <a:noAutofit/>
          </a:bodyPr>
          <a:lstStyle/>
          <a:p>
            <a:endParaRPr/>
          </a:p>
        </p:txBody>
      </p:sp>
      <p:sp>
        <p:nvSpPr>
          <p:cNvPr id="75"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Text Slide">
    <p:spTree>
      <p:nvGrpSpPr>
        <p:cNvPr id="1" name=""/>
        <p:cNvGrpSpPr/>
        <p:nvPr/>
      </p:nvGrpSpPr>
      <p:grpSpPr>
        <a:xfrm>
          <a:off x="0" y="0"/>
          <a:ext cx="0" cy="0"/>
          <a:chOff x="0" y="0"/>
          <a:chExt cx="0" cy="0"/>
        </a:xfrm>
      </p:grpSpPr>
      <p:sp>
        <p:nvSpPr>
          <p:cNvPr id="84" name="Picture Placeholder 6"/>
          <p:cNvSpPr>
            <a:spLocks noGrp="1"/>
          </p:cNvSpPr>
          <p:nvPr>
            <p:ph type="pic" sz="half" idx="21"/>
          </p:nvPr>
        </p:nvSpPr>
        <p:spPr>
          <a:xfrm>
            <a:off x="0" y="923936"/>
            <a:ext cx="5178467" cy="5934065"/>
          </a:xfrm>
          <a:prstGeom prst="rect">
            <a:avLst/>
          </a:prstGeom>
          <a:ln w="12700">
            <a:noFill/>
            <a:miter lim="400000"/>
          </a:ln>
        </p:spPr>
        <p:txBody>
          <a:bodyPr lIns="91439" tIns="45719" rIns="91439" bIns="45719">
            <a:noAutofit/>
          </a:bodyPr>
          <a:lstStyle/>
          <a:p>
            <a:endParaRPr/>
          </a:p>
        </p:txBody>
      </p:sp>
      <p:sp>
        <p:nvSpPr>
          <p:cNvPr id="85" name="Body Level One…"/>
          <p:cNvSpPr txBox="1">
            <a:spLocks noGrp="1"/>
          </p:cNvSpPr>
          <p:nvPr>
            <p:ph type="body" sz="half" idx="1"/>
          </p:nvPr>
        </p:nvSpPr>
        <p:spPr>
          <a:xfrm>
            <a:off x="5516791" y="1830388"/>
            <a:ext cx="6268673" cy="4525963"/>
          </a:xfrm>
          <a:prstGeom prst="rect">
            <a:avLst/>
          </a:prstGeom>
        </p:spPr>
        <p:txBody>
          <a:bodyPr/>
          <a:lstStyle>
            <a:lvl1pPr>
              <a:lnSpc>
                <a:spcPts val="4500"/>
              </a:lnSpc>
              <a:spcBef>
                <a:spcPts val="0"/>
              </a:spcBef>
            </a:lvl1pPr>
            <a:lvl2pPr>
              <a:lnSpc>
                <a:spcPts val="4500"/>
              </a:lnSpc>
              <a:spcBef>
                <a:spcPts val="0"/>
              </a:spcBef>
            </a:lvl2pPr>
            <a:lvl3pPr>
              <a:lnSpc>
                <a:spcPts val="4500"/>
              </a:lnSpc>
              <a:spcBef>
                <a:spcPts val="0"/>
              </a:spcBef>
            </a:lvl3pPr>
            <a:lvl4pPr>
              <a:lnSpc>
                <a:spcPts val="4500"/>
              </a:lnSpc>
              <a:spcBef>
                <a:spcPts val="0"/>
              </a:spcBef>
            </a:lvl4pPr>
            <a:lvl5pPr>
              <a:lnSpc>
                <a:spcPts val="4500"/>
              </a:lnSpc>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itle Text"/>
          <p:cNvSpPr txBox="1">
            <a:spLocks noGrp="1"/>
          </p:cNvSpPr>
          <p:nvPr>
            <p:ph type="title"/>
          </p:nvPr>
        </p:nvSpPr>
        <p:spPr>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0" y="1"/>
            <a:ext cx="12192000" cy="910172"/>
            <a:chOff x="0" y="0"/>
            <a:chExt cx="12192000" cy="910170"/>
          </a:xfrm>
        </p:grpSpPr>
        <p:sp>
          <p:nvSpPr>
            <p:cNvPr id="2" name="Rectangle 7"/>
            <p:cNvSpPr/>
            <p:nvPr/>
          </p:nvSpPr>
          <p:spPr>
            <a:xfrm>
              <a:off x="0" y="0"/>
              <a:ext cx="12192000" cy="910172"/>
            </a:xfrm>
            <a:prstGeom prst="rect">
              <a:avLst/>
            </a:prstGeom>
            <a:solidFill>
              <a:srgbClr val="B70F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pic>
          <p:nvPicPr>
            <p:cNvPr id="3" name="Picture 8" descr="Picture 8"/>
            <p:cNvPicPr>
              <a:picLocks noChangeAspect="1"/>
            </p:cNvPicPr>
            <p:nvPr/>
          </p:nvPicPr>
          <p:blipFill>
            <a:blip r:embed="rId21"/>
            <a:stretch>
              <a:fillRect/>
            </a:stretch>
          </p:blipFill>
          <p:spPr>
            <a:xfrm>
              <a:off x="409221" y="197909"/>
              <a:ext cx="3251203" cy="471427"/>
            </a:xfrm>
            <a:prstGeom prst="rect">
              <a:avLst/>
            </a:prstGeom>
            <a:ln w="12700" cap="flat">
              <a:noFill/>
              <a:miter lim="400000"/>
            </a:ln>
            <a:effectLst/>
          </p:spPr>
        </p:pic>
      </p:grpSp>
      <p:sp>
        <p:nvSpPr>
          <p:cNvPr id="5" name="Body Level One…"/>
          <p:cNvSpPr txBox="1">
            <a:spLocks noGrp="1"/>
          </p:cNvSpPr>
          <p:nvPr>
            <p:ph type="body" idx="1"/>
          </p:nvPr>
        </p:nvSpPr>
        <p:spPr>
          <a:xfrm>
            <a:off x="995907" y="1830388"/>
            <a:ext cx="10972801" cy="4525963"/>
          </a:xfrm>
          <a:prstGeom prst="rect">
            <a:avLst/>
          </a:prstGeom>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57380" y="1052952"/>
            <a:ext cx="6078074"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7" name="Slide Number"/>
          <p:cNvSpPr txBox="1">
            <a:spLocks noGrp="1"/>
          </p:cNvSpPr>
          <p:nvPr>
            <p:ph type="sldNum" sz="quarter" idx="2"/>
          </p:nvPr>
        </p:nvSpPr>
        <p:spPr>
          <a:xfrm>
            <a:off x="11358033" y="6352116"/>
            <a:ext cx="400790" cy="387514"/>
          </a:xfrm>
          <a:prstGeom prst="rect">
            <a:avLst/>
          </a:prstGeom>
          <a:ln w="12700">
            <a:miter lim="400000"/>
          </a:ln>
        </p:spPr>
        <p:txBody>
          <a:bodyPr wrap="none" lIns="45718" tIns="45718" rIns="45718" bIns="45718">
            <a:spAutoFit/>
          </a:bodyPr>
          <a:lstStyle>
            <a:lvl1pPr>
              <a:defRPr sz="2100">
                <a:solidFill>
                  <a:srgbClr val="636D6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1pPr>
      <a:lvl2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2pPr>
      <a:lvl3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3pPr>
      <a:lvl4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4pPr>
      <a:lvl5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5pPr>
      <a:lvl6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6pPr>
      <a:lvl7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7pPr>
      <a:lvl8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8pPr>
      <a:lvl9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9pPr>
    </p:titleStyle>
    <p:bodyStyle>
      <a:lvl1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1pPr>
      <a:lvl2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2pPr>
      <a:lvl3pPr marL="187563"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3pPr>
      <a:lvl4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4pPr>
      <a:lvl5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5pPr>
      <a:lvl6pPr marL="3540280"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6pPr>
      <a:lvl7pPr marL="4149864"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7pPr>
      <a:lvl8pPr marL="4759450"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8pPr>
      <a:lvl9pPr marL="5369033"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9pPr>
    </p:bodyStyle>
    <p:otherStyle>
      <a:lvl1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80/00423114.2018.153749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p:nvPr/>
        </p:nvSpPr>
        <p:spPr>
          <a:xfrm>
            <a:off x="932688" y="3043717"/>
            <a:ext cx="9863328"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t">
            <a:spAutoFit/>
          </a:bodyPr>
          <a:lstStyle>
            <a:lvl1pPr algn="ctr" defTabSz="609584">
              <a:defRPr sz="6000">
                <a:solidFill>
                  <a:srgbClr val="FFFFFF"/>
                </a:solidFill>
                <a:latin typeface="Calibri Light"/>
                <a:ea typeface="Calibri Light"/>
                <a:cs typeface="Calibri Light"/>
                <a:sym typeface="Calibri Light"/>
              </a:defRPr>
            </a:lvl1pPr>
          </a:lstStyle>
          <a:p>
            <a:r>
              <a:rPr lang="en-US" dirty="0" err="1"/>
              <a:t>SiL</a:t>
            </a:r>
            <a:r>
              <a:rPr lang="en-US" dirty="0"/>
              <a:t>, </a:t>
            </a:r>
            <a:r>
              <a:rPr lang="en-US" dirty="0" err="1"/>
              <a:t>HiL</a:t>
            </a:r>
            <a:r>
              <a:rPr lang="en-US" dirty="0"/>
              <a:t> testing plan for Year 2</a:t>
            </a:r>
          </a:p>
        </p:txBody>
      </p:sp>
      <p:pic>
        <p:nvPicPr>
          <p:cNvPr id="224" name="Picture 5" descr="Picture 5"/>
          <p:cNvPicPr>
            <a:picLocks noChangeAspect="1"/>
          </p:cNvPicPr>
          <p:nvPr/>
        </p:nvPicPr>
        <p:blipFill>
          <a:blip r:embed="rId2"/>
          <a:stretch>
            <a:fillRect/>
          </a:stretch>
        </p:blipFill>
        <p:spPr>
          <a:xfrm>
            <a:off x="356725" y="294032"/>
            <a:ext cx="4672859" cy="216093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2CD-9E0D-4FC8-6F5C-9102AB55013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C22E34F-409F-4735-3DC0-A0626FBAAE4E}"/>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Faults:   We choose a few ASIL-D faults (like Tire pressure loss/impact of friction (snow conditions) and analyze which fault is crucial.</a:t>
            </a:r>
          </a:p>
          <a:p>
            <a:pPr marL="514350" indent="-514350">
              <a:buFont typeface="+mj-lt"/>
              <a:buAutoNum type="arabicPeriod"/>
            </a:pPr>
            <a:r>
              <a:rPr lang="en-US" sz="2000" dirty="0"/>
              <a:t>Ackermann steering fault.</a:t>
            </a:r>
          </a:p>
          <a:p>
            <a:pPr marL="514350" indent="-514350">
              <a:buFont typeface="+mj-lt"/>
              <a:buAutoNum type="arabicPeriod"/>
            </a:pPr>
            <a:r>
              <a:rPr lang="en-US" sz="2000" dirty="0"/>
              <a:t>Brake Sluggish response</a:t>
            </a:r>
          </a:p>
          <a:p>
            <a:pPr marL="514350" indent="-514350">
              <a:buFont typeface="+mj-lt"/>
              <a:buAutoNum type="arabicPeriod"/>
            </a:pPr>
            <a:r>
              <a:rPr lang="en-US" sz="2000" dirty="0"/>
              <a:t>Unintended acceleration/ loss of acceleration(lateral)</a:t>
            </a:r>
          </a:p>
          <a:p>
            <a:pPr marL="514350" indent="-514350">
              <a:buFont typeface="+mj-lt"/>
              <a:buAutoNum type="arabicPeriod"/>
            </a:pPr>
            <a:r>
              <a:rPr lang="en-US" sz="2000" dirty="0"/>
              <a:t>Tire blowout</a:t>
            </a:r>
          </a:p>
          <a:p>
            <a:pPr marL="0" indent="0">
              <a:buNone/>
            </a:pPr>
            <a:endParaRPr lang="en-US" sz="2000" dirty="0"/>
          </a:p>
          <a:p>
            <a:pPr marL="0" indent="0">
              <a:buNone/>
            </a:pPr>
            <a:r>
              <a:rPr lang="en-US" sz="2000" dirty="0"/>
              <a:t>We describe the redundancy needed for a road vehicle to meet certain safety goals.</a:t>
            </a:r>
          </a:p>
          <a:p>
            <a:pPr marL="514350" indent="-51435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05633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87F-9DB5-42C6-B248-CA83093FA185}"/>
              </a:ext>
            </a:extLst>
          </p:cNvPr>
          <p:cNvSpPr>
            <a:spLocks noGrp="1"/>
          </p:cNvSpPr>
          <p:nvPr>
            <p:ph type="title"/>
          </p:nvPr>
        </p:nvSpPr>
        <p:spPr/>
        <p:txBody>
          <a:bodyPr>
            <a:normAutofit/>
          </a:bodyPr>
          <a:lstStyle/>
          <a:p>
            <a:r>
              <a:rPr lang="en-US" sz="1800" dirty="0"/>
              <a:t>Parameters that are critical for lane changes during challenging weather conditions</a:t>
            </a:r>
          </a:p>
        </p:txBody>
      </p:sp>
      <p:sp>
        <p:nvSpPr>
          <p:cNvPr id="5" name="TextBox 4">
            <a:extLst>
              <a:ext uri="{FF2B5EF4-FFF2-40B4-BE49-F238E27FC236}">
                <a16:creationId xmlns:a16="http://schemas.microsoft.com/office/drawing/2014/main" id="{DE0295E5-F5A0-4DDD-A4F8-394B6772E807}"/>
              </a:ext>
            </a:extLst>
          </p:cNvPr>
          <p:cNvSpPr txBox="1"/>
          <p:nvPr/>
        </p:nvSpPr>
        <p:spPr>
          <a:xfrm>
            <a:off x="646272" y="2142218"/>
            <a:ext cx="943252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p:txBody>
      </p:sp>
      <p:sp>
        <p:nvSpPr>
          <p:cNvPr id="6" name="Rectangle: Rounded Corners 5">
            <a:extLst>
              <a:ext uri="{FF2B5EF4-FFF2-40B4-BE49-F238E27FC236}">
                <a16:creationId xmlns:a16="http://schemas.microsoft.com/office/drawing/2014/main" id="{80B29C25-A5AE-4230-B6B7-6915C23EAF12}"/>
              </a:ext>
            </a:extLst>
          </p:cNvPr>
          <p:cNvSpPr/>
          <p:nvPr/>
        </p:nvSpPr>
        <p:spPr>
          <a:xfrm>
            <a:off x="1265961" y="2731187"/>
            <a:ext cx="3494955" cy="112370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Traction control </a:t>
            </a:r>
          </a:p>
          <a:p>
            <a:pPr algn="ctr"/>
            <a:endParaRPr lang="en-US" sz="1200" b="1" i="0" dirty="0">
              <a:solidFill>
                <a:srgbClr val="0070C0"/>
              </a:solidFill>
              <a:effectLst/>
              <a:latin typeface="Söhne"/>
            </a:endParaRPr>
          </a:p>
          <a:p>
            <a:r>
              <a:rPr lang="en-US" sz="1200" dirty="0">
                <a:solidFill>
                  <a:srgbClr val="0070C0"/>
                </a:solidFill>
                <a:latin typeface="Söhne"/>
              </a:rPr>
              <a:t>Reliable traction system requirement </a:t>
            </a:r>
          </a:p>
          <a:p>
            <a:r>
              <a:rPr lang="en-US" sz="1200" b="0" i="0" dirty="0">
                <a:solidFill>
                  <a:srgbClr val="0070C0"/>
                </a:solidFill>
                <a:effectLst/>
                <a:latin typeface="Söhne"/>
              </a:rPr>
              <a:t>Monitor</a:t>
            </a:r>
            <a:r>
              <a:rPr lang="en-US" sz="1200" dirty="0">
                <a:solidFill>
                  <a:srgbClr val="0070C0"/>
                </a:solidFill>
                <a:latin typeface="Söhne"/>
              </a:rPr>
              <a:t>ing wheel slip and adjusting motor’s power output.</a:t>
            </a:r>
          </a:p>
        </p:txBody>
      </p:sp>
      <p:sp>
        <p:nvSpPr>
          <p:cNvPr id="7" name="Rectangle: Rounded Corners 6">
            <a:extLst>
              <a:ext uri="{FF2B5EF4-FFF2-40B4-BE49-F238E27FC236}">
                <a16:creationId xmlns:a16="http://schemas.microsoft.com/office/drawing/2014/main" id="{ED042370-5212-48E6-8F3E-7AEB0FE6B3DF}"/>
              </a:ext>
            </a:extLst>
          </p:cNvPr>
          <p:cNvSpPr/>
          <p:nvPr/>
        </p:nvSpPr>
        <p:spPr>
          <a:xfrm>
            <a:off x="1657303" y="1344682"/>
            <a:ext cx="2731784"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dirty="0">
                <a:solidFill>
                  <a:srgbClr val="0070C0"/>
                </a:solidFill>
                <a:latin typeface="Söhne"/>
              </a:rPr>
              <a:t>Vehicle Speed</a:t>
            </a:r>
          </a:p>
          <a:p>
            <a:pPr marL="171450" indent="-171450" algn="l">
              <a:buFont typeface="Arial" panose="020B0604020202020204" pitchFamily="34" charset="0"/>
              <a:buChar char="•"/>
            </a:pPr>
            <a:endParaRPr lang="en-US" sz="1200" b="0" i="0" dirty="0">
              <a:solidFill>
                <a:srgbClr val="0070C0"/>
              </a:solidFill>
              <a:effectLst/>
              <a:latin typeface="Söhne"/>
            </a:endParaRPr>
          </a:p>
          <a:p>
            <a:pPr algn="l"/>
            <a:r>
              <a:rPr lang="en-US" sz="1200" dirty="0">
                <a:solidFill>
                  <a:srgbClr val="0070C0"/>
                </a:solidFill>
                <a:latin typeface="Söhne"/>
              </a:rPr>
              <a:t>Vehicle speed adjustment based on the road conditions </a:t>
            </a:r>
          </a:p>
        </p:txBody>
      </p:sp>
      <p:sp>
        <p:nvSpPr>
          <p:cNvPr id="8" name="Rectangle: Rounded Corners 7">
            <a:extLst>
              <a:ext uri="{FF2B5EF4-FFF2-40B4-BE49-F238E27FC236}">
                <a16:creationId xmlns:a16="http://schemas.microsoft.com/office/drawing/2014/main" id="{A2E247C8-242C-4213-A64E-2E94EFBE8B2D}"/>
              </a:ext>
            </a:extLst>
          </p:cNvPr>
          <p:cNvSpPr/>
          <p:nvPr/>
        </p:nvSpPr>
        <p:spPr>
          <a:xfrm>
            <a:off x="1265962" y="5612023"/>
            <a:ext cx="3514466" cy="85129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Steering and braking</a:t>
            </a:r>
          </a:p>
          <a:p>
            <a:r>
              <a:rPr lang="en-US" sz="1200" b="0" i="0" dirty="0">
                <a:solidFill>
                  <a:srgbClr val="0070C0"/>
                </a:solidFill>
                <a:effectLst/>
                <a:latin typeface="Söhne"/>
              </a:rPr>
              <a:t> Adjusting the steering and braking commands/ pressure to maintain control.</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9" name="Rectangle: Rounded Corners 8">
            <a:extLst>
              <a:ext uri="{FF2B5EF4-FFF2-40B4-BE49-F238E27FC236}">
                <a16:creationId xmlns:a16="http://schemas.microsoft.com/office/drawing/2014/main" id="{23D47097-2E60-47EA-8D3C-9D74D44776A1}"/>
              </a:ext>
            </a:extLst>
          </p:cNvPr>
          <p:cNvSpPr/>
          <p:nvPr/>
        </p:nvSpPr>
        <p:spPr>
          <a:xfrm>
            <a:off x="6703572" y="3750523"/>
            <a:ext cx="3898318"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Road information</a:t>
            </a:r>
          </a:p>
          <a:p>
            <a:pPr marL="171450" indent="-171450" algn="l">
              <a:buFont typeface="Arial" panose="020B0604020202020204" pitchFamily="34" charset="0"/>
              <a:buChar char="•"/>
            </a:pPr>
            <a:endParaRPr lang="en-US" sz="1200" dirty="0">
              <a:solidFill>
                <a:srgbClr val="374151"/>
              </a:solidFill>
              <a:latin typeface="Söhne"/>
            </a:endParaRPr>
          </a:p>
          <a:p>
            <a:pPr algn="l"/>
            <a:r>
              <a:rPr lang="en-US" sz="1200" b="0" i="0" dirty="0">
                <a:solidFill>
                  <a:srgbClr val="374151"/>
                </a:solidFill>
                <a:effectLst/>
                <a:latin typeface="Söhne"/>
              </a:rPr>
              <a:t>Access to updated </a:t>
            </a:r>
            <a:r>
              <a:rPr lang="en-US" sz="1200" dirty="0">
                <a:solidFill>
                  <a:srgbClr val="374151"/>
                </a:solidFill>
                <a:latin typeface="Söhne"/>
              </a:rPr>
              <a:t>road information to adjust its behavior to ensure a safe journey.</a:t>
            </a:r>
          </a:p>
        </p:txBody>
      </p:sp>
      <p:sp>
        <p:nvSpPr>
          <p:cNvPr id="10" name="Rectangle: Rounded Corners 9">
            <a:extLst>
              <a:ext uri="{FF2B5EF4-FFF2-40B4-BE49-F238E27FC236}">
                <a16:creationId xmlns:a16="http://schemas.microsoft.com/office/drawing/2014/main" id="{66875BB6-64F1-477D-B1EF-ADD480A2220E}"/>
              </a:ext>
            </a:extLst>
          </p:cNvPr>
          <p:cNvSpPr/>
          <p:nvPr/>
        </p:nvSpPr>
        <p:spPr>
          <a:xfrm>
            <a:off x="1427298" y="4218581"/>
            <a:ext cx="3172282"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Vehicle </a:t>
            </a:r>
            <a:r>
              <a:rPr lang="en-US" sz="1200" b="1" dirty="0">
                <a:solidFill>
                  <a:srgbClr val="0070C0"/>
                </a:solidFill>
                <a:latin typeface="Söhne"/>
              </a:rPr>
              <a:t>D</a:t>
            </a:r>
            <a:r>
              <a:rPr lang="en-US" sz="1200" b="1" i="0" dirty="0">
                <a:solidFill>
                  <a:srgbClr val="0070C0"/>
                </a:solidFill>
                <a:effectLst/>
                <a:latin typeface="Söhne"/>
              </a:rPr>
              <a:t>ynamics</a:t>
            </a:r>
            <a:endParaRPr lang="en-US" sz="1200" dirty="0">
              <a:solidFill>
                <a:srgbClr val="0070C0"/>
              </a:solidFill>
              <a:latin typeface="Söhne"/>
            </a:endParaRPr>
          </a:p>
          <a:p>
            <a:r>
              <a:rPr lang="en-US" sz="1200" b="0" i="0" dirty="0">
                <a:solidFill>
                  <a:srgbClr val="0070C0"/>
                </a:solidFill>
                <a:effectLst/>
                <a:latin typeface="Söhne"/>
              </a:rPr>
              <a:t>Vehicle mass distribution</a:t>
            </a:r>
          </a:p>
          <a:p>
            <a:r>
              <a:rPr lang="en-US" sz="1200" dirty="0">
                <a:solidFill>
                  <a:srgbClr val="0070C0"/>
                </a:solidFill>
                <a:latin typeface="Söhne"/>
              </a:rPr>
              <a:t>Tire road friction </a:t>
            </a:r>
          </a:p>
          <a:p>
            <a:r>
              <a:rPr lang="en-US" sz="1200" b="0" i="0" dirty="0">
                <a:solidFill>
                  <a:srgbClr val="0070C0"/>
                </a:solidFill>
                <a:effectLst/>
                <a:latin typeface="Söhne"/>
              </a:rPr>
              <a:t>Torque control for wheels</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11" name="Rectangle: Rounded Corners 10">
            <a:extLst>
              <a:ext uri="{FF2B5EF4-FFF2-40B4-BE49-F238E27FC236}">
                <a16:creationId xmlns:a16="http://schemas.microsoft.com/office/drawing/2014/main" id="{84F125CD-B052-42C7-9397-1B66E62D7C2C}"/>
              </a:ext>
            </a:extLst>
          </p:cNvPr>
          <p:cNvSpPr/>
          <p:nvPr/>
        </p:nvSpPr>
        <p:spPr>
          <a:xfrm>
            <a:off x="6989367" y="2442300"/>
            <a:ext cx="30894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Sensor performance</a:t>
            </a:r>
          </a:p>
          <a:p>
            <a:pPr algn="l"/>
            <a:r>
              <a:rPr lang="en-US" sz="1200" b="0" i="0" dirty="0">
                <a:solidFill>
                  <a:srgbClr val="374151"/>
                </a:solidFill>
                <a:effectLst/>
                <a:latin typeface="Söhne"/>
              </a:rPr>
              <a:t>Accurate detection in the presence of adverse weather conditions</a:t>
            </a:r>
          </a:p>
        </p:txBody>
      </p:sp>
    </p:spTree>
    <p:extLst>
      <p:ext uri="{BB962C8B-B14F-4D97-AF65-F5344CB8AC3E}">
        <p14:creationId xmlns:p14="http://schemas.microsoft.com/office/powerpoint/2010/main" val="30231238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E193-DBDB-45C7-8E13-D82F040BF0AA}"/>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EC6106C0-7C46-4E05-B333-C4339D95929F}"/>
              </a:ext>
            </a:extLst>
          </p:cNvPr>
          <p:cNvPicPr>
            <a:picLocks noChangeAspect="1"/>
          </p:cNvPicPr>
          <p:nvPr/>
        </p:nvPicPr>
        <p:blipFill>
          <a:blip r:embed="rId2"/>
          <a:stretch>
            <a:fillRect/>
          </a:stretch>
        </p:blipFill>
        <p:spPr>
          <a:xfrm>
            <a:off x="633551" y="1967978"/>
            <a:ext cx="3183847" cy="1985148"/>
          </a:xfrm>
          <a:prstGeom prst="rect">
            <a:avLst/>
          </a:prstGeom>
        </p:spPr>
      </p:pic>
      <p:pic>
        <p:nvPicPr>
          <p:cNvPr id="9" name="Picture 8">
            <a:extLst>
              <a:ext uri="{FF2B5EF4-FFF2-40B4-BE49-F238E27FC236}">
                <a16:creationId xmlns:a16="http://schemas.microsoft.com/office/drawing/2014/main" id="{46682562-0CFE-4146-85EB-3BEA03FFD8C6}"/>
              </a:ext>
            </a:extLst>
          </p:cNvPr>
          <p:cNvPicPr>
            <a:picLocks noChangeAspect="1"/>
          </p:cNvPicPr>
          <p:nvPr/>
        </p:nvPicPr>
        <p:blipFill>
          <a:blip r:embed="rId3"/>
          <a:stretch>
            <a:fillRect/>
          </a:stretch>
        </p:blipFill>
        <p:spPr>
          <a:xfrm>
            <a:off x="633551" y="4131994"/>
            <a:ext cx="3073195" cy="1305804"/>
          </a:xfrm>
          <a:prstGeom prst="rect">
            <a:avLst/>
          </a:prstGeom>
        </p:spPr>
      </p:pic>
      <p:sp>
        <p:nvSpPr>
          <p:cNvPr id="10" name="TextBox 9">
            <a:extLst>
              <a:ext uri="{FF2B5EF4-FFF2-40B4-BE49-F238E27FC236}">
                <a16:creationId xmlns:a16="http://schemas.microsoft.com/office/drawing/2014/main" id="{8A0D0D0B-A480-4164-AA45-A66784C84564}"/>
              </a:ext>
            </a:extLst>
          </p:cNvPr>
          <p:cNvSpPr txBox="1"/>
          <p:nvPr/>
        </p:nvSpPr>
        <p:spPr>
          <a:xfrm>
            <a:off x="633551" y="1244186"/>
            <a:ext cx="811055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Road adhesion coefficient as a function of vehicle velocity and thickness of water film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a:extLst>
              <a:ext uri="{FF2B5EF4-FFF2-40B4-BE49-F238E27FC236}">
                <a16:creationId xmlns:a16="http://schemas.microsoft.com/office/drawing/2014/main" id="{2EAE374B-999E-48B3-8F5F-C230C4C8BB18}"/>
              </a:ext>
            </a:extLst>
          </p:cNvPr>
          <p:cNvSpPr txBox="1"/>
          <p:nvPr/>
        </p:nvSpPr>
        <p:spPr>
          <a:xfrm>
            <a:off x="5140171" y="1967978"/>
            <a:ext cx="5308845"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Safe longitudinal lane change distance based on conditions - optimization </a:t>
            </a:r>
          </a:p>
        </p:txBody>
      </p:sp>
    </p:spTree>
    <p:extLst>
      <p:ext uri="{BB962C8B-B14F-4D97-AF65-F5344CB8AC3E}">
        <p14:creationId xmlns:p14="http://schemas.microsoft.com/office/powerpoint/2010/main" val="5081221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3A87-29C0-2A4B-D7D6-D4285DECCDA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A67BF5-F566-EFC5-C85B-CB396EE47FBD}"/>
              </a:ext>
            </a:extLst>
          </p:cNvPr>
          <p:cNvSpPr>
            <a:spLocks noGrp="1"/>
          </p:cNvSpPr>
          <p:nvPr>
            <p:ph type="body" idx="1"/>
          </p:nvPr>
        </p:nvSpPr>
        <p:spPr>
          <a:xfrm>
            <a:off x="824513" y="1480938"/>
            <a:ext cx="10542973" cy="4591388"/>
          </a:xfrm>
        </p:spPr>
        <p:txBody>
          <a:bodyPr>
            <a:normAutofit fontScale="92500" lnSpcReduction="10000"/>
          </a:bodyPr>
          <a:lstStyle/>
          <a:p>
            <a:r>
              <a:rPr lang="en-US" sz="1200" b="1" dirty="0">
                <a:latin typeface="Times New Roman" panose="02020603050405020304" pitchFamily="18" charset="0"/>
                <a:cs typeface="Times New Roman" panose="02020603050405020304" pitchFamily="18" charset="0"/>
              </a:rPr>
              <a:t>Horiuchi S, Okada K, </a:t>
            </a:r>
            <a:r>
              <a:rPr lang="en-US" sz="1200" b="1" dirty="0" err="1">
                <a:latin typeface="Times New Roman" panose="02020603050405020304" pitchFamily="18" charset="0"/>
                <a:cs typeface="Times New Roman" panose="02020603050405020304" pitchFamily="18" charset="0"/>
              </a:rPr>
              <a:t>Nohtomi</a:t>
            </a:r>
            <a:r>
              <a:rPr lang="en-US" sz="1200" b="1" dirty="0">
                <a:latin typeface="Times New Roman" panose="02020603050405020304" pitchFamily="18" charset="0"/>
                <a:cs typeface="Times New Roman" panose="02020603050405020304" pitchFamily="18" charset="0"/>
              </a:rPr>
              <a:t> S. Model-based validation procedure for the certification of advanced chassis control systems. Vehicle System Dynamics. 2010;48(sup1):393–409. Available from: https://</a:t>
            </a:r>
            <a:r>
              <a:rPr lang="en-US" sz="1200" b="1" dirty="0" err="1">
                <a:latin typeface="Times New Roman" panose="02020603050405020304" pitchFamily="18" charset="0"/>
                <a:cs typeface="Times New Roman" panose="02020603050405020304" pitchFamily="18" charset="0"/>
              </a:rPr>
              <a:t>doi.org</a:t>
            </a:r>
            <a:r>
              <a:rPr lang="en-US" sz="1200" b="1" dirty="0">
                <a:latin typeface="Times New Roman" panose="02020603050405020304" pitchFamily="18" charset="0"/>
                <a:cs typeface="Times New Roman" panose="02020603050405020304" pitchFamily="18" charset="0"/>
              </a:rPr>
              <a:t>/10.1080/ 00423111003777780</a:t>
            </a:r>
          </a:p>
          <a:p>
            <a:pPr marL="0" indent="0">
              <a:buNone/>
            </a:pPr>
            <a:r>
              <a:rPr lang="en-US" sz="1200" dirty="0">
                <a:latin typeface="Times New Roman" panose="02020603050405020304" pitchFamily="18" charset="0"/>
                <a:cs typeface="Times New Roman" panose="02020603050405020304" pitchFamily="18" charset="0"/>
              </a:rPr>
              <a:t>To verify vehicle dynamics control algorithms, the evaluation of the static properties by constrained bifurcation and continuum analysis and (2) the evaluation of the dynamic properties by the optimization-based worst-case seeking. In the first method, the stability of equilibrium points for varying parameters are analyzed, thus creating limits of operation for the analyzed system. In the second approach, the optimal control theory is applied to maximize deviations from desired response outputs by seeking the worst possible combination of inputs. These both methods rely on the same underlying system description and are useful to understand the boundaries of the controlled vehicle subsystem from inputs to the VMC and actuator layers.</a:t>
            </a:r>
          </a:p>
          <a:p>
            <a:pPr marL="0" indent="0">
              <a:buNone/>
            </a:pPr>
            <a:endParaRPr lang="en-US" sz="1200" dirty="0">
              <a:latin typeface="Times New Roman" panose="02020603050405020304" pitchFamily="18" charset="0"/>
              <a:cs typeface="Times New Roman" panose="02020603050405020304" pitchFamily="18" charset="0"/>
            </a:endParaRPr>
          </a:p>
          <a:p>
            <a:pPr algn="l" fontAlgn="base"/>
            <a:r>
              <a:rPr lang="en-US" sz="1200" b="1" i="0" dirty="0">
                <a:solidFill>
                  <a:srgbClr val="1A1A1A"/>
                </a:solidFill>
                <a:effectLst/>
                <a:latin typeface="Times New Roman" panose="02020603050405020304" pitchFamily="18" charset="0"/>
                <a:cs typeface="Times New Roman" panose="02020603050405020304" pitchFamily="18" charset="0"/>
              </a:rPr>
              <a:t>Sahoo, S, Subramanian, SC, &amp; Srivastava, S. "Sensitivity Analysis of Vehicle Parameters for Heading Angle Control of an Unmanned Ground Vehicle." </a:t>
            </a:r>
            <a:r>
              <a:rPr lang="en-US" sz="1200" b="1" i="1" dirty="0">
                <a:solidFill>
                  <a:srgbClr val="1A1A1A"/>
                </a:solidFill>
                <a:effectLst/>
                <a:latin typeface="Times New Roman" panose="02020603050405020304" pitchFamily="18" charset="0"/>
                <a:cs typeface="Times New Roman" panose="02020603050405020304" pitchFamily="18" charset="0"/>
              </a:rPr>
              <a:t>Proceedings of the ASME 2014 International Mechanical Engineering Congress and Exposition</a:t>
            </a:r>
            <a:r>
              <a:rPr lang="en-US" sz="1200" b="1" i="0" dirty="0">
                <a:solidFill>
                  <a:srgbClr val="1A1A1A"/>
                </a:solidFill>
                <a:effectLst/>
                <a:latin typeface="Times New Roman" panose="02020603050405020304" pitchFamily="18" charset="0"/>
                <a:cs typeface="Times New Roman" panose="02020603050405020304" pitchFamily="18" charset="0"/>
              </a:rPr>
              <a:t>. </a:t>
            </a:r>
            <a:r>
              <a:rPr lang="en-US" sz="1200" b="1" i="1" dirty="0">
                <a:solidFill>
                  <a:srgbClr val="1A1A1A"/>
                </a:solidFill>
                <a:effectLst/>
                <a:latin typeface="Times New Roman" panose="02020603050405020304" pitchFamily="18" charset="0"/>
                <a:cs typeface="Times New Roman" panose="02020603050405020304" pitchFamily="18" charset="0"/>
              </a:rPr>
              <a:t>Volume 12: Transportation Systems</a:t>
            </a:r>
            <a:r>
              <a:rPr lang="en-US" sz="1200" b="1" i="0" dirty="0">
                <a:solidFill>
                  <a:srgbClr val="1A1A1A"/>
                </a:solidFill>
                <a:effectLst/>
                <a:latin typeface="Times New Roman" panose="02020603050405020304" pitchFamily="18" charset="0"/>
                <a:cs typeface="Times New Roman" panose="02020603050405020304" pitchFamily="18" charset="0"/>
              </a:rPr>
              <a:t>. Montreal, Quebec, Canada. November 14–20, 2014. V012T15A022. ASME.</a:t>
            </a:r>
            <a:br>
              <a:rPr lang="en-US" sz="1200" b="1" i="0" dirty="0">
                <a:solidFill>
                  <a:srgbClr val="1A1A1A"/>
                </a:solidFill>
                <a:effectLst/>
                <a:latin typeface="Times New Roman" panose="02020603050405020304" pitchFamily="18" charset="0"/>
                <a:cs typeface="Times New Roman" panose="02020603050405020304" pitchFamily="18" charset="0"/>
              </a:rPr>
            </a:br>
            <a:r>
              <a:rPr lang="en-US" sz="1200" b="0" i="0" dirty="0">
                <a:solidFill>
                  <a:srgbClr val="1A1A1A"/>
                </a:solidFill>
                <a:effectLst/>
                <a:latin typeface="Times New Roman" panose="02020603050405020304" pitchFamily="18" charset="0"/>
                <a:cs typeface="Times New Roman" panose="02020603050405020304" pitchFamily="18" charset="0"/>
              </a:rPr>
              <a:t>A realistic mathematical model of the vehicle considering the steering actuator dynamics has been developed by calculating the cornering stiffnesses from the basic tire information and the vertical load on each tire.  Sensitivity analysis has been carried out to check the robustness and stability of the controller by varying the cornering stiffness of tires, the most uncertain parameter. </a:t>
            </a:r>
          </a:p>
          <a:p>
            <a:pPr algn="l" fontAlgn="base"/>
            <a:endParaRPr lang="en-US" sz="1200" dirty="0">
              <a:solidFill>
                <a:srgbClr val="1A1A1A"/>
              </a:solidFill>
              <a:latin typeface="Times New Roman" panose="02020603050405020304" pitchFamily="18" charset="0"/>
              <a:cs typeface="Times New Roman" panose="02020603050405020304" pitchFamily="18" charset="0"/>
            </a:endParaRPr>
          </a:p>
          <a:p>
            <a:pPr algn="l" fontAlgn="base"/>
            <a:r>
              <a:rPr lang="en-US" sz="1200" b="1" i="1" dirty="0">
                <a:solidFill>
                  <a:srgbClr val="1A1A1A"/>
                </a:solidFill>
                <a:effectLst/>
                <a:latin typeface="Times New Roman" panose="02020603050405020304" pitchFamily="18" charset="0"/>
                <a:cs typeface="Times New Roman" panose="02020603050405020304" pitchFamily="18" charset="0"/>
              </a:rPr>
              <a:t>Steinbock, N, </a:t>
            </a:r>
            <a:r>
              <a:rPr lang="en-US" sz="1200" b="1" i="1" dirty="0" err="1">
                <a:solidFill>
                  <a:srgbClr val="1A1A1A"/>
                </a:solidFill>
                <a:effectLst/>
                <a:latin typeface="Times New Roman" panose="02020603050405020304" pitchFamily="18" charset="0"/>
                <a:cs typeface="Times New Roman" panose="02020603050405020304" pitchFamily="18" charset="0"/>
              </a:rPr>
              <a:t>Prange</a:t>
            </a:r>
            <a:r>
              <a:rPr lang="en-US" sz="1200" b="1" i="1" dirty="0">
                <a:solidFill>
                  <a:srgbClr val="1A1A1A"/>
                </a:solidFill>
                <a:effectLst/>
                <a:latin typeface="Times New Roman" panose="02020603050405020304" pitchFamily="18" charset="0"/>
                <a:cs typeface="Times New Roman" panose="02020603050405020304" pitchFamily="18" charset="0"/>
              </a:rPr>
              <a:t>, L, &amp; Fabien, BC. "Active Torque Vectoring in High Speed Lane Change Maneuvers." Proceedings of the ASME 2016 International Mechanical Engineering Congress and Exposition. Volume 4B: Dynamics, Vibration, and Control. Phoenix, Arizona, USA. November 11–17, 2016. V04BT05A034. ASME</a:t>
            </a:r>
          </a:p>
          <a:p>
            <a:pPr marL="0" indent="0" algn="l" fontAlgn="base">
              <a:buNone/>
            </a:pPr>
            <a:r>
              <a:rPr lang="en-US" sz="1200" b="0" i="0" dirty="0">
                <a:solidFill>
                  <a:srgbClr val="1A1A1A"/>
                </a:solidFill>
                <a:effectLst/>
                <a:latin typeface="Times New Roman" panose="02020603050405020304" pitchFamily="18" charset="0"/>
                <a:cs typeface="Times New Roman" panose="02020603050405020304" pitchFamily="18" charset="0"/>
              </a:rPr>
              <a:t>We would like to increase the yaw and lateral accelerations that the vehicle can perform safely by controlling differing torques out of the two motors. Regulating these accelerations requires a control strategy over the left and right motor torques. Equal-torque control of the electric motors will be used as a baseline</a:t>
            </a:r>
            <a:endParaRPr lang="en-US" sz="1200" dirty="0">
              <a:latin typeface="Times New Roman" panose="02020603050405020304" pitchFamily="18" charset="0"/>
              <a:cs typeface="Times New Roman" panose="02020603050405020304" pitchFamily="18" charset="0"/>
            </a:endParaRPr>
          </a:p>
          <a:p>
            <a:pPr marL="0" indent="0">
              <a:buNone/>
            </a:pPr>
            <a:r>
              <a:rPr lang="en-US" sz="1200" b="1" i="1" dirty="0">
                <a:latin typeface="Times New Roman" panose="02020603050405020304" pitchFamily="18" charset="0"/>
                <a:cs typeface="Times New Roman" panose="02020603050405020304" pitchFamily="18" charset="0"/>
              </a:rPr>
              <a:t>Snider JM, et al. Automatic steering methods for autonomous automobile path tracking. Robotics Institute, Pittsburgh, PA, Tech Rep CMU-RITR-09-08. 2009;</a:t>
            </a:r>
          </a:p>
          <a:p>
            <a:pPr marL="0" indent="0">
              <a:buNone/>
            </a:pPr>
            <a:r>
              <a:rPr lang="en-US" sz="1200" dirty="0">
                <a:latin typeface="Times New Roman" panose="02020603050405020304" pitchFamily="18" charset="0"/>
                <a:cs typeface="Times New Roman" panose="02020603050405020304" pitchFamily="18" charset="0"/>
              </a:rPr>
              <a:t>Several lane change tests have been performed at different velocities, for value of lateral acceleration ranging from 1 to 6 m/s2 . The results of these experiments show that, at low velocities, by increasing lateral acceleration, the path tracking accuracy increase. But at higher velocities (e.g. 20 m/s), the controller performances and robustness drastically decrease. This is due to the fact that this control approach does not take into account some vehicle dynamics that can not be neglected at high velocities.</a:t>
            </a:r>
          </a:p>
          <a:p>
            <a:pPr marL="0" indent="0">
              <a:buNone/>
            </a:pPr>
            <a:r>
              <a:rPr lang="en-US" sz="1200" i="1" dirty="0" err="1">
                <a:solidFill>
                  <a:srgbClr val="000000"/>
                </a:solidFill>
                <a:effectLst/>
                <a:latin typeface="Times New Roman" panose="02020603050405020304" pitchFamily="18" charset="0"/>
                <a:cs typeface="Times New Roman" panose="02020603050405020304" pitchFamily="18" charset="0"/>
              </a:rPr>
              <a:t>Zhonghua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Caijin</a:t>
            </a:r>
            <a:r>
              <a:rPr lang="en-US" sz="1200" i="1" dirty="0">
                <a:solidFill>
                  <a:srgbClr val="000000"/>
                </a:solidFill>
                <a:effectLst/>
                <a:latin typeface="Times New Roman" panose="02020603050405020304" pitchFamily="18" charset="0"/>
                <a:cs typeface="Times New Roman" panose="02020603050405020304" pitchFamily="18" charset="0"/>
              </a:rPr>
              <a:t> Yang, </a:t>
            </a:r>
            <a:r>
              <a:rPr lang="en-US" sz="1200" i="1" dirty="0" err="1">
                <a:solidFill>
                  <a:srgbClr val="000000"/>
                </a:solidFill>
                <a:effectLst/>
                <a:latin typeface="Times New Roman" panose="02020603050405020304" pitchFamily="18" charset="0"/>
                <a:cs typeface="Times New Roman" panose="02020603050405020304" pitchFamily="18" charset="0"/>
              </a:rPr>
              <a:t>Weihua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Yanhai</a:t>
            </a:r>
            <a:r>
              <a:rPr lang="en-US" sz="1200" i="1" dirty="0">
                <a:solidFill>
                  <a:srgbClr val="000000"/>
                </a:solidFill>
                <a:effectLst/>
                <a:latin typeface="Times New Roman" panose="02020603050405020304" pitchFamily="18" charset="0"/>
                <a:cs typeface="Times New Roman" panose="02020603050405020304" pitchFamily="18" charset="0"/>
              </a:rPr>
              <a:t> Xu, </a:t>
            </a:r>
            <a:r>
              <a:rPr lang="en-US" sz="1200" i="1" dirty="0" err="1">
                <a:solidFill>
                  <a:srgbClr val="000000"/>
                </a:solidFill>
                <a:effectLst/>
                <a:latin typeface="Times New Roman" panose="02020603050405020304" pitchFamily="18" charset="0"/>
                <a:cs typeface="Times New Roman" panose="02020603050405020304" pitchFamily="18" charset="0"/>
              </a:rPr>
              <a:t>Yiqiang</a:t>
            </a:r>
            <a:r>
              <a:rPr lang="en-US" sz="1200" i="1" dirty="0">
                <a:solidFill>
                  <a:srgbClr val="000000"/>
                </a:solidFill>
                <a:effectLst/>
                <a:latin typeface="Times New Roman" panose="02020603050405020304" pitchFamily="18" charset="0"/>
                <a:cs typeface="Times New Roman" panose="02020603050405020304" pitchFamily="18" charset="0"/>
              </a:rPr>
              <a:t> Peng, </a:t>
            </a:r>
            <a:r>
              <a:rPr lang="en-US" sz="1200" i="1" dirty="0" err="1">
                <a:solidFill>
                  <a:srgbClr val="000000"/>
                </a:solidFill>
                <a:effectLst/>
                <a:latin typeface="Times New Roman" panose="02020603050405020304" pitchFamily="18" charset="0"/>
                <a:cs typeface="Times New Roman" panose="02020603050405020304" pitchFamily="18" charset="0"/>
              </a:rPr>
              <a:t>Maoru</a:t>
            </a:r>
            <a:r>
              <a:rPr lang="en-US" sz="1200" i="1" dirty="0">
                <a:solidFill>
                  <a:srgbClr val="000000"/>
                </a:solidFill>
                <a:effectLst/>
                <a:latin typeface="Times New Roman" panose="02020603050405020304" pitchFamily="18" charset="0"/>
                <a:cs typeface="Times New Roman" panose="02020603050405020304" pitchFamily="18" charset="0"/>
              </a:rPr>
              <a:t> Chi, "</a:t>
            </a:r>
            <a:r>
              <a:rPr lang="en-US" sz="1200" b="1" i="1" dirty="0">
                <a:solidFill>
                  <a:srgbClr val="000000"/>
                </a:solidFill>
                <a:effectLst/>
                <a:latin typeface="Times New Roman" panose="02020603050405020304" pitchFamily="18" charset="0"/>
                <a:cs typeface="Times New Roman" panose="02020603050405020304" pitchFamily="18" charset="0"/>
              </a:rPr>
              <a:t>Motion Control of a 4WS4WD Path-Following Vehicle: Dynamics-Based Steering and Driving Models</a:t>
            </a:r>
            <a:r>
              <a:rPr lang="en-US" sz="1200" i="1" dirty="0">
                <a:solidFill>
                  <a:srgbClr val="000000"/>
                </a:solidFill>
                <a:effectLst/>
                <a:latin typeface="Times New Roman" panose="02020603050405020304" pitchFamily="18" charset="0"/>
                <a:cs typeface="Times New Roman" panose="02020603050405020304" pitchFamily="18" charset="0"/>
              </a:rPr>
              <a:t>", Shock and Vibration, vol. 2021, Article ID 8861159, 13 pages, 2021. https://doi.org/10.1155/2021/8861159</a:t>
            </a:r>
            <a:endParaRPr lang="en-US" sz="1200" i="1"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871483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442478-FD01-4C03-AD72-9AD92355154B}"/>
              </a:ext>
            </a:extLst>
          </p:cNvPr>
          <p:cNvSpPr>
            <a:spLocks noGrp="1"/>
          </p:cNvSpPr>
          <p:nvPr>
            <p:ph type="body" idx="1"/>
          </p:nvPr>
        </p:nvSpPr>
        <p:spPr/>
        <p:txBody>
          <a:bodyPr>
            <a:normAutofit/>
          </a:bodyPr>
          <a:lstStyle/>
          <a:p>
            <a:pPr marL="0" indent="0" algn="l">
              <a:buNone/>
            </a:pPr>
            <a:r>
              <a:rPr lang="en-US" sz="1200" b="1" i="1" dirty="0">
                <a:effectLst/>
              </a:rPr>
              <a:t>Lane-Change Model and Tracking Control for Autonomous Vehicles on Curved Highway Sections in Rainy Weather</a:t>
            </a:r>
          </a:p>
          <a:p>
            <a:pPr marL="0" indent="0" algn="l">
              <a:buNone/>
            </a:pPr>
            <a:r>
              <a:rPr lang="en-US" sz="1200" dirty="0">
                <a:solidFill>
                  <a:srgbClr val="000000"/>
                </a:solidFill>
              </a:rPr>
              <a:t>		</a:t>
            </a:r>
            <a:r>
              <a:rPr lang="en-US" sz="1200" b="0" i="0" dirty="0">
                <a:solidFill>
                  <a:srgbClr val="000000"/>
                </a:solidFill>
                <a:effectLst/>
              </a:rPr>
              <a:t>Tao Peng,</a:t>
            </a:r>
            <a:r>
              <a:rPr lang="en-US" sz="1200" b="0" i="0" baseline="30000" dirty="0">
                <a:solidFill>
                  <a:srgbClr val="000000"/>
                </a:solidFill>
                <a:effectLst/>
              </a:rPr>
              <a:t>1,2</a:t>
            </a:r>
            <a:r>
              <a:rPr lang="en-US" sz="1200" b="0" i="0" dirty="0">
                <a:solidFill>
                  <a:srgbClr val="000000"/>
                </a:solidFill>
                <a:effectLst/>
              </a:rPr>
              <a:t>Li-li Su,</a:t>
            </a:r>
            <a:r>
              <a:rPr lang="en-US" sz="1200" b="0" i="0" baseline="30000" dirty="0">
                <a:solidFill>
                  <a:srgbClr val="000000"/>
                </a:solidFill>
                <a:effectLst/>
              </a:rPr>
              <a:t>3</a:t>
            </a:r>
            <a:r>
              <a:rPr lang="en-US" sz="1200" b="1" i="0" dirty="0">
                <a:solidFill>
                  <a:srgbClr val="000000"/>
                </a:solidFill>
                <a:effectLst/>
              </a:rPr>
              <a:t>Zhi-wei Guan</a:t>
            </a:r>
            <a:r>
              <a:rPr lang="en-US" sz="1200" b="0" i="0" dirty="0">
                <a:solidFill>
                  <a:srgbClr val="000000"/>
                </a:solidFill>
                <a:effectLst/>
              </a:rPr>
              <a:t>,</a:t>
            </a:r>
            <a:r>
              <a:rPr lang="en-US" sz="1200" b="0" i="0" baseline="30000" dirty="0">
                <a:solidFill>
                  <a:srgbClr val="000000"/>
                </a:solidFill>
                <a:effectLst/>
              </a:rPr>
              <a:t>4</a:t>
            </a:r>
            <a:r>
              <a:rPr lang="en-US" sz="1200" b="0" i="0" dirty="0">
                <a:solidFill>
                  <a:srgbClr val="000000"/>
                </a:solidFill>
                <a:effectLst/>
              </a:rPr>
              <a:t>Hai-jing Hou,</a:t>
            </a:r>
            <a:r>
              <a:rPr lang="en-US" sz="1200" b="0" i="0" baseline="30000" dirty="0">
                <a:solidFill>
                  <a:srgbClr val="000000"/>
                </a:solidFill>
                <a:effectLst/>
              </a:rPr>
              <a:t>1</a:t>
            </a:r>
            <a:r>
              <a:rPr lang="en-US" sz="1200" b="0" i="0" dirty="0">
                <a:solidFill>
                  <a:srgbClr val="000000"/>
                </a:solidFill>
                <a:effectLst/>
              </a:rPr>
              <a:t>Jun-kai Li,</a:t>
            </a:r>
            <a:r>
              <a:rPr lang="en-US" sz="1200" b="0" i="0" baseline="30000" dirty="0">
                <a:solidFill>
                  <a:srgbClr val="000000"/>
                </a:solidFill>
                <a:effectLst/>
              </a:rPr>
              <a:t>5</a:t>
            </a:r>
            <a:r>
              <a:rPr lang="en-US" sz="1200" b="0" i="0" dirty="0">
                <a:solidFill>
                  <a:srgbClr val="000000"/>
                </a:solidFill>
                <a:effectLst/>
              </a:rPr>
              <a:t>Xing-liang Liu,</a:t>
            </a:r>
            <a:r>
              <a:rPr lang="en-US" sz="1200" b="0" i="0" baseline="30000" dirty="0">
                <a:solidFill>
                  <a:srgbClr val="000000"/>
                </a:solidFill>
                <a:effectLst/>
              </a:rPr>
              <a:t>3</a:t>
            </a:r>
            <a:r>
              <a:rPr lang="en-US" sz="1200" b="0" i="0" dirty="0">
                <a:solidFill>
                  <a:srgbClr val="000000"/>
                </a:solidFill>
                <a:effectLst/>
              </a:rPr>
              <a:t>and Yi-</a:t>
            </a:r>
            <a:r>
              <a:rPr lang="en-US" sz="1200" b="0" i="0" dirty="0" err="1">
                <a:solidFill>
                  <a:srgbClr val="000000"/>
                </a:solidFill>
                <a:effectLst/>
              </a:rPr>
              <a:t>ke</a:t>
            </a:r>
            <a:r>
              <a:rPr lang="en-US" sz="1200" b="0" i="0" dirty="0">
                <a:solidFill>
                  <a:srgbClr val="000000"/>
                </a:solidFill>
                <a:effectLst/>
              </a:rPr>
              <a:t> Tong</a:t>
            </a:r>
            <a:r>
              <a:rPr lang="en-US" sz="1200" b="0" i="0" baseline="30000" dirty="0">
                <a:solidFill>
                  <a:srgbClr val="000000"/>
                </a:solidFill>
                <a:effectLst/>
              </a:rPr>
              <a:t>6</a:t>
            </a:r>
            <a:endParaRPr lang="en-US" sz="1200" b="0" i="0" dirty="0">
              <a:solidFill>
                <a:srgbClr val="000000"/>
              </a:solidFill>
              <a:effectLst/>
            </a:endParaRPr>
          </a:p>
          <a:p>
            <a:pPr marL="0" indent="0">
              <a:buNone/>
            </a:pPr>
            <a:endParaRPr lang="en-US" sz="1200" b="0" i="0" dirty="0">
              <a:solidFill>
                <a:srgbClr val="000000"/>
              </a:solidFill>
              <a:effectLst/>
              <a:cs typeface="Times New Roman" panose="02020603050405020304" pitchFamily="18" charset="0"/>
            </a:endParaRPr>
          </a:p>
          <a:p>
            <a:pPr marL="0" indent="0">
              <a:buNone/>
            </a:pPr>
            <a:endParaRPr lang="en-US" sz="1200" dirty="0">
              <a:cs typeface="Times New Roman" panose="02020603050405020304" pitchFamily="18" charset="0"/>
            </a:endParaRPr>
          </a:p>
          <a:p>
            <a:pPr marL="0" indent="0">
              <a:buNone/>
            </a:pPr>
            <a:r>
              <a:rPr lang="en-US" sz="1200" b="0" i="0" dirty="0">
                <a:solidFill>
                  <a:srgbClr val="000000"/>
                </a:solidFill>
                <a:effectLst/>
                <a:cs typeface="Times New Roman" panose="02020603050405020304" pitchFamily="18" charset="0"/>
              </a:rPr>
              <a:t>Developed an adaptive lane change system that consists of an intelligent trajectory planning and tracking controller. </a:t>
            </a:r>
          </a:p>
        </p:txBody>
      </p:sp>
      <p:pic>
        <p:nvPicPr>
          <p:cNvPr id="5" name="Picture 4">
            <a:extLst>
              <a:ext uri="{FF2B5EF4-FFF2-40B4-BE49-F238E27FC236}">
                <a16:creationId xmlns:a16="http://schemas.microsoft.com/office/drawing/2014/main" id="{1921BD51-8B2C-4C31-ABAE-02428E7855C0}"/>
              </a:ext>
            </a:extLst>
          </p:cNvPr>
          <p:cNvPicPr>
            <a:picLocks noChangeAspect="1"/>
          </p:cNvPicPr>
          <p:nvPr/>
        </p:nvPicPr>
        <p:blipFill>
          <a:blip r:embed="rId2"/>
          <a:stretch>
            <a:fillRect/>
          </a:stretch>
        </p:blipFill>
        <p:spPr>
          <a:xfrm>
            <a:off x="848211" y="2583711"/>
            <a:ext cx="4817187" cy="3019647"/>
          </a:xfrm>
          <a:prstGeom prst="rect">
            <a:avLst/>
          </a:prstGeom>
        </p:spPr>
      </p:pic>
      <p:sp>
        <p:nvSpPr>
          <p:cNvPr id="7" name="TextBox 6">
            <a:extLst>
              <a:ext uri="{FF2B5EF4-FFF2-40B4-BE49-F238E27FC236}">
                <a16:creationId xmlns:a16="http://schemas.microsoft.com/office/drawing/2014/main" id="{D956B932-4E7D-4541-9419-8F2943A697ED}"/>
              </a:ext>
            </a:extLst>
          </p:cNvPr>
          <p:cNvSpPr txBox="1"/>
          <p:nvPr/>
        </p:nvSpPr>
        <p:spPr>
          <a:xfrm>
            <a:off x="6096000" y="2873077"/>
            <a:ext cx="510845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a:t>Based on the scoring references under specific circumstances, a four-level lane-change mode for collision avoidance is proposed</a:t>
            </a:r>
          </a:p>
          <a:p>
            <a:pPr marL="171450" indent="-171450">
              <a:buFont typeface="Arial" panose="020B0604020202020204" pitchFamily="34" charset="0"/>
              <a:buChar char="•"/>
            </a:pPr>
            <a:r>
              <a:rPr lang="en-US" sz="1200" dirty="0"/>
              <a:t>Single track vehicle dynamics model </a:t>
            </a:r>
          </a:p>
          <a:p>
            <a:endParaRPr lang="en-US" sz="1200" dirty="0"/>
          </a:p>
          <a:p>
            <a:endParaRPr lang="en-US" sz="1200" dirty="0"/>
          </a:p>
          <a:p>
            <a:r>
              <a:rPr lang="en-US" sz="1200" dirty="0"/>
              <a:t>A scoring reference-based lane-change decision mechanism for collision avoidance on a curved road with low adhesion. </a:t>
            </a:r>
            <a:endParaRPr lang="en-US" sz="1000" dirty="0"/>
          </a:p>
        </p:txBody>
      </p:sp>
    </p:spTree>
    <p:extLst>
      <p:ext uri="{BB962C8B-B14F-4D97-AF65-F5344CB8AC3E}">
        <p14:creationId xmlns:p14="http://schemas.microsoft.com/office/powerpoint/2010/main" val="19517985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6. - Illustration of the initial and the avoiding trajectories in a local path and the way-point determination in presence of an obstacle.">
            <a:extLst>
              <a:ext uri="{FF2B5EF4-FFF2-40B4-BE49-F238E27FC236}">
                <a16:creationId xmlns:a16="http://schemas.microsoft.com/office/drawing/2014/main" id="{538B4F82-4D70-42D1-8AF8-A9D1F7DC1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23" y="3927292"/>
            <a:ext cx="3402401" cy="1824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2. - Illustration of the sigmoid curve proposed in [22].">
            <a:extLst>
              <a:ext uri="{FF2B5EF4-FFF2-40B4-BE49-F238E27FC236}">
                <a16:creationId xmlns:a16="http://schemas.microsoft.com/office/drawing/2014/main" id="{7568EF70-5AEB-4D90-AFDA-DD99C669E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300" y="2037905"/>
            <a:ext cx="4180887" cy="13910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5371A-5476-40B9-B9EB-C4F194726CC9}"/>
              </a:ext>
            </a:extLst>
          </p:cNvPr>
          <p:cNvSpPr txBox="1"/>
          <p:nvPr/>
        </p:nvSpPr>
        <p:spPr>
          <a:xfrm>
            <a:off x="5441212" y="2271787"/>
            <a:ext cx="6097772"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i="0" dirty="0">
                <a:solidFill>
                  <a:srgbClr val="333333"/>
                </a:solidFill>
                <a:effectLst/>
                <a:latin typeface="Georgia" panose="02040502050405020303" pitchFamily="18" charset="0"/>
              </a:rPr>
              <a:t>Use of a sigmoid function to avoid the obstacle and the use of a rolling horizon to plan for a decomposed area of the path</a:t>
            </a:r>
            <a:endParaRPr lang="en-US" sz="1600" dirty="0"/>
          </a:p>
        </p:txBody>
      </p:sp>
    </p:spTree>
    <p:extLst>
      <p:ext uri="{BB962C8B-B14F-4D97-AF65-F5344CB8AC3E}">
        <p14:creationId xmlns:p14="http://schemas.microsoft.com/office/powerpoint/2010/main" val="35323905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28652B7-FA45-7FE2-40C1-2DBB08F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69" y="1658309"/>
            <a:ext cx="8642508" cy="4922947"/>
          </a:xfrm>
          <a:prstGeom prst="rect">
            <a:avLst/>
          </a:prstGeom>
        </p:spPr>
      </p:pic>
      <p:sp>
        <p:nvSpPr>
          <p:cNvPr id="6" name="TextBox 5">
            <a:extLst>
              <a:ext uri="{FF2B5EF4-FFF2-40B4-BE49-F238E27FC236}">
                <a16:creationId xmlns:a16="http://schemas.microsoft.com/office/drawing/2014/main" id="{112F642C-272F-92FA-81B1-5499FD984D3D}"/>
              </a:ext>
            </a:extLst>
          </p:cNvPr>
          <p:cNvSpPr txBox="1"/>
          <p:nvPr/>
        </p:nvSpPr>
        <p:spPr>
          <a:xfrm>
            <a:off x="3372349" y="269742"/>
            <a:ext cx="440601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Verification and Validation process</a:t>
            </a:r>
          </a:p>
        </p:txBody>
      </p:sp>
      <p:sp>
        <p:nvSpPr>
          <p:cNvPr id="2" name="Rectangle: Rounded Corners 1">
            <a:extLst>
              <a:ext uri="{FF2B5EF4-FFF2-40B4-BE49-F238E27FC236}">
                <a16:creationId xmlns:a16="http://schemas.microsoft.com/office/drawing/2014/main" id="{F1C904FF-7DC1-9AC8-F458-33A1FB143BCC}"/>
              </a:ext>
            </a:extLst>
          </p:cNvPr>
          <p:cNvSpPr/>
          <p:nvPr/>
        </p:nvSpPr>
        <p:spPr>
          <a:xfrm>
            <a:off x="1807946" y="2738218"/>
            <a:ext cx="127129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Calibri"/>
              </a:rPr>
              <a:t>MiL</a:t>
            </a:r>
            <a:r>
              <a:rPr lang="en-US" dirty="0"/>
              <a:t> </a:t>
            </a:r>
            <a:r>
              <a:rPr kumimoji="0" lang="en-US" sz="1800" b="0" i="0" u="none" strike="noStrike" cap="none" spc="0" normalizeH="0" baseline="0" dirty="0">
                <a:ln>
                  <a:noFill/>
                </a:ln>
                <a:solidFill>
                  <a:srgbClr val="000000"/>
                </a:solidFill>
                <a:effectLst/>
                <a:uFillTx/>
                <a:latin typeface="+mn-lt"/>
                <a:ea typeface="+mn-ea"/>
                <a:cs typeface="+mn-cs"/>
                <a:sym typeface="Calibri"/>
              </a:rPr>
              <a:t>&amp; </a:t>
            </a:r>
            <a:r>
              <a:rPr kumimoji="0" lang="en-US" sz="1800" b="0" i="0" u="none" strike="noStrike" cap="none" spc="0" normalizeH="0" baseline="0" dirty="0" err="1">
                <a:ln>
                  <a:noFill/>
                </a:ln>
                <a:solidFill>
                  <a:srgbClr val="000000"/>
                </a:solidFill>
                <a:effectLst/>
                <a:uFillTx/>
                <a:latin typeface="+mn-lt"/>
                <a:ea typeface="+mn-ea"/>
                <a:cs typeface="+mn-cs"/>
                <a:sym typeface="Calibri"/>
              </a:rPr>
              <a:t>SiL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0F59D605-17AE-2E7F-E63B-81E2059C6E97}"/>
              </a:ext>
            </a:extLst>
          </p:cNvPr>
          <p:cNvSpPr/>
          <p:nvPr/>
        </p:nvSpPr>
        <p:spPr>
          <a:xfrm>
            <a:off x="468630" y="1037088"/>
            <a:ext cx="261061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Functional Requirements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Arrow: Bent 3">
            <a:extLst>
              <a:ext uri="{FF2B5EF4-FFF2-40B4-BE49-F238E27FC236}">
                <a16:creationId xmlns:a16="http://schemas.microsoft.com/office/drawing/2014/main" id="{3143557C-3F44-C0B8-86AF-91479941A0A7}"/>
              </a:ext>
            </a:extLst>
          </p:cNvPr>
          <p:cNvSpPr/>
          <p:nvPr/>
        </p:nvSpPr>
        <p:spPr>
          <a:xfrm flipV="1">
            <a:off x="1938528" y="1880992"/>
            <a:ext cx="1076706" cy="857226"/>
          </a:xfrm>
          <a:prstGeom prst="ben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BE1B07A4-A705-2ADC-452E-F99747102331}"/>
              </a:ext>
            </a:extLst>
          </p:cNvPr>
          <p:cNvSpPr/>
          <p:nvPr/>
        </p:nvSpPr>
        <p:spPr>
          <a:xfrm>
            <a:off x="3435471" y="6016275"/>
            <a:ext cx="244412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Processor in Loop (PiL)</a:t>
            </a:r>
          </a:p>
        </p:txBody>
      </p:sp>
      <p:sp>
        <p:nvSpPr>
          <p:cNvPr id="8" name="Rectangle: Rounded Corners 7">
            <a:extLst>
              <a:ext uri="{FF2B5EF4-FFF2-40B4-BE49-F238E27FC236}">
                <a16:creationId xmlns:a16="http://schemas.microsoft.com/office/drawing/2014/main" id="{54C6B46F-B373-4EAF-2C69-5C7E78F04502}"/>
              </a:ext>
            </a:extLst>
          </p:cNvPr>
          <p:cNvSpPr/>
          <p:nvPr/>
        </p:nvSpPr>
        <p:spPr>
          <a:xfrm>
            <a:off x="9440146" y="4315585"/>
            <a:ext cx="60821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HiL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28" name="Picture 4" descr="Speedgoat - The Quickest Path to Real-Time Simulation and Testing">
            <a:extLst>
              <a:ext uri="{FF2B5EF4-FFF2-40B4-BE49-F238E27FC236}">
                <a16:creationId xmlns:a16="http://schemas.microsoft.com/office/drawing/2014/main" id="{AC767268-4F6C-4927-5BF5-A612B1E9A0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10" y="3595444"/>
            <a:ext cx="2540519" cy="1707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real-time target machine - Capabilities | Speedgoat">
            <a:extLst>
              <a:ext uri="{FF2B5EF4-FFF2-40B4-BE49-F238E27FC236}">
                <a16:creationId xmlns:a16="http://schemas.microsoft.com/office/drawing/2014/main" id="{9BF99D13-B13C-E884-A3A5-29550BDB7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0884" y="4791196"/>
            <a:ext cx="3532634" cy="1443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211BA-CE36-5D2C-93A1-51888695D0C7}"/>
              </a:ext>
            </a:extLst>
          </p:cNvPr>
          <p:cNvSpPr txBox="1"/>
          <p:nvPr/>
        </p:nvSpPr>
        <p:spPr>
          <a:xfrm>
            <a:off x="3138967" y="239839"/>
            <a:ext cx="380648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Hardware in the loop setup 1 </a:t>
            </a:r>
          </a:p>
        </p:txBody>
      </p:sp>
      <p:pic>
        <p:nvPicPr>
          <p:cNvPr id="2050" name="Picture 2" descr="Simulating Trajectory Tracking Controllers for Driverless Cars » Student  Lounge - MATLAB &amp; Simulink">
            <a:extLst>
              <a:ext uri="{FF2B5EF4-FFF2-40B4-BE49-F238E27FC236}">
                <a16:creationId xmlns:a16="http://schemas.microsoft.com/office/drawing/2014/main" id="{F1E3B374-8D2C-B3B7-6F3E-1EA252DA5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07" y="3084840"/>
            <a:ext cx="9901238" cy="35333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1FE97-59EE-A87E-77C5-45FB081DFF0E}"/>
              </a:ext>
            </a:extLst>
          </p:cNvPr>
          <p:cNvPicPr>
            <a:picLocks noChangeAspect="1"/>
          </p:cNvPicPr>
          <p:nvPr/>
        </p:nvPicPr>
        <p:blipFill>
          <a:blip r:embed="rId3"/>
          <a:stretch>
            <a:fillRect/>
          </a:stretch>
        </p:blipFill>
        <p:spPr>
          <a:xfrm>
            <a:off x="1709392" y="3229592"/>
            <a:ext cx="2890040" cy="1352793"/>
          </a:xfrm>
          <a:prstGeom prst="rect">
            <a:avLst/>
          </a:prstGeom>
        </p:spPr>
      </p:pic>
      <p:pic>
        <p:nvPicPr>
          <p:cNvPr id="7" name="Picture 6">
            <a:extLst>
              <a:ext uri="{FF2B5EF4-FFF2-40B4-BE49-F238E27FC236}">
                <a16:creationId xmlns:a16="http://schemas.microsoft.com/office/drawing/2014/main" id="{ED543FEC-E05E-9F53-B482-1244B6828A9F}"/>
              </a:ext>
            </a:extLst>
          </p:cNvPr>
          <p:cNvPicPr>
            <a:picLocks noChangeAspect="1"/>
          </p:cNvPicPr>
          <p:nvPr/>
        </p:nvPicPr>
        <p:blipFill>
          <a:blip r:embed="rId3"/>
          <a:stretch>
            <a:fillRect/>
          </a:stretch>
        </p:blipFill>
        <p:spPr>
          <a:xfrm>
            <a:off x="2062156" y="4727137"/>
            <a:ext cx="2537276" cy="393503"/>
          </a:xfrm>
          <a:prstGeom prst="rect">
            <a:avLst/>
          </a:prstGeom>
        </p:spPr>
      </p:pic>
      <p:sp>
        <p:nvSpPr>
          <p:cNvPr id="8" name="Rectangle: Rounded Corners 7">
            <a:extLst>
              <a:ext uri="{FF2B5EF4-FFF2-40B4-BE49-F238E27FC236}">
                <a16:creationId xmlns:a16="http://schemas.microsoft.com/office/drawing/2014/main" id="{FF761D66-F4EF-0F8A-A021-802E5769DFB1}"/>
              </a:ext>
            </a:extLst>
          </p:cNvPr>
          <p:cNvSpPr/>
          <p:nvPr/>
        </p:nvSpPr>
        <p:spPr>
          <a:xfrm>
            <a:off x="1924544" y="3381524"/>
            <a:ext cx="245973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Planning and Control </a:t>
            </a:r>
          </a:p>
        </p:txBody>
      </p:sp>
      <p:pic>
        <p:nvPicPr>
          <p:cNvPr id="2052" name="Picture 4" descr="MATLAB for the University Department of Professional Studies">
            <a:extLst>
              <a:ext uri="{FF2B5EF4-FFF2-40B4-BE49-F238E27FC236}">
                <a16:creationId xmlns:a16="http://schemas.microsoft.com/office/drawing/2014/main" id="{FFB922A3-F88E-4582-726D-6FC36F6AC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75" y="3905988"/>
            <a:ext cx="1608781" cy="6194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5B2A736-AEFB-B9E9-CA92-4A15FAAF296B}"/>
              </a:ext>
            </a:extLst>
          </p:cNvPr>
          <p:cNvSpPr/>
          <p:nvPr/>
        </p:nvSpPr>
        <p:spPr>
          <a:xfrm>
            <a:off x="4814584" y="3084840"/>
            <a:ext cx="1463040"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Raw Control actions</a:t>
            </a:r>
          </a:p>
        </p:txBody>
      </p:sp>
      <p:pic>
        <p:nvPicPr>
          <p:cNvPr id="2054" name="Picture 6" descr="2022 Chevrolet Bolt EUV Reviews, Ratings, Prices - Consumer Reports">
            <a:extLst>
              <a:ext uri="{FF2B5EF4-FFF2-40B4-BE49-F238E27FC236}">
                <a16:creationId xmlns:a16="http://schemas.microsoft.com/office/drawing/2014/main" id="{B2AFE4C7-04F4-A29A-F043-086CA18D62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776" y="3093991"/>
            <a:ext cx="2239744" cy="16331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B521F69A-518C-021E-244D-49D69C330D9F}"/>
              </a:ext>
            </a:extLst>
          </p:cNvPr>
          <p:cNvSpPr/>
          <p:nvPr/>
        </p:nvSpPr>
        <p:spPr>
          <a:xfrm>
            <a:off x="6906463" y="5014851"/>
            <a:ext cx="1787384"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Vehicle Dynamics Model</a:t>
            </a:r>
          </a:p>
        </p:txBody>
      </p:sp>
      <p:pic>
        <p:nvPicPr>
          <p:cNvPr id="2056" name="Picture 8" descr="Baseline real-time target machine - Capabilities | Speedgoat">
            <a:extLst>
              <a:ext uri="{FF2B5EF4-FFF2-40B4-BE49-F238E27FC236}">
                <a16:creationId xmlns:a16="http://schemas.microsoft.com/office/drawing/2014/main" id="{6EF599DA-DE41-7617-0B20-F33C5045C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881" y="1267019"/>
            <a:ext cx="2882703" cy="16205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ALEXIO - P.G. Intergroup">
            <a:extLst>
              <a:ext uri="{FF2B5EF4-FFF2-40B4-BE49-F238E27FC236}">
                <a16:creationId xmlns:a16="http://schemas.microsoft.com/office/drawing/2014/main" id="{5EE59C8B-89DD-33B6-8BA1-CDF9B7A8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5078" y="1239080"/>
            <a:ext cx="2591067" cy="1458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14B5ACB0-66CA-A7D7-6FB4-1C4E5544587A}"/>
              </a:ext>
            </a:extLst>
          </p:cNvPr>
          <p:cNvCxnSpPr>
            <a:cxnSpLocks/>
          </p:cNvCxnSpPr>
          <p:nvPr/>
        </p:nvCxnSpPr>
        <p:spPr>
          <a:xfrm>
            <a:off x="4725679" y="2149050"/>
            <a:ext cx="2886969" cy="0"/>
          </a:xfrm>
          <a:prstGeom prst="straightConnector1">
            <a:avLst/>
          </a:prstGeom>
          <a:noFill/>
          <a:ln w="25400" cap="flat">
            <a:solidFill>
              <a:schemeClr val="accent1"/>
            </a:solidFill>
            <a:prstDash val="solid"/>
            <a:round/>
            <a:headEnd type="triangle"/>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4" name="Rectangle: Rounded Corners 13">
            <a:extLst>
              <a:ext uri="{FF2B5EF4-FFF2-40B4-BE49-F238E27FC236}">
                <a16:creationId xmlns:a16="http://schemas.microsoft.com/office/drawing/2014/main" id="{4094CE48-0287-43B7-8BB6-D28B1196CBE5}"/>
              </a:ext>
            </a:extLst>
          </p:cNvPr>
          <p:cNvSpPr/>
          <p:nvPr/>
        </p:nvSpPr>
        <p:spPr>
          <a:xfrm>
            <a:off x="5480327" y="1586708"/>
            <a:ext cx="1088136"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CAN Interface</a:t>
            </a:r>
          </a:p>
        </p:txBody>
      </p:sp>
      <p:cxnSp>
        <p:nvCxnSpPr>
          <p:cNvPr id="17" name="Straight Arrow Connector 16">
            <a:extLst>
              <a:ext uri="{FF2B5EF4-FFF2-40B4-BE49-F238E27FC236}">
                <a16:creationId xmlns:a16="http://schemas.microsoft.com/office/drawing/2014/main" id="{4BBCEFE7-AB0A-F425-27E3-8A887A8D64A7}"/>
              </a:ext>
            </a:extLst>
          </p:cNvPr>
          <p:cNvCxnSpPr>
            <a:cxnSpLocks/>
          </p:cNvCxnSpPr>
          <p:nvPr/>
        </p:nvCxnSpPr>
        <p:spPr>
          <a:xfrm flipV="1">
            <a:off x="8229600" y="2575281"/>
            <a:ext cx="393192" cy="65431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9" name="Rectangle: Rounded Corners 18">
            <a:extLst>
              <a:ext uri="{FF2B5EF4-FFF2-40B4-BE49-F238E27FC236}">
                <a16:creationId xmlns:a16="http://schemas.microsoft.com/office/drawing/2014/main" id="{B107B830-0C5C-C183-0D23-80FF37C4C96F}"/>
              </a:ext>
            </a:extLst>
          </p:cNvPr>
          <p:cNvSpPr/>
          <p:nvPr/>
        </p:nvSpPr>
        <p:spPr>
          <a:xfrm>
            <a:off x="8732520" y="2737929"/>
            <a:ext cx="934785"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Digital Twin</a:t>
            </a:r>
          </a:p>
        </p:txBody>
      </p:sp>
      <p:sp>
        <p:nvSpPr>
          <p:cNvPr id="20" name="Rectangle: Rounded Corners 19">
            <a:extLst>
              <a:ext uri="{FF2B5EF4-FFF2-40B4-BE49-F238E27FC236}">
                <a16:creationId xmlns:a16="http://schemas.microsoft.com/office/drawing/2014/main" id="{C80115DC-9659-1DA1-C0CA-CE9C5ADBD5C7}"/>
              </a:ext>
            </a:extLst>
          </p:cNvPr>
          <p:cNvSpPr/>
          <p:nvPr/>
        </p:nvSpPr>
        <p:spPr>
          <a:xfrm>
            <a:off x="10296145" y="1566519"/>
            <a:ext cx="1441018"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dirty="0" err="1"/>
              <a:t>dSPACE</a:t>
            </a:r>
            <a:r>
              <a:rPr kumimoji="0" lang="en-US" sz="1200" b="0" i="0" u="none" strike="noStrike" cap="none" spc="0" normalizeH="0" baseline="0" dirty="0">
                <a:ln>
                  <a:noFill/>
                </a:ln>
                <a:solidFill>
                  <a:srgbClr val="000000"/>
                </a:solidFill>
                <a:effectLst/>
                <a:uFillTx/>
                <a:latin typeface="+mn-lt"/>
                <a:ea typeface="+mn-ea"/>
                <a:cs typeface="+mn-cs"/>
                <a:sym typeface="Calibri"/>
              </a:rPr>
              <a:t> Vehicle Dynamics Models</a:t>
            </a:r>
          </a:p>
        </p:txBody>
      </p:sp>
    </p:spTree>
    <p:extLst>
      <p:ext uri="{BB962C8B-B14F-4D97-AF65-F5344CB8AC3E}">
        <p14:creationId xmlns:p14="http://schemas.microsoft.com/office/powerpoint/2010/main" val="208654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0AC0-3E01-6500-992E-55F621AB059C}"/>
              </a:ext>
            </a:extLst>
          </p:cNvPr>
          <p:cNvSpPr>
            <a:spLocks noGrp="1"/>
          </p:cNvSpPr>
          <p:nvPr>
            <p:ph type="title"/>
          </p:nvPr>
        </p:nvSpPr>
        <p:spPr>
          <a:xfrm>
            <a:off x="838200" y="159493"/>
            <a:ext cx="7537740" cy="52154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37B9C986-4F04-118C-7748-BAA86C2D62CD}"/>
              </a:ext>
            </a:extLst>
          </p:cNvPr>
          <p:cNvSpPr>
            <a:spLocks noGrp="1"/>
          </p:cNvSpPr>
          <p:nvPr>
            <p:ph type="body" idx="1"/>
          </p:nvPr>
        </p:nvSpPr>
        <p:spPr/>
        <p:txBody>
          <a:bodyPr/>
          <a:lstStyle/>
          <a:p>
            <a:r>
              <a:rPr lang="en-US" dirty="0"/>
              <a:t>Highway Challenge for </a:t>
            </a:r>
            <a:r>
              <a:rPr lang="en-US" dirty="0" err="1"/>
              <a:t>AutoDrive</a:t>
            </a:r>
            <a:r>
              <a:rPr lang="en-US" dirty="0"/>
              <a:t> 2 requirements.</a:t>
            </a:r>
          </a:p>
          <a:p>
            <a:pPr marL="514350" indent="-514350">
              <a:buFont typeface="+mj-lt"/>
              <a:buAutoNum type="arabicPeriod"/>
            </a:pPr>
            <a:r>
              <a:rPr lang="en-US" dirty="0"/>
              <a:t> Vehicle needs to avoid the static obstacle ( road barricades) and change the lane. </a:t>
            </a:r>
          </a:p>
          <a:p>
            <a:pPr marL="514350" indent="-514350">
              <a:buFont typeface="+mj-lt"/>
              <a:buAutoNum type="arabicPeriod"/>
            </a:pPr>
            <a:endParaRPr lang="en-US" dirty="0"/>
          </a:p>
          <a:p>
            <a:r>
              <a:rPr lang="en-US" dirty="0"/>
              <a:t>Current plan:</a:t>
            </a:r>
          </a:p>
          <a:p>
            <a:r>
              <a:rPr lang="en-US" dirty="0"/>
              <a:t>Working on lane change algorithm for dynamic actors/ static actors.</a:t>
            </a:r>
          </a:p>
          <a:p>
            <a:r>
              <a:rPr lang="en-US" dirty="0"/>
              <a:t> Various lane change trajectories</a:t>
            </a:r>
          </a:p>
        </p:txBody>
      </p:sp>
    </p:spTree>
    <p:extLst>
      <p:ext uri="{BB962C8B-B14F-4D97-AF65-F5344CB8AC3E}">
        <p14:creationId xmlns:p14="http://schemas.microsoft.com/office/powerpoint/2010/main" val="23516540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65BA4-F5E9-D54E-AB7D-DA52DBB98F30}"/>
              </a:ext>
            </a:extLst>
          </p:cNvPr>
          <p:cNvSpPr>
            <a:spLocks noGrp="1"/>
          </p:cNvSpPr>
          <p:nvPr>
            <p:ph type="body"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Three main categories in which path tracking algorithms can be classified: (1) Geometric path tracking methods; (2) Kinematic model-based path tracking methods; (3) Dynamic model-based path tracking methods</a:t>
            </a:r>
          </a:p>
          <a:p>
            <a:pPr marL="0" indent="0">
              <a:buNone/>
            </a:pPr>
            <a:r>
              <a:rPr lang="en-US" sz="1200" dirty="0">
                <a:latin typeface="Times New Roman" panose="02020603050405020304" pitchFamily="18" charset="0"/>
                <a:cs typeface="Times New Roman" panose="02020603050405020304" pitchFamily="18" charset="0"/>
              </a:rPr>
              <a:t>1) Geometric path tracking methods; </a:t>
            </a:r>
          </a:p>
          <a:p>
            <a:pPr marL="0" indent="0">
              <a:buNone/>
            </a:pPr>
            <a:r>
              <a:rPr lang="en-US" sz="1200" dirty="0">
                <a:latin typeface="Times New Roman" panose="02020603050405020304" pitchFamily="18" charset="0"/>
                <a:cs typeface="Times New Roman" panose="02020603050405020304" pitchFamily="18" charset="0"/>
              </a:rPr>
              <a:t>Based on the geometry of the vehicle and reference points.</a:t>
            </a:r>
          </a:p>
          <a:p>
            <a:pPr marL="0" indent="0">
              <a:buNone/>
            </a:pPr>
            <a:r>
              <a:rPr lang="en-US" sz="1200" dirty="0">
                <a:latin typeface="Times New Roman" panose="02020603050405020304" pitchFamily="18" charset="0"/>
                <a:cs typeface="Times New Roman" panose="02020603050405020304" pitchFamily="18" charset="0"/>
              </a:rPr>
              <a:t>2) Kinematic model-based path tracking methods;</a:t>
            </a:r>
          </a:p>
          <a:p>
            <a:pPr marL="0" indent="0">
              <a:buNone/>
            </a:pPr>
            <a:r>
              <a:rPr lang="en-US" sz="1200" dirty="0">
                <a:latin typeface="Times New Roman" panose="02020603050405020304" pitchFamily="18" charset="0"/>
                <a:cs typeface="Times New Roman" panose="02020603050405020304" pitchFamily="18" charset="0"/>
              </a:rPr>
              <a:t>By employing a kinematic model, all phenomena that occur between the wheels and the road, which give rise to the so-called slipping conditions, are neglected</a:t>
            </a:r>
          </a:p>
          <a:p>
            <a:pPr marL="0" indent="0">
              <a:buNone/>
            </a:pPr>
            <a:r>
              <a:rPr lang="en-US" sz="1200" dirty="0">
                <a:latin typeface="Times New Roman" panose="02020603050405020304" pitchFamily="18" charset="0"/>
                <a:cs typeface="Times New Roman" panose="02020603050405020304" pitchFamily="18" charset="0"/>
              </a:rPr>
              <a:t>3) Dynamic model-based path-tracking methods</a:t>
            </a:r>
          </a:p>
          <a:p>
            <a:pPr marL="342900" indent="-342900">
              <a:buAutoNum type="arabicParenBoth"/>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i="1" dirty="0">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1654251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D12F-127C-40E5-9FD5-118B7EA962F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E9B336C-D892-A56E-8388-99C320B63CB7}"/>
              </a:ext>
            </a:extLst>
          </p:cNvPr>
          <p:cNvSpPr>
            <a:spLocks noGrp="1"/>
          </p:cNvSpPr>
          <p:nvPr>
            <p:ph type="body" idx="1"/>
          </p:nvPr>
        </p:nvSpPr>
        <p:spPr/>
        <p:txBody>
          <a:bodyPr/>
          <a:lstStyle/>
          <a:p>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594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6047-CA3C-D96B-1B44-8F7BE7B9A62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93F9A2B-5759-CC17-7E67-EE7697D50262}"/>
              </a:ext>
            </a:extLst>
          </p:cNvPr>
          <p:cNvSpPr>
            <a:spLocks noGrp="1"/>
          </p:cNvSpPr>
          <p:nvPr>
            <p:ph type="body" idx="1"/>
          </p:nvPr>
        </p:nvSpPr>
        <p:spPr>
          <a:xfrm>
            <a:off x="334537" y="1108075"/>
            <a:ext cx="10963507" cy="5281574"/>
          </a:xfrm>
        </p:spPr>
        <p:txBody>
          <a:bodyPr>
            <a:normAutofit fontScale="55000" lnSpcReduction="20000"/>
          </a:bodyPr>
          <a:lstStyle/>
          <a:p>
            <a:pPr marL="0" indent="0">
              <a:buNone/>
            </a:pPr>
            <a:r>
              <a:rPr lang="en-US" sz="3400" b="1" dirty="0"/>
              <a:t>How the vehicle system and environment uncertainties affect the lane change maneuver in presence of dynamic actors in automated driving – Sensitivity analysis</a:t>
            </a:r>
          </a:p>
          <a:p>
            <a:pPr marL="0" indent="0">
              <a:buNone/>
            </a:pPr>
            <a:r>
              <a:rPr lang="en-US" sz="3600" dirty="0"/>
              <a:t>Impact of uncertainties on the yaw plane dynamics of the vehicle, path tracking control behavior, and passenger comfort during a complex maneuver like lane change.</a:t>
            </a:r>
          </a:p>
          <a:p>
            <a:pPr marL="0" indent="0">
              <a:buNone/>
            </a:pPr>
            <a:r>
              <a:rPr lang="en-US" sz="4000" b="1" i="1" dirty="0"/>
              <a:t>Uncertainties:</a:t>
            </a:r>
          </a:p>
          <a:p>
            <a:r>
              <a:rPr lang="en-US" sz="3600" b="1" dirty="0"/>
              <a:t>Tire-road friction coefficient: </a:t>
            </a:r>
          </a:p>
          <a:p>
            <a:pPr marL="0" indent="0">
              <a:buNone/>
            </a:pPr>
            <a:r>
              <a:rPr lang="en-US" sz="3600" i="1" dirty="0"/>
              <a:t>This value may change depending on the properties and condition of the road, e.g. if there is the presence of water, ice, and snow. </a:t>
            </a:r>
          </a:p>
          <a:p>
            <a:r>
              <a:rPr lang="en-US" sz="3600" b="1" dirty="0"/>
              <a:t>Vehicle mass and location of the center of gravity:</a:t>
            </a:r>
          </a:p>
          <a:p>
            <a:pPr marL="0" indent="0">
              <a:buNone/>
            </a:pPr>
            <a:r>
              <a:rPr lang="en-US" sz="3600" i="1" dirty="0"/>
              <a:t>Different mass distributions leading to different horizontal and vertical positions of the center of gravity and may influence the vehicle’s steering tendency, and vertical forces on tires.</a:t>
            </a:r>
          </a:p>
          <a:p>
            <a:r>
              <a:rPr lang="en-US" sz="3600" b="1" dirty="0"/>
              <a:t>Tire’s cornering stiffnesses front Cf and rear Cr: </a:t>
            </a:r>
          </a:p>
          <a:p>
            <a:pPr marL="0" indent="0">
              <a:buNone/>
            </a:pPr>
            <a:r>
              <a:rPr lang="en-US" sz="3600" i="1" dirty="0"/>
              <a:t>Constant cornering stiffnesses hold for operations in the linear region of the tire. The non-linear region of the tire typically starts at higher lateral accelerations from 3 to 4 m/s2. (typically for lane change maneuvers) </a:t>
            </a:r>
          </a:p>
          <a:p>
            <a:r>
              <a:rPr lang="en-US" sz="3600" b="1" i="1" dirty="0"/>
              <a:t>Aerodynamic wind gusts- drag forces</a:t>
            </a:r>
          </a:p>
          <a:p>
            <a:pPr marL="0" indent="0">
              <a:buNone/>
            </a:pPr>
            <a:endParaRPr lang="en-US" sz="3600" i="1" dirty="0"/>
          </a:p>
          <a:p>
            <a:endParaRPr lang="en-US" sz="3300" dirty="0"/>
          </a:p>
        </p:txBody>
      </p:sp>
    </p:spTree>
    <p:extLst>
      <p:ext uri="{BB962C8B-B14F-4D97-AF65-F5344CB8AC3E}">
        <p14:creationId xmlns:p14="http://schemas.microsoft.com/office/powerpoint/2010/main" val="6425905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D522-D017-A6C2-067D-9DB5C721EF5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696105-E974-E4DE-D592-C1BD70691E16}"/>
              </a:ext>
            </a:extLst>
          </p:cNvPr>
          <p:cNvSpPr>
            <a:spLocks noGrp="1"/>
          </p:cNvSpPr>
          <p:nvPr>
            <p:ph type="body" idx="1"/>
          </p:nvPr>
        </p:nvSpPr>
        <p:spPr>
          <a:xfrm>
            <a:off x="669073" y="1108075"/>
            <a:ext cx="10684727" cy="5068888"/>
          </a:xfrm>
        </p:spPr>
        <p:txBody>
          <a:bodyPr>
            <a:normAutofit lnSpcReduction="10000"/>
          </a:bodyPr>
          <a:lstStyle/>
          <a:p>
            <a:pPr marL="0" indent="0">
              <a:buNone/>
            </a:pPr>
            <a:r>
              <a:rPr lang="en-US" sz="2000" dirty="0"/>
              <a:t>Models to start with:  </a:t>
            </a:r>
          </a:p>
          <a:p>
            <a:pPr marL="457200" indent="-457200">
              <a:buFont typeface="+mj-lt"/>
              <a:buAutoNum type="arabicPeriod"/>
            </a:pPr>
            <a:r>
              <a:rPr lang="en-US" sz="2000" dirty="0"/>
              <a:t>Two-track dynamics with dug-off tire model</a:t>
            </a:r>
          </a:p>
          <a:p>
            <a:pPr marL="457200" indent="-457200">
              <a:buFont typeface="+mj-lt"/>
              <a:buAutoNum type="arabicPeriod"/>
            </a:pPr>
            <a:r>
              <a:rPr lang="en-US" sz="2000" dirty="0"/>
              <a:t>Powertrain: FWD  single motor open differential (Including the entire drive shaft dynamics) (for chevy bolt)</a:t>
            </a:r>
          </a:p>
          <a:p>
            <a:pPr marL="457200" indent="-457200">
              <a:buFont typeface="+mj-lt"/>
              <a:buAutoNum type="arabicPeriod"/>
            </a:pPr>
            <a:r>
              <a:rPr lang="en-US" sz="2000" dirty="0"/>
              <a:t>TTC-based decision logic and quintic polynomial trajectory for a lane change in presence of dynamic actors</a:t>
            </a:r>
          </a:p>
          <a:p>
            <a:pPr marL="457200" indent="-457200">
              <a:buFont typeface="+mj-lt"/>
              <a:buAutoNum type="arabicPeriod"/>
            </a:pPr>
            <a:endParaRPr lang="en-US" sz="2000" dirty="0"/>
          </a:p>
          <a:p>
            <a:pPr marL="0" indent="0">
              <a:buNone/>
            </a:pPr>
            <a:r>
              <a:rPr lang="en-US" sz="2000" dirty="0"/>
              <a:t>The influence of these parameters on the resulting autonomous vehicle control system and vehicle motion is important.</a:t>
            </a:r>
          </a:p>
          <a:p>
            <a:r>
              <a:rPr lang="en-US" sz="2000" dirty="0"/>
              <a:t>How well the chosen vehicle configuration ( with these uncertainties) performs the lane change in the presence of dynamic actors? (lane change feasibility). Also analyze the comfort for occupants in terms of parameters – ax, ay, and yaw acceleration. </a:t>
            </a:r>
          </a:p>
          <a:p>
            <a:r>
              <a:rPr lang="en-US" sz="2000" dirty="0"/>
              <a:t>Perform sensitivity analysis.</a:t>
            </a:r>
          </a:p>
          <a:p>
            <a:r>
              <a:rPr lang="en-US" sz="2000" dirty="0"/>
              <a:t>Recommend possible changes in the decision logic, and vehicle configuration(torque split, lateral dynamics) which can satisfy the uncertainties for a safe lane change.</a:t>
            </a:r>
          </a:p>
          <a:p>
            <a:pPr marL="457200" indent="-457200">
              <a:buFont typeface="+mj-lt"/>
              <a:buAutoNum type="arabicPeriod"/>
            </a:pPr>
            <a:endParaRPr lang="en-US" sz="2800" dirty="0"/>
          </a:p>
          <a:p>
            <a:endParaRPr lang="en-US" dirty="0"/>
          </a:p>
        </p:txBody>
      </p:sp>
    </p:spTree>
    <p:extLst>
      <p:ext uri="{BB962C8B-B14F-4D97-AF65-F5344CB8AC3E}">
        <p14:creationId xmlns:p14="http://schemas.microsoft.com/office/powerpoint/2010/main" val="10092843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31887-990C-8904-E960-1109D33166C6}"/>
              </a:ext>
            </a:extLst>
          </p:cNvPr>
          <p:cNvSpPr>
            <a:spLocks noGrp="1"/>
          </p:cNvSpPr>
          <p:nvPr>
            <p:ph type="body" idx="1"/>
          </p:nvPr>
        </p:nvSpPr>
        <p:spPr>
          <a:xfrm>
            <a:off x="616107" y="963456"/>
            <a:ext cx="10515600" cy="5415041"/>
          </a:xfrm>
        </p:spPr>
        <p:txBody>
          <a:bodyPr>
            <a:normAutofit/>
          </a:bodyPr>
          <a:lstStyle/>
          <a:p>
            <a:r>
              <a:rPr lang="en-US" sz="1800" dirty="0"/>
              <a:t>Using the information on the tire-road friction coefficient, vehicle and traffic data and vehicle configuration, it is determined whether a safe lane change is possible.</a:t>
            </a:r>
          </a:p>
          <a:p>
            <a:pPr marL="0" indent="0" algn="l">
              <a:buNone/>
            </a:pPr>
            <a:r>
              <a:rPr lang="en-US" sz="1200" b="0" i="0" dirty="0" err="1">
                <a:solidFill>
                  <a:srgbClr val="333333"/>
                </a:solidFill>
                <a:effectLst/>
                <a:latin typeface="Open Sans" panose="020B0606030504020204" pitchFamily="34" charset="0"/>
              </a:rPr>
              <a:t>Xiangkun</a:t>
            </a:r>
            <a:r>
              <a:rPr lang="en-US" sz="1200" b="0" i="0" dirty="0">
                <a:solidFill>
                  <a:srgbClr val="333333"/>
                </a:solidFill>
                <a:effectLst/>
                <a:latin typeface="Open Sans" panose="020B0606030504020204" pitchFamily="34" charset="0"/>
              </a:rPr>
              <a:t> He, Yulong Liu, Chen </a:t>
            </a:r>
            <a:r>
              <a:rPr lang="en-US" sz="1200" b="0" i="0" dirty="0" err="1">
                <a:solidFill>
                  <a:srgbClr val="333333"/>
                </a:solidFill>
                <a:effectLst/>
                <a:latin typeface="Open Sans" panose="020B0606030504020204" pitchFamily="34" charset="0"/>
              </a:rPr>
              <a:t>Lv</a:t>
            </a:r>
            <a:r>
              <a:rPr lang="en-US" sz="1200" b="0" i="0" dirty="0">
                <a:solidFill>
                  <a:srgbClr val="333333"/>
                </a:solidFill>
                <a:effectLst/>
                <a:latin typeface="Open Sans" panose="020B0606030504020204" pitchFamily="34" charset="0"/>
              </a:rPr>
              <a:t>, </a:t>
            </a:r>
            <a:r>
              <a:rPr lang="en-US" sz="1200" b="0" i="0" dirty="0" err="1">
                <a:solidFill>
                  <a:srgbClr val="333333"/>
                </a:solidFill>
                <a:effectLst/>
                <a:latin typeface="Open Sans" panose="020B0606030504020204" pitchFamily="34" charset="0"/>
              </a:rPr>
              <a:t>Xuewu</a:t>
            </a:r>
            <a:r>
              <a:rPr lang="en-US" sz="1200" b="0" i="0" dirty="0">
                <a:solidFill>
                  <a:srgbClr val="333333"/>
                </a:solidFill>
                <a:effectLst/>
                <a:latin typeface="Open Sans" panose="020B0606030504020204" pitchFamily="34" charset="0"/>
              </a:rPr>
              <a:t> Ji &amp; </a:t>
            </a:r>
            <a:r>
              <a:rPr lang="en-US" sz="1200" b="0" i="0" dirty="0" err="1">
                <a:solidFill>
                  <a:srgbClr val="333333"/>
                </a:solidFill>
                <a:effectLst/>
                <a:latin typeface="Open Sans" panose="020B0606030504020204" pitchFamily="34" charset="0"/>
              </a:rPr>
              <a:t>Yahui</a:t>
            </a:r>
            <a:r>
              <a:rPr lang="en-US" sz="1200" b="0" i="0" dirty="0">
                <a:solidFill>
                  <a:srgbClr val="333333"/>
                </a:solidFill>
                <a:effectLst/>
                <a:latin typeface="Open Sans" panose="020B0606030504020204" pitchFamily="34" charset="0"/>
              </a:rPr>
              <a:t> Liu (2019) Emergency steering control of autonomous vehicle for collision avoidance and </a:t>
            </a:r>
            <a:r>
              <a:rPr lang="en-US" sz="1200" b="0" i="0" dirty="0" err="1">
                <a:solidFill>
                  <a:srgbClr val="333333"/>
                </a:solidFill>
                <a:effectLst/>
                <a:latin typeface="Open Sans" panose="020B0606030504020204" pitchFamily="34" charset="0"/>
              </a:rPr>
              <a:t>stabilisation</a:t>
            </a:r>
            <a:r>
              <a:rPr lang="en-US" sz="1200" b="0" i="0" dirty="0">
                <a:solidFill>
                  <a:srgbClr val="333333"/>
                </a:solidFill>
                <a:effectLst/>
                <a:latin typeface="Open Sans" panose="020B0606030504020204" pitchFamily="34" charset="0"/>
              </a:rPr>
              <a:t>, Vehicle System Dynamics, 57:8, 1163-1187, DOI: </a:t>
            </a:r>
            <a:r>
              <a:rPr lang="en-US" sz="1200" b="0" i="0" u="sng" dirty="0">
                <a:solidFill>
                  <a:srgbClr val="333333"/>
                </a:solidFill>
                <a:effectLst/>
                <a:latin typeface="Open Sans" panose="020B0606030504020204" pitchFamily="34" charset="0"/>
                <a:hlinkClick r:id="rId2"/>
              </a:rPr>
              <a:t>10.1080/00423114.2018.1537494</a:t>
            </a:r>
            <a:endParaRPr lang="en-US" sz="1200" b="0" i="0" dirty="0">
              <a:solidFill>
                <a:srgbClr val="333333"/>
              </a:solidFill>
              <a:effectLst/>
              <a:latin typeface="Open Sans" panose="020B0606030504020204" pitchFamily="34" charset="0"/>
            </a:endParaRPr>
          </a:p>
          <a:p>
            <a:pPr marL="0" indent="0">
              <a:buNone/>
            </a:pPr>
            <a:r>
              <a:rPr lang="en-US" sz="1600" dirty="0"/>
              <a:t>-Use dynamic threat assessment model to evaluate risk associated with collision with surrounding actors based on road friction and the chosen vehicle configuration.</a:t>
            </a:r>
          </a:p>
          <a:p>
            <a:r>
              <a:rPr lang="en-US" sz="1600" dirty="0"/>
              <a:t>When a lane change is desired either to the right or left lane and possible in a safe way, the end point and maneuver time of the desired lane change maneuver are calculated</a:t>
            </a:r>
          </a:p>
        </p:txBody>
      </p:sp>
      <p:sp>
        <p:nvSpPr>
          <p:cNvPr id="4" name="Rounded Rectangle 3">
            <a:extLst>
              <a:ext uri="{FF2B5EF4-FFF2-40B4-BE49-F238E27FC236}">
                <a16:creationId xmlns:a16="http://schemas.microsoft.com/office/drawing/2014/main" id="{145542DD-13A7-0FC4-DE82-B546749DDF57}"/>
              </a:ext>
            </a:extLst>
          </p:cNvPr>
          <p:cNvSpPr/>
          <p:nvPr/>
        </p:nvSpPr>
        <p:spPr>
          <a:xfrm>
            <a:off x="5873907" y="4461541"/>
            <a:ext cx="2778824"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Modified Decision Making for lane change</a:t>
            </a:r>
          </a:p>
        </p:txBody>
      </p:sp>
      <p:sp>
        <p:nvSpPr>
          <p:cNvPr id="5" name="Rounded Rectangle 4">
            <a:extLst>
              <a:ext uri="{FF2B5EF4-FFF2-40B4-BE49-F238E27FC236}">
                <a16:creationId xmlns:a16="http://schemas.microsoft.com/office/drawing/2014/main" id="{357277E7-1E4E-B97C-9C34-BEC10E1FAA83}"/>
              </a:ext>
            </a:extLst>
          </p:cNvPr>
          <p:cNvSpPr/>
          <p:nvPr/>
        </p:nvSpPr>
        <p:spPr>
          <a:xfrm>
            <a:off x="1814859" y="366551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Ego States</a:t>
            </a:r>
          </a:p>
        </p:txBody>
      </p:sp>
      <p:sp>
        <p:nvSpPr>
          <p:cNvPr id="6" name="Rounded Rectangle 5">
            <a:extLst>
              <a:ext uri="{FF2B5EF4-FFF2-40B4-BE49-F238E27FC236}">
                <a16:creationId xmlns:a16="http://schemas.microsoft.com/office/drawing/2014/main" id="{784AC334-7957-3323-1A48-F41A52552011}"/>
              </a:ext>
            </a:extLst>
          </p:cNvPr>
          <p:cNvSpPr/>
          <p:nvPr/>
        </p:nvSpPr>
        <p:spPr>
          <a:xfrm>
            <a:off x="1814860" y="417672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Actor States</a:t>
            </a:r>
          </a:p>
        </p:txBody>
      </p:sp>
      <p:sp>
        <p:nvSpPr>
          <p:cNvPr id="7" name="Rounded Rectangle 6">
            <a:extLst>
              <a:ext uri="{FF2B5EF4-FFF2-40B4-BE49-F238E27FC236}">
                <a16:creationId xmlns:a16="http://schemas.microsoft.com/office/drawing/2014/main" id="{613F9DBA-F53A-8E20-7C81-2C29A3C9B086}"/>
              </a:ext>
            </a:extLst>
          </p:cNvPr>
          <p:cNvSpPr/>
          <p:nvPr/>
        </p:nvSpPr>
        <p:spPr>
          <a:xfrm>
            <a:off x="1667573" y="5461878"/>
            <a:ext cx="20123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model &amp; constraints</a:t>
            </a:r>
          </a:p>
        </p:txBody>
      </p:sp>
      <p:sp>
        <p:nvSpPr>
          <p:cNvPr id="8" name="Rounded Rectangle 7">
            <a:extLst>
              <a:ext uri="{FF2B5EF4-FFF2-40B4-BE49-F238E27FC236}">
                <a16:creationId xmlns:a16="http://schemas.microsoft.com/office/drawing/2014/main" id="{FE809CA2-A852-19A0-3455-7D0F67964AAA}"/>
              </a:ext>
            </a:extLst>
          </p:cNvPr>
          <p:cNvSpPr/>
          <p:nvPr/>
        </p:nvSpPr>
        <p:spPr>
          <a:xfrm>
            <a:off x="1662461" y="4665850"/>
            <a:ext cx="2017441"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Road Condition(friction)</a:t>
            </a:r>
          </a:p>
        </p:txBody>
      </p:sp>
      <p:sp>
        <p:nvSpPr>
          <p:cNvPr id="9" name="Right Brace 8">
            <a:extLst>
              <a:ext uri="{FF2B5EF4-FFF2-40B4-BE49-F238E27FC236}">
                <a16:creationId xmlns:a16="http://schemas.microsoft.com/office/drawing/2014/main" id="{EA36253B-B72B-9BFF-EB48-2015D72FE024}"/>
              </a:ext>
            </a:extLst>
          </p:cNvPr>
          <p:cNvSpPr/>
          <p:nvPr/>
        </p:nvSpPr>
        <p:spPr>
          <a:xfrm>
            <a:off x="3696630" y="3725204"/>
            <a:ext cx="887449" cy="2307141"/>
          </a:xfrm>
          <a:prstGeom prst="rightBrace">
            <a:avLst>
              <a:gd name="adj1" fmla="val 57339"/>
              <a:gd name="adj2" fmla="val 48066"/>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Arrow 9">
            <a:extLst>
              <a:ext uri="{FF2B5EF4-FFF2-40B4-BE49-F238E27FC236}">
                <a16:creationId xmlns:a16="http://schemas.microsoft.com/office/drawing/2014/main" id="{3A585432-8D4F-408D-D8C7-DFF78FF0804D}"/>
              </a:ext>
            </a:extLst>
          </p:cNvPr>
          <p:cNvSpPr/>
          <p:nvPr/>
        </p:nvSpPr>
        <p:spPr>
          <a:xfrm>
            <a:off x="4770864" y="4783873"/>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Right Arrow 10">
            <a:extLst>
              <a:ext uri="{FF2B5EF4-FFF2-40B4-BE49-F238E27FC236}">
                <a16:creationId xmlns:a16="http://schemas.microsoft.com/office/drawing/2014/main" id="{756C87AC-E80F-8301-EF79-4917CAB40BAF}"/>
              </a:ext>
            </a:extLst>
          </p:cNvPr>
          <p:cNvSpPr/>
          <p:nvPr/>
        </p:nvSpPr>
        <p:spPr>
          <a:xfrm>
            <a:off x="8785303" y="4739268"/>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Rounded Rectangle 11">
            <a:extLst>
              <a:ext uri="{FF2B5EF4-FFF2-40B4-BE49-F238E27FC236}">
                <a16:creationId xmlns:a16="http://schemas.microsoft.com/office/drawing/2014/main" id="{3E5FC6AD-6418-B44D-02E4-6FB53AF8B4AB}"/>
              </a:ext>
            </a:extLst>
          </p:cNvPr>
          <p:cNvSpPr/>
          <p:nvPr/>
        </p:nvSpPr>
        <p:spPr>
          <a:xfrm>
            <a:off x="9834134" y="4651482"/>
            <a:ext cx="1652238"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Control Actions</a:t>
            </a:r>
          </a:p>
        </p:txBody>
      </p:sp>
    </p:spTree>
    <p:extLst>
      <p:ext uri="{BB962C8B-B14F-4D97-AF65-F5344CB8AC3E}">
        <p14:creationId xmlns:p14="http://schemas.microsoft.com/office/powerpoint/2010/main" val="486042030"/>
      </p:ext>
    </p:extLst>
  </p:cSld>
  <p:clrMapOvr>
    <a:masterClrMapping/>
  </p:clrMapOvr>
  <p:transition spd="med"/>
</p:sld>
</file>

<file path=ppt/theme/theme1.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23c8a0b-953f-4d8c-a257-ac423643ab08">
      <Terms xmlns="http://schemas.microsoft.com/office/infopath/2007/PartnerControls"/>
    </lcf76f155ced4ddcb4097134ff3c332f>
    <SharedWithUsers xmlns="546d9947-4387-4d11-affd-66848ef54e55">
      <UserInfo>
        <DisplayName/>
        <AccountId xsi:nil="true"/>
        <AccountType/>
      </UserInfo>
    </SharedWithUsers>
    <TaxCatchAll xmlns="546d9947-4387-4d11-affd-66848ef54e5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B69ED157ABE34B9A6B74D5674C4453" ma:contentTypeVersion="16" ma:contentTypeDescription="Create a new document." ma:contentTypeScope="" ma:versionID="34a995a4cc9a69900658010e9ec92a89">
  <xsd:schema xmlns:xsd="http://www.w3.org/2001/XMLSchema" xmlns:xs="http://www.w3.org/2001/XMLSchema" xmlns:p="http://schemas.microsoft.com/office/2006/metadata/properties" xmlns:ns2="b23c8a0b-953f-4d8c-a257-ac423643ab08" xmlns:ns3="546d9947-4387-4d11-affd-66848ef54e55" targetNamespace="http://schemas.microsoft.com/office/2006/metadata/properties" ma:root="true" ma:fieldsID="9aa78c55400d14df0b31f052dfc9ae63" ns2:_="" ns3:_="">
    <xsd:import namespace="b23c8a0b-953f-4d8c-a257-ac423643ab08"/>
    <xsd:import namespace="546d9947-4387-4d11-affd-66848ef54e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8a0b-953f-4d8c-a257-ac423643a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947-4387-4d11-affd-66848ef54e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a40c077-e5fb-4752-8455-1b379e2fc011}" ma:internalName="TaxCatchAll" ma:showField="CatchAllData" ma:web="546d9947-4387-4d11-affd-66848ef54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0FEDA6-2D0C-41AD-80AE-A326BF3EB01C}">
  <ds:schemaRefs>
    <ds:schemaRef ds:uri="http://purl.org/dc/elements/1.1/"/>
    <ds:schemaRef ds:uri="http://www.w3.org/XML/1998/namespace"/>
    <ds:schemaRef ds:uri="b23c8a0b-953f-4d8c-a257-ac423643ab08"/>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46d9947-4387-4d11-affd-66848ef54e55"/>
  </ds:schemaRefs>
</ds:datastoreItem>
</file>

<file path=customXml/itemProps2.xml><?xml version="1.0" encoding="utf-8"?>
<ds:datastoreItem xmlns:ds="http://schemas.openxmlformats.org/officeDocument/2006/customXml" ds:itemID="{3140AEF2-C38B-4BDD-ADE4-02196A952CDB}">
  <ds:schemaRefs>
    <ds:schemaRef ds:uri="http://schemas.microsoft.com/sharepoint/v3/contenttype/forms"/>
  </ds:schemaRefs>
</ds:datastoreItem>
</file>

<file path=customXml/itemProps3.xml><?xml version="1.0" encoding="utf-8"?>
<ds:datastoreItem xmlns:ds="http://schemas.openxmlformats.org/officeDocument/2006/customXml" ds:itemID="{C1A3ED09-C982-4611-A714-E04E8044F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8a0b-953f-4d8c-a257-ac423643ab08"/>
    <ds:schemaRef ds:uri="546d9947-4387-4d11-affd-66848ef54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5128</TotalTime>
  <Words>1540</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Georgia</vt:lpstr>
      <vt:lpstr>Open Sans</vt:lpstr>
      <vt:lpstr>Söhne</vt:lpstr>
      <vt:lpstr>Times New Roman</vt:lpstr>
      <vt:lpstr>OSU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Parameters that are critical for lane changes during challenging weather conditions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Sulake, Sandeep</cp:lastModifiedBy>
  <cp:revision>62</cp:revision>
  <dcterms:modified xsi:type="dcterms:W3CDTF">2023-01-29T01:43:36Z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0x0101008DB69ED157ABE34B9A6B74D5674C4453</vt:lpwstr>
  </property>
  <property fmtid="{D5CDD505-2E9C-101B-9397-08002B2CF9AE}" pid="3" name="Order">
    <vt:r8>51600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