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1"/>
  </p:notesMasterIdLst>
  <p:sldIdLst>
    <p:sldId id="257" r:id="rId5"/>
    <p:sldId id="258" r:id="rId6"/>
    <p:sldId id="259" r:id="rId7"/>
    <p:sldId id="274" r:id="rId8"/>
    <p:sldId id="273" r:id="rId9"/>
    <p:sldId id="280" r:id="rId10"/>
    <p:sldId id="276" r:id="rId11"/>
    <p:sldId id="281" r:id="rId12"/>
    <p:sldId id="269" r:id="rId13"/>
    <p:sldId id="270" r:id="rId14"/>
    <p:sldId id="291" r:id="rId15"/>
    <p:sldId id="292" r:id="rId16"/>
    <p:sldId id="293" r:id="rId17"/>
    <p:sldId id="294" r:id="rId18"/>
    <p:sldId id="295" r:id="rId19"/>
    <p:sldId id="285" r:id="rId20"/>
    <p:sldId id="297" r:id="rId21"/>
    <p:sldId id="296" r:id="rId22"/>
    <p:sldId id="279" r:id="rId23"/>
    <p:sldId id="282" r:id="rId24"/>
    <p:sldId id="284" r:id="rId25"/>
    <p:sldId id="286" r:id="rId26"/>
    <p:sldId id="289" r:id="rId27"/>
    <p:sldId id="290" r:id="rId28"/>
    <p:sldId id="288" r:id="rId29"/>
    <p:sldId id="283"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6D6"/>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chemeClr val="accent6">
              <a:lumOff val="63215"/>
            </a:schemeClr>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718"/>
  </p:normalViewPr>
  <p:slideViewPr>
    <p:cSldViewPr snapToGrid="0">
      <p:cViewPr varScale="1">
        <p:scale>
          <a:sx n="108" d="100"/>
          <a:sy n="108"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1143000" y="685800"/>
            <a:ext cx="4572000" cy="3429000"/>
          </a:xfrm>
          <a:prstGeom prst="rect">
            <a:avLst/>
          </a:prstGeom>
        </p:spPr>
        <p:txBody>
          <a:bodyPr/>
          <a:lstStyle/>
          <a:p>
            <a:endParaRPr/>
          </a:p>
        </p:txBody>
      </p:sp>
      <p:sp>
        <p:nvSpPr>
          <p:cNvPr id="215" name="Shape 2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Content">
    <p:spTree>
      <p:nvGrpSpPr>
        <p:cNvPr id="1" name=""/>
        <p:cNvGrpSpPr/>
        <p:nvPr/>
      </p:nvGrpSpPr>
      <p:grpSpPr>
        <a:xfrm>
          <a:off x="0" y="0"/>
          <a:ext cx="0" cy="0"/>
          <a:chOff x="0" y="0"/>
          <a:chExt cx="0" cy="0"/>
        </a:xfrm>
      </p:grpSpPr>
      <p:sp>
        <p:nvSpPr>
          <p:cNvPr id="14"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15" name="Picture 8" descr="Picture 8"/>
          <p:cNvPicPr>
            <a:picLocks noChangeAspect="1"/>
          </p:cNvPicPr>
          <p:nvPr/>
        </p:nvPicPr>
        <p:blipFill>
          <a:blip r:embed="rId2"/>
          <a:stretch>
            <a:fillRect/>
          </a:stretch>
        </p:blipFill>
        <p:spPr>
          <a:xfrm>
            <a:off x="2893484" y="1600200"/>
            <a:ext cx="6400802" cy="927101"/>
          </a:xfrm>
          <a:prstGeom prst="rect">
            <a:avLst/>
          </a:prstGeom>
          <a:ln w="12700">
            <a:miter lim="400000"/>
          </a:ln>
        </p:spPr>
      </p:pic>
      <p:sp>
        <p:nvSpPr>
          <p:cNvPr id="16" name="TextBox 1"/>
          <p:cNvSpPr txBox="1"/>
          <p:nvPr/>
        </p:nvSpPr>
        <p:spPr>
          <a:xfrm>
            <a:off x="3071779" y="3271026"/>
            <a:ext cx="6044210" cy="6341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200">
                <a:solidFill>
                  <a:srgbClr val="FFFFFF"/>
                </a:solidFill>
              </a:defRPr>
            </a:lvl1pPr>
          </a:lstStyle>
          <a:p>
            <a:r>
              <a:t>AutoDrive Challenge II</a:t>
            </a:r>
          </a:p>
        </p:txBody>
      </p:sp>
      <p:sp>
        <p:nvSpPr>
          <p:cNvPr id="17" name="Slide Number"/>
          <p:cNvSpPr txBox="1">
            <a:spLocks noGrp="1"/>
          </p:cNvSpPr>
          <p:nvPr>
            <p:ph type="sldNum" sz="quarter" idx="2"/>
          </p:nvPr>
        </p:nvSpPr>
        <p:spPr>
          <a:xfrm>
            <a:off x="8478978" y="6232199"/>
            <a:ext cx="258623" cy="248303"/>
          </a:xfrm>
          <a:prstGeom prst="rect">
            <a:avLst/>
          </a:prstGeom>
        </p:spPr>
        <p:txBody>
          <a:bodyPr anchor="ctr"/>
          <a:lstStyle>
            <a:lvl1pPr algn="r">
              <a:defRPr sz="12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ontent">
    <p:spTree>
      <p:nvGrpSpPr>
        <p:cNvPr id="1" name=""/>
        <p:cNvGrpSpPr/>
        <p:nvPr/>
      </p:nvGrpSpPr>
      <p:grpSpPr>
        <a:xfrm>
          <a:off x="0" y="0"/>
          <a:ext cx="0" cy="0"/>
          <a:chOff x="0" y="0"/>
          <a:chExt cx="0" cy="0"/>
        </a:xfrm>
      </p:grpSpPr>
      <p:sp>
        <p:nvSpPr>
          <p:cNvPr id="103"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104" name="Picture 8" descr="Picture 8"/>
          <p:cNvPicPr>
            <a:picLocks noChangeAspect="1"/>
          </p:cNvPicPr>
          <p:nvPr/>
        </p:nvPicPr>
        <p:blipFill>
          <a:blip r:embed="rId2"/>
          <a:stretch>
            <a:fillRect/>
          </a:stretch>
        </p:blipFill>
        <p:spPr>
          <a:xfrm>
            <a:off x="684415" y="494607"/>
            <a:ext cx="6400802" cy="927101"/>
          </a:xfrm>
          <a:prstGeom prst="rect">
            <a:avLst/>
          </a:prstGeom>
          <a:ln w="12700">
            <a:miter lim="400000"/>
          </a:ln>
        </p:spPr>
      </p:pic>
      <p:sp>
        <p:nvSpPr>
          <p:cNvPr id="105" name="TextBox 1"/>
          <p:cNvSpPr txBox="1"/>
          <p:nvPr/>
        </p:nvSpPr>
        <p:spPr>
          <a:xfrm>
            <a:off x="995287" y="1641730"/>
            <a:ext cx="6044210" cy="634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200" b="1"/>
            </a:lvl1pPr>
          </a:lstStyle>
          <a:p>
            <a:r>
              <a:t>AutoDrive Challenge II</a:t>
            </a:r>
          </a:p>
        </p:txBody>
      </p:sp>
      <p:pic>
        <p:nvPicPr>
          <p:cNvPr id="106" name="Picture 2" descr="Picture 2"/>
          <p:cNvPicPr>
            <a:picLocks noChangeAspect="1"/>
          </p:cNvPicPr>
          <p:nvPr/>
        </p:nvPicPr>
        <p:blipFill>
          <a:blip r:embed="rId3"/>
          <a:stretch>
            <a:fillRect/>
          </a:stretch>
        </p:blipFill>
        <p:spPr>
          <a:xfrm>
            <a:off x="7930343" y="513699"/>
            <a:ext cx="3951562" cy="1827373"/>
          </a:xfrm>
          <a:prstGeom prst="rect">
            <a:avLst/>
          </a:prstGeom>
          <a:ln w="12700">
            <a:miter lim="400000"/>
          </a:ln>
        </p:spPr>
      </p:pic>
      <p:sp>
        <p:nvSpPr>
          <p:cNvPr id="107" name="Slide Number"/>
          <p:cNvSpPr txBox="1">
            <a:spLocks noGrp="1"/>
          </p:cNvSpPr>
          <p:nvPr>
            <p:ph type="sldNum" sz="quarter" idx="2"/>
          </p:nvPr>
        </p:nvSpPr>
        <p:spPr>
          <a:xfrm>
            <a:off x="8478978" y="6232199"/>
            <a:ext cx="258623" cy="248303"/>
          </a:xfrm>
          <a:prstGeom prst="rect">
            <a:avLst/>
          </a:prstGeom>
        </p:spPr>
        <p:txBody>
          <a:bodyPr anchor="ctr"/>
          <a:lstStyle>
            <a:lvl1pPr algn="r">
              <a:defRPr sz="12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14"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15"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16" name="Rectangle 6"/>
          <p:cNvSpPr/>
          <p:nvPr/>
        </p:nvSpPr>
        <p:spPr>
          <a:xfrm>
            <a:off x="0" y="910167"/>
            <a:ext cx="12192000" cy="5947836"/>
          </a:xfrm>
          <a:prstGeom prst="rect">
            <a:avLst/>
          </a:prstGeom>
          <a:solidFill>
            <a:srgbClr val="B70F20"/>
          </a:solidFill>
          <a:ln w="12700">
            <a:miter lim="400000"/>
          </a:ln>
        </p:spPr>
        <p:txBody>
          <a:bodyPr lIns="45718" tIns="45718" rIns="45718" bIns="45718" anchor="ctr"/>
          <a:lstStyle/>
          <a:p>
            <a:pPr algn="ctr">
              <a:defRPr>
                <a:solidFill>
                  <a:srgbClr val="BB0000"/>
                </a:solidFill>
              </a:defRPr>
            </a:pPr>
            <a:endParaRPr/>
          </a:p>
        </p:txBody>
      </p:sp>
      <p:sp>
        <p:nvSpPr>
          <p:cNvPr id="117" name="Title Text"/>
          <p:cNvSpPr txBox="1">
            <a:spLocks noGrp="1"/>
          </p:cNvSpPr>
          <p:nvPr>
            <p:ph type="title"/>
          </p:nvPr>
        </p:nvSpPr>
        <p:spPr>
          <a:xfrm>
            <a:off x="1524000" y="1122362"/>
            <a:ext cx="9144000" cy="2387601"/>
          </a:xfrm>
          <a:prstGeom prst="rect">
            <a:avLst/>
          </a:prstGeom>
        </p:spPr>
        <p:txBody>
          <a:bodyPr anchor="b"/>
          <a:lstStyle>
            <a:lvl1pPr algn="ctr" defTabSz="914400">
              <a:lnSpc>
                <a:spcPct val="90000"/>
              </a:lnSpc>
              <a:defRPr sz="6000">
                <a:solidFill>
                  <a:srgbClr val="FFFFFF"/>
                </a:solidFill>
                <a:latin typeface="Calibri Light"/>
                <a:ea typeface="Calibri Light"/>
                <a:cs typeface="Calibri Light"/>
                <a:sym typeface="Calibri Light"/>
              </a:defRPr>
            </a:lvl1pPr>
          </a:lstStyle>
          <a:p>
            <a:r>
              <a:t>Title Text</a:t>
            </a:r>
          </a:p>
        </p:txBody>
      </p:sp>
      <p:sp>
        <p:nvSpPr>
          <p:cNvPr id="118" name="Body Level One…"/>
          <p:cNvSpPr txBox="1">
            <a:spLocks noGrp="1"/>
          </p:cNvSpPr>
          <p:nvPr>
            <p:ph type="body" sz="quarter" idx="1"/>
          </p:nvPr>
        </p:nvSpPr>
        <p:spPr>
          <a:xfrm>
            <a:off x="1524000" y="3602037"/>
            <a:ext cx="9144000" cy="1655764"/>
          </a:xfrm>
          <a:prstGeom prst="rect">
            <a:avLst/>
          </a:prstGeom>
          <a:ln w="12700">
            <a:noFill/>
            <a:miter lim="400000"/>
          </a:ln>
        </p:spPr>
        <p:txBody>
          <a:bodyPr/>
          <a:lstStyle>
            <a:lvl1pPr algn="ctr" defTabSz="914400">
              <a:lnSpc>
                <a:spcPct val="90000"/>
              </a:lnSpc>
              <a:defRPr sz="2400">
                <a:solidFill>
                  <a:srgbClr val="FFFFFF"/>
                </a:solidFill>
                <a:latin typeface="+mn-lt"/>
                <a:ea typeface="+mn-ea"/>
                <a:cs typeface="+mn-cs"/>
                <a:sym typeface="Calibri"/>
              </a:defRPr>
            </a:lvl1pPr>
            <a:lvl2pPr algn="ctr" defTabSz="914400">
              <a:lnSpc>
                <a:spcPct val="90000"/>
              </a:lnSpc>
              <a:defRPr sz="2400">
                <a:solidFill>
                  <a:srgbClr val="FFFFFF"/>
                </a:solidFill>
                <a:latin typeface="+mn-lt"/>
                <a:ea typeface="+mn-ea"/>
                <a:cs typeface="+mn-cs"/>
                <a:sym typeface="Calibri"/>
              </a:defRPr>
            </a:lvl2pPr>
            <a:lvl3pPr marL="0" indent="0" algn="ctr" defTabSz="914400">
              <a:lnSpc>
                <a:spcPct val="90000"/>
              </a:lnSpc>
              <a:buSzTx/>
              <a:buNone/>
              <a:defRPr sz="2400">
                <a:solidFill>
                  <a:srgbClr val="FFFFFF"/>
                </a:solidFill>
                <a:latin typeface="+mn-lt"/>
                <a:ea typeface="+mn-ea"/>
                <a:cs typeface="+mn-cs"/>
                <a:sym typeface="Calibri"/>
              </a:defRPr>
            </a:lvl3pPr>
            <a:lvl4pPr algn="ctr" defTabSz="914400">
              <a:lnSpc>
                <a:spcPct val="90000"/>
              </a:lnSpc>
              <a:defRPr sz="2400">
                <a:solidFill>
                  <a:srgbClr val="FFFFFF"/>
                </a:solidFill>
                <a:latin typeface="+mn-lt"/>
                <a:ea typeface="+mn-ea"/>
                <a:cs typeface="+mn-cs"/>
                <a:sym typeface="Calibri"/>
              </a:defRPr>
            </a:lvl4pPr>
            <a:lvl5pPr algn="ctr" defTabSz="914400">
              <a:lnSpc>
                <a:spcPct val="90000"/>
              </a:lnSpc>
              <a:defRPr sz="2400">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FFFFFF"/>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26"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27"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28"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29" name="Body Level One…"/>
          <p:cNvSpPr txBox="1">
            <a:spLocks noGrp="1"/>
          </p:cNvSpPr>
          <p:nvPr>
            <p:ph type="body" idx="1"/>
          </p:nvPr>
        </p:nvSpPr>
        <p:spPr>
          <a:xfrm>
            <a:off x="838200" y="1108075"/>
            <a:ext cx="10515600" cy="5068888"/>
          </a:xfrm>
          <a:prstGeom prst="rect">
            <a:avLst/>
          </a:prstGeom>
          <a:ln w="12700">
            <a:noFill/>
            <a:miter lim="400000"/>
          </a:ln>
        </p:spPr>
        <p:txBody>
          <a:bodyPr/>
          <a:lstStyle>
            <a:lvl1pPr marL="228600" indent="-228600" defTabSz="914400">
              <a:lnSpc>
                <a:spcPct val="90000"/>
              </a:lnSpc>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buSzPct val="100000"/>
              <a:buFont typeface="Arial"/>
              <a:buChar char="•"/>
              <a:defRPr sz="2800">
                <a:solidFill>
                  <a:srgbClr val="000000"/>
                </a:solidFill>
                <a:latin typeface="+mn-lt"/>
                <a:ea typeface="+mn-ea"/>
                <a:cs typeface="+mn-cs"/>
                <a:sym typeface="Calibri"/>
              </a:defRPr>
            </a:lvl2pPr>
            <a:lvl3pPr marL="1234438" indent="-320038" defTabSz="914400">
              <a:lnSpc>
                <a:spcPct val="90000"/>
              </a:lnSpc>
              <a:buFont typeface="Arial"/>
              <a:defRPr sz="2800">
                <a:solidFill>
                  <a:srgbClr val="000000"/>
                </a:solidFill>
                <a:latin typeface="+mn-lt"/>
                <a:ea typeface="+mn-ea"/>
                <a:cs typeface="+mn-cs"/>
                <a:sym typeface="Calibri"/>
              </a:defRPr>
            </a:lvl3pPr>
            <a:lvl4pPr marL="1727200" indent="-355600" defTabSz="914400">
              <a:lnSpc>
                <a:spcPct val="90000"/>
              </a:lnSpc>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buSzPct val="100000"/>
              <a:buFont typeface="Arial"/>
              <a:buChar char="•"/>
              <a:defRPr sz="28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137"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38"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39" name="Rectangle 6"/>
          <p:cNvSpPr/>
          <p:nvPr/>
        </p:nvSpPr>
        <p:spPr>
          <a:xfrm>
            <a:off x="0" y="910167"/>
            <a:ext cx="12192000" cy="5947836"/>
          </a:xfrm>
          <a:prstGeom prst="rect">
            <a:avLst/>
          </a:prstGeom>
          <a:solidFill>
            <a:srgbClr val="B70F20"/>
          </a:solidFill>
          <a:ln w="12700">
            <a:miter lim="400000"/>
          </a:ln>
        </p:spPr>
        <p:txBody>
          <a:bodyPr lIns="45718" tIns="45718" rIns="45718" bIns="45718" anchor="ctr"/>
          <a:lstStyle/>
          <a:p>
            <a:pPr algn="ctr">
              <a:defRPr>
                <a:solidFill>
                  <a:srgbClr val="BB0000"/>
                </a:solidFill>
              </a:defRPr>
            </a:pPr>
            <a:endParaRPr/>
          </a:p>
        </p:txBody>
      </p:sp>
      <p:sp>
        <p:nvSpPr>
          <p:cNvPr id="140" name="Title Text"/>
          <p:cNvSpPr txBox="1">
            <a:spLocks noGrp="1"/>
          </p:cNvSpPr>
          <p:nvPr>
            <p:ph type="title"/>
          </p:nvPr>
        </p:nvSpPr>
        <p:spPr>
          <a:xfrm>
            <a:off x="831850" y="1004887"/>
            <a:ext cx="10515600" cy="2852739"/>
          </a:xfrm>
          <a:prstGeom prst="rect">
            <a:avLst/>
          </a:prstGeom>
        </p:spPr>
        <p:txBody>
          <a:bodyPr anchor="b"/>
          <a:lstStyle>
            <a:lvl1pPr defTabSz="914400">
              <a:lnSpc>
                <a:spcPct val="90000"/>
              </a:lnSpc>
              <a:defRPr sz="6000">
                <a:solidFill>
                  <a:srgbClr val="FFFFFF"/>
                </a:solidFill>
                <a:latin typeface="Calibri Light"/>
                <a:ea typeface="Calibri Light"/>
                <a:cs typeface="Calibri Light"/>
                <a:sym typeface="Calibri Light"/>
              </a:defRPr>
            </a:lvl1pPr>
          </a:lstStyle>
          <a:p>
            <a:r>
              <a:t>Title Text</a:t>
            </a:r>
          </a:p>
        </p:txBody>
      </p:sp>
      <p:sp>
        <p:nvSpPr>
          <p:cNvPr id="141" name="Body Level One…"/>
          <p:cNvSpPr txBox="1">
            <a:spLocks noGrp="1"/>
          </p:cNvSpPr>
          <p:nvPr>
            <p:ph type="body" sz="quarter" idx="1"/>
          </p:nvPr>
        </p:nvSpPr>
        <p:spPr>
          <a:xfrm>
            <a:off x="831850" y="3884612"/>
            <a:ext cx="10515600" cy="1500189"/>
          </a:xfrm>
          <a:prstGeom prst="rect">
            <a:avLst/>
          </a:prstGeom>
          <a:ln w="12700">
            <a:noFill/>
            <a:miter lim="400000"/>
          </a:ln>
        </p:spPr>
        <p:txBody>
          <a:bodyPr/>
          <a:lstStyle>
            <a:lvl1pPr defTabSz="914400">
              <a:lnSpc>
                <a:spcPct val="90000"/>
              </a:lnSpc>
              <a:defRPr sz="2400">
                <a:solidFill>
                  <a:srgbClr val="888888"/>
                </a:solidFill>
                <a:latin typeface="+mn-lt"/>
                <a:ea typeface="+mn-ea"/>
                <a:cs typeface="+mn-cs"/>
                <a:sym typeface="Calibri"/>
              </a:defRPr>
            </a:lvl1pPr>
            <a:lvl2pPr defTabSz="914400">
              <a:lnSpc>
                <a:spcPct val="90000"/>
              </a:lnSpc>
              <a:defRPr sz="2400">
                <a:solidFill>
                  <a:srgbClr val="888888"/>
                </a:solidFill>
                <a:latin typeface="+mn-lt"/>
                <a:ea typeface="+mn-ea"/>
                <a:cs typeface="+mn-cs"/>
                <a:sym typeface="Calibri"/>
              </a:defRPr>
            </a:lvl2pPr>
            <a:lvl3pPr marL="0" indent="0" defTabSz="914400">
              <a:lnSpc>
                <a:spcPct val="90000"/>
              </a:lnSpc>
              <a:buSzTx/>
              <a:buNone/>
              <a:defRPr sz="2400">
                <a:solidFill>
                  <a:srgbClr val="888888"/>
                </a:solidFill>
                <a:latin typeface="+mn-lt"/>
                <a:ea typeface="+mn-ea"/>
                <a:cs typeface="+mn-cs"/>
                <a:sym typeface="Calibri"/>
              </a:defRPr>
            </a:lvl3pPr>
            <a:lvl4pPr defTabSz="914400">
              <a:lnSpc>
                <a:spcPct val="90000"/>
              </a:lnSpc>
              <a:defRPr sz="2400">
                <a:solidFill>
                  <a:srgbClr val="888888"/>
                </a:solidFill>
                <a:latin typeface="+mn-lt"/>
                <a:ea typeface="+mn-ea"/>
                <a:cs typeface="+mn-cs"/>
                <a:sym typeface="Calibri"/>
              </a:defRPr>
            </a:lvl4pPr>
            <a:lvl5pPr defTabSz="914400">
              <a:lnSpc>
                <a:spcPct val="90000"/>
              </a:lnSpc>
              <a:defRPr sz="2400">
                <a:solidFill>
                  <a:srgbClr val="888888"/>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49"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50"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51"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52" name="Body Level One…"/>
          <p:cNvSpPr txBox="1">
            <a:spLocks noGrp="1"/>
          </p:cNvSpPr>
          <p:nvPr>
            <p:ph type="body" sz="half" idx="1"/>
          </p:nvPr>
        </p:nvSpPr>
        <p:spPr>
          <a:xfrm>
            <a:off x="838200" y="1133475"/>
            <a:ext cx="5181600" cy="5043488"/>
          </a:xfrm>
          <a:prstGeom prst="rect">
            <a:avLst/>
          </a:prstGeom>
          <a:ln w="12700">
            <a:noFill/>
            <a:miter lim="400000"/>
          </a:ln>
        </p:spPr>
        <p:txBody>
          <a:bodyPr/>
          <a:lstStyle>
            <a:lvl1pPr marL="228600" indent="-228600" defTabSz="914400">
              <a:lnSpc>
                <a:spcPct val="90000"/>
              </a:lnSpc>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buSzPct val="100000"/>
              <a:buFont typeface="Arial"/>
              <a:buChar char="•"/>
              <a:defRPr sz="2800">
                <a:solidFill>
                  <a:srgbClr val="000000"/>
                </a:solidFill>
                <a:latin typeface="+mn-lt"/>
                <a:ea typeface="+mn-ea"/>
                <a:cs typeface="+mn-cs"/>
                <a:sym typeface="Calibri"/>
              </a:defRPr>
            </a:lvl2pPr>
            <a:lvl3pPr marL="1234438" indent="-320038" defTabSz="914400">
              <a:lnSpc>
                <a:spcPct val="90000"/>
              </a:lnSpc>
              <a:buFont typeface="Arial"/>
              <a:defRPr sz="2800">
                <a:solidFill>
                  <a:srgbClr val="000000"/>
                </a:solidFill>
                <a:latin typeface="+mn-lt"/>
                <a:ea typeface="+mn-ea"/>
                <a:cs typeface="+mn-cs"/>
                <a:sym typeface="Calibri"/>
              </a:defRPr>
            </a:lvl3pPr>
            <a:lvl4pPr marL="1727200" indent="-355600" defTabSz="914400">
              <a:lnSpc>
                <a:spcPct val="90000"/>
              </a:lnSpc>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buSzPct val="100000"/>
              <a:buFont typeface="Arial"/>
              <a:buChar char="•"/>
              <a:defRPr sz="28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160"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61"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62" name="Title Text"/>
          <p:cNvSpPr txBox="1">
            <a:spLocks noGrp="1"/>
          </p:cNvSpPr>
          <p:nvPr>
            <p:ph type="title"/>
          </p:nvPr>
        </p:nvSpPr>
        <p:spPr>
          <a:xfrm>
            <a:off x="125412" y="136525"/>
            <a:ext cx="8485189" cy="701675"/>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63" name="Body Level One…"/>
          <p:cNvSpPr txBox="1">
            <a:spLocks noGrp="1"/>
          </p:cNvSpPr>
          <p:nvPr>
            <p:ph type="body" sz="quarter" idx="1"/>
          </p:nvPr>
        </p:nvSpPr>
        <p:spPr>
          <a:xfrm>
            <a:off x="839787" y="1185862"/>
            <a:ext cx="5157790" cy="823914"/>
          </a:xfrm>
          <a:prstGeom prst="rect">
            <a:avLst/>
          </a:prstGeom>
          <a:ln w="12700">
            <a:noFill/>
            <a:miter lim="400000"/>
          </a:ln>
        </p:spPr>
        <p:txBody>
          <a:bodyPr anchor="b"/>
          <a:lstStyle>
            <a:lvl1pPr defTabSz="914400">
              <a:lnSpc>
                <a:spcPct val="90000"/>
              </a:lnSpc>
              <a:defRPr sz="2400" b="1">
                <a:solidFill>
                  <a:srgbClr val="000000"/>
                </a:solidFill>
                <a:latin typeface="+mn-lt"/>
                <a:ea typeface="+mn-ea"/>
                <a:cs typeface="+mn-cs"/>
                <a:sym typeface="Calibri"/>
              </a:defRPr>
            </a:lvl1pPr>
            <a:lvl2pPr defTabSz="914400">
              <a:lnSpc>
                <a:spcPct val="90000"/>
              </a:lnSpc>
              <a:defRPr sz="2400" b="1">
                <a:solidFill>
                  <a:srgbClr val="000000"/>
                </a:solidFill>
                <a:latin typeface="+mn-lt"/>
                <a:ea typeface="+mn-ea"/>
                <a:cs typeface="+mn-cs"/>
                <a:sym typeface="Calibri"/>
              </a:defRPr>
            </a:lvl2pPr>
            <a:lvl3pPr marL="0" indent="0" defTabSz="914400">
              <a:lnSpc>
                <a:spcPct val="90000"/>
              </a:lnSpc>
              <a:buSzTx/>
              <a:buNone/>
              <a:defRPr sz="2400" b="1">
                <a:solidFill>
                  <a:srgbClr val="000000"/>
                </a:solidFill>
                <a:latin typeface="+mn-lt"/>
                <a:ea typeface="+mn-ea"/>
                <a:cs typeface="+mn-cs"/>
                <a:sym typeface="Calibri"/>
              </a:defRPr>
            </a:lvl3pPr>
            <a:lvl4pPr defTabSz="914400">
              <a:lnSpc>
                <a:spcPct val="90000"/>
              </a:lnSpc>
              <a:defRPr sz="2400" b="1">
                <a:solidFill>
                  <a:srgbClr val="000000"/>
                </a:solidFill>
                <a:latin typeface="+mn-lt"/>
                <a:ea typeface="+mn-ea"/>
                <a:cs typeface="+mn-cs"/>
                <a:sym typeface="Calibri"/>
              </a:defRPr>
            </a:lvl4pPr>
            <a:lvl5pPr defTabSz="914400">
              <a:lnSpc>
                <a:spcPct val="90000"/>
              </a:lnSpc>
              <a:defRPr sz="2400" b="1">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64" name="Text Placeholder 4"/>
          <p:cNvSpPr>
            <a:spLocks noGrp="1"/>
          </p:cNvSpPr>
          <p:nvPr>
            <p:ph type="body" sz="quarter" idx="21"/>
          </p:nvPr>
        </p:nvSpPr>
        <p:spPr>
          <a:xfrm>
            <a:off x="6172200" y="1185862"/>
            <a:ext cx="5183188" cy="823914"/>
          </a:xfrm>
          <a:prstGeom prst="rect">
            <a:avLst/>
          </a:prstGeom>
          <a:ln w="12700">
            <a:noFill/>
            <a:miter lim="400000"/>
          </a:ln>
        </p:spPr>
        <p:txBody>
          <a:bodyPr anchor="b"/>
          <a:lstStyle/>
          <a:p>
            <a:pPr>
              <a:defRPr>
                <a:solidFill>
                  <a:srgbClr val="000000"/>
                </a:solidFill>
                <a:latin typeface="+mn-lt"/>
                <a:ea typeface="+mn-ea"/>
                <a:cs typeface="+mn-cs"/>
                <a:sym typeface="Calibri"/>
              </a:defRPr>
            </a:pPr>
            <a:endParaRPr/>
          </a:p>
        </p:txBody>
      </p:sp>
      <p:sp>
        <p:nvSpPr>
          <p:cNvPr id="165"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172"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73"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74"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75"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82"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83"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84"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91"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92"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93" name="Title Text"/>
          <p:cNvSpPr txBox="1">
            <a:spLocks noGrp="1"/>
          </p:cNvSpPr>
          <p:nvPr>
            <p:ph type="title"/>
          </p:nvPr>
        </p:nvSpPr>
        <p:spPr>
          <a:xfrm>
            <a:off x="839787" y="987424"/>
            <a:ext cx="3932240" cy="1069976"/>
          </a:xfrm>
          <a:prstGeom prst="rect">
            <a:avLst/>
          </a:prstGeom>
        </p:spPr>
        <p:txBody>
          <a:bodyPr anchor="b"/>
          <a:lstStyle>
            <a:lvl1pPr defTabSz="914400">
              <a:lnSpc>
                <a:spcPct val="90000"/>
              </a:lnSpc>
              <a:defRPr sz="3200">
                <a:latin typeface="Calibri Light"/>
                <a:ea typeface="Calibri Light"/>
                <a:cs typeface="Calibri Light"/>
                <a:sym typeface="Calibri Light"/>
              </a:defRPr>
            </a:lvl1pPr>
          </a:lstStyle>
          <a:p>
            <a:r>
              <a:t>Title Text</a:t>
            </a:r>
          </a:p>
        </p:txBody>
      </p:sp>
      <p:sp>
        <p:nvSpPr>
          <p:cNvPr id="194" name="Body Level One…"/>
          <p:cNvSpPr txBox="1">
            <a:spLocks noGrp="1"/>
          </p:cNvSpPr>
          <p:nvPr>
            <p:ph type="body" sz="half" idx="1"/>
          </p:nvPr>
        </p:nvSpPr>
        <p:spPr>
          <a:xfrm>
            <a:off x="5183187" y="987425"/>
            <a:ext cx="6172202" cy="4873625"/>
          </a:xfrm>
          <a:prstGeom prst="rect">
            <a:avLst/>
          </a:prstGeom>
          <a:ln w="12700">
            <a:noFill/>
            <a:miter lim="400000"/>
          </a:ln>
        </p:spPr>
        <p:txBody>
          <a:bodyPr/>
          <a:lstStyle>
            <a:lvl1pPr marL="228600" indent="-228600" defTabSz="914400">
              <a:lnSpc>
                <a:spcPct val="90000"/>
              </a:lnSpc>
              <a:buSzPct val="100000"/>
              <a:buFont typeface="Arial"/>
              <a:buChar char="•"/>
              <a:defRPr sz="3200">
                <a:solidFill>
                  <a:srgbClr val="000000"/>
                </a:solidFill>
                <a:latin typeface="+mn-lt"/>
                <a:ea typeface="+mn-ea"/>
                <a:cs typeface="+mn-cs"/>
                <a:sym typeface="Calibri"/>
              </a:defRPr>
            </a:lvl1pPr>
            <a:lvl2pPr marL="718457" indent="-261257" defTabSz="914400">
              <a:lnSpc>
                <a:spcPct val="90000"/>
              </a:lnSpc>
              <a:buSzPct val="100000"/>
              <a:buFont typeface="Arial"/>
              <a:buChar char="•"/>
              <a:defRPr sz="3200">
                <a:solidFill>
                  <a:srgbClr val="000000"/>
                </a:solidFill>
                <a:latin typeface="+mn-lt"/>
                <a:ea typeface="+mn-ea"/>
                <a:cs typeface="+mn-cs"/>
                <a:sym typeface="Calibri"/>
              </a:defRPr>
            </a:lvl2pPr>
            <a:lvl3pPr marL="1219200" indent="-304800" defTabSz="914400">
              <a:lnSpc>
                <a:spcPct val="90000"/>
              </a:lnSpc>
              <a:buFont typeface="Arial"/>
              <a:defRPr sz="3200">
                <a:solidFill>
                  <a:srgbClr val="000000"/>
                </a:solidFill>
                <a:latin typeface="+mn-lt"/>
                <a:ea typeface="+mn-ea"/>
                <a:cs typeface="+mn-cs"/>
                <a:sym typeface="Calibri"/>
              </a:defRPr>
            </a:lvl3pPr>
            <a:lvl4pPr marL="1737360" indent="-365760" defTabSz="914400">
              <a:lnSpc>
                <a:spcPct val="90000"/>
              </a:lnSpc>
              <a:buSzPct val="100000"/>
              <a:buFont typeface="Arial"/>
              <a:buChar char="•"/>
              <a:defRPr sz="3200">
                <a:solidFill>
                  <a:srgbClr val="000000"/>
                </a:solidFill>
                <a:latin typeface="+mn-lt"/>
                <a:ea typeface="+mn-ea"/>
                <a:cs typeface="+mn-cs"/>
                <a:sym typeface="Calibri"/>
              </a:defRPr>
            </a:lvl4pPr>
            <a:lvl5pPr marL="2194560" indent="-365760" defTabSz="914400">
              <a:lnSpc>
                <a:spcPct val="90000"/>
              </a:lnSpc>
              <a:buSzPct val="100000"/>
              <a:buFont typeface="Arial"/>
              <a:buChar char="•"/>
              <a:defRPr sz="32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95" name="Text Placeholder 3"/>
          <p:cNvSpPr>
            <a:spLocks noGrp="1"/>
          </p:cNvSpPr>
          <p:nvPr>
            <p:ph type="body" sz="quarter" idx="21"/>
          </p:nvPr>
        </p:nvSpPr>
        <p:spPr>
          <a:xfrm>
            <a:off x="839786" y="2057400"/>
            <a:ext cx="3932241" cy="3811588"/>
          </a:xfrm>
          <a:prstGeom prst="rect">
            <a:avLst/>
          </a:prstGeom>
          <a:ln w="12700">
            <a:noFill/>
            <a:miter lim="400000"/>
          </a:ln>
        </p:spPr>
        <p:txBody>
          <a:bodyPr/>
          <a:lstStyle/>
          <a:p>
            <a:pPr>
              <a:defRPr>
                <a:solidFill>
                  <a:srgbClr val="000000"/>
                </a:solidFill>
                <a:latin typeface="+mn-lt"/>
                <a:ea typeface="+mn-ea"/>
                <a:cs typeface="+mn-cs"/>
                <a:sym typeface="Calibri"/>
              </a:defRPr>
            </a:pPr>
            <a:endParaRPr/>
          </a:p>
        </p:txBody>
      </p:sp>
      <p:sp>
        <p:nvSpPr>
          <p:cNvPr id="196"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203"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204"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205" name="Title Text"/>
          <p:cNvSpPr txBox="1">
            <a:spLocks noGrp="1"/>
          </p:cNvSpPr>
          <p:nvPr>
            <p:ph type="title"/>
          </p:nvPr>
        </p:nvSpPr>
        <p:spPr>
          <a:xfrm>
            <a:off x="839787" y="987424"/>
            <a:ext cx="3932240" cy="1069976"/>
          </a:xfrm>
          <a:prstGeom prst="rect">
            <a:avLst/>
          </a:prstGeom>
        </p:spPr>
        <p:txBody>
          <a:bodyPr anchor="b"/>
          <a:lstStyle>
            <a:lvl1pPr defTabSz="914400">
              <a:lnSpc>
                <a:spcPct val="90000"/>
              </a:lnSpc>
              <a:defRPr sz="3200">
                <a:latin typeface="Calibri Light"/>
                <a:ea typeface="Calibri Light"/>
                <a:cs typeface="Calibri Light"/>
                <a:sym typeface="Calibri Light"/>
              </a:defRPr>
            </a:lvl1pPr>
          </a:lstStyle>
          <a:p>
            <a:r>
              <a:t>Title Text</a:t>
            </a:r>
          </a:p>
        </p:txBody>
      </p:sp>
      <p:sp>
        <p:nvSpPr>
          <p:cNvPr id="206" name="Picture Placeholder 2"/>
          <p:cNvSpPr>
            <a:spLocks noGrp="1"/>
          </p:cNvSpPr>
          <p:nvPr>
            <p:ph type="pic" sz="half" idx="21"/>
          </p:nvPr>
        </p:nvSpPr>
        <p:spPr>
          <a:xfrm>
            <a:off x="5183187" y="987425"/>
            <a:ext cx="6172202" cy="4873625"/>
          </a:xfrm>
          <a:prstGeom prst="rect">
            <a:avLst/>
          </a:prstGeom>
          <a:ln w="12700">
            <a:noFill/>
            <a:miter lim="400000"/>
          </a:ln>
        </p:spPr>
        <p:txBody>
          <a:bodyPr lIns="91439" tIns="45719" rIns="91439" bIns="45719">
            <a:noAutofit/>
          </a:bodyPr>
          <a:lstStyle/>
          <a:p>
            <a:endParaRPr/>
          </a:p>
        </p:txBody>
      </p:sp>
      <p:sp>
        <p:nvSpPr>
          <p:cNvPr id="207" name="Body Level One…"/>
          <p:cNvSpPr txBox="1">
            <a:spLocks noGrp="1"/>
          </p:cNvSpPr>
          <p:nvPr>
            <p:ph type="body" sz="quarter" idx="1"/>
          </p:nvPr>
        </p:nvSpPr>
        <p:spPr>
          <a:xfrm>
            <a:off x="839787" y="2057400"/>
            <a:ext cx="3932240" cy="3811588"/>
          </a:xfrm>
          <a:prstGeom prst="rect">
            <a:avLst/>
          </a:prstGeom>
          <a:ln w="12700">
            <a:noFill/>
            <a:miter lim="400000"/>
          </a:ln>
        </p:spPr>
        <p:txBody>
          <a:bodyPr/>
          <a:lstStyle>
            <a:lvl1pPr defTabSz="914400">
              <a:lnSpc>
                <a:spcPct val="90000"/>
              </a:lnSpc>
              <a:defRPr sz="1600">
                <a:solidFill>
                  <a:srgbClr val="000000"/>
                </a:solidFill>
                <a:latin typeface="+mn-lt"/>
                <a:ea typeface="+mn-ea"/>
                <a:cs typeface="+mn-cs"/>
                <a:sym typeface="Calibri"/>
              </a:defRPr>
            </a:lvl1pPr>
            <a:lvl2pPr defTabSz="914400">
              <a:lnSpc>
                <a:spcPct val="90000"/>
              </a:lnSpc>
              <a:defRPr sz="1600">
                <a:solidFill>
                  <a:srgbClr val="000000"/>
                </a:solidFill>
                <a:latin typeface="+mn-lt"/>
                <a:ea typeface="+mn-ea"/>
                <a:cs typeface="+mn-cs"/>
                <a:sym typeface="Calibri"/>
              </a:defRPr>
            </a:lvl2pPr>
            <a:lvl3pPr marL="0" indent="0" defTabSz="914400">
              <a:lnSpc>
                <a:spcPct val="90000"/>
              </a:lnSpc>
              <a:buSzTx/>
              <a:buNone/>
              <a:defRPr sz="1600">
                <a:solidFill>
                  <a:srgbClr val="000000"/>
                </a:solidFill>
                <a:latin typeface="+mn-lt"/>
                <a:ea typeface="+mn-ea"/>
                <a:cs typeface="+mn-cs"/>
                <a:sym typeface="Calibri"/>
              </a:defRPr>
            </a:lvl3pPr>
            <a:lvl4pPr defTabSz="914400">
              <a:lnSpc>
                <a:spcPct val="90000"/>
              </a:lnSpc>
              <a:defRPr sz="1600">
                <a:solidFill>
                  <a:srgbClr val="000000"/>
                </a:solidFill>
                <a:latin typeface="+mn-lt"/>
                <a:ea typeface="+mn-ea"/>
                <a:cs typeface="+mn-cs"/>
                <a:sym typeface="Calibri"/>
              </a:defRPr>
            </a:lvl4pPr>
            <a:lvl5pPr defTabSz="914400">
              <a:lnSpc>
                <a:spcPct val="90000"/>
              </a:lnSpc>
              <a:defRPr sz="16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24"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25" name="Picture 8" descr="Picture 8"/>
          <p:cNvPicPr>
            <a:picLocks noChangeAspect="1"/>
          </p:cNvPicPr>
          <p:nvPr/>
        </p:nvPicPr>
        <p:blipFill>
          <a:blip r:embed="rId2"/>
          <a:stretch>
            <a:fillRect/>
          </a:stretch>
        </p:blipFill>
        <p:spPr>
          <a:xfrm>
            <a:off x="2893484" y="1600200"/>
            <a:ext cx="6400802" cy="927101"/>
          </a:xfrm>
          <a:prstGeom prst="rect">
            <a:avLst/>
          </a:prstGeom>
          <a:ln w="12700">
            <a:miter lim="400000"/>
          </a:ln>
        </p:spPr>
      </p:pic>
      <p:sp>
        <p:nvSpPr>
          <p:cNvPr id="26" name="TextBox 1"/>
          <p:cNvSpPr txBox="1"/>
          <p:nvPr/>
        </p:nvSpPr>
        <p:spPr>
          <a:xfrm>
            <a:off x="3071779" y="3271026"/>
            <a:ext cx="6044210" cy="6341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200">
                <a:solidFill>
                  <a:srgbClr val="FFFFFF"/>
                </a:solidFill>
              </a:defRPr>
            </a:lvl1pPr>
          </a:lstStyle>
          <a:p>
            <a:r>
              <a:t>AutoDrive Challenge II</a:t>
            </a:r>
          </a:p>
        </p:txBody>
      </p:sp>
      <p:sp>
        <p:nvSpPr>
          <p:cNvPr id="27" name="Title Text"/>
          <p:cNvSpPr txBox="1">
            <a:spLocks noGrp="1"/>
          </p:cNvSpPr>
          <p:nvPr>
            <p:ph type="title"/>
          </p:nvPr>
        </p:nvSpPr>
        <p:spPr>
          <a:xfrm>
            <a:off x="1524000" y="1122362"/>
            <a:ext cx="9144000" cy="2387601"/>
          </a:xfrm>
          <a:prstGeom prst="rect">
            <a:avLst/>
          </a:prstGeom>
        </p:spPr>
        <p:txBody>
          <a:bodyPr anchor="b"/>
          <a:lstStyle>
            <a:lvl1pPr algn="ctr">
              <a:defRPr sz="6000">
                <a:latin typeface="+mn-lt"/>
                <a:ea typeface="+mn-ea"/>
                <a:cs typeface="+mn-cs"/>
                <a:sym typeface="Calibri"/>
              </a:defRPr>
            </a:lvl1pPr>
          </a:lstStyle>
          <a:p>
            <a:r>
              <a:t>Title Text</a:t>
            </a:r>
          </a:p>
        </p:txBody>
      </p:sp>
      <p:sp>
        <p:nvSpPr>
          <p:cNvPr id="28" name="Body Level One…"/>
          <p:cNvSpPr txBox="1">
            <a:spLocks noGrp="1"/>
          </p:cNvSpPr>
          <p:nvPr>
            <p:ph type="body" sz="quarter" idx="1"/>
          </p:nvPr>
        </p:nvSpPr>
        <p:spPr>
          <a:xfrm>
            <a:off x="1524000" y="3602037"/>
            <a:ext cx="9144000" cy="1655764"/>
          </a:xfrm>
          <a:prstGeom prst="rect">
            <a:avLst/>
          </a:prstGeom>
          <a:ln w="12700">
            <a:noFill/>
            <a:miter lim="400000"/>
          </a:ln>
        </p:spPr>
        <p:txBody>
          <a:bodyPr/>
          <a:lstStyle>
            <a:lvl1pPr algn="ctr">
              <a:spcBef>
                <a:spcPts val="500"/>
              </a:spcBef>
              <a:defRPr sz="2400">
                <a:solidFill>
                  <a:srgbClr val="000000"/>
                </a:solidFill>
                <a:latin typeface="+mn-lt"/>
                <a:ea typeface="+mn-ea"/>
                <a:cs typeface="+mn-cs"/>
                <a:sym typeface="Calibri"/>
              </a:defRPr>
            </a:lvl1pPr>
            <a:lvl2pPr algn="ctr">
              <a:spcBef>
                <a:spcPts val="500"/>
              </a:spcBef>
              <a:defRPr sz="2400">
                <a:solidFill>
                  <a:srgbClr val="000000"/>
                </a:solidFill>
                <a:latin typeface="+mn-lt"/>
                <a:ea typeface="+mn-ea"/>
                <a:cs typeface="+mn-cs"/>
                <a:sym typeface="Calibri"/>
              </a:defRPr>
            </a:lvl2pPr>
            <a:lvl3pPr marL="0" indent="0" algn="ctr">
              <a:spcBef>
                <a:spcPts val="500"/>
              </a:spcBef>
              <a:buSzTx/>
              <a:buNone/>
              <a:defRPr sz="2400">
                <a:solidFill>
                  <a:srgbClr val="000000"/>
                </a:solidFill>
                <a:latin typeface="+mn-lt"/>
                <a:ea typeface="+mn-ea"/>
                <a:cs typeface="+mn-cs"/>
                <a:sym typeface="Calibri"/>
              </a:defRPr>
            </a:lvl3pPr>
            <a:lvl4pPr algn="ctr">
              <a:spcBef>
                <a:spcPts val="500"/>
              </a:spcBef>
              <a:defRPr sz="2400">
                <a:solidFill>
                  <a:srgbClr val="000000"/>
                </a:solidFill>
                <a:latin typeface="+mn-lt"/>
                <a:ea typeface="+mn-ea"/>
                <a:cs typeface="+mn-cs"/>
                <a:sym typeface="Calibri"/>
              </a:defRPr>
            </a:lvl4pPr>
            <a:lvl5pPr algn="ctr">
              <a:spcBef>
                <a:spcPts val="500"/>
              </a:spcBef>
              <a:defRPr sz="24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xfrm>
            <a:off x="0" y="0"/>
            <a:ext cx="335864" cy="333086"/>
          </a:xfrm>
          <a:prstGeom prst="rect">
            <a:avLst/>
          </a:prstGeom>
        </p:spPr>
        <p:txBody>
          <a:bodyPr/>
          <a:lstStyle>
            <a:lvl1pPr>
              <a:defRPr sz="18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ext Slide">
    <p:spTree>
      <p:nvGrpSpPr>
        <p:cNvPr id="1" name=""/>
        <p:cNvGrpSpPr/>
        <p:nvPr/>
      </p:nvGrpSpPr>
      <p:grpSpPr>
        <a:xfrm>
          <a:off x="0" y="0"/>
          <a:ext cx="0" cy="0"/>
          <a:chOff x="0" y="0"/>
          <a:chExt cx="0" cy="0"/>
        </a:xfrm>
      </p:grpSpPr>
      <p:sp>
        <p:nvSpPr>
          <p:cNvPr id="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 name="Title Text"/>
          <p:cNvSpPr txBox="1">
            <a:spLocks noGrp="1"/>
          </p:cNvSpPr>
          <p:nvPr>
            <p:ph type="title"/>
          </p:nvPr>
        </p:nvSpPr>
        <p:spPr>
          <a:prstGeom prst="rect">
            <a:avLst/>
          </a:prstGeom>
        </p:spPr>
        <p:txBody>
          <a:bodyPr/>
          <a:lstStyle/>
          <a:p>
            <a:r>
              <a:t>Title Text</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g Phrase-Word Slide WHITE1">
    <p:spTree>
      <p:nvGrpSpPr>
        <p:cNvPr id="1" name=""/>
        <p:cNvGrpSpPr/>
        <p:nvPr/>
      </p:nvGrpSpPr>
      <p:grpSpPr>
        <a:xfrm>
          <a:off x="0" y="0"/>
          <a:ext cx="0" cy="0"/>
          <a:chOff x="0" y="0"/>
          <a:chExt cx="0" cy="0"/>
        </a:xfrm>
      </p:grpSpPr>
      <p:sp>
        <p:nvSpPr>
          <p:cNvPr id="45" name="Body Level One…"/>
          <p:cNvSpPr txBox="1">
            <a:spLocks noGrp="1"/>
          </p:cNvSpPr>
          <p:nvPr>
            <p:ph type="body" idx="1"/>
          </p:nvPr>
        </p:nvSpPr>
        <p:spPr>
          <a:xfrm>
            <a:off x="869008" y="1734522"/>
            <a:ext cx="9592028" cy="4417351"/>
          </a:xfrm>
          <a:prstGeom prst="rect">
            <a:avLst/>
          </a:prstGeom>
        </p:spPr>
        <p:txBody>
          <a:bodyPr/>
          <a:lstStyle>
            <a:lvl1pPr>
              <a:lnSpc>
                <a:spcPts val="11200"/>
              </a:lnSpc>
              <a:spcBef>
                <a:spcPts val="0"/>
              </a:spcBef>
              <a:defRPr sz="10600" b="1"/>
            </a:lvl1pPr>
            <a:lvl2pPr>
              <a:lnSpc>
                <a:spcPts val="11200"/>
              </a:lnSpc>
              <a:spcBef>
                <a:spcPts val="0"/>
              </a:spcBef>
              <a:defRPr sz="10600" b="1"/>
            </a:lvl2pPr>
            <a:lvl3pPr marL="937820" indent="-1242613">
              <a:lnSpc>
                <a:spcPts val="11200"/>
              </a:lnSpc>
              <a:spcBef>
                <a:spcPts val="0"/>
              </a:spcBef>
              <a:defRPr sz="10600" b="1"/>
            </a:lvl3pPr>
            <a:lvl4pPr>
              <a:lnSpc>
                <a:spcPts val="11200"/>
              </a:lnSpc>
              <a:spcBef>
                <a:spcPts val="0"/>
              </a:spcBef>
              <a:defRPr sz="10600" b="1"/>
            </a:lvl4pPr>
            <a:lvl5pPr>
              <a:lnSpc>
                <a:spcPts val="11200"/>
              </a:lnSpc>
              <a:spcBef>
                <a:spcPts val="0"/>
              </a:spcBef>
              <a:defRPr sz="10600" b="1"/>
            </a:lvl5pPr>
          </a:lstStyle>
          <a:p>
            <a:r>
              <a:t>Body Level One</a:t>
            </a:r>
          </a:p>
          <a:p>
            <a:pPr lvl="1"/>
            <a:r>
              <a:t>Body Level Two</a:t>
            </a:r>
          </a:p>
          <a:p>
            <a:pPr lvl="2"/>
            <a:r>
              <a:t>Body Level Three</a:t>
            </a:r>
          </a:p>
          <a:p>
            <a:pPr lvl="3"/>
            <a:r>
              <a:t>Body Level Four</a:t>
            </a:r>
          </a:p>
          <a:p>
            <a:pPr lvl="4"/>
            <a:r>
              <a:t>Body Level Five</a:t>
            </a:r>
          </a:p>
        </p:txBody>
      </p:sp>
      <p:sp>
        <p:nvSpPr>
          <p:cNvPr id="46" name="Title Text"/>
          <p:cNvSpPr txBox="1">
            <a:spLocks noGrp="1"/>
          </p:cNvSpPr>
          <p:nvPr>
            <p:ph type="title"/>
          </p:nvPr>
        </p:nvSpPr>
        <p:spPr>
          <a:prstGeom prst="rect">
            <a:avLst/>
          </a:prstGeom>
        </p:spPr>
        <p:txBody>
          <a:bodyPr/>
          <a:lstStyle/>
          <a:p>
            <a:r>
              <a:t>Title Text</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ig Phrase-Word Slide RED">
    <p:spTree>
      <p:nvGrpSpPr>
        <p:cNvPr id="1" name=""/>
        <p:cNvGrpSpPr/>
        <p:nvPr/>
      </p:nvGrpSpPr>
      <p:grpSpPr>
        <a:xfrm>
          <a:off x="0" y="0"/>
          <a:ext cx="0" cy="0"/>
          <a:chOff x="0" y="0"/>
          <a:chExt cx="0" cy="0"/>
        </a:xfrm>
      </p:grpSpPr>
      <p:sp>
        <p:nvSpPr>
          <p:cNvPr id="54" name="Rectangle 5"/>
          <p:cNvSpPr/>
          <p:nvPr/>
        </p:nvSpPr>
        <p:spPr>
          <a:xfrm>
            <a:off x="0" y="910167"/>
            <a:ext cx="12192000" cy="5947836"/>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a:solidFill>
                  <a:srgbClr val="BB0000"/>
                </a:solidFill>
                <a:latin typeface="Arial"/>
                <a:ea typeface="Arial"/>
                <a:cs typeface="Arial"/>
                <a:sym typeface="Arial"/>
              </a:defRPr>
            </a:pPr>
            <a:endParaRPr/>
          </a:p>
        </p:txBody>
      </p:sp>
      <p:sp>
        <p:nvSpPr>
          <p:cNvPr id="55" name="Body Level One…"/>
          <p:cNvSpPr txBox="1">
            <a:spLocks noGrp="1"/>
          </p:cNvSpPr>
          <p:nvPr>
            <p:ph type="body" sz="quarter" idx="1"/>
          </p:nvPr>
        </p:nvSpPr>
        <p:spPr>
          <a:xfrm>
            <a:off x="7431851" y="242138"/>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6" name="Title Text"/>
          <p:cNvSpPr txBox="1">
            <a:spLocks noGrp="1"/>
          </p:cNvSpPr>
          <p:nvPr>
            <p:ph type="title"/>
          </p:nvPr>
        </p:nvSpPr>
        <p:spPr>
          <a:prstGeom prst="rect">
            <a:avLst/>
          </a:prstGeom>
        </p:spPr>
        <p:txBody>
          <a:body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Quote Slide">
    <p:spTree>
      <p:nvGrpSpPr>
        <p:cNvPr id="1" name=""/>
        <p:cNvGrpSpPr/>
        <p:nvPr/>
      </p:nvGrpSpPr>
      <p:grpSpPr>
        <a:xfrm>
          <a:off x="0" y="0"/>
          <a:ext cx="0" cy="0"/>
          <a:chOff x="0" y="0"/>
          <a:chExt cx="0" cy="0"/>
        </a:xfrm>
      </p:grpSpPr>
      <p:sp>
        <p:nvSpPr>
          <p:cNvPr id="64"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65" name="Text Placeholder 13"/>
          <p:cNvSpPr>
            <a:spLocks noGrp="1"/>
          </p:cNvSpPr>
          <p:nvPr>
            <p:ph type="body" idx="21"/>
          </p:nvPr>
        </p:nvSpPr>
        <p:spPr>
          <a:xfrm>
            <a:off x="1247327" y="1611529"/>
            <a:ext cx="9600512" cy="3789979"/>
          </a:xfrm>
          <a:prstGeom prst="rect">
            <a:avLst/>
          </a:prstGeom>
        </p:spPr>
        <p:txBody>
          <a:bodyPr/>
          <a:lstStyle/>
          <a:p>
            <a:pPr>
              <a:defRPr>
                <a:solidFill>
                  <a:srgbClr val="000000"/>
                </a:solidFill>
                <a:latin typeface="+mn-lt"/>
                <a:ea typeface="+mn-ea"/>
                <a:cs typeface="+mn-cs"/>
                <a:sym typeface="Calibri"/>
              </a:defRPr>
            </a:pPr>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Full Photo Slide">
    <p:spTree>
      <p:nvGrpSpPr>
        <p:cNvPr id="1" name=""/>
        <p:cNvGrpSpPr/>
        <p:nvPr/>
      </p:nvGrpSpPr>
      <p:grpSpPr>
        <a:xfrm>
          <a:off x="0" y="0"/>
          <a:ext cx="0" cy="0"/>
          <a:chOff x="0" y="0"/>
          <a:chExt cx="0" cy="0"/>
        </a:xfrm>
      </p:grpSpPr>
      <p:sp>
        <p:nvSpPr>
          <p:cNvPr id="74" name="Picture Placeholder 6"/>
          <p:cNvSpPr>
            <a:spLocks noGrp="1"/>
          </p:cNvSpPr>
          <p:nvPr>
            <p:ph type="pic" idx="21"/>
          </p:nvPr>
        </p:nvSpPr>
        <p:spPr>
          <a:xfrm>
            <a:off x="0" y="923936"/>
            <a:ext cx="12192000" cy="5934065"/>
          </a:xfrm>
          <a:prstGeom prst="rect">
            <a:avLst/>
          </a:prstGeom>
          <a:ln w="12700">
            <a:noFill/>
            <a:miter lim="400000"/>
          </a:ln>
        </p:spPr>
        <p:txBody>
          <a:bodyPr lIns="91439" tIns="45719" rIns="91439" bIns="45719">
            <a:noAutofit/>
          </a:bodyPr>
          <a:lstStyle/>
          <a:p>
            <a:endParaRPr/>
          </a:p>
        </p:txBody>
      </p:sp>
      <p:sp>
        <p:nvSpPr>
          <p:cNvPr id="75"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76" name="Title Text"/>
          <p:cNvSpPr txBox="1">
            <a:spLocks noGrp="1"/>
          </p:cNvSpPr>
          <p:nvPr>
            <p:ph type="title"/>
          </p:nvPr>
        </p:nvSpPr>
        <p:spPr>
          <a:prstGeom prst="rect">
            <a:avLst/>
          </a:prstGeom>
        </p:spPr>
        <p:txBody>
          <a:bodyPr/>
          <a:lstStyle/>
          <a:p>
            <a:r>
              <a:t>Title Text</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Text Slide">
    <p:spTree>
      <p:nvGrpSpPr>
        <p:cNvPr id="1" name=""/>
        <p:cNvGrpSpPr/>
        <p:nvPr/>
      </p:nvGrpSpPr>
      <p:grpSpPr>
        <a:xfrm>
          <a:off x="0" y="0"/>
          <a:ext cx="0" cy="0"/>
          <a:chOff x="0" y="0"/>
          <a:chExt cx="0" cy="0"/>
        </a:xfrm>
      </p:grpSpPr>
      <p:sp>
        <p:nvSpPr>
          <p:cNvPr id="84" name="Picture Placeholder 6"/>
          <p:cNvSpPr>
            <a:spLocks noGrp="1"/>
          </p:cNvSpPr>
          <p:nvPr>
            <p:ph type="pic" sz="half" idx="21"/>
          </p:nvPr>
        </p:nvSpPr>
        <p:spPr>
          <a:xfrm>
            <a:off x="0" y="923936"/>
            <a:ext cx="5178467" cy="5934065"/>
          </a:xfrm>
          <a:prstGeom prst="rect">
            <a:avLst/>
          </a:prstGeom>
          <a:ln w="12700">
            <a:noFill/>
            <a:miter lim="400000"/>
          </a:ln>
        </p:spPr>
        <p:txBody>
          <a:bodyPr lIns="91439" tIns="45719" rIns="91439" bIns="45719">
            <a:noAutofit/>
          </a:bodyPr>
          <a:lstStyle/>
          <a:p>
            <a:endParaRPr/>
          </a:p>
        </p:txBody>
      </p:sp>
      <p:sp>
        <p:nvSpPr>
          <p:cNvPr id="85" name="Body Level One…"/>
          <p:cNvSpPr txBox="1">
            <a:spLocks noGrp="1"/>
          </p:cNvSpPr>
          <p:nvPr>
            <p:ph type="body" sz="half" idx="1"/>
          </p:nvPr>
        </p:nvSpPr>
        <p:spPr>
          <a:xfrm>
            <a:off x="5516791" y="1830388"/>
            <a:ext cx="6268673" cy="4525963"/>
          </a:xfrm>
          <a:prstGeom prst="rect">
            <a:avLst/>
          </a:prstGeom>
        </p:spPr>
        <p:txBody>
          <a:bodyPr/>
          <a:lstStyle>
            <a:lvl1pPr>
              <a:lnSpc>
                <a:spcPts val="4500"/>
              </a:lnSpc>
              <a:spcBef>
                <a:spcPts val="0"/>
              </a:spcBef>
            </a:lvl1pPr>
            <a:lvl2pPr>
              <a:lnSpc>
                <a:spcPts val="4500"/>
              </a:lnSpc>
              <a:spcBef>
                <a:spcPts val="0"/>
              </a:spcBef>
            </a:lvl2pPr>
            <a:lvl3pPr>
              <a:lnSpc>
                <a:spcPts val="4500"/>
              </a:lnSpc>
              <a:spcBef>
                <a:spcPts val="0"/>
              </a:spcBef>
            </a:lvl3pPr>
            <a:lvl4pPr>
              <a:lnSpc>
                <a:spcPts val="4500"/>
              </a:lnSpc>
              <a:spcBef>
                <a:spcPts val="0"/>
              </a:spcBef>
            </a:lvl4pPr>
            <a:lvl5pPr>
              <a:lnSpc>
                <a:spcPts val="4500"/>
              </a:lnSpc>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86" name="Title Text"/>
          <p:cNvSpPr txBox="1">
            <a:spLocks noGrp="1"/>
          </p:cNvSpPr>
          <p:nvPr>
            <p:ph type="title"/>
          </p:nvPr>
        </p:nvSpPr>
        <p:spPr>
          <a:prstGeom prst="rect">
            <a:avLst/>
          </a:prstGeom>
        </p:spPr>
        <p:txBody>
          <a:bodyPr/>
          <a:lstStyle/>
          <a:p>
            <a:r>
              <a:t>Title Text</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4"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95" name="Title Text"/>
          <p:cNvSpPr txBox="1">
            <a:spLocks noGrp="1"/>
          </p:cNvSpPr>
          <p:nvPr>
            <p:ph type="title"/>
          </p:nvPr>
        </p:nvSpPr>
        <p:spPr>
          <a:prstGeom prst="rect">
            <a:avLst/>
          </a:prstGeom>
        </p:spPr>
        <p:txBody>
          <a:bodyPr/>
          <a:lstStyle/>
          <a:p>
            <a:r>
              <a:t>Title Text</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Group 6"/>
          <p:cNvGrpSpPr/>
          <p:nvPr/>
        </p:nvGrpSpPr>
        <p:grpSpPr>
          <a:xfrm>
            <a:off x="0" y="1"/>
            <a:ext cx="12192000" cy="910172"/>
            <a:chOff x="0" y="0"/>
            <a:chExt cx="12192000" cy="910170"/>
          </a:xfrm>
        </p:grpSpPr>
        <p:sp>
          <p:nvSpPr>
            <p:cNvPr id="2" name="Rectangle 7"/>
            <p:cNvSpPr/>
            <p:nvPr/>
          </p:nvSpPr>
          <p:spPr>
            <a:xfrm>
              <a:off x="0" y="0"/>
              <a:ext cx="12192000" cy="910172"/>
            </a:xfrm>
            <a:prstGeom prst="rect">
              <a:avLst/>
            </a:prstGeom>
            <a:solidFill>
              <a:srgbClr val="B70F20"/>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pic>
          <p:nvPicPr>
            <p:cNvPr id="3" name="Picture 8" descr="Picture 8"/>
            <p:cNvPicPr>
              <a:picLocks noChangeAspect="1"/>
            </p:cNvPicPr>
            <p:nvPr/>
          </p:nvPicPr>
          <p:blipFill>
            <a:blip r:embed="rId21"/>
            <a:stretch>
              <a:fillRect/>
            </a:stretch>
          </p:blipFill>
          <p:spPr>
            <a:xfrm>
              <a:off x="409221" y="197909"/>
              <a:ext cx="3251203" cy="471427"/>
            </a:xfrm>
            <a:prstGeom prst="rect">
              <a:avLst/>
            </a:prstGeom>
            <a:ln w="12700" cap="flat">
              <a:noFill/>
              <a:miter lim="400000"/>
            </a:ln>
            <a:effectLst/>
          </p:spPr>
        </p:pic>
      </p:grpSp>
      <p:sp>
        <p:nvSpPr>
          <p:cNvPr id="5" name="Body Level One…"/>
          <p:cNvSpPr txBox="1">
            <a:spLocks noGrp="1"/>
          </p:cNvSpPr>
          <p:nvPr>
            <p:ph type="body" idx="1"/>
          </p:nvPr>
        </p:nvSpPr>
        <p:spPr>
          <a:xfrm>
            <a:off x="995907" y="1830388"/>
            <a:ext cx="10972801" cy="4525963"/>
          </a:xfrm>
          <a:prstGeom prst="rect">
            <a:avLst/>
          </a:prstGeom>
          <a:ln>
            <a:solidFill>
              <a:srgbClr val="FFFFFF"/>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6" name="Title Text"/>
          <p:cNvSpPr txBox="1">
            <a:spLocks noGrp="1"/>
          </p:cNvSpPr>
          <p:nvPr>
            <p:ph type="title"/>
          </p:nvPr>
        </p:nvSpPr>
        <p:spPr>
          <a:xfrm>
            <a:off x="157380" y="1052952"/>
            <a:ext cx="6078074"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Title Text</a:t>
            </a:r>
          </a:p>
        </p:txBody>
      </p:sp>
      <p:sp>
        <p:nvSpPr>
          <p:cNvPr id="7" name="Slide Number"/>
          <p:cNvSpPr txBox="1">
            <a:spLocks noGrp="1"/>
          </p:cNvSpPr>
          <p:nvPr>
            <p:ph type="sldNum" sz="quarter" idx="2"/>
          </p:nvPr>
        </p:nvSpPr>
        <p:spPr>
          <a:xfrm>
            <a:off x="11358033" y="6352116"/>
            <a:ext cx="400790" cy="387514"/>
          </a:xfrm>
          <a:prstGeom prst="rect">
            <a:avLst/>
          </a:prstGeom>
          <a:ln w="12700">
            <a:miter lim="400000"/>
          </a:ln>
        </p:spPr>
        <p:txBody>
          <a:bodyPr wrap="none" lIns="45718" tIns="45718" rIns="45718" bIns="45718">
            <a:spAutoFit/>
          </a:bodyPr>
          <a:lstStyle>
            <a:lvl1pPr>
              <a:defRPr sz="2100">
                <a:solidFill>
                  <a:srgbClr val="636D6E"/>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1pPr>
      <a:lvl2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2pPr>
      <a:lvl3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3pPr>
      <a:lvl4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4pPr>
      <a:lvl5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5pPr>
      <a:lvl6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6pPr>
      <a:lvl7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7pPr>
      <a:lvl8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8pPr>
      <a:lvl9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9pPr>
    </p:titleStyle>
    <p:bodyStyle>
      <a:lvl1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1pPr>
      <a:lvl2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2pPr>
      <a:lvl3pPr marL="187563" marR="0" indent="-492355"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3pPr>
      <a:lvl4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4pPr>
      <a:lvl5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5pPr>
      <a:lvl6pPr marL="3540280" marR="0" indent="-492355"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6pPr>
      <a:lvl7pPr marL="4149864"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7pPr>
      <a:lvl8pPr marL="4759450"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8pPr>
      <a:lvl9pPr marL="5369033"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9pPr>
    </p:bodyStyle>
    <p:otherStyle>
      <a:lvl1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1pPr>
      <a:lvl2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2pPr>
      <a:lvl3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3pPr>
      <a:lvl4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4pPr>
      <a:lvl5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5pPr>
      <a:lvl6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6pPr>
      <a:lvl7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7pPr>
      <a:lvl8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8pPr>
      <a:lvl9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19.gi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hyperlink" Target="https://ieeexplore.ieee.org/xpl/conhome/10004440/proceeding"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hyperlink" Target="https://doi.org/10.1080/00423114.2018.1537494"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p:nvPr/>
        </p:nvSpPr>
        <p:spPr>
          <a:xfrm>
            <a:off x="932688" y="3043717"/>
            <a:ext cx="9863328" cy="1015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t">
            <a:spAutoFit/>
          </a:bodyPr>
          <a:lstStyle>
            <a:lvl1pPr algn="ctr" defTabSz="609584">
              <a:defRPr sz="6000">
                <a:solidFill>
                  <a:srgbClr val="FFFFFF"/>
                </a:solidFill>
                <a:latin typeface="Calibri Light"/>
                <a:ea typeface="Calibri Light"/>
                <a:cs typeface="Calibri Light"/>
                <a:sym typeface="Calibri Light"/>
              </a:defRPr>
            </a:lvl1pPr>
          </a:lstStyle>
          <a:p>
            <a:r>
              <a:rPr lang="en-US" dirty="0" err="1"/>
              <a:t>SiL</a:t>
            </a:r>
            <a:r>
              <a:rPr lang="en-US" dirty="0"/>
              <a:t>, </a:t>
            </a:r>
            <a:r>
              <a:rPr lang="en-US" dirty="0" err="1"/>
              <a:t>HiL</a:t>
            </a:r>
            <a:r>
              <a:rPr lang="en-US" dirty="0"/>
              <a:t> testing plan for Year 2</a:t>
            </a:r>
          </a:p>
        </p:txBody>
      </p:sp>
      <p:pic>
        <p:nvPicPr>
          <p:cNvPr id="224" name="Picture 5" descr="Picture 5"/>
          <p:cNvPicPr>
            <a:picLocks noChangeAspect="1"/>
          </p:cNvPicPr>
          <p:nvPr/>
        </p:nvPicPr>
        <p:blipFill>
          <a:blip r:embed="rId2"/>
          <a:stretch>
            <a:fillRect/>
          </a:stretch>
        </p:blipFill>
        <p:spPr>
          <a:xfrm>
            <a:off x="356725" y="294032"/>
            <a:ext cx="4672859" cy="216093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C65BA4-F5E9-D54E-AB7D-DA52DBB98F30}"/>
              </a:ext>
            </a:extLst>
          </p:cNvPr>
          <p:cNvSpPr>
            <a:spLocks noGrp="1"/>
          </p:cNvSpPr>
          <p:nvPr>
            <p:ph type="body" idx="1"/>
          </p:nvPr>
        </p:nvSpPr>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Three main categories in which path tracking algorithms can be classified: (1) Geometric path tracking methods; (2) Kinematic model-based path tracking methods; (3) Dynamic model-based path tracking methods</a:t>
            </a:r>
          </a:p>
          <a:p>
            <a:pPr marL="0" indent="0">
              <a:buNone/>
            </a:pPr>
            <a:r>
              <a:rPr lang="en-US" sz="1200" dirty="0">
                <a:latin typeface="Times New Roman" panose="02020603050405020304" pitchFamily="18" charset="0"/>
                <a:cs typeface="Times New Roman" panose="02020603050405020304" pitchFamily="18" charset="0"/>
              </a:rPr>
              <a:t>1) Geometric path tracking methods; </a:t>
            </a:r>
          </a:p>
          <a:p>
            <a:pPr marL="0" indent="0">
              <a:buNone/>
            </a:pPr>
            <a:r>
              <a:rPr lang="en-US" sz="1200" dirty="0">
                <a:latin typeface="Times New Roman" panose="02020603050405020304" pitchFamily="18" charset="0"/>
                <a:cs typeface="Times New Roman" panose="02020603050405020304" pitchFamily="18" charset="0"/>
              </a:rPr>
              <a:t>Based on the geometry of the vehicle and reference points.</a:t>
            </a:r>
          </a:p>
          <a:p>
            <a:pPr marL="0" indent="0">
              <a:buNone/>
            </a:pPr>
            <a:r>
              <a:rPr lang="en-US" sz="1200" dirty="0">
                <a:latin typeface="Times New Roman" panose="02020603050405020304" pitchFamily="18" charset="0"/>
                <a:cs typeface="Times New Roman" panose="02020603050405020304" pitchFamily="18" charset="0"/>
              </a:rPr>
              <a:t>2) Kinematic model-based path tracking methods;</a:t>
            </a:r>
          </a:p>
          <a:p>
            <a:pPr marL="0" indent="0">
              <a:buNone/>
            </a:pPr>
            <a:r>
              <a:rPr lang="en-US" sz="1200" dirty="0">
                <a:latin typeface="Times New Roman" panose="02020603050405020304" pitchFamily="18" charset="0"/>
                <a:cs typeface="Times New Roman" panose="02020603050405020304" pitchFamily="18" charset="0"/>
              </a:rPr>
              <a:t>By employing a kinematic model, all phenomena that occur between the wheels and the road, which give rise to the so-called slipping conditions, are neglected</a:t>
            </a:r>
          </a:p>
          <a:p>
            <a:pPr marL="0" indent="0">
              <a:buNone/>
            </a:pPr>
            <a:r>
              <a:rPr lang="en-US" sz="1200" dirty="0">
                <a:latin typeface="Times New Roman" panose="02020603050405020304" pitchFamily="18" charset="0"/>
                <a:cs typeface="Times New Roman" panose="02020603050405020304" pitchFamily="18" charset="0"/>
              </a:rPr>
              <a:t>3) Dynamic model-based path-tracking methods</a:t>
            </a:r>
          </a:p>
          <a:p>
            <a:pPr marL="342900" indent="-342900">
              <a:buAutoNum type="arabicParenBoth"/>
            </a:pPr>
            <a:endParaRPr lang="en-US" sz="1200" dirty="0">
              <a:latin typeface="Times New Roman" panose="02020603050405020304" pitchFamily="18" charset="0"/>
              <a:cs typeface="Times New Roman" panose="02020603050405020304" pitchFamily="18" charset="0"/>
            </a:endParaRPr>
          </a:p>
          <a:p>
            <a:pPr marL="0" indent="0">
              <a:buNone/>
            </a:pPr>
            <a:endParaRPr lang="en-US" sz="1200" b="1" i="1" dirty="0">
              <a:latin typeface="Times New Roman" panose="02020603050405020304" pitchFamily="18" charset="0"/>
              <a:cs typeface="Times New Roman" panose="02020603050405020304" pitchFamily="18" charset="0"/>
            </a:endParaRPr>
          </a:p>
          <a:p>
            <a:pPr marL="0" indent="0">
              <a:buNone/>
            </a:pPr>
            <a:endParaRPr lang="en-US" sz="1200" dirty="0"/>
          </a:p>
        </p:txBody>
      </p:sp>
    </p:spTree>
    <p:extLst>
      <p:ext uri="{BB962C8B-B14F-4D97-AF65-F5344CB8AC3E}">
        <p14:creationId xmlns:p14="http://schemas.microsoft.com/office/powerpoint/2010/main" val="116542517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38D2-0345-28C2-7451-55C45D208780}"/>
              </a:ext>
            </a:extLst>
          </p:cNvPr>
          <p:cNvSpPr>
            <a:spLocks noGrp="1"/>
          </p:cNvSpPr>
          <p:nvPr>
            <p:ph type="title"/>
          </p:nvPr>
        </p:nvSpPr>
        <p:spPr>
          <a:xfrm>
            <a:off x="792480" y="259988"/>
            <a:ext cx="6984359" cy="562972"/>
          </a:xfrm>
        </p:spPr>
        <p:txBody>
          <a:bodyPr>
            <a:noAutofit/>
          </a:bodyPr>
          <a:lstStyle/>
          <a:p>
            <a:r>
              <a:rPr lang="en-US" sz="2400" dirty="0"/>
              <a:t>Highway Lane Change development framework</a:t>
            </a:r>
          </a:p>
        </p:txBody>
      </p:sp>
      <p:sp>
        <p:nvSpPr>
          <p:cNvPr id="4" name="Oval 3">
            <a:extLst>
              <a:ext uri="{FF2B5EF4-FFF2-40B4-BE49-F238E27FC236}">
                <a16:creationId xmlns:a16="http://schemas.microsoft.com/office/drawing/2014/main" id="{21C43385-7F92-0A43-488C-6F7C233FA838}"/>
              </a:ext>
            </a:extLst>
          </p:cNvPr>
          <p:cNvSpPr/>
          <p:nvPr/>
        </p:nvSpPr>
        <p:spPr>
          <a:xfrm>
            <a:off x="4806697" y="3340148"/>
            <a:ext cx="2234184" cy="908858"/>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Sensor Fusion in Simulation </a:t>
            </a:r>
          </a:p>
        </p:txBody>
      </p:sp>
      <p:sp>
        <p:nvSpPr>
          <p:cNvPr id="5" name="Oval 4">
            <a:extLst>
              <a:ext uri="{FF2B5EF4-FFF2-40B4-BE49-F238E27FC236}">
                <a16:creationId xmlns:a16="http://schemas.microsoft.com/office/drawing/2014/main" id="{C17D2D9E-2339-2BC9-5A45-15CF687520EC}"/>
              </a:ext>
            </a:extLst>
          </p:cNvPr>
          <p:cNvSpPr/>
          <p:nvPr/>
        </p:nvSpPr>
        <p:spPr>
          <a:xfrm>
            <a:off x="8049771" y="3413483"/>
            <a:ext cx="3886199" cy="908858"/>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Reformat the sensor fusion data in a usable format</a:t>
            </a:r>
            <a:r>
              <a:rPr lang="en-US" dirty="0"/>
              <a:t>.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6" name="Oval 5">
            <a:extLst>
              <a:ext uri="{FF2B5EF4-FFF2-40B4-BE49-F238E27FC236}">
                <a16:creationId xmlns:a16="http://schemas.microsoft.com/office/drawing/2014/main" id="{7DDE2A05-7B68-4E76-6503-0B037F0D5149}"/>
              </a:ext>
            </a:extLst>
          </p:cNvPr>
          <p:cNvSpPr/>
          <p:nvPr/>
        </p:nvSpPr>
        <p:spPr>
          <a:xfrm>
            <a:off x="222503" y="3154354"/>
            <a:ext cx="3575304" cy="1298371"/>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Scenario and Sensor architecture design in MATLAB.</a:t>
            </a:r>
          </a:p>
        </p:txBody>
      </p:sp>
      <p:sp>
        <p:nvSpPr>
          <p:cNvPr id="16" name="Oval 15">
            <a:extLst>
              <a:ext uri="{FF2B5EF4-FFF2-40B4-BE49-F238E27FC236}">
                <a16:creationId xmlns:a16="http://schemas.microsoft.com/office/drawing/2014/main" id="{41D85C70-9F54-42C5-BB5A-7D014828B056}"/>
              </a:ext>
            </a:extLst>
          </p:cNvPr>
          <p:cNvSpPr/>
          <p:nvPr/>
        </p:nvSpPr>
        <p:spPr>
          <a:xfrm>
            <a:off x="7626096" y="5385816"/>
            <a:ext cx="4309874" cy="519345"/>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Develop lane change algorithm</a:t>
            </a:r>
          </a:p>
        </p:txBody>
      </p:sp>
      <p:sp>
        <p:nvSpPr>
          <p:cNvPr id="17" name="Arrow: Right 16">
            <a:extLst>
              <a:ext uri="{FF2B5EF4-FFF2-40B4-BE49-F238E27FC236}">
                <a16:creationId xmlns:a16="http://schemas.microsoft.com/office/drawing/2014/main" id="{ECC4CB83-8871-B7F1-8D28-7260DC20FCE3}"/>
              </a:ext>
            </a:extLst>
          </p:cNvPr>
          <p:cNvSpPr/>
          <p:nvPr/>
        </p:nvSpPr>
        <p:spPr>
          <a:xfrm>
            <a:off x="3995928" y="3721243"/>
            <a:ext cx="685800" cy="146669"/>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Arrow: Right 17">
            <a:extLst>
              <a:ext uri="{FF2B5EF4-FFF2-40B4-BE49-F238E27FC236}">
                <a16:creationId xmlns:a16="http://schemas.microsoft.com/office/drawing/2014/main" id="{ADD97BD3-C82C-E89E-79ED-7882D4C8C577}"/>
              </a:ext>
            </a:extLst>
          </p:cNvPr>
          <p:cNvSpPr/>
          <p:nvPr/>
        </p:nvSpPr>
        <p:spPr>
          <a:xfrm>
            <a:off x="7205472" y="3730204"/>
            <a:ext cx="685800" cy="146669"/>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Arrow: Right 18">
            <a:extLst>
              <a:ext uri="{FF2B5EF4-FFF2-40B4-BE49-F238E27FC236}">
                <a16:creationId xmlns:a16="http://schemas.microsoft.com/office/drawing/2014/main" id="{D10D7E30-1E64-9354-234E-28627BA3C83C}"/>
              </a:ext>
            </a:extLst>
          </p:cNvPr>
          <p:cNvSpPr/>
          <p:nvPr/>
        </p:nvSpPr>
        <p:spPr>
          <a:xfrm rot="5400000">
            <a:off x="9576635" y="4750593"/>
            <a:ext cx="685800" cy="146669"/>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TextBox 20">
            <a:extLst>
              <a:ext uri="{FF2B5EF4-FFF2-40B4-BE49-F238E27FC236}">
                <a16:creationId xmlns:a16="http://schemas.microsoft.com/office/drawing/2014/main" id="{700FE120-9B86-0CDF-9E8B-E6F6E8D71C79}"/>
              </a:ext>
            </a:extLst>
          </p:cNvPr>
          <p:cNvSpPr txBox="1"/>
          <p:nvPr/>
        </p:nvSpPr>
        <p:spPr>
          <a:xfrm>
            <a:off x="686384" y="1197865"/>
            <a:ext cx="9077161" cy="1200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mn-ea"/>
                <a:cs typeface="+mn-cs"/>
                <a:sym typeface="Calibri"/>
              </a:rPr>
              <a:t>Highway lane change for </a:t>
            </a:r>
            <a:r>
              <a:rPr kumimoji="0" lang="en-US" sz="1800" b="1" i="0" u="none" strike="noStrike" cap="none" spc="0" normalizeH="0" baseline="0" dirty="0" err="1">
                <a:ln>
                  <a:noFill/>
                </a:ln>
                <a:solidFill>
                  <a:srgbClr val="000000"/>
                </a:solidFill>
                <a:effectLst/>
                <a:uFillTx/>
                <a:latin typeface="+mn-lt"/>
                <a:ea typeface="+mn-ea"/>
                <a:cs typeface="+mn-cs"/>
                <a:sym typeface="Calibri"/>
              </a:rPr>
              <a:t>AutoDrive</a:t>
            </a:r>
            <a:r>
              <a:rPr kumimoji="0" lang="en-US" sz="1800" b="1" i="0" u="none" strike="noStrike" cap="none" spc="0" normalizeH="0" baseline="0" dirty="0">
                <a:ln>
                  <a:noFill/>
                </a:ln>
                <a:solidFill>
                  <a:srgbClr val="000000"/>
                </a:solidFill>
                <a:effectLst/>
                <a:uFillTx/>
                <a:latin typeface="+mn-lt"/>
                <a:ea typeface="+mn-ea"/>
                <a:cs typeface="+mn-cs"/>
                <a:sym typeface="Calibri"/>
              </a:rPr>
              <a:t> requires lane changing in the presence of a road barricade</a:t>
            </a:r>
          </a:p>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mn-ea"/>
                <a:cs typeface="+mn-cs"/>
                <a:sym typeface="Calibri"/>
              </a:rPr>
              <a:t>(static obstacle and no moving vehicles)</a:t>
            </a:r>
          </a:p>
          <a:p>
            <a:pPr marL="0" marR="0" indent="0" algn="l" defTabSz="457200" rtl="0" fontAlgn="auto" latinLnBrk="0" hangingPunct="0">
              <a:lnSpc>
                <a:spcPct val="100000"/>
              </a:lnSpc>
              <a:spcBef>
                <a:spcPts val="0"/>
              </a:spcBef>
              <a:spcAft>
                <a:spcPts val="0"/>
              </a:spcAft>
              <a:buClrTx/>
              <a:buSzTx/>
              <a:buFontTx/>
              <a:buNone/>
              <a:tabLst/>
            </a:pPr>
            <a:endParaRPr lang="en-US" dirty="0"/>
          </a:p>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mn-ea"/>
                <a:cs typeface="+mn-cs"/>
                <a:sym typeface="Calibri"/>
              </a:rPr>
              <a:t>Currently I am working on the model which can work for dynamic actors as well. </a:t>
            </a:r>
          </a:p>
        </p:txBody>
      </p:sp>
      <p:sp>
        <p:nvSpPr>
          <p:cNvPr id="22" name="TextBox 21">
            <a:extLst>
              <a:ext uri="{FF2B5EF4-FFF2-40B4-BE49-F238E27FC236}">
                <a16:creationId xmlns:a16="http://schemas.microsoft.com/office/drawing/2014/main" id="{B0FD312E-1625-4BD4-BEE0-B2484B44309C}"/>
              </a:ext>
            </a:extLst>
          </p:cNvPr>
          <p:cNvSpPr txBox="1"/>
          <p:nvPr/>
        </p:nvSpPr>
        <p:spPr>
          <a:xfrm>
            <a:off x="3582925" y="2575627"/>
            <a:ext cx="468172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Calibri"/>
              </a:rPr>
              <a:t>Lane change development process</a:t>
            </a:r>
          </a:p>
        </p:txBody>
      </p:sp>
    </p:spTree>
    <p:extLst>
      <p:ext uri="{BB962C8B-B14F-4D97-AF65-F5344CB8AC3E}">
        <p14:creationId xmlns:p14="http://schemas.microsoft.com/office/powerpoint/2010/main" val="422732327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706C-09B2-BCFC-02E7-F234DA484712}"/>
              </a:ext>
            </a:extLst>
          </p:cNvPr>
          <p:cNvSpPr>
            <a:spLocks noGrp="1"/>
          </p:cNvSpPr>
          <p:nvPr>
            <p:ph type="title"/>
          </p:nvPr>
        </p:nvSpPr>
        <p:spPr>
          <a:xfrm>
            <a:off x="736249" y="1134863"/>
            <a:ext cx="8546797" cy="728137"/>
          </a:xfrm>
        </p:spPr>
        <p:txBody>
          <a:bodyPr>
            <a:noAutofit/>
          </a:bodyPr>
          <a:lstStyle/>
          <a:p>
            <a:r>
              <a:rPr lang="en-US" sz="2400" dirty="0">
                <a:solidFill>
                  <a:schemeClr val="tx1"/>
                </a:solidFill>
              </a:rPr>
              <a:t>Developing lane change algorithm in the presence of dynamic actors.</a:t>
            </a:r>
          </a:p>
        </p:txBody>
      </p:sp>
      <p:sp>
        <p:nvSpPr>
          <p:cNvPr id="4" name="Oval 3">
            <a:extLst>
              <a:ext uri="{FF2B5EF4-FFF2-40B4-BE49-F238E27FC236}">
                <a16:creationId xmlns:a16="http://schemas.microsoft.com/office/drawing/2014/main" id="{89514AF5-EB03-CAAB-F0F1-8DD3DE30BFEE}"/>
              </a:ext>
            </a:extLst>
          </p:cNvPr>
          <p:cNvSpPr/>
          <p:nvPr/>
        </p:nvSpPr>
        <p:spPr>
          <a:xfrm>
            <a:off x="289562" y="3278664"/>
            <a:ext cx="3217856" cy="908858"/>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Develop the lane change Algorithm</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Rectangle 4">
            <a:extLst>
              <a:ext uri="{FF2B5EF4-FFF2-40B4-BE49-F238E27FC236}">
                <a16:creationId xmlns:a16="http://schemas.microsoft.com/office/drawing/2014/main" id="{D5DB36A1-7256-01E3-43A5-B5463B379480}"/>
              </a:ext>
            </a:extLst>
          </p:cNvPr>
          <p:cNvSpPr/>
          <p:nvPr/>
        </p:nvSpPr>
        <p:spPr>
          <a:xfrm>
            <a:off x="5518513" y="2278963"/>
            <a:ext cx="6065520" cy="923326"/>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Interaction with other cars. (positions , velocities)</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Take into consideration the uncertainty and unpredictability.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Safety parameters need to be considered</a:t>
            </a:r>
          </a:p>
        </p:txBody>
      </p:sp>
      <p:sp>
        <p:nvSpPr>
          <p:cNvPr id="6" name="Arrow: Right 5">
            <a:extLst>
              <a:ext uri="{FF2B5EF4-FFF2-40B4-BE49-F238E27FC236}">
                <a16:creationId xmlns:a16="http://schemas.microsoft.com/office/drawing/2014/main" id="{B70681D6-F66F-7F03-C83F-7E03A84C1E96}"/>
              </a:ext>
            </a:extLst>
          </p:cNvPr>
          <p:cNvSpPr/>
          <p:nvPr/>
        </p:nvSpPr>
        <p:spPr>
          <a:xfrm rot="21040312">
            <a:off x="3121430" y="2919247"/>
            <a:ext cx="2234169" cy="370014"/>
          </a:xfrm>
          <a:prstGeom prst="rightArrow">
            <a:avLst>
              <a:gd name="adj1" fmla="val 12725"/>
              <a:gd name="adj2" fmla="val 38208"/>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Arrow: Right 6">
            <a:extLst>
              <a:ext uri="{FF2B5EF4-FFF2-40B4-BE49-F238E27FC236}">
                <a16:creationId xmlns:a16="http://schemas.microsoft.com/office/drawing/2014/main" id="{E408FAFB-4760-D124-D746-3E9743BCC557}"/>
              </a:ext>
            </a:extLst>
          </p:cNvPr>
          <p:cNvSpPr/>
          <p:nvPr/>
        </p:nvSpPr>
        <p:spPr>
          <a:xfrm rot="1449876">
            <a:off x="3098375" y="4562382"/>
            <a:ext cx="2366449" cy="358310"/>
          </a:xfrm>
          <a:prstGeom prst="rightArrow">
            <a:avLst>
              <a:gd name="adj1" fmla="val 16037"/>
              <a:gd name="adj2" fmla="val 49999"/>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TextBox 7">
            <a:extLst>
              <a:ext uri="{FF2B5EF4-FFF2-40B4-BE49-F238E27FC236}">
                <a16:creationId xmlns:a16="http://schemas.microsoft.com/office/drawing/2014/main" id="{37D0B8D8-092D-43F9-5B0A-1AB14C8625BE}"/>
              </a:ext>
            </a:extLst>
          </p:cNvPr>
          <p:cNvSpPr txBox="1"/>
          <p:nvPr/>
        </p:nvSpPr>
        <p:spPr>
          <a:xfrm rot="20947867">
            <a:off x="3177288" y="2611389"/>
            <a:ext cx="209448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Lane change decision</a:t>
            </a:r>
          </a:p>
        </p:txBody>
      </p:sp>
      <p:sp>
        <p:nvSpPr>
          <p:cNvPr id="9" name="TextBox 8">
            <a:extLst>
              <a:ext uri="{FF2B5EF4-FFF2-40B4-BE49-F238E27FC236}">
                <a16:creationId xmlns:a16="http://schemas.microsoft.com/office/drawing/2014/main" id="{A2FE988B-EFFB-097B-E3A5-57F5A8398689}"/>
              </a:ext>
            </a:extLst>
          </p:cNvPr>
          <p:cNvSpPr txBox="1"/>
          <p:nvPr/>
        </p:nvSpPr>
        <p:spPr>
          <a:xfrm rot="1250962">
            <a:off x="3405650" y="4295798"/>
            <a:ext cx="1911738"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Trajectory planning</a:t>
            </a:r>
          </a:p>
        </p:txBody>
      </p:sp>
      <p:sp>
        <p:nvSpPr>
          <p:cNvPr id="10" name="Rectangle 9">
            <a:extLst>
              <a:ext uri="{FF2B5EF4-FFF2-40B4-BE49-F238E27FC236}">
                <a16:creationId xmlns:a16="http://schemas.microsoft.com/office/drawing/2014/main" id="{27320D8A-38C5-7392-B316-C78182963894}"/>
              </a:ext>
            </a:extLst>
          </p:cNvPr>
          <p:cNvSpPr/>
          <p:nvPr/>
        </p:nvSpPr>
        <p:spPr>
          <a:xfrm>
            <a:off x="5518513" y="3456095"/>
            <a:ext cx="6065520" cy="2585319"/>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 Generate a trajectory that starts from the previous reference path and integrates into another lane </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After changing the lane,  another reference path has to be generated. </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This process needs to be repeated whenever the vehicle performs the lane change and merges into another lane.</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Reference points need to calculated in real time which is a challenge.</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94804569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765A-7A3E-3AC6-25DD-8D9A2923038D}"/>
              </a:ext>
            </a:extLst>
          </p:cNvPr>
          <p:cNvSpPr>
            <a:spLocks noGrp="1"/>
          </p:cNvSpPr>
          <p:nvPr>
            <p:ph type="title"/>
          </p:nvPr>
        </p:nvSpPr>
        <p:spPr/>
        <p:txBody>
          <a:bodyPr/>
          <a:lstStyle/>
          <a:p>
            <a:r>
              <a:rPr lang="en-US" dirty="0"/>
              <a:t>  Current Work: </a:t>
            </a:r>
          </a:p>
        </p:txBody>
      </p:sp>
      <p:sp>
        <p:nvSpPr>
          <p:cNvPr id="4" name="TextBox 3">
            <a:extLst>
              <a:ext uri="{FF2B5EF4-FFF2-40B4-BE49-F238E27FC236}">
                <a16:creationId xmlns:a16="http://schemas.microsoft.com/office/drawing/2014/main" id="{3ABF4DC3-9CCC-EF70-A608-6E9BA254CAEC}"/>
              </a:ext>
            </a:extLst>
          </p:cNvPr>
          <p:cNvSpPr txBox="1"/>
          <p:nvPr/>
        </p:nvSpPr>
        <p:spPr>
          <a:xfrm>
            <a:off x="795738" y="1134678"/>
            <a:ext cx="9491262" cy="4247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Keep on calculating the real time reference points  for the vehicle to follow according to </a:t>
            </a:r>
          </a:p>
          <a:p>
            <a:pPr marR="0" algn="l" defTabSz="457200" rtl="0" fontAlgn="auto" latinLnBrk="0" hangingPunct="0">
              <a:lnSpc>
                <a:spcPct val="100000"/>
              </a:lnSpc>
              <a:spcBef>
                <a:spcPts val="0"/>
              </a:spcBef>
              <a:spcAft>
                <a:spcPts val="0"/>
              </a:spcAft>
              <a:buClrTx/>
              <a:buSzTx/>
              <a:tabLst/>
            </a:pPr>
            <a:r>
              <a:rPr lang="en-US" b="1" dirty="0"/>
              <a:t>     </a:t>
            </a:r>
            <a:r>
              <a:rPr lang="en-US" dirty="0"/>
              <a:t>Follow lane</a:t>
            </a:r>
          </a:p>
          <a:p>
            <a:pPr marR="0" algn="l" defTabSz="457200" rtl="0" fontAlgn="auto" latinLnBrk="0" hangingPunct="0">
              <a:lnSpc>
                <a:spcPct val="100000"/>
              </a:lnSpc>
              <a:spcBef>
                <a:spcPts val="0"/>
              </a:spcBef>
              <a:spcAft>
                <a:spcPts val="0"/>
              </a:spcAft>
              <a:buClrTx/>
              <a:buSzTx/>
              <a:tabLst/>
            </a:pPr>
            <a:r>
              <a:rPr lang="en-US" dirty="0"/>
              <a:t>     lane change left </a:t>
            </a:r>
          </a:p>
          <a:p>
            <a:pPr marR="0" algn="l" defTabSz="457200" rtl="0" fontAlgn="auto" latinLnBrk="0" hangingPunct="0">
              <a:lnSpc>
                <a:spcPct val="100000"/>
              </a:lnSpc>
              <a:spcBef>
                <a:spcPts val="0"/>
              </a:spcBef>
              <a:spcAft>
                <a:spcPts val="0"/>
              </a:spcAft>
              <a:buClrTx/>
              <a:buSzTx/>
              <a:tabLst/>
            </a:pPr>
            <a:r>
              <a:rPr lang="en-US" dirty="0"/>
              <a:t>    lane change right</a:t>
            </a:r>
          </a:p>
          <a:p>
            <a:pPr marR="0" algn="l" defTabSz="457200" rtl="0" fontAlgn="auto" latinLnBrk="0" hangingPunct="0">
              <a:lnSpc>
                <a:spcPct val="100000"/>
              </a:lnSpc>
              <a:spcBef>
                <a:spcPts val="0"/>
              </a:spcBef>
              <a:spcAft>
                <a:spcPts val="0"/>
              </a:spcAft>
              <a:buClrTx/>
              <a:buSzTx/>
              <a:tabLst/>
            </a:pPr>
            <a:endParaRPr lang="en-US" dirty="0"/>
          </a:p>
          <a:p>
            <a:pPr marR="0" algn="l" defTabSz="457200" rtl="0" fontAlgn="auto" latinLnBrk="0" hangingPunct="0">
              <a:lnSpc>
                <a:spcPct val="100000"/>
              </a:lnSpc>
              <a:spcBef>
                <a:spcPts val="0"/>
              </a:spcBef>
              <a:spcAft>
                <a:spcPts val="0"/>
              </a:spcAft>
              <a:buClrTx/>
              <a:buSzTx/>
              <a:tabLst/>
            </a:pPr>
            <a:endParaRPr lang="en-US" dirty="0"/>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b="1" dirty="0"/>
              <a:t>The existing controller models cannot handle the lane change maneuvers</a:t>
            </a:r>
            <a:r>
              <a:rPr lang="en-US" dirty="0"/>
              <a:t>.  </a:t>
            </a:r>
          </a:p>
          <a:p>
            <a:r>
              <a:rPr lang="en-US" dirty="0"/>
              <a:t>These maneuvers are high speed and have high lateral components of velocities and accelerations. </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Develop a trajectory tracking controller which can handle the lane changes.</a:t>
            </a:r>
          </a:p>
          <a:p>
            <a:pPr marR="0" algn="l" defTabSz="457200" rtl="0" fontAlgn="auto" latinLnBrk="0" hangingPunct="0">
              <a:lnSpc>
                <a:spcPct val="100000"/>
              </a:lnSpc>
              <a:spcBef>
                <a:spcPts val="0"/>
              </a:spcBef>
              <a:spcAft>
                <a:spcPts val="0"/>
              </a:spcAft>
              <a:buClrTx/>
              <a:buSzTx/>
              <a:tabLst/>
            </a:pPr>
            <a:endParaRPr kumimoji="0" lang="en-US" sz="1800" b="1" i="0" u="none" strike="noStrike" cap="none" spc="0" normalizeH="0" baseline="0" dirty="0">
              <a:ln>
                <a:noFill/>
              </a:ln>
              <a:solidFill>
                <a:srgbClr val="000000"/>
              </a:solidFill>
              <a:effectLst/>
              <a:uFillTx/>
              <a:latin typeface="+mn-lt"/>
              <a:ea typeface="+mn-ea"/>
              <a:cs typeface="+mn-cs"/>
              <a:sym typeface="Calibri"/>
            </a:endParaRPr>
          </a:p>
          <a:p>
            <a:pPr marR="0" algn="l" defTabSz="457200" rtl="0" fontAlgn="auto" latinLnBrk="0" hangingPunct="0">
              <a:lnSpc>
                <a:spcPct val="100000"/>
              </a:lnSpc>
              <a:spcBef>
                <a:spcPts val="0"/>
              </a:spcBef>
              <a:spcAft>
                <a:spcPts val="0"/>
              </a:spcAft>
              <a:buClrTx/>
              <a:buSzTx/>
              <a:tabLst/>
            </a:pPr>
            <a:endParaRPr lang="en-US" b="1" dirty="0"/>
          </a:p>
          <a:p>
            <a:pPr marR="0" algn="l" defTabSz="457200" rtl="0" fontAlgn="auto" latinLnBrk="0" hangingPunct="0">
              <a:lnSpc>
                <a:spcPct val="100000"/>
              </a:lnSpc>
              <a:spcBef>
                <a:spcPts val="0"/>
              </a:spcBef>
              <a:spcAft>
                <a:spcPts val="0"/>
              </a:spcAft>
              <a:buClrTx/>
              <a:buSzTx/>
              <a:tabLst/>
            </a:pPr>
            <a:endParaRPr kumimoji="0" lang="en-US" sz="1800" b="1" i="0" u="none" strike="noStrike" cap="none" spc="0" normalizeH="0" baseline="0" dirty="0">
              <a:ln>
                <a:noFill/>
              </a:ln>
              <a:solidFill>
                <a:srgbClr val="000000"/>
              </a:solidFill>
              <a:effectLst/>
              <a:uFillTx/>
              <a:latin typeface="+mn-lt"/>
              <a:ea typeface="+mn-ea"/>
              <a:cs typeface="+mn-cs"/>
              <a:sym typeface="Calibri"/>
            </a:endParaRP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7" name="TextBox 6">
            <a:extLst>
              <a:ext uri="{FF2B5EF4-FFF2-40B4-BE49-F238E27FC236}">
                <a16:creationId xmlns:a16="http://schemas.microsoft.com/office/drawing/2014/main" id="{542290C3-932A-5B9D-849D-6687AA7F84BE}"/>
              </a:ext>
            </a:extLst>
          </p:cNvPr>
          <p:cNvSpPr txBox="1"/>
          <p:nvPr/>
        </p:nvSpPr>
        <p:spPr>
          <a:xfrm>
            <a:off x="769866" y="1134678"/>
            <a:ext cx="5326134"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kumimoji="0" lang="en-US" sz="1800" b="1" i="0" u="none" strike="noStrike" cap="none" spc="0" normalizeH="0" baseline="0" dirty="0">
                <a:ln>
                  <a:noFill/>
                </a:ln>
                <a:solidFill>
                  <a:srgbClr val="000000"/>
                </a:solidFill>
                <a:effectLst/>
                <a:uFillTx/>
                <a:latin typeface="+mn-lt"/>
                <a:ea typeface="+mn-ea"/>
                <a:cs typeface="+mn-cs"/>
                <a:sym typeface="Calibri"/>
              </a:rPr>
              <a:t>Trajectory generation and merging with previous path.</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2215583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4451-7DBE-37A3-F3F6-76195FA0BFBD}"/>
              </a:ext>
            </a:extLst>
          </p:cNvPr>
          <p:cNvSpPr>
            <a:spLocks noGrp="1"/>
          </p:cNvSpPr>
          <p:nvPr>
            <p:ph type="title"/>
          </p:nvPr>
        </p:nvSpPr>
        <p:spPr/>
        <p:txBody>
          <a:bodyPr>
            <a:normAutofit/>
          </a:bodyPr>
          <a:lstStyle/>
          <a:p>
            <a:r>
              <a:rPr lang="en-US" sz="3200" dirty="0"/>
              <a:t>Current software architecture </a:t>
            </a:r>
          </a:p>
        </p:txBody>
      </p:sp>
      <p:sp>
        <p:nvSpPr>
          <p:cNvPr id="4" name="Rectangle: Rounded Corners 3">
            <a:extLst>
              <a:ext uri="{FF2B5EF4-FFF2-40B4-BE49-F238E27FC236}">
                <a16:creationId xmlns:a16="http://schemas.microsoft.com/office/drawing/2014/main" id="{C0FCF4D7-84A5-7C5A-FAC0-4B4CD27B0BF9}"/>
              </a:ext>
            </a:extLst>
          </p:cNvPr>
          <p:cNvSpPr/>
          <p:nvPr/>
        </p:nvSpPr>
        <p:spPr>
          <a:xfrm>
            <a:off x="540147" y="1862441"/>
            <a:ext cx="2322576"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Scenario and sensor fusion models</a:t>
            </a:r>
          </a:p>
        </p:txBody>
      </p:sp>
      <p:sp>
        <p:nvSpPr>
          <p:cNvPr id="5" name="Rectangle: Rounded Corners 4">
            <a:extLst>
              <a:ext uri="{FF2B5EF4-FFF2-40B4-BE49-F238E27FC236}">
                <a16:creationId xmlns:a16="http://schemas.microsoft.com/office/drawing/2014/main" id="{4C3607DA-2A2A-14A4-0D86-F10FC29B04E3}"/>
              </a:ext>
            </a:extLst>
          </p:cNvPr>
          <p:cNvSpPr/>
          <p:nvPr/>
        </p:nvSpPr>
        <p:spPr>
          <a:xfrm>
            <a:off x="3905837" y="1903547"/>
            <a:ext cx="2435352"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Lane Change decision making model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6" name="Rectangle: Rounded Corners 5">
            <a:extLst>
              <a:ext uri="{FF2B5EF4-FFF2-40B4-BE49-F238E27FC236}">
                <a16:creationId xmlns:a16="http://schemas.microsoft.com/office/drawing/2014/main" id="{838C4E39-E434-4433-6036-30C10DAA916E}"/>
              </a:ext>
            </a:extLst>
          </p:cNvPr>
          <p:cNvSpPr/>
          <p:nvPr/>
        </p:nvSpPr>
        <p:spPr>
          <a:xfrm>
            <a:off x="3905837" y="2669272"/>
            <a:ext cx="2435352"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Trajectory Generation</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7" name="Rectangle: Rounded Corners 6">
            <a:extLst>
              <a:ext uri="{FF2B5EF4-FFF2-40B4-BE49-F238E27FC236}">
                <a16:creationId xmlns:a16="http://schemas.microsoft.com/office/drawing/2014/main" id="{938D3C03-676E-22E7-545C-B997343E890D}"/>
              </a:ext>
            </a:extLst>
          </p:cNvPr>
          <p:cNvSpPr/>
          <p:nvPr/>
        </p:nvSpPr>
        <p:spPr>
          <a:xfrm>
            <a:off x="8575922" y="3634645"/>
            <a:ext cx="2435352"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Dynamic model Stanley Controller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Rectangle: Rounded Corners 7">
            <a:extLst>
              <a:ext uri="{FF2B5EF4-FFF2-40B4-BE49-F238E27FC236}">
                <a16:creationId xmlns:a16="http://schemas.microsoft.com/office/drawing/2014/main" id="{DFFF3905-2292-4959-FBE4-862C09B69DC7}"/>
              </a:ext>
            </a:extLst>
          </p:cNvPr>
          <p:cNvSpPr/>
          <p:nvPr/>
        </p:nvSpPr>
        <p:spPr>
          <a:xfrm>
            <a:off x="5272090" y="4986402"/>
            <a:ext cx="2435352" cy="102155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Single track 3 DOF bicycle model for vehicle Dynamics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Right 8">
            <a:extLst>
              <a:ext uri="{FF2B5EF4-FFF2-40B4-BE49-F238E27FC236}">
                <a16:creationId xmlns:a16="http://schemas.microsoft.com/office/drawing/2014/main" id="{0836BE12-02FD-BE1A-7FC2-8F03CD0E27D7}"/>
              </a:ext>
            </a:extLst>
          </p:cNvPr>
          <p:cNvSpPr/>
          <p:nvPr/>
        </p:nvSpPr>
        <p:spPr>
          <a:xfrm>
            <a:off x="3016596" y="2086528"/>
            <a:ext cx="740664" cy="327332"/>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Arrow: Right 9">
            <a:extLst>
              <a:ext uri="{FF2B5EF4-FFF2-40B4-BE49-F238E27FC236}">
                <a16:creationId xmlns:a16="http://schemas.microsoft.com/office/drawing/2014/main" id="{6706105A-D76B-E3E2-F08B-D3BF3180CD69}"/>
              </a:ext>
            </a:extLst>
          </p:cNvPr>
          <p:cNvSpPr/>
          <p:nvPr/>
        </p:nvSpPr>
        <p:spPr>
          <a:xfrm>
            <a:off x="6489766" y="2032787"/>
            <a:ext cx="740664" cy="327332"/>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Arrow: Right 10">
            <a:extLst>
              <a:ext uri="{FF2B5EF4-FFF2-40B4-BE49-F238E27FC236}">
                <a16:creationId xmlns:a16="http://schemas.microsoft.com/office/drawing/2014/main" id="{2DDAD31C-F1E9-DB5A-710D-EC55304E7398}"/>
              </a:ext>
            </a:extLst>
          </p:cNvPr>
          <p:cNvSpPr/>
          <p:nvPr/>
        </p:nvSpPr>
        <p:spPr>
          <a:xfrm rot="8312161">
            <a:off x="7829997" y="4785029"/>
            <a:ext cx="1114921" cy="319864"/>
          </a:xfrm>
          <a:prstGeom prst="rightArrow">
            <a:avLst>
              <a:gd name="adj1" fmla="val 35985"/>
              <a:gd name="adj2" fmla="val 50000"/>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TextBox 11">
            <a:extLst>
              <a:ext uri="{FF2B5EF4-FFF2-40B4-BE49-F238E27FC236}">
                <a16:creationId xmlns:a16="http://schemas.microsoft.com/office/drawing/2014/main" id="{B6EE57AC-D798-F1CC-E1BD-3E510E536029}"/>
              </a:ext>
            </a:extLst>
          </p:cNvPr>
          <p:cNvSpPr txBox="1"/>
          <p:nvPr/>
        </p:nvSpPr>
        <p:spPr>
          <a:xfrm>
            <a:off x="890319" y="819152"/>
            <a:ext cx="145229"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 </a:t>
            </a:r>
          </a:p>
        </p:txBody>
      </p:sp>
      <p:sp>
        <p:nvSpPr>
          <p:cNvPr id="13" name="Rectangle: Rounded Corners 12">
            <a:extLst>
              <a:ext uri="{FF2B5EF4-FFF2-40B4-BE49-F238E27FC236}">
                <a16:creationId xmlns:a16="http://schemas.microsoft.com/office/drawing/2014/main" id="{4B444EE3-3D5F-4D69-AEBF-DF1175F41F7C}"/>
              </a:ext>
            </a:extLst>
          </p:cNvPr>
          <p:cNvSpPr/>
          <p:nvPr/>
        </p:nvSpPr>
        <p:spPr>
          <a:xfrm>
            <a:off x="7379007" y="1835358"/>
            <a:ext cx="2435352"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Reference path generation in real time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Arrow: Right 13">
            <a:extLst>
              <a:ext uri="{FF2B5EF4-FFF2-40B4-BE49-F238E27FC236}">
                <a16:creationId xmlns:a16="http://schemas.microsoft.com/office/drawing/2014/main" id="{FB59E3B5-08F3-46AE-AE3E-F67C4D387704}"/>
              </a:ext>
            </a:extLst>
          </p:cNvPr>
          <p:cNvSpPr/>
          <p:nvPr/>
        </p:nvSpPr>
        <p:spPr>
          <a:xfrm rot="5400000">
            <a:off x="9259600" y="2882596"/>
            <a:ext cx="740664" cy="327332"/>
          </a:xfrm>
          <a:prstGeom prst="rightArrow">
            <a:avLst>
              <a:gd name="adj1" fmla="val 33727"/>
              <a:gd name="adj2" fmla="val 50000"/>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8214784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BDA1-1CE3-A881-C938-2FFF13A86A1E}"/>
              </a:ext>
            </a:extLst>
          </p:cNvPr>
          <p:cNvSpPr>
            <a:spLocks noGrp="1"/>
          </p:cNvSpPr>
          <p:nvPr>
            <p:ph type="title"/>
          </p:nvPr>
        </p:nvSpPr>
        <p:spPr>
          <a:xfrm>
            <a:off x="105934" y="91015"/>
            <a:ext cx="8682959" cy="859961"/>
          </a:xfrm>
        </p:spPr>
        <p:txBody>
          <a:bodyPr>
            <a:noAutofit/>
          </a:bodyPr>
          <a:lstStyle/>
          <a:p>
            <a:r>
              <a:rPr lang="en-US" sz="2400" dirty="0"/>
              <a:t>Effect of environment and vehicle uncertainties</a:t>
            </a:r>
            <a:br>
              <a:rPr lang="en-US" sz="2400" dirty="0"/>
            </a:br>
            <a:r>
              <a:rPr lang="en-US" sz="2400" dirty="0"/>
              <a:t>on lane change maneuver </a:t>
            </a:r>
          </a:p>
        </p:txBody>
      </p:sp>
      <p:sp>
        <p:nvSpPr>
          <p:cNvPr id="6" name="Rectangle: Rounded Corners 5">
            <a:extLst>
              <a:ext uri="{FF2B5EF4-FFF2-40B4-BE49-F238E27FC236}">
                <a16:creationId xmlns:a16="http://schemas.microsoft.com/office/drawing/2014/main" id="{62A1DC87-E541-9A0F-CF27-E12D0E4C682D}"/>
              </a:ext>
            </a:extLst>
          </p:cNvPr>
          <p:cNvSpPr/>
          <p:nvPr/>
        </p:nvSpPr>
        <p:spPr>
          <a:xfrm>
            <a:off x="521207" y="1205963"/>
            <a:ext cx="10380571"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What if there are  uncertainties in the environment ( like adverse weather changes) and vehicle system</a:t>
            </a:r>
          </a:p>
        </p:txBody>
      </p:sp>
      <p:sp>
        <p:nvSpPr>
          <p:cNvPr id="10" name="Rectangle: Rounded Corners 9">
            <a:extLst>
              <a:ext uri="{FF2B5EF4-FFF2-40B4-BE49-F238E27FC236}">
                <a16:creationId xmlns:a16="http://schemas.microsoft.com/office/drawing/2014/main" id="{D335A2D9-2FB2-5038-D39B-36A3A4792015}"/>
              </a:ext>
            </a:extLst>
          </p:cNvPr>
          <p:cNvSpPr/>
          <p:nvPr/>
        </p:nvSpPr>
        <p:spPr>
          <a:xfrm>
            <a:off x="6231545" y="3279509"/>
            <a:ext cx="4670233" cy="1634486"/>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800" b="0" i="0" u="none" strike="noStrike" cap="none" spc="0" normalizeH="0" baseline="0" dirty="0">
                <a:ln>
                  <a:noFill/>
                </a:ln>
                <a:solidFill>
                  <a:srgbClr val="000000"/>
                </a:solidFill>
                <a:effectLst/>
                <a:uFillTx/>
                <a:latin typeface="+mn-lt"/>
                <a:ea typeface="+mn-ea"/>
                <a:cs typeface="+mn-cs"/>
                <a:sym typeface="Calibri"/>
              </a:rPr>
              <a:t>Vehicle mass distribution because of passengers.</a:t>
            </a:r>
          </a:p>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800" b="0" i="0" u="none" strike="noStrike" cap="none" spc="0" normalizeH="0" baseline="0" dirty="0">
                <a:ln>
                  <a:noFill/>
                </a:ln>
                <a:solidFill>
                  <a:srgbClr val="000000"/>
                </a:solidFill>
                <a:effectLst/>
                <a:uFillTx/>
                <a:latin typeface="+mn-lt"/>
                <a:ea typeface="+mn-ea"/>
                <a:cs typeface="+mn-cs"/>
                <a:sym typeface="Calibri"/>
              </a:rPr>
              <a:t>Tire’s Cornering stiffnesses</a:t>
            </a:r>
          </a:p>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lang="en-US" dirty="0"/>
              <a:t>Tire’s longitudinal stiffnesses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Rectangle: Rounded Corners 11">
            <a:extLst>
              <a:ext uri="{FF2B5EF4-FFF2-40B4-BE49-F238E27FC236}">
                <a16:creationId xmlns:a16="http://schemas.microsoft.com/office/drawing/2014/main" id="{87B8A2FB-946D-5AA2-AD34-442815BBFA69}"/>
              </a:ext>
            </a:extLst>
          </p:cNvPr>
          <p:cNvSpPr/>
          <p:nvPr/>
        </p:nvSpPr>
        <p:spPr>
          <a:xfrm>
            <a:off x="1424398" y="1919191"/>
            <a:ext cx="2365789"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Environment effects</a:t>
            </a:r>
          </a:p>
        </p:txBody>
      </p:sp>
      <p:sp>
        <p:nvSpPr>
          <p:cNvPr id="13" name="Rectangle: Rounded Corners 12">
            <a:extLst>
              <a:ext uri="{FF2B5EF4-FFF2-40B4-BE49-F238E27FC236}">
                <a16:creationId xmlns:a16="http://schemas.microsoft.com/office/drawing/2014/main" id="{513119E1-34AC-6799-7A3D-BFC05FF97EA2}"/>
              </a:ext>
            </a:extLst>
          </p:cNvPr>
          <p:cNvSpPr/>
          <p:nvPr/>
        </p:nvSpPr>
        <p:spPr>
          <a:xfrm>
            <a:off x="6496413" y="2004117"/>
            <a:ext cx="3054095"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Vehicle system uncertainties</a:t>
            </a:r>
          </a:p>
        </p:txBody>
      </p:sp>
      <p:sp>
        <p:nvSpPr>
          <p:cNvPr id="14" name="Rectangle: Rounded Corners 13">
            <a:extLst>
              <a:ext uri="{FF2B5EF4-FFF2-40B4-BE49-F238E27FC236}">
                <a16:creationId xmlns:a16="http://schemas.microsoft.com/office/drawing/2014/main" id="{9EF54FF7-EF33-785A-5EB7-254E0EEC891C}"/>
              </a:ext>
            </a:extLst>
          </p:cNvPr>
          <p:cNvSpPr/>
          <p:nvPr/>
        </p:nvSpPr>
        <p:spPr>
          <a:xfrm>
            <a:off x="697096" y="3243532"/>
            <a:ext cx="4256644" cy="1634486"/>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Impact of Rain/ snow on the road characteristics.</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lang="en-US" dirty="0"/>
              <a:t>Adhesion Coefficient as a function of vehicle velocity and film thickness</a:t>
            </a:r>
          </a:p>
        </p:txBody>
      </p:sp>
      <p:sp>
        <p:nvSpPr>
          <p:cNvPr id="16" name="Arrow: Down 15">
            <a:extLst>
              <a:ext uri="{FF2B5EF4-FFF2-40B4-BE49-F238E27FC236}">
                <a16:creationId xmlns:a16="http://schemas.microsoft.com/office/drawing/2014/main" id="{F7E6354E-A625-A2E6-3A2F-0D7BA935B386}"/>
              </a:ext>
            </a:extLst>
          </p:cNvPr>
          <p:cNvSpPr/>
          <p:nvPr/>
        </p:nvSpPr>
        <p:spPr>
          <a:xfrm>
            <a:off x="2502136" y="2412735"/>
            <a:ext cx="210312" cy="683698"/>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Arrow: Down 16">
            <a:extLst>
              <a:ext uri="{FF2B5EF4-FFF2-40B4-BE49-F238E27FC236}">
                <a16:creationId xmlns:a16="http://schemas.microsoft.com/office/drawing/2014/main" id="{1544BD1E-B7ED-D181-A3D0-CB02FF83F8D5}"/>
              </a:ext>
            </a:extLst>
          </p:cNvPr>
          <p:cNvSpPr/>
          <p:nvPr/>
        </p:nvSpPr>
        <p:spPr>
          <a:xfrm>
            <a:off x="7617705" y="2504273"/>
            <a:ext cx="210312" cy="683698"/>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TextBox 17">
            <a:extLst>
              <a:ext uri="{FF2B5EF4-FFF2-40B4-BE49-F238E27FC236}">
                <a16:creationId xmlns:a16="http://schemas.microsoft.com/office/drawing/2014/main" id="{3F19377B-88CB-806B-8CF7-E809469FBDD9}"/>
              </a:ext>
            </a:extLst>
          </p:cNvPr>
          <p:cNvSpPr txBox="1"/>
          <p:nvPr/>
        </p:nvSpPr>
        <p:spPr>
          <a:xfrm>
            <a:off x="830261" y="5306254"/>
            <a:ext cx="9388381"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i="0" u="none" strike="noStrike" cap="none" spc="0" normalizeH="0" baseline="0" dirty="0">
                <a:ln>
                  <a:noFill/>
                </a:ln>
                <a:solidFill>
                  <a:srgbClr val="000000"/>
                </a:solidFill>
                <a:effectLst/>
                <a:uFillTx/>
                <a:latin typeface="+mn-lt"/>
                <a:ea typeface="+mn-ea"/>
                <a:cs typeface="+mn-cs"/>
                <a:sym typeface="Calibri"/>
              </a:rPr>
              <a:t>Will the existing model still be able to perform effective lane change? Or will the vehicle start slipping? </a:t>
            </a:r>
            <a:r>
              <a:rPr lang="en-US" dirty="0"/>
              <a:t>or any other effects?</a:t>
            </a:r>
            <a:endParaRPr kumimoji="0" lang="en-US"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19706481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135B-DCD8-0C1B-1F89-AA69682DAC86}"/>
              </a:ext>
            </a:extLst>
          </p:cNvPr>
          <p:cNvSpPr>
            <a:spLocks noGrp="1"/>
          </p:cNvSpPr>
          <p:nvPr>
            <p:ph type="title"/>
          </p:nvPr>
        </p:nvSpPr>
        <p:spPr/>
        <p:txBody>
          <a:bodyPr/>
          <a:lstStyle/>
          <a:p>
            <a:r>
              <a:rPr lang="en-US" dirty="0"/>
              <a:t> </a:t>
            </a:r>
          </a:p>
        </p:txBody>
      </p:sp>
      <p:sp>
        <p:nvSpPr>
          <p:cNvPr id="6" name="Rectangle: Rounded Corners 5">
            <a:extLst>
              <a:ext uri="{FF2B5EF4-FFF2-40B4-BE49-F238E27FC236}">
                <a16:creationId xmlns:a16="http://schemas.microsoft.com/office/drawing/2014/main" id="{6B2F6F5E-500D-4698-B6A5-9B1ED935E25A}"/>
              </a:ext>
            </a:extLst>
          </p:cNvPr>
          <p:cNvSpPr/>
          <p:nvPr/>
        </p:nvSpPr>
        <p:spPr>
          <a:xfrm>
            <a:off x="756898" y="1405763"/>
            <a:ext cx="3211073" cy="105560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400" b="0" i="0" u="none" strike="noStrike" cap="none" spc="0" normalizeH="0" baseline="0" dirty="0">
                <a:ln>
                  <a:noFill/>
                </a:ln>
                <a:solidFill>
                  <a:srgbClr val="000000"/>
                </a:solidFill>
                <a:effectLst/>
                <a:uFillTx/>
                <a:latin typeface="+mn-lt"/>
                <a:ea typeface="+mn-ea"/>
                <a:cs typeface="+mn-cs"/>
                <a:sym typeface="Calibri"/>
              </a:rPr>
              <a:t>Realistic Road adhesion Coefficient</a:t>
            </a:r>
          </a:p>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sz="1400" b="0" i="0" u="none" strike="noStrike" cap="none" spc="0" normalizeH="0" baseline="0" dirty="0">
              <a:ln>
                <a:noFill/>
              </a:ln>
              <a:solidFill>
                <a:srgbClr val="000000"/>
              </a:solidFill>
              <a:effectLst/>
              <a:uFillTx/>
              <a:latin typeface="+mn-lt"/>
              <a:ea typeface="+mn-ea"/>
              <a:cs typeface="+mn-cs"/>
              <a:sym typeface="Calibri"/>
            </a:endParaRPr>
          </a:p>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lang="en-US" sz="1400" dirty="0"/>
              <a:t>Vehicle mass distribution</a:t>
            </a:r>
          </a:p>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400" b="0" i="0" u="none" strike="noStrike" cap="none" spc="0" normalizeH="0" baseline="0" dirty="0">
                <a:ln>
                  <a:noFill/>
                </a:ln>
                <a:solidFill>
                  <a:srgbClr val="000000"/>
                </a:solidFill>
                <a:effectLst/>
                <a:uFillTx/>
                <a:latin typeface="+mn-lt"/>
                <a:ea typeface="+mn-ea"/>
                <a:cs typeface="+mn-cs"/>
                <a:sym typeface="Calibri"/>
              </a:rPr>
              <a:t>Tire </a:t>
            </a:r>
            <a:r>
              <a:rPr lang="en-US" sz="1400" dirty="0"/>
              <a:t> parameters</a:t>
            </a:r>
          </a:p>
        </p:txBody>
      </p:sp>
      <p:pic>
        <p:nvPicPr>
          <p:cNvPr id="7" name="Picture 6">
            <a:extLst>
              <a:ext uri="{FF2B5EF4-FFF2-40B4-BE49-F238E27FC236}">
                <a16:creationId xmlns:a16="http://schemas.microsoft.com/office/drawing/2014/main" id="{B9AFAEB4-99FF-4579-82CF-830E9581CC25}"/>
              </a:ext>
            </a:extLst>
          </p:cNvPr>
          <p:cNvPicPr>
            <a:picLocks noChangeAspect="1"/>
          </p:cNvPicPr>
          <p:nvPr/>
        </p:nvPicPr>
        <p:blipFill>
          <a:blip r:embed="rId2"/>
          <a:stretch>
            <a:fillRect/>
          </a:stretch>
        </p:blipFill>
        <p:spPr>
          <a:xfrm>
            <a:off x="1273430" y="1709673"/>
            <a:ext cx="1868054" cy="279410"/>
          </a:xfrm>
          <a:prstGeom prst="rect">
            <a:avLst/>
          </a:prstGeom>
        </p:spPr>
      </p:pic>
      <p:sp>
        <p:nvSpPr>
          <p:cNvPr id="8" name="Rectangle: Rounded Corners 7">
            <a:extLst>
              <a:ext uri="{FF2B5EF4-FFF2-40B4-BE49-F238E27FC236}">
                <a16:creationId xmlns:a16="http://schemas.microsoft.com/office/drawing/2014/main" id="{06F77007-853B-4F81-AEED-258E2A65C5BC}"/>
              </a:ext>
            </a:extLst>
          </p:cNvPr>
          <p:cNvSpPr/>
          <p:nvPr/>
        </p:nvSpPr>
        <p:spPr>
          <a:xfrm>
            <a:off x="670296" y="3509642"/>
            <a:ext cx="3211075" cy="1293967"/>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285750" indent="-285750">
              <a:buFont typeface="Wingdings" panose="05000000000000000000" pitchFamily="2" charset="2"/>
              <a:buChar char="Ø"/>
            </a:pPr>
            <a:r>
              <a:rPr lang="en-US" sz="1400" dirty="0"/>
              <a:t>Cubic polynomial </a:t>
            </a:r>
          </a:p>
          <a:p>
            <a:pPr marL="285750" indent="-285750">
              <a:buFont typeface="Wingdings" panose="05000000000000000000" pitchFamily="2" charset="2"/>
              <a:buChar char="Ø"/>
            </a:pPr>
            <a:r>
              <a:rPr lang="en-US" sz="1400" dirty="0"/>
              <a:t>Sigmoid based </a:t>
            </a:r>
          </a:p>
          <a:p>
            <a:pPr marL="285750" indent="-285750">
              <a:buFont typeface="Wingdings" panose="05000000000000000000" pitchFamily="2" charset="2"/>
              <a:buChar char="Ø"/>
            </a:pPr>
            <a:r>
              <a:rPr lang="en-US" sz="1400" dirty="0"/>
              <a:t>Bezier curve based ( cubic, quintic)</a:t>
            </a:r>
          </a:p>
          <a:p>
            <a:pPr marL="285750" indent="-285750">
              <a:buFont typeface="Wingdings" panose="05000000000000000000" pitchFamily="2" charset="2"/>
              <a:buChar char="Ø"/>
            </a:pPr>
            <a:r>
              <a:rPr lang="en-US" sz="1400" dirty="0"/>
              <a:t>Cosine function </a:t>
            </a:r>
          </a:p>
          <a:p>
            <a:pPr marL="285750" indent="-285750">
              <a:buFont typeface="Wingdings" panose="05000000000000000000" pitchFamily="2" charset="2"/>
              <a:buChar char="Ø"/>
            </a:pPr>
            <a:r>
              <a:rPr lang="en-US" sz="1400" dirty="0"/>
              <a:t>Tangent hyperbolic</a:t>
            </a:r>
          </a:p>
        </p:txBody>
      </p:sp>
      <p:sp>
        <p:nvSpPr>
          <p:cNvPr id="9" name="Rectangle: Rounded Corners 8">
            <a:extLst>
              <a:ext uri="{FF2B5EF4-FFF2-40B4-BE49-F238E27FC236}">
                <a16:creationId xmlns:a16="http://schemas.microsoft.com/office/drawing/2014/main" id="{7865CE7D-D763-4D71-ABD5-8160D2845045}"/>
              </a:ext>
            </a:extLst>
          </p:cNvPr>
          <p:cNvSpPr/>
          <p:nvPr/>
        </p:nvSpPr>
        <p:spPr>
          <a:xfrm>
            <a:off x="5785730" y="3957979"/>
            <a:ext cx="3599617" cy="51077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285750" indent="-285750">
              <a:buFont typeface="Wingdings" panose="05000000000000000000" pitchFamily="2" charset="2"/>
              <a:buChar char="Ø"/>
            </a:pPr>
            <a:r>
              <a:rPr lang="en-US" sz="1200" dirty="0"/>
              <a:t>Determine the maximum lateral and longitudinal </a:t>
            </a:r>
          </a:p>
          <a:p>
            <a:r>
              <a:rPr lang="en-US" sz="1200" dirty="0"/>
              <a:t>accelerations and Jerks for each of these trajectories</a:t>
            </a:r>
          </a:p>
        </p:txBody>
      </p:sp>
      <p:sp>
        <p:nvSpPr>
          <p:cNvPr id="12" name="TextBox 11">
            <a:extLst>
              <a:ext uri="{FF2B5EF4-FFF2-40B4-BE49-F238E27FC236}">
                <a16:creationId xmlns:a16="http://schemas.microsoft.com/office/drawing/2014/main" id="{791E5FC5-FF9B-44C7-B36E-C1C933BAFC50}"/>
              </a:ext>
            </a:extLst>
          </p:cNvPr>
          <p:cNvSpPr txBox="1"/>
          <p:nvPr/>
        </p:nvSpPr>
        <p:spPr>
          <a:xfrm>
            <a:off x="624079" y="1002752"/>
            <a:ext cx="3793663"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Vehicle and Environment uncertainties</a:t>
            </a:r>
          </a:p>
        </p:txBody>
      </p:sp>
      <p:sp>
        <p:nvSpPr>
          <p:cNvPr id="13" name="Arrow: Down 12">
            <a:extLst>
              <a:ext uri="{FF2B5EF4-FFF2-40B4-BE49-F238E27FC236}">
                <a16:creationId xmlns:a16="http://schemas.microsoft.com/office/drawing/2014/main" id="{3C5D46D3-612C-44A0-8E8B-DB4C0A8EE66A}"/>
              </a:ext>
            </a:extLst>
          </p:cNvPr>
          <p:cNvSpPr/>
          <p:nvPr/>
        </p:nvSpPr>
        <p:spPr>
          <a:xfrm>
            <a:off x="1944209" y="2542010"/>
            <a:ext cx="165593" cy="886989"/>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TextBox 13">
            <a:extLst>
              <a:ext uri="{FF2B5EF4-FFF2-40B4-BE49-F238E27FC236}">
                <a16:creationId xmlns:a16="http://schemas.microsoft.com/office/drawing/2014/main" id="{A868CB3A-AFA9-48D5-9AB8-E3A2609CD903}"/>
              </a:ext>
            </a:extLst>
          </p:cNvPr>
          <p:cNvSpPr txBox="1"/>
          <p:nvPr/>
        </p:nvSpPr>
        <p:spPr>
          <a:xfrm>
            <a:off x="2109802" y="2661607"/>
            <a:ext cx="2798198" cy="2616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Calibri"/>
              </a:rPr>
              <a:t>Parameter Combinations for sensitivity analysis</a:t>
            </a:r>
          </a:p>
        </p:txBody>
      </p:sp>
      <p:sp>
        <p:nvSpPr>
          <p:cNvPr id="16" name="Arrow: Down 15">
            <a:extLst>
              <a:ext uri="{FF2B5EF4-FFF2-40B4-BE49-F238E27FC236}">
                <a16:creationId xmlns:a16="http://schemas.microsoft.com/office/drawing/2014/main" id="{B955DFF0-8458-4BF5-80F5-C041780AA073}"/>
              </a:ext>
            </a:extLst>
          </p:cNvPr>
          <p:cNvSpPr/>
          <p:nvPr/>
        </p:nvSpPr>
        <p:spPr>
          <a:xfrm rot="16200000">
            <a:off x="4700474" y="3581886"/>
            <a:ext cx="166849" cy="1262961"/>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17" name="Picture 2" descr="Fig. 6. - Illustration of the initial and the avoiding trajectories in a local path and the way-point determination in presence of an obstacle.">
            <a:extLst>
              <a:ext uri="{FF2B5EF4-FFF2-40B4-BE49-F238E27FC236}">
                <a16:creationId xmlns:a16="http://schemas.microsoft.com/office/drawing/2014/main" id="{7704D1E9-B757-4219-9912-6D1C0168DC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201" y="5271454"/>
            <a:ext cx="1935292" cy="10380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rajectory planning on lane change. | Download Scientific Diagram">
            <a:extLst>
              <a:ext uri="{FF2B5EF4-FFF2-40B4-BE49-F238E27FC236}">
                <a16:creationId xmlns:a16="http://schemas.microsoft.com/office/drawing/2014/main" id="{1CC7DA5A-C515-4B55-AEDA-3CCA46B3C7A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727" y="5203346"/>
            <a:ext cx="2007906" cy="103065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55ECD07-727C-4CC0-928B-B9513D85B317}"/>
              </a:ext>
            </a:extLst>
          </p:cNvPr>
          <p:cNvSpPr txBox="1"/>
          <p:nvPr/>
        </p:nvSpPr>
        <p:spPr>
          <a:xfrm>
            <a:off x="364248" y="360894"/>
            <a:ext cx="828848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000" b="1" dirty="0">
                <a:solidFill>
                  <a:schemeClr val="bg1"/>
                </a:solidFill>
              </a:rPr>
              <a:t>Parameter combinations for sensitivity analysis study on various trajectories </a:t>
            </a:r>
            <a:endParaRPr kumimoji="0" lang="en-US" sz="2000" b="1" i="0" u="none" strike="noStrike" cap="none" spc="0" normalizeH="0" baseline="0" dirty="0">
              <a:ln>
                <a:noFill/>
              </a:ln>
              <a:solidFill>
                <a:schemeClr val="bg1"/>
              </a:solidFill>
              <a:effectLst/>
              <a:uFillTx/>
              <a:latin typeface="+mn-lt"/>
              <a:ea typeface="+mn-ea"/>
              <a:cs typeface="+mn-cs"/>
              <a:sym typeface="Calibri"/>
            </a:endParaRPr>
          </a:p>
        </p:txBody>
      </p:sp>
      <p:sp>
        <p:nvSpPr>
          <p:cNvPr id="22" name="TextBox 21">
            <a:extLst>
              <a:ext uri="{FF2B5EF4-FFF2-40B4-BE49-F238E27FC236}">
                <a16:creationId xmlns:a16="http://schemas.microsoft.com/office/drawing/2014/main" id="{330D8119-E51F-4F8D-BBAC-E43418E5B8D4}"/>
              </a:ext>
            </a:extLst>
          </p:cNvPr>
          <p:cNvSpPr txBox="1"/>
          <p:nvPr/>
        </p:nvSpPr>
        <p:spPr>
          <a:xfrm>
            <a:off x="5885034" y="3509642"/>
            <a:ext cx="3500313" cy="2616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Calibri"/>
              </a:rPr>
              <a:t>Evaluate performance metrics for each of these trajectories</a:t>
            </a:r>
          </a:p>
        </p:txBody>
      </p:sp>
    </p:spTree>
    <p:extLst>
      <p:ext uri="{BB962C8B-B14F-4D97-AF65-F5344CB8AC3E}">
        <p14:creationId xmlns:p14="http://schemas.microsoft.com/office/powerpoint/2010/main" val="131234434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0F1C-E6D6-4ED0-85BE-DBB9B09FC16C}"/>
              </a:ext>
            </a:extLst>
          </p:cNvPr>
          <p:cNvSpPr>
            <a:spLocks noGrp="1"/>
          </p:cNvSpPr>
          <p:nvPr>
            <p:ph type="title"/>
          </p:nvPr>
        </p:nvSpPr>
        <p:spPr>
          <a:xfrm>
            <a:off x="2636072" y="173113"/>
            <a:ext cx="5149646" cy="728137"/>
          </a:xfrm>
        </p:spPr>
        <p:txBody>
          <a:bodyPr>
            <a:normAutofit/>
          </a:bodyPr>
          <a:lstStyle/>
          <a:p>
            <a:r>
              <a:rPr lang="en-US" sz="3200" dirty="0"/>
              <a:t>Vehicle Model and Dynamics</a:t>
            </a:r>
          </a:p>
        </p:txBody>
      </p:sp>
      <p:pic>
        <p:nvPicPr>
          <p:cNvPr id="5" name="Picture 4" descr="Diagram, schematic&#10;&#10;Description automatically generated">
            <a:extLst>
              <a:ext uri="{FF2B5EF4-FFF2-40B4-BE49-F238E27FC236}">
                <a16:creationId xmlns:a16="http://schemas.microsoft.com/office/drawing/2014/main" id="{3686531F-C5B7-42F1-B0D0-84D9EA9F8B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007" y="2166151"/>
            <a:ext cx="3465531" cy="3377954"/>
          </a:xfrm>
          <a:prstGeom prst="rect">
            <a:avLst/>
          </a:prstGeom>
        </p:spPr>
      </p:pic>
      <p:sp>
        <p:nvSpPr>
          <p:cNvPr id="7" name="Rectangle: Rounded Corners 6">
            <a:extLst>
              <a:ext uri="{FF2B5EF4-FFF2-40B4-BE49-F238E27FC236}">
                <a16:creationId xmlns:a16="http://schemas.microsoft.com/office/drawing/2014/main" id="{3ACCC35E-B931-4D2F-9047-7292E6A40FE2}"/>
              </a:ext>
            </a:extLst>
          </p:cNvPr>
          <p:cNvSpPr/>
          <p:nvPr/>
        </p:nvSpPr>
        <p:spPr>
          <a:xfrm>
            <a:off x="6459967" y="2501066"/>
            <a:ext cx="3675335"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171450" marR="0" indent="-1714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200" b="0" i="0" u="none" strike="noStrike" cap="none" spc="0" normalizeH="0" baseline="0" dirty="0">
                <a:ln>
                  <a:noFill/>
                </a:ln>
                <a:solidFill>
                  <a:srgbClr val="000000"/>
                </a:solidFill>
                <a:effectLst/>
                <a:uFillTx/>
                <a:latin typeface="+mn-lt"/>
                <a:ea typeface="+mn-ea"/>
                <a:cs typeface="+mn-cs"/>
                <a:sym typeface="Calibri"/>
              </a:rPr>
              <a:t>Ackermann steering</a:t>
            </a:r>
          </a:p>
          <a:p>
            <a:pPr marL="171450" indent="-171450">
              <a:buFont typeface="Wingdings" panose="05000000000000000000" pitchFamily="2" charset="2"/>
              <a:buChar char="Ø"/>
            </a:pPr>
            <a:r>
              <a:rPr lang="en-US" sz="1200" dirty="0"/>
              <a:t>Two-track dynamics with dug-off tire model</a:t>
            </a:r>
          </a:p>
          <a:p>
            <a:pPr marL="171450" indent="-171450">
              <a:buFont typeface="Wingdings" panose="05000000000000000000" pitchFamily="2" charset="2"/>
              <a:buChar char="Ø"/>
            </a:pPr>
            <a:r>
              <a:rPr lang="en-US" sz="1200" dirty="0"/>
              <a:t>Powertrain: FWD  single motor open differential </a:t>
            </a:r>
          </a:p>
        </p:txBody>
      </p:sp>
      <p:sp>
        <p:nvSpPr>
          <p:cNvPr id="8" name="Arrow: Right 7">
            <a:extLst>
              <a:ext uri="{FF2B5EF4-FFF2-40B4-BE49-F238E27FC236}">
                <a16:creationId xmlns:a16="http://schemas.microsoft.com/office/drawing/2014/main" id="{1340D538-7D6C-4683-8741-2ED6652811D2}"/>
              </a:ext>
            </a:extLst>
          </p:cNvPr>
          <p:cNvSpPr/>
          <p:nvPr/>
        </p:nvSpPr>
        <p:spPr>
          <a:xfrm>
            <a:off x="5814538" y="2800904"/>
            <a:ext cx="521142" cy="115410"/>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6917536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19AEC3A-75EC-7D86-F911-02DE194F558F}"/>
              </a:ext>
            </a:extLst>
          </p:cNvPr>
          <p:cNvSpPr/>
          <p:nvPr/>
        </p:nvSpPr>
        <p:spPr>
          <a:xfrm>
            <a:off x="672129" y="1591480"/>
            <a:ext cx="4920804" cy="2247419"/>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rgbClr val="000000"/>
                </a:solidFill>
                <a:effectLst/>
                <a:uFillTx/>
                <a:latin typeface="+mn-lt"/>
                <a:ea typeface="+mn-ea"/>
                <a:cs typeface="+mn-cs"/>
                <a:sym typeface="Calibri"/>
              </a:rPr>
              <a:t>Part 1</a:t>
            </a:r>
          </a:p>
          <a:p>
            <a:pPr marL="0" marR="0" indent="0" algn="l" defTabSz="457200" rtl="0" fontAlgn="auto" latinLnBrk="0" hangingPunct="0">
              <a:lnSpc>
                <a:spcPct val="100000"/>
              </a:lnSpc>
              <a:spcBef>
                <a:spcPts val="0"/>
              </a:spcBef>
              <a:spcAft>
                <a:spcPts val="0"/>
              </a:spcAft>
              <a:buClrTx/>
              <a:buSzTx/>
              <a:buFontTx/>
              <a:buNone/>
              <a:tabLst/>
            </a:pPr>
            <a:endParaRPr lang="en-US" sz="1200" dirty="0"/>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rgbClr val="000000"/>
                </a:solidFill>
                <a:effectLst/>
                <a:uFillTx/>
                <a:latin typeface="+mn-lt"/>
                <a:ea typeface="+mn-ea"/>
                <a:cs typeface="+mn-cs"/>
                <a:sym typeface="Calibri"/>
              </a:rPr>
              <a:t>Introduce these environment and vehicle uncertainties in the current model and analyze the performance on the output.</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endParaRPr lang="en-US" sz="1200" dirty="0"/>
          </a:p>
          <a:p>
            <a:pPr marL="285750" indent="-285750">
              <a:buFont typeface="Arial" panose="020B0604020202020204" pitchFamily="34" charset="0"/>
              <a:buChar char="•"/>
            </a:pPr>
            <a:r>
              <a:rPr kumimoji="0" lang="en-US" sz="1200" b="0" i="0" u="none" strike="noStrike" cap="none" spc="0" normalizeH="0" baseline="0" dirty="0">
                <a:ln>
                  <a:noFill/>
                </a:ln>
                <a:solidFill>
                  <a:srgbClr val="000000"/>
                </a:solidFill>
                <a:effectLst/>
                <a:uFillTx/>
                <a:latin typeface="+mn-lt"/>
                <a:ea typeface="+mn-ea"/>
                <a:cs typeface="+mn-cs"/>
                <a:sym typeface="Calibri"/>
              </a:rPr>
              <a:t>Understand which uncertainties affect the performance metrics for the lane change the most.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Perform the sensitivity analysis using cross array design of experiments approach.</a:t>
            </a:r>
          </a:p>
        </p:txBody>
      </p:sp>
      <p:sp>
        <p:nvSpPr>
          <p:cNvPr id="6" name="Rectangle: Rounded Corners 5">
            <a:extLst>
              <a:ext uri="{FF2B5EF4-FFF2-40B4-BE49-F238E27FC236}">
                <a16:creationId xmlns:a16="http://schemas.microsoft.com/office/drawing/2014/main" id="{A27C894B-BF70-7520-FC7A-BDB499EBB0F9}"/>
              </a:ext>
            </a:extLst>
          </p:cNvPr>
          <p:cNvSpPr/>
          <p:nvPr/>
        </p:nvSpPr>
        <p:spPr>
          <a:xfrm>
            <a:off x="672129" y="4433017"/>
            <a:ext cx="4994500" cy="1872849"/>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R="0" algn="l" defTabSz="457200" rtl="0" fontAlgn="auto" latinLnBrk="0" hangingPunct="0">
              <a:lnSpc>
                <a:spcPct val="100000"/>
              </a:lnSpc>
              <a:spcBef>
                <a:spcPts val="0"/>
              </a:spcBef>
              <a:spcAft>
                <a:spcPts val="0"/>
              </a:spcAft>
              <a:buClrTx/>
              <a:buSzTx/>
              <a:tabLst/>
            </a:pPr>
            <a:r>
              <a:rPr kumimoji="0" lang="en-US" sz="2000" b="1" i="0" u="none" strike="noStrike" cap="none" spc="0" normalizeH="0" baseline="0" dirty="0">
                <a:ln>
                  <a:noFill/>
                </a:ln>
                <a:solidFill>
                  <a:srgbClr val="000000"/>
                </a:solidFill>
                <a:effectLst/>
                <a:uFillTx/>
                <a:latin typeface="+mn-lt"/>
                <a:ea typeface="+mn-ea"/>
                <a:cs typeface="+mn-cs"/>
                <a:sym typeface="Calibri"/>
              </a:rPr>
              <a:t>Part 2</a:t>
            </a:r>
            <a:endParaRPr lang="en-US" sz="2000" b="1" dirty="0"/>
          </a:p>
          <a:p>
            <a:pPr marR="0" algn="l" defTabSz="457200" rtl="0" fontAlgn="auto" latinLnBrk="0" hangingPunct="0">
              <a:lnSpc>
                <a:spcPct val="100000"/>
              </a:lnSpc>
              <a:spcBef>
                <a:spcPts val="0"/>
              </a:spcBef>
              <a:spcAft>
                <a:spcPts val="0"/>
              </a:spcAft>
              <a:buClrTx/>
              <a:buSzTx/>
              <a:tabLst/>
            </a:pPr>
            <a:endParaRPr lang="en-US" dirty="0"/>
          </a:p>
          <a:p>
            <a:pPr marR="0" algn="l" defTabSz="457200" rtl="0" fontAlgn="auto" latinLnBrk="0" hangingPunct="0">
              <a:lnSpc>
                <a:spcPct val="100000"/>
              </a:lnSpc>
              <a:spcBef>
                <a:spcPts val="0"/>
              </a:spcBef>
              <a:spcAft>
                <a:spcPts val="0"/>
              </a:spcAft>
              <a:buClrTx/>
              <a:buSzTx/>
              <a:tabLst/>
            </a:pPr>
            <a:r>
              <a:rPr kumimoji="0" lang="en-US" sz="1200" i="0" u="none" strike="noStrike" cap="none" spc="0" normalizeH="0" baseline="0" dirty="0">
                <a:ln>
                  <a:noFill/>
                </a:ln>
                <a:solidFill>
                  <a:srgbClr val="000000"/>
                </a:solidFill>
                <a:effectLst/>
                <a:uFillTx/>
                <a:latin typeface="+mn-lt"/>
                <a:ea typeface="+mn-ea"/>
                <a:cs typeface="+mn-cs"/>
                <a:sym typeface="Calibri"/>
              </a:rPr>
              <a:t>Design a</a:t>
            </a:r>
            <a:r>
              <a:rPr lang="en-US" sz="1200" dirty="0"/>
              <a:t> multilevel adaptive  lane change model that can take the uncertainties into picture. </a:t>
            </a:r>
          </a:p>
          <a:p>
            <a:pPr marR="0" algn="l" defTabSz="457200" rtl="0" fontAlgn="auto" latinLnBrk="0" hangingPunct="0">
              <a:lnSpc>
                <a:spcPct val="100000"/>
              </a:lnSpc>
              <a:spcBef>
                <a:spcPts val="0"/>
              </a:spcBef>
              <a:spcAft>
                <a:spcPts val="0"/>
              </a:spcAft>
              <a:buClrTx/>
              <a:buSzTx/>
              <a:tabLst/>
            </a:pPr>
            <a:endParaRPr lang="en-US" sz="1200" dirty="0"/>
          </a:p>
          <a:p>
            <a:pPr marR="0" algn="l" defTabSz="457200" rtl="0" fontAlgn="auto" latinLnBrk="0" hangingPunct="0">
              <a:lnSpc>
                <a:spcPct val="100000"/>
              </a:lnSpc>
              <a:spcBef>
                <a:spcPts val="0"/>
              </a:spcBef>
              <a:spcAft>
                <a:spcPts val="0"/>
              </a:spcAft>
              <a:buClrTx/>
              <a:buSzTx/>
              <a:tabLst/>
            </a:pPr>
            <a:r>
              <a:rPr lang="en-US" sz="1200" dirty="0"/>
              <a:t>(Minimum safe lane change distance based on road adhesion ) </a:t>
            </a:r>
            <a:endParaRPr kumimoji="0" lang="en-US" sz="1200" i="0" u="none" strike="noStrike" cap="none" spc="0" normalizeH="0" baseline="0" dirty="0">
              <a:ln>
                <a:noFill/>
              </a:ln>
              <a:solidFill>
                <a:srgbClr val="000000"/>
              </a:solidFill>
              <a:effectLst/>
              <a:uFillTx/>
              <a:latin typeface="+mn-lt"/>
              <a:ea typeface="+mn-ea"/>
              <a:cs typeface="+mn-cs"/>
              <a:sym typeface="Calibri"/>
            </a:endParaRPr>
          </a:p>
          <a:p>
            <a:pPr marR="0" algn="l" defTabSz="457200" rtl="0" fontAlgn="auto" latinLnBrk="0" hangingPunct="0">
              <a:lnSpc>
                <a:spcPct val="100000"/>
              </a:lnSpc>
              <a:spcBef>
                <a:spcPts val="0"/>
              </a:spcBef>
              <a:spcAft>
                <a:spcPts val="0"/>
              </a:spcAft>
              <a:buClrTx/>
              <a:buSzTx/>
              <a:tabLst/>
            </a:pPr>
            <a:endParaRPr kumimoji="0" lang="en-US" i="0" u="none" strike="noStrike" cap="none" spc="0" normalizeH="0" baseline="0" dirty="0">
              <a:ln>
                <a:noFill/>
              </a:ln>
              <a:solidFill>
                <a:srgbClr val="000000"/>
              </a:solidFill>
              <a:effectLst/>
              <a:uFillTx/>
              <a:latin typeface="+mn-lt"/>
              <a:ea typeface="+mn-ea"/>
              <a:cs typeface="+mn-cs"/>
              <a:sym typeface="Calibri"/>
            </a:endParaRPr>
          </a:p>
        </p:txBody>
      </p:sp>
      <p:sp>
        <p:nvSpPr>
          <p:cNvPr id="7" name="TextBox 6">
            <a:extLst>
              <a:ext uri="{FF2B5EF4-FFF2-40B4-BE49-F238E27FC236}">
                <a16:creationId xmlns:a16="http://schemas.microsoft.com/office/drawing/2014/main" id="{DC44B53B-99A6-E2A8-08A8-0C3072A09D7B}"/>
              </a:ext>
            </a:extLst>
          </p:cNvPr>
          <p:cNvSpPr txBox="1"/>
          <p:nvPr/>
        </p:nvSpPr>
        <p:spPr>
          <a:xfrm>
            <a:off x="118872" y="237744"/>
            <a:ext cx="8416724"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000" b="1" dirty="0">
                <a:solidFill>
                  <a:schemeClr val="bg1"/>
                </a:solidFill>
              </a:rPr>
              <a:t>Develop an adaptive lane change system which consists of intelligent tracking </a:t>
            </a:r>
          </a:p>
          <a:p>
            <a:pPr marL="0" marR="0" indent="0" algn="l" defTabSz="457200" rtl="0" fontAlgn="auto" latinLnBrk="0" hangingPunct="0">
              <a:lnSpc>
                <a:spcPct val="100000"/>
              </a:lnSpc>
              <a:spcBef>
                <a:spcPts val="0"/>
              </a:spcBef>
              <a:spcAft>
                <a:spcPts val="0"/>
              </a:spcAft>
              <a:buClrTx/>
              <a:buSzTx/>
              <a:buFontTx/>
              <a:buNone/>
              <a:tabLst/>
            </a:pPr>
            <a:r>
              <a:rPr lang="en-US" sz="2000" b="1" dirty="0">
                <a:solidFill>
                  <a:schemeClr val="bg1"/>
                </a:solidFill>
              </a:rPr>
              <a:t>and control</a:t>
            </a:r>
            <a:endParaRPr kumimoji="0" lang="en-US" sz="2000" b="1" i="0" u="none" strike="noStrike" cap="none" spc="0" normalizeH="0" baseline="0" dirty="0">
              <a:ln>
                <a:noFill/>
              </a:ln>
              <a:solidFill>
                <a:schemeClr val="bg1"/>
              </a:solidFill>
              <a:effectLst/>
              <a:uFillTx/>
              <a:latin typeface="+mn-lt"/>
              <a:ea typeface="+mn-ea"/>
              <a:cs typeface="+mn-cs"/>
              <a:sym typeface="Calibri"/>
            </a:endParaRPr>
          </a:p>
        </p:txBody>
      </p:sp>
      <p:pic>
        <p:nvPicPr>
          <p:cNvPr id="3" name="Picture 2">
            <a:extLst>
              <a:ext uri="{FF2B5EF4-FFF2-40B4-BE49-F238E27FC236}">
                <a16:creationId xmlns:a16="http://schemas.microsoft.com/office/drawing/2014/main" id="{87F7F8A6-1A67-42EA-9A59-C69DCDE98102}"/>
              </a:ext>
            </a:extLst>
          </p:cNvPr>
          <p:cNvPicPr>
            <a:picLocks noChangeAspect="1"/>
          </p:cNvPicPr>
          <p:nvPr/>
        </p:nvPicPr>
        <p:blipFill>
          <a:blip r:embed="rId2"/>
          <a:stretch>
            <a:fillRect/>
          </a:stretch>
        </p:blipFill>
        <p:spPr>
          <a:xfrm>
            <a:off x="5962835" y="1669890"/>
            <a:ext cx="3492134" cy="1916687"/>
          </a:xfrm>
          <a:prstGeom prst="rect">
            <a:avLst/>
          </a:prstGeom>
        </p:spPr>
      </p:pic>
    </p:spTree>
    <p:extLst>
      <p:ext uri="{BB962C8B-B14F-4D97-AF65-F5344CB8AC3E}">
        <p14:creationId xmlns:p14="http://schemas.microsoft.com/office/powerpoint/2010/main" val="96713240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442478-FD01-4C03-AD72-9AD92355154B}"/>
              </a:ext>
            </a:extLst>
          </p:cNvPr>
          <p:cNvSpPr>
            <a:spLocks noGrp="1"/>
          </p:cNvSpPr>
          <p:nvPr>
            <p:ph type="body" idx="1"/>
          </p:nvPr>
        </p:nvSpPr>
        <p:spPr/>
        <p:txBody>
          <a:bodyPr>
            <a:normAutofit/>
          </a:bodyPr>
          <a:lstStyle/>
          <a:p>
            <a:pPr marL="0" indent="0" algn="l">
              <a:buNone/>
            </a:pPr>
            <a:r>
              <a:rPr lang="en-US" sz="1600" b="1" i="1" dirty="0">
                <a:effectLst/>
              </a:rPr>
              <a:t>Lane-Change Model and Tracking Control for Autonomous Vehicles on Curved Highway Sections in Rainy Weather</a:t>
            </a:r>
          </a:p>
          <a:p>
            <a:pPr marL="0" indent="0" algn="l">
              <a:buNone/>
            </a:pPr>
            <a:r>
              <a:rPr lang="en-US" sz="1600" b="1" dirty="0">
                <a:solidFill>
                  <a:srgbClr val="000000"/>
                </a:solidFill>
              </a:rPr>
              <a:t>		</a:t>
            </a:r>
            <a:r>
              <a:rPr lang="en-US" sz="1600" b="1" i="0" dirty="0">
                <a:solidFill>
                  <a:srgbClr val="000000"/>
                </a:solidFill>
                <a:effectLst/>
              </a:rPr>
              <a:t>Tao Peng,</a:t>
            </a:r>
            <a:r>
              <a:rPr lang="en-US" sz="1600" b="1" i="0" baseline="30000" dirty="0">
                <a:solidFill>
                  <a:srgbClr val="000000"/>
                </a:solidFill>
                <a:effectLst/>
              </a:rPr>
              <a:t>1,2</a:t>
            </a:r>
            <a:r>
              <a:rPr lang="en-US" sz="1600" b="1" i="0" dirty="0">
                <a:solidFill>
                  <a:srgbClr val="000000"/>
                </a:solidFill>
                <a:effectLst/>
              </a:rPr>
              <a:t>Li-li Su,</a:t>
            </a:r>
            <a:r>
              <a:rPr lang="en-US" sz="1600" b="1" i="0" baseline="30000" dirty="0">
                <a:solidFill>
                  <a:srgbClr val="000000"/>
                </a:solidFill>
                <a:effectLst/>
              </a:rPr>
              <a:t>3</a:t>
            </a:r>
            <a:r>
              <a:rPr lang="en-US" sz="1600" b="1" i="0" dirty="0">
                <a:solidFill>
                  <a:srgbClr val="000000"/>
                </a:solidFill>
                <a:effectLst/>
              </a:rPr>
              <a:t>Zhi-wei Guan,</a:t>
            </a:r>
            <a:r>
              <a:rPr lang="en-US" sz="1600" b="1" i="0" baseline="30000" dirty="0">
                <a:solidFill>
                  <a:srgbClr val="000000"/>
                </a:solidFill>
                <a:effectLst/>
              </a:rPr>
              <a:t>4</a:t>
            </a:r>
            <a:r>
              <a:rPr lang="en-US" sz="1600" b="1" i="0" dirty="0">
                <a:solidFill>
                  <a:srgbClr val="000000"/>
                </a:solidFill>
                <a:effectLst/>
              </a:rPr>
              <a:t>Hai-jing Hou,</a:t>
            </a:r>
            <a:r>
              <a:rPr lang="en-US" sz="1600" b="1" i="0" baseline="30000" dirty="0">
                <a:solidFill>
                  <a:srgbClr val="000000"/>
                </a:solidFill>
                <a:effectLst/>
              </a:rPr>
              <a:t>1</a:t>
            </a:r>
            <a:r>
              <a:rPr lang="en-US" sz="1600" b="1" i="0" dirty="0">
                <a:solidFill>
                  <a:srgbClr val="000000"/>
                </a:solidFill>
                <a:effectLst/>
              </a:rPr>
              <a:t>Jun-kai Li,</a:t>
            </a:r>
            <a:r>
              <a:rPr lang="en-US" sz="1600" b="1" i="0" baseline="30000" dirty="0">
                <a:solidFill>
                  <a:srgbClr val="000000"/>
                </a:solidFill>
                <a:effectLst/>
              </a:rPr>
              <a:t>5</a:t>
            </a:r>
            <a:r>
              <a:rPr lang="en-US" sz="1600" b="1" i="0" dirty="0">
                <a:solidFill>
                  <a:srgbClr val="000000"/>
                </a:solidFill>
                <a:effectLst/>
              </a:rPr>
              <a:t>Xing-liang Liu,</a:t>
            </a:r>
            <a:r>
              <a:rPr lang="en-US" sz="1600" b="1" i="0" baseline="30000" dirty="0">
                <a:solidFill>
                  <a:srgbClr val="000000"/>
                </a:solidFill>
                <a:effectLst/>
              </a:rPr>
              <a:t>3</a:t>
            </a:r>
            <a:r>
              <a:rPr lang="en-US" sz="1600" b="1" i="0" dirty="0">
                <a:solidFill>
                  <a:srgbClr val="000000"/>
                </a:solidFill>
                <a:effectLst/>
              </a:rPr>
              <a:t>and Yi-</a:t>
            </a:r>
            <a:r>
              <a:rPr lang="en-US" sz="1600" b="1" i="0" dirty="0" err="1">
                <a:solidFill>
                  <a:srgbClr val="000000"/>
                </a:solidFill>
                <a:effectLst/>
              </a:rPr>
              <a:t>ke</a:t>
            </a:r>
            <a:r>
              <a:rPr lang="en-US" sz="1600" b="1" i="0" dirty="0">
                <a:solidFill>
                  <a:srgbClr val="000000"/>
                </a:solidFill>
                <a:effectLst/>
              </a:rPr>
              <a:t> Tong</a:t>
            </a:r>
            <a:r>
              <a:rPr lang="en-US" sz="1600" b="1" i="0" baseline="30000" dirty="0">
                <a:solidFill>
                  <a:srgbClr val="000000"/>
                </a:solidFill>
                <a:effectLst/>
              </a:rPr>
              <a:t>6</a:t>
            </a:r>
            <a:endParaRPr lang="en-US" sz="1600" b="1" i="0" dirty="0">
              <a:solidFill>
                <a:srgbClr val="000000"/>
              </a:solidFill>
              <a:effectLst/>
            </a:endParaRPr>
          </a:p>
          <a:p>
            <a:pPr marL="0" indent="0">
              <a:buNone/>
            </a:pPr>
            <a:endParaRPr lang="en-US" sz="1200" b="0" i="0" dirty="0">
              <a:solidFill>
                <a:srgbClr val="000000"/>
              </a:solidFill>
              <a:effectLst/>
              <a:cs typeface="Times New Roman" panose="02020603050405020304" pitchFamily="18" charset="0"/>
            </a:endParaRPr>
          </a:p>
          <a:p>
            <a:pPr marL="0" indent="0">
              <a:buNone/>
            </a:pPr>
            <a:endParaRPr lang="en-US" sz="1200" dirty="0">
              <a:cs typeface="Times New Roman" panose="02020603050405020304" pitchFamily="18" charset="0"/>
            </a:endParaRPr>
          </a:p>
        </p:txBody>
      </p:sp>
      <p:pic>
        <p:nvPicPr>
          <p:cNvPr id="5" name="Picture 4">
            <a:extLst>
              <a:ext uri="{FF2B5EF4-FFF2-40B4-BE49-F238E27FC236}">
                <a16:creationId xmlns:a16="http://schemas.microsoft.com/office/drawing/2014/main" id="{1921BD51-8B2C-4C31-ABAE-02428E7855C0}"/>
              </a:ext>
            </a:extLst>
          </p:cNvPr>
          <p:cNvPicPr>
            <a:picLocks noChangeAspect="1"/>
          </p:cNvPicPr>
          <p:nvPr/>
        </p:nvPicPr>
        <p:blipFill>
          <a:blip r:embed="rId2"/>
          <a:stretch>
            <a:fillRect/>
          </a:stretch>
        </p:blipFill>
        <p:spPr>
          <a:xfrm>
            <a:off x="838200" y="2534969"/>
            <a:ext cx="4817187" cy="3019647"/>
          </a:xfrm>
          <a:prstGeom prst="rect">
            <a:avLst/>
          </a:prstGeom>
        </p:spPr>
      </p:pic>
      <p:sp>
        <p:nvSpPr>
          <p:cNvPr id="7" name="TextBox 6">
            <a:extLst>
              <a:ext uri="{FF2B5EF4-FFF2-40B4-BE49-F238E27FC236}">
                <a16:creationId xmlns:a16="http://schemas.microsoft.com/office/drawing/2014/main" id="{D956B932-4E7D-4541-9419-8F2943A697ED}"/>
              </a:ext>
            </a:extLst>
          </p:cNvPr>
          <p:cNvSpPr txBox="1"/>
          <p:nvPr/>
        </p:nvSpPr>
        <p:spPr>
          <a:xfrm>
            <a:off x="5950365" y="2825733"/>
            <a:ext cx="5108457"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buFont typeface="Arial" panose="020B0604020202020204" pitchFamily="34" charset="0"/>
              <a:buChar char="•"/>
            </a:pPr>
            <a:r>
              <a:rPr lang="en-US" sz="1200" dirty="0"/>
              <a:t>Based on the scoring references under specific circumstances, a four-level lane-change mode for collision avoidance is proposed</a:t>
            </a:r>
          </a:p>
          <a:p>
            <a:pPr marL="171450" indent="-171450">
              <a:buFont typeface="Arial" panose="020B0604020202020204" pitchFamily="34" charset="0"/>
              <a:buChar char="•"/>
            </a:pPr>
            <a:r>
              <a:rPr lang="en-US" sz="1200" dirty="0"/>
              <a:t>Single track vehicle dynamics model </a:t>
            </a:r>
          </a:p>
          <a:p>
            <a:endParaRPr lang="en-US" sz="1200" dirty="0"/>
          </a:p>
          <a:p>
            <a:endParaRPr lang="en-US" sz="1200" dirty="0"/>
          </a:p>
          <a:p>
            <a:r>
              <a:rPr lang="en-US" sz="1200" dirty="0"/>
              <a:t>A scoring reference-based lane-change decision mechanism for collision avoidance on a curved road with low adhesion. </a:t>
            </a:r>
            <a:endParaRPr lang="en-US" sz="1000" dirty="0"/>
          </a:p>
        </p:txBody>
      </p:sp>
    </p:spTree>
    <p:extLst>
      <p:ext uri="{BB962C8B-B14F-4D97-AF65-F5344CB8AC3E}">
        <p14:creationId xmlns:p14="http://schemas.microsoft.com/office/powerpoint/2010/main" val="195179850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428652B7-FA45-7FE2-40C1-2DBB08F36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69" y="1658309"/>
            <a:ext cx="8642508" cy="4922947"/>
          </a:xfrm>
          <a:prstGeom prst="rect">
            <a:avLst/>
          </a:prstGeom>
        </p:spPr>
      </p:pic>
      <p:sp>
        <p:nvSpPr>
          <p:cNvPr id="6" name="TextBox 5">
            <a:extLst>
              <a:ext uri="{FF2B5EF4-FFF2-40B4-BE49-F238E27FC236}">
                <a16:creationId xmlns:a16="http://schemas.microsoft.com/office/drawing/2014/main" id="{112F642C-272F-92FA-81B1-5499FD984D3D}"/>
              </a:ext>
            </a:extLst>
          </p:cNvPr>
          <p:cNvSpPr txBox="1"/>
          <p:nvPr/>
        </p:nvSpPr>
        <p:spPr>
          <a:xfrm>
            <a:off x="3372349" y="269742"/>
            <a:ext cx="4406010"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bg1"/>
                </a:solidFill>
                <a:effectLst/>
                <a:uFillTx/>
                <a:latin typeface="+mn-lt"/>
                <a:ea typeface="+mn-ea"/>
                <a:cs typeface="+mn-cs"/>
                <a:sym typeface="Calibri"/>
              </a:rPr>
              <a:t>Verification and Validation process</a:t>
            </a:r>
          </a:p>
        </p:txBody>
      </p:sp>
      <p:sp>
        <p:nvSpPr>
          <p:cNvPr id="2" name="Rectangle: Rounded Corners 1">
            <a:extLst>
              <a:ext uri="{FF2B5EF4-FFF2-40B4-BE49-F238E27FC236}">
                <a16:creationId xmlns:a16="http://schemas.microsoft.com/office/drawing/2014/main" id="{F1C904FF-7DC1-9AC8-F458-33A1FB143BCC}"/>
              </a:ext>
            </a:extLst>
          </p:cNvPr>
          <p:cNvSpPr/>
          <p:nvPr/>
        </p:nvSpPr>
        <p:spPr>
          <a:xfrm>
            <a:off x="1807946" y="2738218"/>
            <a:ext cx="127129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mn-lt"/>
                <a:ea typeface="+mn-ea"/>
                <a:cs typeface="+mn-cs"/>
                <a:sym typeface="Calibri"/>
              </a:rPr>
              <a:t>MiL</a:t>
            </a:r>
            <a:r>
              <a:rPr lang="en-US" dirty="0"/>
              <a:t> </a:t>
            </a:r>
            <a:r>
              <a:rPr kumimoji="0" lang="en-US" sz="1800" b="0" i="0" u="none" strike="noStrike" cap="none" spc="0" normalizeH="0" baseline="0" dirty="0">
                <a:ln>
                  <a:noFill/>
                </a:ln>
                <a:solidFill>
                  <a:srgbClr val="000000"/>
                </a:solidFill>
                <a:effectLst/>
                <a:uFillTx/>
                <a:latin typeface="+mn-lt"/>
                <a:ea typeface="+mn-ea"/>
                <a:cs typeface="+mn-cs"/>
                <a:sym typeface="Calibri"/>
              </a:rPr>
              <a:t>&amp; </a:t>
            </a:r>
            <a:r>
              <a:rPr kumimoji="0" lang="en-US" sz="1800" b="0" i="0" u="none" strike="noStrike" cap="none" spc="0" normalizeH="0" baseline="0" dirty="0" err="1">
                <a:ln>
                  <a:noFill/>
                </a:ln>
                <a:solidFill>
                  <a:srgbClr val="000000"/>
                </a:solidFill>
                <a:effectLst/>
                <a:uFillTx/>
                <a:latin typeface="+mn-lt"/>
                <a:ea typeface="+mn-ea"/>
                <a:cs typeface="+mn-cs"/>
                <a:sym typeface="Calibri"/>
              </a:rPr>
              <a:t>SiL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0F59D605-17AE-2E7F-E63B-81E2059C6E97}"/>
              </a:ext>
            </a:extLst>
          </p:cNvPr>
          <p:cNvSpPr/>
          <p:nvPr/>
        </p:nvSpPr>
        <p:spPr>
          <a:xfrm>
            <a:off x="468630" y="1037088"/>
            <a:ext cx="2610612"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Functional Requirements</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Arrow: Bent 3">
            <a:extLst>
              <a:ext uri="{FF2B5EF4-FFF2-40B4-BE49-F238E27FC236}">
                <a16:creationId xmlns:a16="http://schemas.microsoft.com/office/drawing/2014/main" id="{3143557C-3F44-C0B8-86AF-91479941A0A7}"/>
              </a:ext>
            </a:extLst>
          </p:cNvPr>
          <p:cNvSpPr/>
          <p:nvPr/>
        </p:nvSpPr>
        <p:spPr>
          <a:xfrm flipV="1">
            <a:off x="1938528" y="1880992"/>
            <a:ext cx="1076706" cy="857226"/>
          </a:xfrm>
          <a:prstGeom prst="ben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Rounded Corners 6">
            <a:extLst>
              <a:ext uri="{FF2B5EF4-FFF2-40B4-BE49-F238E27FC236}">
                <a16:creationId xmlns:a16="http://schemas.microsoft.com/office/drawing/2014/main" id="{BE1B07A4-A705-2ADC-452E-F99747102331}"/>
              </a:ext>
            </a:extLst>
          </p:cNvPr>
          <p:cNvSpPr/>
          <p:nvPr/>
        </p:nvSpPr>
        <p:spPr>
          <a:xfrm>
            <a:off x="3435471" y="6016275"/>
            <a:ext cx="2444121"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Processor in Loop (PiL)</a:t>
            </a:r>
          </a:p>
        </p:txBody>
      </p:sp>
      <p:sp>
        <p:nvSpPr>
          <p:cNvPr id="8" name="Rectangle: Rounded Corners 7">
            <a:extLst>
              <a:ext uri="{FF2B5EF4-FFF2-40B4-BE49-F238E27FC236}">
                <a16:creationId xmlns:a16="http://schemas.microsoft.com/office/drawing/2014/main" id="{54C6B46F-B373-4EAF-2C69-5C7E78F04502}"/>
              </a:ext>
            </a:extLst>
          </p:cNvPr>
          <p:cNvSpPr/>
          <p:nvPr/>
        </p:nvSpPr>
        <p:spPr>
          <a:xfrm>
            <a:off x="9440146" y="4315585"/>
            <a:ext cx="60821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err="1"/>
              <a:t>HiL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028" name="Picture 4" descr="Speedgoat - The Quickest Path to Real-Time Simulation and Testing">
            <a:extLst>
              <a:ext uri="{FF2B5EF4-FFF2-40B4-BE49-F238E27FC236}">
                <a16:creationId xmlns:a16="http://schemas.microsoft.com/office/drawing/2014/main" id="{AC767268-4F6C-4927-5BF5-A612B1E9A0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9510" y="3595444"/>
            <a:ext cx="2540519" cy="17079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bile real-time target machine - Capabilities | Speedgoat">
            <a:extLst>
              <a:ext uri="{FF2B5EF4-FFF2-40B4-BE49-F238E27FC236}">
                <a16:creationId xmlns:a16="http://schemas.microsoft.com/office/drawing/2014/main" id="{9BF99D13-B13C-E884-A3A5-29550BDB7E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0884" y="4791196"/>
            <a:ext cx="3532634" cy="1443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 6. - Illustration of the initial and the avoiding trajectories in a local path and the way-point determination in presence of an obstacle.">
            <a:extLst>
              <a:ext uri="{FF2B5EF4-FFF2-40B4-BE49-F238E27FC236}">
                <a16:creationId xmlns:a16="http://schemas.microsoft.com/office/drawing/2014/main" id="{538B4F82-4D70-42D1-8AF8-A9D1F7DC1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523" y="3927292"/>
            <a:ext cx="3402401" cy="1824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 2. - Illustration of the sigmoid curve proposed in [22].">
            <a:extLst>
              <a:ext uri="{FF2B5EF4-FFF2-40B4-BE49-F238E27FC236}">
                <a16:creationId xmlns:a16="http://schemas.microsoft.com/office/drawing/2014/main" id="{7568EF70-5AEB-4D90-AFDA-DD99C669E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300" y="2037905"/>
            <a:ext cx="4180887" cy="13910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3C5371A-5476-40B9-B9EB-C4F194726CC9}"/>
              </a:ext>
            </a:extLst>
          </p:cNvPr>
          <p:cNvSpPr txBox="1"/>
          <p:nvPr/>
        </p:nvSpPr>
        <p:spPr>
          <a:xfrm>
            <a:off x="5441212" y="2271787"/>
            <a:ext cx="6097772"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i="0" dirty="0">
                <a:solidFill>
                  <a:srgbClr val="333333"/>
                </a:solidFill>
                <a:effectLst/>
                <a:latin typeface="Times New Roman" panose="02020603050405020304" pitchFamily="18" charset="0"/>
                <a:cs typeface="Times New Roman" panose="02020603050405020304" pitchFamily="18" charset="0"/>
              </a:rPr>
              <a:t>Use of a configurable sigmoid function to generate a </a:t>
            </a:r>
            <a:r>
              <a:rPr lang="en-US" sz="1600" dirty="0">
                <a:solidFill>
                  <a:srgbClr val="333333"/>
                </a:solidFill>
                <a:latin typeface="Times New Roman" panose="02020603050405020304" pitchFamily="18" charset="0"/>
                <a:cs typeface="Times New Roman" panose="02020603050405020304" pitchFamily="18" charset="0"/>
              </a:rPr>
              <a:t>path to </a:t>
            </a:r>
            <a:r>
              <a:rPr lang="en-US" sz="1600" b="0" i="0" dirty="0">
                <a:solidFill>
                  <a:srgbClr val="333333"/>
                </a:solidFill>
                <a:effectLst/>
                <a:latin typeface="Times New Roman" panose="02020603050405020304" pitchFamily="18" charset="0"/>
                <a:cs typeface="Times New Roman" panose="02020603050405020304" pitchFamily="18" charset="0"/>
              </a:rPr>
              <a:t>avoid the obstacle and the use of a rolling horizon to plan for a decomposed area of the path.</a:t>
            </a:r>
          </a:p>
          <a:p>
            <a:endParaRPr lang="en-US" sz="1600" dirty="0">
              <a:solidFill>
                <a:srgbClr val="333333"/>
              </a:solidFill>
              <a:latin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cs typeface="Times New Roman" panose="02020603050405020304" pitchFamily="18" charset="0"/>
              </a:rPr>
              <a:t>Each horizon is calculated and updated at each step </a:t>
            </a:r>
            <a:endParaRPr lang="en-US" sz="1600" dirty="0">
              <a:latin typeface="Times New Roman" panose="02020603050405020304" pitchFamily="18" charset="0"/>
              <a:cs typeface="Times New Roman" panose="02020603050405020304" pitchFamily="18" charset="0"/>
            </a:endParaRPr>
          </a:p>
          <a:p>
            <a:endParaRPr lang="en-US" sz="1600" b="0" i="0" dirty="0">
              <a:solidFill>
                <a:srgbClr val="333333"/>
              </a:solidFill>
              <a:effectLst/>
              <a:latin typeface="Times New Roman" panose="02020603050405020304" pitchFamily="18" charset="0"/>
              <a:cs typeface="Times New Roman" panose="02020603050405020304" pitchFamily="18" charset="0"/>
            </a:endParaRPr>
          </a:p>
          <a:p>
            <a:endParaRPr lang="en-US" sz="1600" dirty="0">
              <a:solidFill>
                <a:srgbClr val="333333"/>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Pros: R</a:t>
            </a:r>
            <a:r>
              <a:rPr lang="en-US" sz="1600" b="0" dirty="0">
                <a:effectLst/>
                <a:latin typeface="Times New Roman" panose="02020603050405020304" pitchFamily="18" charset="0"/>
                <a:cs typeface="Times New Roman" panose="02020603050405020304" pitchFamily="18" charset="0"/>
              </a:rPr>
              <a:t>eactivity to the obstacle motion and the generation of a smooth trajectory in a low execution time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42C60C-54A4-3207-5555-2310C84FAE40}"/>
              </a:ext>
            </a:extLst>
          </p:cNvPr>
          <p:cNvSpPr txBox="1"/>
          <p:nvPr/>
        </p:nvSpPr>
        <p:spPr>
          <a:xfrm>
            <a:off x="524107" y="961798"/>
            <a:ext cx="10369705"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b="1" i="0" dirty="0">
                <a:solidFill>
                  <a:srgbClr val="333333"/>
                </a:solidFill>
                <a:effectLst/>
                <a:latin typeface="Arial" panose="020B0604020202020204" pitchFamily="34" charset="0"/>
              </a:rPr>
              <a:t>W. Ben-</a:t>
            </a:r>
            <a:r>
              <a:rPr lang="en-US" sz="1200" b="1" i="0" dirty="0" err="1">
                <a:solidFill>
                  <a:srgbClr val="333333"/>
                </a:solidFill>
                <a:effectLst/>
                <a:latin typeface="Arial" panose="020B0604020202020204" pitchFamily="34" charset="0"/>
              </a:rPr>
              <a:t>Messaoud</a:t>
            </a:r>
            <a:r>
              <a:rPr lang="en-US" sz="1200" b="1" i="0" dirty="0">
                <a:solidFill>
                  <a:srgbClr val="333333"/>
                </a:solidFill>
                <a:effectLst/>
                <a:latin typeface="Arial" panose="020B0604020202020204" pitchFamily="34" charset="0"/>
              </a:rPr>
              <a:t>, M. Basset, J. -P. </a:t>
            </a:r>
            <a:r>
              <a:rPr lang="en-US" sz="1200" b="1" i="0" dirty="0" err="1">
                <a:solidFill>
                  <a:srgbClr val="333333"/>
                </a:solidFill>
                <a:effectLst/>
                <a:latin typeface="Arial" panose="020B0604020202020204" pitchFamily="34" charset="0"/>
              </a:rPr>
              <a:t>Lauffenburger</a:t>
            </a:r>
            <a:r>
              <a:rPr lang="en-US" sz="1200" b="1" i="0" dirty="0">
                <a:solidFill>
                  <a:srgbClr val="333333"/>
                </a:solidFill>
                <a:effectLst/>
                <a:latin typeface="Arial" panose="020B0604020202020204" pitchFamily="34" charset="0"/>
              </a:rPr>
              <a:t> and R. </a:t>
            </a:r>
            <a:r>
              <a:rPr lang="en-US" sz="1200" b="1" i="0" dirty="0" err="1">
                <a:solidFill>
                  <a:srgbClr val="333333"/>
                </a:solidFill>
                <a:effectLst/>
                <a:latin typeface="Arial" panose="020B0604020202020204" pitchFamily="34" charset="0"/>
              </a:rPr>
              <a:t>Orjuela</a:t>
            </a:r>
            <a:r>
              <a:rPr lang="en-US" sz="1200" b="1" i="0" dirty="0">
                <a:solidFill>
                  <a:srgbClr val="333333"/>
                </a:solidFill>
                <a:effectLst/>
                <a:latin typeface="Arial" panose="020B0604020202020204" pitchFamily="34" charset="0"/>
              </a:rPr>
              <a:t>, "Smooth Obstacle Avoidance Path Planning for Autonomous Vehicles," </a:t>
            </a:r>
            <a:r>
              <a:rPr lang="en-US" sz="1200" b="1" i="1" dirty="0">
                <a:solidFill>
                  <a:srgbClr val="333333"/>
                </a:solidFill>
                <a:effectLst/>
                <a:latin typeface="Arial" panose="020B0604020202020204" pitchFamily="34" charset="0"/>
              </a:rPr>
              <a:t>2018 IEEE International Conference on Vehicular Electronics and Safety (ICVES)</a:t>
            </a:r>
            <a:r>
              <a:rPr lang="en-US" sz="1200" b="1" i="0" dirty="0">
                <a:solidFill>
                  <a:srgbClr val="333333"/>
                </a:solidFill>
                <a:effectLst/>
                <a:latin typeface="Arial" panose="020B0604020202020204" pitchFamily="34" charset="0"/>
              </a:rPr>
              <a:t>, Madrid, Spain, 2018, pp. 1-6, </a:t>
            </a:r>
            <a:r>
              <a:rPr lang="en-US" sz="1200" b="1" i="0" dirty="0" err="1">
                <a:solidFill>
                  <a:srgbClr val="333333"/>
                </a:solidFill>
                <a:effectLst/>
                <a:latin typeface="Arial" panose="020B0604020202020204" pitchFamily="34" charset="0"/>
              </a:rPr>
              <a:t>doi</a:t>
            </a:r>
            <a:r>
              <a:rPr lang="en-US" sz="1200" b="1" i="0" dirty="0">
                <a:solidFill>
                  <a:srgbClr val="333333"/>
                </a:solidFill>
                <a:effectLst/>
                <a:latin typeface="Arial" panose="020B0604020202020204" pitchFamily="34" charset="0"/>
              </a:rPr>
              <a:t>: 10.1109/ICVES.2018.8519525.</a:t>
            </a:r>
            <a:endParaRPr lang="en-US" sz="1200" b="1" dirty="0"/>
          </a:p>
        </p:txBody>
      </p:sp>
    </p:spTree>
    <p:extLst>
      <p:ext uri="{BB962C8B-B14F-4D97-AF65-F5344CB8AC3E}">
        <p14:creationId xmlns:p14="http://schemas.microsoft.com/office/powerpoint/2010/main" val="353239058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E990DD-3D4D-D131-B69A-0D75DD4ACADE}"/>
              </a:ext>
            </a:extLst>
          </p:cNvPr>
          <p:cNvSpPr>
            <a:spLocks noGrp="1"/>
          </p:cNvSpPr>
          <p:nvPr>
            <p:ph type="body" idx="1"/>
          </p:nvPr>
        </p:nvSpPr>
        <p:spPr>
          <a:xfrm>
            <a:off x="525965" y="1018865"/>
            <a:ext cx="10515600" cy="5068888"/>
          </a:xfrm>
        </p:spPr>
        <p:txBody>
          <a:bodyPr/>
          <a:lstStyle/>
          <a:p>
            <a:pPr marL="0" indent="0">
              <a:buNone/>
            </a:pPr>
            <a:r>
              <a:rPr lang="en-US" sz="1600" b="1" dirty="0">
                <a:effectLst/>
                <a:latin typeface="Times New Roman,Bold" pitchFamily="2" charset="0"/>
              </a:rPr>
              <a:t>Lane Change Maneuver based on Bezier Curve providing Comfort Experience for Autonomous Vehicle Users </a:t>
            </a:r>
            <a:endParaRPr lang="en-US" sz="2400" b="1" dirty="0"/>
          </a:p>
          <a:p>
            <a:pPr marL="0" indent="0">
              <a:buNone/>
            </a:pPr>
            <a:r>
              <a:rPr lang="en-US" sz="1800" dirty="0">
                <a:effectLst/>
                <a:latin typeface="Times New Roman" panose="02020603050405020304" pitchFamily="18" charset="0"/>
              </a:rPr>
              <a:t>    </a:t>
            </a:r>
            <a:r>
              <a:rPr lang="en-US" sz="1200" dirty="0">
                <a:effectLst/>
                <a:latin typeface="Times New Roman" panose="02020603050405020304" pitchFamily="18" charset="0"/>
              </a:rPr>
              <a:t>					  Il Bae1, </a:t>
            </a:r>
            <a:r>
              <a:rPr lang="en-US" sz="1200" dirty="0" err="1">
                <a:effectLst/>
                <a:latin typeface="Times New Roman" panose="02020603050405020304" pitchFamily="18" charset="0"/>
              </a:rPr>
              <a:t>Jin</a:t>
            </a:r>
            <a:r>
              <a:rPr lang="en-US" sz="1200" dirty="0">
                <a:effectLst/>
                <a:latin typeface="Times New Roman" panose="02020603050405020304" pitchFamily="18" charset="0"/>
              </a:rPr>
              <a:t> Hyo Kim2, </a:t>
            </a:r>
            <a:r>
              <a:rPr lang="en-US" sz="1200" dirty="0" err="1">
                <a:effectLst/>
                <a:latin typeface="Times New Roman" panose="02020603050405020304" pitchFamily="18" charset="0"/>
              </a:rPr>
              <a:t>Jaeyoung</a:t>
            </a:r>
            <a:r>
              <a:rPr lang="en-US" sz="1200" dirty="0">
                <a:effectLst/>
                <a:latin typeface="Times New Roman" panose="02020603050405020304" pitchFamily="18" charset="0"/>
              </a:rPr>
              <a:t> Moon1 and Shiho Kim1, </a:t>
            </a:r>
            <a:r>
              <a:rPr lang="en-US" sz="1200" dirty="0">
                <a:effectLst/>
                <a:latin typeface="Times New Roman,Italic" pitchFamily="2" charset="0"/>
              </a:rPr>
              <a:t>Member, IEEE </a:t>
            </a:r>
            <a:endParaRPr lang="en-US" sz="1800" dirty="0"/>
          </a:p>
          <a:p>
            <a:r>
              <a:rPr lang="en-US" sz="1400" dirty="0">
                <a:latin typeface="Times New Roman" panose="02020603050405020304" pitchFamily="18" charset="0"/>
                <a:cs typeface="Times New Roman" panose="02020603050405020304" pitchFamily="18" charset="0"/>
              </a:rPr>
              <a:t>P</a:t>
            </a:r>
            <a:r>
              <a:rPr lang="en-US" sz="1400" dirty="0">
                <a:effectLst/>
                <a:latin typeface="Times New Roman" panose="02020603050405020304" pitchFamily="18" charset="0"/>
                <a:cs typeface="Times New Roman" panose="02020603050405020304" pitchFamily="18" charset="0"/>
              </a:rPr>
              <a:t>roposed an LCM algorithm based on evaluating the expected maximum lateral acceleration using the curvature of a Bezier curve and following the generated trajectory. </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Used a desired lateral acceleration limit and compared it with </a:t>
            </a:r>
            <a:r>
              <a:rPr lang="en-US" sz="1400" dirty="0" err="1">
                <a:latin typeface="Times New Roman" panose="02020603050405020304" pitchFamily="18" charset="0"/>
                <a:cs typeface="Times New Roman" panose="02020603050405020304" pitchFamily="18" charset="0"/>
              </a:rPr>
              <a:t>bezer</a:t>
            </a:r>
            <a:r>
              <a:rPr lang="en-US" sz="1400" dirty="0">
                <a:latin typeface="Times New Roman" panose="02020603050405020304" pitchFamily="18" charset="0"/>
                <a:cs typeface="Times New Roman" panose="02020603050405020304" pitchFamily="18" charset="0"/>
              </a:rPr>
              <a:t> curvature limit</a:t>
            </a:r>
          </a:p>
        </p:txBody>
      </p:sp>
      <p:sp>
        <p:nvSpPr>
          <p:cNvPr id="7" name="TextBox 6">
            <a:extLst>
              <a:ext uri="{FF2B5EF4-FFF2-40B4-BE49-F238E27FC236}">
                <a16:creationId xmlns:a16="http://schemas.microsoft.com/office/drawing/2014/main" id="{299B587A-900B-4F9F-6F65-0C850263D74D}"/>
              </a:ext>
            </a:extLst>
          </p:cNvPr>
          <p:cNvSpPr txBox="1"/>
          <p:nvPr/>
        </p:nvSpPr>
        <p:spPr>
          <a:xfrm>
            <a:off x="6961720" y="2600690"/>
            <a:ext cx="4704315" cy="1015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Used a linear bicycle model</a:t>
            </a:r>
          </a:p>
          <a:p>
            <a:pPr marL="0" marR="0" indent="0" algn="l" defTabSz="457200" rtl="0" fontAlgn="auto" latinLnBrk="0" hangingPunct="0">
              <a:lnSpc>
                <a:spcPct val="100000"/>
              </a:lnSpc>
              <a:spcBef>
                <a:spcPts val="0"/>
              </a:spcBef>
              <a:spcAft>
                <a:spcPts val="0"/>
              </a:spcAft>
              <a:buClrTx/>
              <a:buSzTx/>
              <a:buFontTx/>
              <a:buNone/>
              <a:tabLst/>
            </a:pPr>
            <a:endParaRPr lang="en-US" sz="1200" dirty="0">
              <a:latin typeface="Times New Roman" panose="02020603050405020304" pitchFamily="18" charset="0"/>
              <a:cs typeface="Times New Roman" panose="02020603050405020304" pitchFamily="18" charset="0"/>
            </a:endParaRPr>
          </a:p>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No motor dynamics</a:t>
            </a:r>
          </a:p>
          <a:p>
            <a:pPr marL="0" marR="0" indent="0" algn="l" defTabSz="457200" rtl="0" fontAlgn="auto" latinLnBrk="0" hangingPunct="0">
              <a:lnSpc>
                <a:spcPct val="100000"/>
              </a:lnSpc>
              <a:spcBef>
                <a:spcPts val="0"/>
              </a:spcBef>
              <a:spcAft>
                <a:spcPts val="0"/>
              </a:spcAft>
              <a:buClrTx/>
              <a:buSzTx/>
              <a:buFontTx/>
              <a:buNone/>
              <a:tabLst/>
            </a:pPr>
            <a:r>
              <a:rPr lang="en-US" sz="1200" dirty="0">
                <a:latin typeface="Times New Roman" panose="02020603050405020304" pitchFamily="18" charset="0"/>
                <a:cs typeface="Times New Roman" panose="02020603050405020304" pitchFamily="18" charset="0"/>
              </a:rPr>
              <a:t>No steer dynamics (Ackermann steering)</a:t>
            </a:r>
          </a:p>
          <a:p>
            <a:pPr marL="0" marR="0" indent="0" algn="l" defTabSz="457200" rtl="0" fontAlgn="auto" latinLnBrk="0" hangingPunct="0">
              <a:lnSpc>
                <a:spcPct val="100000"/>
              </a:lnSpc>
              <a:spcBef>
                <a:spcPts val="0"/>
              </a:spcBef>
              <a:spcAft>
                <a:spcPts val="0"/>
              </a:spcAft>
              <a:buClrTx/>
              <a:buSzTx/>
              <a:buFontTx/>
              <a:buNone/>
              <a:tabLst/>
            </a:pPr>
            <a:r>
              <a:rPr lang="en-US" sz="1200" dirty="0">
                <a:latin typeface="Times New Roman" panose="02020603050405020304" pitchFamily="18" charset="0"/>
                <a:cs typeface="Times New Roman" panose="02020603050405020304" pitchFamily="18" charset="0"/>
              </a:rPr>
              <a:t>No variation in adhesion coefficients</a:t>
            </a:r>
            <a:endParaRPr kumimoji="0" lang="en-US"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8" name="Picture 7">
            <a:extLst>
              <a:ext uri="{FF2B5EF4-FFF2-40B4-BE49-F238E27FC236}">
                <a16:creationId xmlns:a16="http://schemas.microsoft.com/office/drawing/2014/main" id="{E03689A5-8589-B9A0-1A68-79283CDFC3DD}"/>
              </a:ext>
            </a:extLst>
          </p:cNvPr>
          <p:cNvPicPr>
            <a:picLocks noChangeAspect="1"/>
          </p:cNvPicPr>
          <p:nvPr/>
        </p:nvPicPr>
        <p:blipFill>
          <a:blip r:embed="rId2"/>
          <a:stretch>
            <a:fillRect/>
          </a:stretch>
        </p:blipFill>
        <p:spPr>
          <a:xfrm>
            <a:off x="2744346" y="6305809"/>
            <a:ext cx="2404703" cy="552191"/>
          </a:xfrm>
          <a:prstGeom prst="rect">
            <a:avLst/>
          </a:prstGeom>
        </p:spPr>
      </p:pic>
      <p:pic>
        <p:nvPicPr>
          <p:cNvPr id="9" name="Picture 8">
            <a:extLst>
              <a:ext uri="{FF2B5EF4-FFF2-40B4-BE49-F238E27FC236}">
                <a16:creationId xmlns:a16="http://schemas.microsoft.com/office/drawing/2014/main" id="{DE577DB5-D52D-B88E-D416-DA826CEBE710}"/>
              </a:ext>
            </a:extLst>
          </p:cNvPr>
          <p:cNvPicPr>
            <a:picLocks noChangeAspect="1"/>
          </p:cNvPicPr>
          <p:nvPr/>
        </p:nvPicPr>
        <p:blipFill>
          <a:blip r:embed="rId3"/>
          <a:stretch>
            <a:fillRect/>
          </a:stretch>
        </p:blipFill>
        <p:spPr>
          <a:xfrm>
            <a:off x="6738123" y="4016842"/>
            <a:ext cx="2575754" cy="2179939"/>
          </a:xfrm>
          <a:prstGeom prst="rect">
            <a:avLst/>
          </a:prstGeom>
        </p:spPr>
      </p:pic>
      <p:pic>
        <p:nvPicPr>
          <p:cNvPr id="10" name="Picture 9">
            <a:extLst>
              <a:ext uri="{FF2B5EF4-FFF2-40B4-BE49-F238E27FC236}">
                <a16:creationId xmlns:a16="http://schemas.microsoft.com/office/drawing/2014/main" id="{E6A78FC4-D997-63C2-17A6-4CB72F6EC2F8}"/>
              </a:ext>
            </a:extLst>
          </p:cNvPr>
          <p:cNvPicPr>
            <a:picLocks noChangeAspect="1"/>
          </p:cNvPicPr>
          <p:nvPr/>
        </p:nvPicPr>
        <p:blipFill>
          <a:blip r:embed="rId4"/>
          <a:stretch>
            <a:fillRect/>
          </a:stretch>
        </p:blipFill>
        <p:spPr>
          <a:xfrm>
            <a:off x="2160574" y="3429000"/>
            <a:ext cx="2617989" cy="2639331"/>
          </a:xfrm>
          <a:prstGeom prst="rect">
            <a:avLst/>
          </a:prstGeom>
        </p:spPr>
      </p:pic>
    </p:spTree>
    <p:extLst>
      <p:ext uri="{BB962C8B-B14F-4D97-AF65-F5344CB8AC3E}">
        <p14:creationId xmlns:p14="http://schemas.microsoft.com/office/powerpoint/2010/main" val="373211773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603284-FA15-10AB-217A-EE54CFC96A24}"/>
              </a:ext>
            </a:extLst>
          </p:cNvPr>
          <p:cNvSpPr txBox="1"/>
          <p:nvPr/>
        </p:nvSpPr>
        <p:spPr>
          <a:xfrm>
            <a:off x="735980" y="1015952"/>
            <a:ext cx="9670895"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1" dirty="0">
                <a:effectLst/>
                <a:latin typeface="Times New Roman" panose="02020603050405020304" pitchFamily="18" charset="0"/>
                <a:cs typeface="Times New Roman" panose="02020603050405020304" pitchFamily="18" charset="0"/>
              </a:rPr>
              <a:t>Lane-Changing Trajectory Tracking and Simulation of Autonomous Vehicles Based on Model Predictive Control </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465E824-D14F-79B1-DBDE-84581846F7A8}"/>
              </a:ext>
            </a:extLst>
          </p:cNvPr>
          <p:cNvSpPr txBox="1"/>
          <p:nvPr/>
        </p:nvSpPr>
        <p:spPr>
          <a:xfrm>
            <a:off x="4178919" y="1440960"/>
            <a:ext cx="780864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dirty="0">
                <a:effectLst/>
                <a:latin typeface="Times New Roman" panose="02020603050405020304" pitchFamily="18" charset="0"/>
                <a:cs typeface="Times New Roman" panose="02020603050405020304" pitchFamily="18" charset="0"/>
              </a:rPr>
              <a:t>Hui Song , Dayi Qu *, Haibing Guo, </a:t>
            </a:r>
            <a:r>
              <a:rPr lang="en-US" sz="1800" dirty="0" err="1">
                <a:effectLst/>
                <a:latin typeface="Times New Roman" panose="02020603050405020304" pitchFamily="18" charset="0"/>
                <a:cs typeface="Times New Roman" panose="02020603050405020304" pitchFamily="18" charset="0"/>
              </a:rPr>
              <a:t>Kekun</a:t>
            </a:r>
            <a:r>
              <a:rPr lang="en-US" sz="1800" dirty="0">
                <a:effectLst/>
                <a:latin typeface="Times New Roman" panose="02020603050405020304" pitchFamily="18" charset="0"/>
                <a:cs typeface="Times New Roman" panose="02020603050405020304" pitchFamily="18" charset="0"/>
              </a:rPr>
              <a:t> Zhang and Tao Wang </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AA93EAB-4943-593B-2E3A-91FCBFC237FE}"/>
              </a:ext>
            </a:extLst>
          </p:cNvPr>
          <p:cNvSpPr txBox="1"/>
          <p:nvPr/>
        </p:nvSpPr>
        <p:spPr>
          <a:xfrm>
            <a:off x="735980" y="2133457"/>
            <a:ext cx="10410859"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MPC controller </a:t>
            </a:r>
            <a:r>
              <a:rPr lang="en-US" dirty="0"/>
              <a:t>to </a:t>
            </a:r>
            <a:r>
              <a:rPr lang="en-US" b="1" i="1" dirty="0"/>
              <a:t>track </a:t>
            </a:r>
            <a:r>
              <a:rPr kumimoji="0" lang="en-US" sz="1800" b="1" i="1" u="none" strike="noStrike" cap="none" spc="0" normalizeH="0" baseline="0" dirty="0">
                <a:ln>
                  <a:noFill/>
                </a:ln>
                <a:solidFill>
                  <a:srgbClr val="000000"/>
                </a:solidFill>
                <a:effectLst/>
                <a:uFillTx/>
                <a:latin typeface="+mn-lt"/>
                <a:ea typeface="+mn-ea"/>
                <a:cs typeface="+mn-cs"/>
                <a:sym typeface="Calibri"/>
              </a:rPr>
              <a:t>Quintic Bezier </a:t>
            </a:r>
            <a:r>
              <a:rPr kumimoji="0" lang="en-US" sz="1800" b="0" i="0" u="none" strike="noStrike" cap="none" spc="0" normalizeH="0" baseline="0" dirty="0">
                <a:ln>
                  <a:noFill/>
                </a:ln>
                <a:solidFill>
                  <a:srgbClr val="000000"/>
                </a:solidFill>
                <a:effectLst/>
                <a:uFillTx/>
                <a:latin typeface="+mn-lt"/>
                <a:ea typeface="+mn-ea"/>
                <a:cs typeface="+mn-cs"/>
                <a:sym typeface="Calibri"/>
              </a:rPr>
              <a:t>curve and validation for different road adhesions and vehicle speeds</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913F6E06-B5E9-B188-9FD9-BB8A847A3A44}"/>
              </a:ext>
            </a:extLst>
          </p:cNvPr>
          <p:cNvPicPr>
            <a:picLocks noChangeAspect="1"/>
          </p:cNvPicPr>
          <p:nvPr/>
        </p:nvPicPr>
        <p:blipFill>
          <a:blip r:embed="rId2"/>
          <a:stretch>
            <a:fillRect/>
          </a:stretch>
        </p:blipFill>
        <p:spPr>
          <a:xfrm>
            <a:off x="545047" y="2779784"/>
            <a:ext cx="5396362" cy="2919105"/>
          </a:xfrm>
          <a:prstGeom prst="rect">
            <a:avLst/>
          </a:prstGeom>
        </p:spPr>
      </p:pic>
      <p:sp>
        <p:nvSpPr>
          <p:cNvPr id="10" name="TextBox 9">
            <a:extLst>
              <a:ext uri="{FF2B5EF4-FFF2-40B4-BE49-F238E27FC236}">
                <a16:creationId xmlns:a16="http://schemas.microsoft.com/office/drawing/2014/main" id="{C8B0E1F1-74B8-CCBF-FCAA-D8300A1135CF}"/>
              </a:ext>
            </a:extLst>
          </p:cNvPr>
          <p:cNvSpPr txBox="1"/>
          <p:nvPr/>
        </p:nvSpPr>
        <p:spPr>
          <a:xfrm>
            <a:off x="6434398" y="2471669"/>
            <a:ext cx="5286058" cy="1477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Considered</a:t>
            </a:r>
            <a:r>
              <a:rPr kumimoji="0" lang="en-US" sz="1800" b="0" i="0" u="none" strike="noStrike" cap="none" spc="0" normalizeH="0" baseline="0" dirty="0">
                <a:ln>
                  <a:noFill/>
                </a:ln>
                <a:solidFill>
                  <a:srgbClr val="000000"/>
                </a:solidFill>
                <a:effectLst/>
                <a:uFillTx/>
                <a:latin typeface="+mn-lt"/>
                <a:ea typeface="+mn-ea"/>
                <a:cs typeface="+mn-cs"/>
                <a:sym typeface="Calibri"/>
              </a:rPr>
              <a:t> the ground adhesion (friction limits) for the</a:t>
            </a:r>
          </a:p>
          <a:p>
            <a:pPr marL="0" marR="0" indent="0" algn="l" defTabSz="457200" rtl="0" fontAlgn="auto" latinLnBrk="0" hangingPunct="0">
              <a:lnSpc>
                <a:spcPct val="100000"/>
              </a:lnSpc>
              <a:spcBef>
                <a:spcPts val="0"/>
              </a:spcBef>
              <a:spcAft>
                <a:spcPts val="0"/>
              </a:spcAft>
              <a:buClrTx/>
              <a:buSzTx/>
              <a:buFontTx/>
              <a:buNone/>
              <a:tabLst/>
            </a:pPr>
            <a:r>
              <a:rPr lang="en-US" dirty="0"/>
              <a:t>Acceleration constraints.</a:t>
            </a:r>
          </a:p>
          <a:p>
            <a:pPr marL="0" marR="0" indent="0" algn="l" defTabSz="457200" rtl="0" fontAlgn="auto" latinLnBrk="0" hangingPunct="0">
              <a:lnSpc>
                <a:spcPct val="100000"/>
              </a:lnSpc>
              <a:spcBef>
                <a:spcPts val="0"/>
              </a:spcBef>
              <a:spcAft>
                <a:spcPts val="0"/>
              </a:spcAft>
              <a:buClrTx/>
              <a:buSzTx/>
              <a:buFontTx/>
              <a:buNone/>
              <a:tabLst/>
            </a:pPr>
            <a:endParaRPr lang="en-US" dirty="0"/>
          </a:p>
          <a:p>
            <a:pPr marL="0" marR="0" indent="0" algn="l" defTabSz="457200" rtl="0" fontAlgn="auto" latinLnBrk="0" hangingPunct="0">
              <a:lnSpc>
                <a:spcPct val="100000"/>
              </a:lnSpc>
              <a:spcBef>
                <a:spcPts val="0"/>
              </a:spcBef>
              <a:spcAft>
                <a:spcPts val="0"/>
              </a:spcAft>
              <a:buClrTx/>
              <a:buSzTx/>
              <a:buFontTx/>
              <a:buNone/>
              <a:tabLst/>
            </a:pPr>
            <a:r>
              <a:rPr lang="en-US" dirty="0"/>
              <a:t>For different velocities, the MPC is able to handle the </a:t>
            </a:r>
          </a:p>
          <a:p>
            <a:pPr marL="0" marR="0" indent="0" algn="l" defTabSz="457200" rtl="0" fontAlgn="auto" latinLnBrk="0" hangingPunct="0">
              <a:lnSpc>
                <a:spcPct val="100000"/>
              </a:lnSpc>
              <a:spcBef>
                <a:spcPts val="0"/>
              </a:spcBef>
              <a:spcAft>
                <a:spcPts val="0"/>
              </a:spcAft>
              <a:buClrTx/>
              <a:buSzTx/>
              <a:buFontTx/>
              <a:buNone/>
              <a:tabLst/>
            </a:pPr>
            <a:r>
              <a:rPr lang="en-US" dirty="0"/>
              <a:t>Lane change with different friction </a:t>
            </a:r>
            <a:r>
              <a:rPr lang="en-US" dirty="0" err="1"/>
              <a:t>coeff</a:t>
            </a:r>
            <a:r>
              <a:rPr lang="en-US" dirty="0"/>
              <a:t>.</a:t>
            </a:r>
          </a:p>
        </p:txBody>
      </p:sp>
      <p:pic>
        <p:nvPicPr>
          <p:cNvPr id="11" name="Picture 10">
            <a:extLst>
              <a:ext uri="{FF2B5EF4-FFF2-40B4-BE49-F238E27FC236}">
                <a16:creationId xmlns:a16="http://schemas.microsoft.com/office/drawing/2014/main" id="{FD18F943-E587-FAB1-3227-C2504ED46AE9}"/>
              </a:ext>
            </a:extLst>
          </p:cNvPr>
          <p:cNvPicPr>
            <a:picLocks noChangeAspect="1"/>
          </p:cNvPicPr>
          <p:nvPr/>
        </p:nvPicPr>
        <p:blipFill>
          <a:blip r:embed="rId3"/>
          <a:stretch>
            <a:fillRect/>
          </a:stretch>
        </p:blipFill>
        <p:spPr>
          <a:xfrm>
            <a:off x="6096000" y="4205882"/>
            <a:ext cx="5653669" cy="2174488"/>
          </a:xfrm>
          <a:prstGeom prst="rect">
            <a:avLst/>
          </a:prstGeom>
        </p:spPr>
      </p:pic>
      <p:sp>
        <p:nvSpPr>
          <p:cNvPr id="12" name="TextBox 11">
            <a:extLst>
              <a:ext uri="{FF2B5EF4-FFF2-40B4-BE49-F238E27FC236}">
                <a16:creationId xmlns:a16="http://schemas.microsoft.com/office/drawing/2014/main" id="{1ECD4935-CF3D-0909-F384-099A0C7A0D4D}"/>
              </a:ext>
            </a:extLst>
          </p:cNvPr>
          <p:cNvSpPr txBox="1"/>
          <p:nvPr/>
        </p:nvSpPr>
        <p:spPr>
          <a:xfrm>
            <a:off x="277418" y="6021418"/>
            <a:ext cx="6398542"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Focus on designing MPC controller with two track vehicle dynamics</a:t>
            </a:r>
          </a:p>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With road friction friction  constraints.</a:t>
            </a:r>
          </a:p>
        </p:txBody>
      </p:sp>
    </p:spTree>
    <p:extLst>
      <p:ext uri="{BB962C8B-B14F-4D97-AF65-F5344CB8AC3E}">
        <p14:creationId xmlns:p14="http://schemas.microsoft.com/office/powerpoint/2010/main" val="330328046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CC4411-C219-DB0A-5024-F16B1D76437D}"/>
              </a:ext>
            </a:extLst>
          </p:cNvPr>
          <p:cNvSpPr txBox="1"/>
          <p:nvPr/>
        </p:nvSpPr>
        <p:spPr>
          <a:xfrm>
            <a:off x="563907" y="1109304"/>
            <a:ext cx="11064186" cy="37240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fontAlgn="base"/>
            <a:r>
              <a:rPr lang="en-US" sz="1800" b="1" i="0" dirty="0">
                <a:solidFill>
                  <a:srgbClr val="1A1A1A"/>
                </a:solidFill>
                <a:effectLst/>
                <a:latin typeface="Times New Roman" panose="02020603050405020304" pitchFamily="18" charset="0"/>
                <a:cs typeface="Times New Roman" panose="02020603050405020304" pitchFamily="18" charset="0"/>
              </a:rPr>
              <a:t>"Sensitivity Analysis of Vehicle Parameters for Heading Angle Control of an Unmanned Ground Vehicle." </a:t>
            </a:r>
          </a:p>
          <a:p>
            <a:pPr algn="l" fontAlgn="base"/>
            <a:r>
              <a:rPr lang="en-US" sz="1800" b="1" i="0" dirty="0">
                <a:solidFill>
                  <a:srgbClr val="1A1A1A"/>
                </a:solidFill>
                <a:effectLst/>
                <a:latin typeface="Times New Roman" panose="02020603050405020304" pitchFamily="18" charset="0"/>
                <a:cs typeface="Times New Roman" panose="02020603050405020304" pitchFamily="18" charset="0"/>
              </a:rPr>
              <a:t>	</a:t>
            </a:r>
            <a:r>
              <a:rPr lang="en-US" b="1" dirty="0">
                <a:solidFill>
                  <a:srgbClr val="1A1A1A"/>
                </a:solidFill>
                <a:latin typeface="Times New Roman" panose="02020603050405020304" pitchFamily="18" charset="0"/>
                <a:cs typeface="Times New Roman" panose="02020603050405020304" pitchFamily="18" charset="0"/>
              </a:rPr>
              <a:t>							</a:t>
            </a:r>
            <a:r>
              <a:rPr lang="en-US" sz="1800" b="1" i="0" dirty="0">
                <a:solidFill>
                  <a:srgbClr val="1A1A1A"/>
                </a:solidFill>
                <a:effectLst/>
                <a:latin typeface="Times New Roman" panose="02020603050405020304" pitchFamily="18" charset="0"/>
                <a:cs typeface="Times New Roman" panose="02020603050405020304" pitchFamily="18" charset="0"/>
              </a:rPr>
              <a:t> </a:t>
            </a:r>
            <a:r>
              <a:rPr lang="en-US" sz="1600" i="0" dirty="0">
                <a:solidFill>
                  <a:srgbClr val="1A1A1A"/>
                </a:solidFill>
                <a:effectLst/>
                <a:latin typeface="Times New Roman" panose="02020603050405020304" pitchFamily="18" charset="0"/>
                <a:cs typeface="Times New Roman" panose="02020603050405020304" pitchFamily="18" charset="0"/>
              </a:rPr>
              <a:t>Sahoo, S, Subramanian, SC, &amp; Srivastava, S. - </a:t>
            </a:r>
            <a:r>
              <a:rPr lang="en-US" sz="1600" i="1" dirty="0">
                <a:solidFill>
                  <a:srgbClr val="1A1A1A"/>
                </a:solidFill>
                <a:effectLst/>
                <a:latin typeface="Times New Roman" panose="02020603050405020304" pitchFamily="18" charset="0"/>
                <a:cs typeface="Times New Roman" panose="02020603050405020304" pitchFamily="18" charset="0"/>
              </a:rPr>
              <a:t>Proceedings of the ASME 2014 									International Mechanical Engineering Congress and Exposition</a:t>
            </a:r>
            <a:r>
              <a:rPr lang="en-US" sz="1600" i="0" dirty="0">
                <a:solidFill>
                  <a:srgbClr val="1A1A1A"/>
                </a:solidFill>
                <a:effectLst/>
                <a:latin typeface="Times New Roman" panose="02020603050405020304" pitchFamily="18" charset="0"/>
                <a:cs typeface="Times New Roman" panose="02020603050405020304" pitchFamily="18" charset="0"/>
              </a:rPr>
              <a:t>. </a:t>
            </a:r>
            <a:endParaRPr lang="en-US" sz="1600" dirty="0">
              <a:solidFill>
                <a:srgbClr val="1A1A1A"/>
              </a:solidFill>
              <a:latin typeface="Times New Roman" panose="02020603050405020304" pitchFamily="18" charset="0"/>
              <a:cs typeface="Times New Roman" panose="02020603050405020304" pitchFamily="18" charset="0"/>
            </a:endParaRPr>
          </a:p>
          <a:p>
            <a:pPr algn="l" fontAlgn="base"/>
            <a:br>
              <a:rPr lang="en-US" sz="1400" i="0" dirty="0">
                <a:solidFill>
                  <a:srgbClr val="1A1A1A"/>
                </a:solidFill>
                <a:effectLst/>
                <a:latin typeface="Times New Roman" panose="02020603050405020304" pitchFamily="18" charset="0"/>
                <a:cs typeface="Times New Roman" panose="02020603050405020304" pitchFamily="18" charset="0"/>
              </a:rPr>
            </a:br>
            <a:r>
              <a:rPr lang="en-US" sz="1600" b="0" i="0" dirty="0">
                <a:solidFill>
                  <a:srgbClr val="1A1A1A"/>
                </a:solidFill>
                <a:effectLst/>
                <a:latin typeface="Times New Roman" panose="02020603050405020304" pitchFamily="18" charset="0"/>
                <a:cs typeface="Times New Roman" panose="02020603050405020304" pitchFamily="18" charset="0"/>
              </a:rPr>
              <a:t>A realistic mathematical model of the vehicle considering the steering actuator dynamics has been developed by calculating the cornering stiffnesses from the basic tire information and the vertical load on each tire.</a:t>
            </a:r>
          </a:p>
          <a:p>
            <a:pPr algn="l" fontAlgn="base"/>
            <a:endParaRPr lang="en-US" sz="1600" dirty="0">
              <a:solidFill>
                <a:srgbClr val="1A1A1A"/>
              </a:solidFill>
              <a:latin typeface="Times New Roman" panose="02020603050405020304" pitchFamily="18" charset="0"/>
              <a:cs typeface="Times New Roman" panose="02020603050405020304" pitchFamily="18" charset="0"/>
            </a:endParaRPr>
          </a:p>
          <a:p>
            <a:pPr algn="l" fontAlgn="base"/>
            <a:r>
              <a:rPr lang="en-US" sz="1600" b="0" i="0" dirty="0">
                <a:solidFill>
                  <a:srgbClr val="1A1A1A"/>
                </a:solidFill>
                <a:effectLst/>
                <a:latin typeface="Times New Roman" panose="02020603050405020304" pitchFamily="18" charset="0"/>
                <a:cs typeface="Times New Roman" panose="02020603050405020304" pitchFamily="18" charset="0"/>
              </a:rPr>
              <a:t> Sensitivity analysis has been carried out to check the robustness and stability of the controller by varying the cornering stiffness of tires, the most uncertain parameter. </a:t>
            </a:r>
          </a:p>
          <a:p>
            <a:pPr algn="l" fontAlgn="base"/>
            <a:endParaRPr lang="en-US" sz="1600" dirty="0">
              <a:solidFill>
                <a:srgbClr val="1A1A1A"/>
              </a:solidFill>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sz="1600" b="0" i="0" dirty="0">
                <a:solidFill>
                  <a:srgbClr val="1A1A1A"/>
                </a:solidFill>
                <a:effectLst/>
                <a:latin typeface="Times New Roman" panose="02020603050405020304" pitchFamily="18" charset="0"/>
                <a:cs typeface="Times New Roman" panose="02020603050405020304" pitchFamily="18" charset="0"/>
              </a:rPr>
              <a:t>Varied the longitudinal speed and analyzed the heading angle change</a:t>
            </a:r>
          </a:p>
          <a:p>
            <a:pPr marL="285750" indent="-285750" algn="l" fontAlgn="base">
              <a:buFont typeface="Arial" panose="020B0604020202020204" pitchFamily="34" charset="0"/>
              <a:buChar char="•"/>
            </a:pPr>
            <a:r>
              <a:rPr lang="en-US" sz="1600" dirty="0">
                <a:solidFill>
                  <a:srgbClr val="1A1A1A"/>
                </a:solidFill>
                <a:latin typeface="Times New Roman" panose="02020603050405020304" pitchFamily="18" charset="0"/>
                <a:cs typeface="Times New Roman" panose="02020603050405020304" pitchFamily="18" charset="0"/>
              </a:rPr>
              <a:t>At </a:t>
            </a:r>
            <a:r>
              <a:rPr lang="en-US" sz="1600" dirty="0">
                <a:effectLst/>
                <a:latin typeface="Times" pitchFamily="2" charset="0"/>
              </a:rPr>
              <a:t>lower speeds, the controller is more sensitive to the steering actuator dynamics and at higher speeds, the controller is more sensitive to the cornering stiffness of tires </a:t>
            </a:r>
            <a:endParaRPr lang="en-US" sz="1600" dirty="0"/>
          </a:p>
          <a:p>
            <a:pPr algn="l" fontAlgn="base"/>
            <a:endParaRPr lang="en-US" sz="1800" b="0" i="0" dirty="0">
              <a:solidFill>
                <a:srgbClr val="1A1A1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21603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E27D3E-C818-7BB9-F1A0-32917BF0D651}"/>
              </a:ext>
            </a:extLst>
          </p:cNvPr>
          <p:cNvSpPr txBox="1"/>
          <p:nvPr/>
        </p:nvSpPr>
        <p:spPr>
          <a:xfrm>
            <a:off x="956216" y="1184702"/>
            <a:ext cx="10328817"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1" dirty="0">
                <a:effectLst/>
                <a:latin typeface="TimesNewRomanPS"/>
              </a:rPr>
              <a:t>Modelling the dynamic behavior of the steering system for low speed autonomous path tracking </a:t>
            </a:r>
            <a:endParaRPr lang="en-US" dirty="0"/>
          </a:p>
          <a:p>
            <a:r>
              <a:rPr lang="en-US" sz="1200" dirty="0">
                <a:effectLst/>
                <a:latin typeface="TimesNewRomanPSMT"/>
              </a:rPr>
              <a:t>															</a:t>
            </a:r>
            <a:r>
              <a:rPr lang="en-US" sz="1200" dirty="0" err="1">
                <a:effectLst/>
                <a:latin typeface="TimesNewRomanPSMT"/>
              </a:rPr>
              <a:t>Ádám</a:t>
            </a:r>
            <a:r>
              <a:rPr lang="en-US" sz="1200" dirty="0">
                <a:effectLst/>
                <a:latin typeface="TimesNewRomanPSMT"/>
              </a:rPr>
              <a:t> </a:t>
            </a:r>
            <a:r>
              <a:rPr lang="en-US" sz="1200" dirty="0" err="1">
                <a:effectLst/>
                <a:latin typeface="TimesNewRomanPSMT"/>
              </a:rPr>
              <a:t>Domina</a:t>
            </a:r>
            <a:r>
              <a:rPr lang="en-US" sz="1200" dirty="0">
                <a:effectLst/>
                <a:latin typeface="TimesNewRomanPSMT"/>
              </a:rPr>
              <a:t>, Viktor </a:t>
            </a:r>
            <a:r>
              <a:rPr lang="en-US" sz="1200" dirty="0" err="1">
                <a:effectLst/>
                <a:latin typeface="TimesNewRomanPSMT"/>
              </a:rPr>
              <a:t>Tihanyi</a:t>
            </a:r>
            <a:r>
              <a:rPr lang="en-US" sz="1200" dirty="0">
                <a:effectLst/>
                <a:latin typeface="TimesNewRomanPSMT"/>
              </a:rPr>
              <a:t> </a:t>
            </a:r>
            <a:endParaRPr lang="en-US" dirty="0"/>
          </a:p>
        </p:txBody>
      </p:sp>
      <p:sp>
        <p:nvSpPr>
          <p:cNvPr id="7" name="TextBox 6">
            <a:extLst>
              <a:ext uri="{FF2B5EF4-FFF2-40B4-BE49-F238E27FC236}">
                <a16:creationId xmlns:a16="http://schemas.microsoft.com/office/drawing/2014/main" id="{2035B823-920B-ECDC-10F8-106C02DF3783}"/>
              </a:ext>
            </a:extLst>
          </p:cNvPr>
          <p:cNvSpPr txBox="1"/>
          <p:nvPr/>
        </p:nvSpPr>
        <p:spPr>
          <a:xfrm>
            <a:off x="105934" y="2423473"/>
            <a:ext cx="5362309"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Considered the dynamic behavior of the steering system, including the effect of the tires. </a:t>
            </a:r>
          </a:p>
          <a:p>
            <a:pPr marL="285750" indent="-285750">
              <a:buFont typeface="Arial" panose="020B0604020202020204" pitchFamily="34" charset="0"/>
              <a:buChar char="•"/>
            </a:pPr>
            <a:endParaRPr lang="en-US" sz="180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path following simulation with the improved model was calculated, which was compared to the real vehicle measurement and the results showed good correlation.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a:effectLst/>
                <a:latin typeface="Times New Roman" panose="02020603050405020304" pitchFamily="18" charset="0"/>
                <a:cs typeface="Times New Roman" panose="02020603050405020304" pitchFamily="18" charset="0"/>
              </a:rPr>
              <a:t>Comparision</a:t>
            </a:r>
            <a:r>
              <a:rPr lang="en-US" sz="1800" dirty="0">
                <a:effectLst/>
                <a:latin typeface="Times New Roman" panose="02020603050405020304" pitchFamily="18" charset="0"/>
                <a:cs typeface="Times New Roman" panose="02020603050405020304" pitchFamily="18" charset="0"/>
              </a:rPr>
              <a:t> with three different tracking controllers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p:txBody>
      </p:sp>
      <p:pic>
        <p:nvPicPr>
          <p:cNvPr id="12" name="Picture 11">
            <a:extLst>
              <a:ext uri="{FF2B5EF4-FFF2-40B4-BE49-F238E27FC236}">
                <a16:creationId xmlns:a16="http://schemas.microsoft.com/office/drawing/2014/main" id="{5A021E14-6766-C64B-696C-B226BF251DCF}"/>
              </a:ext>
            </a:extLst>
          </p:cNvPr>
          <p:cNvPicPr>
            <a:picLocks noChangeAspect="1"/>
          </p:cNvPicPr>
          <p:nvPr/>
        </p:nvPicPr>
        <p:blipFill>
          <a:blip r:embed="rId2"/>
          <a:stretch>
            <a:fillRect/>
          </a:stretch>
        </p:blipFill>
        <p:spPr>
          <a:xfrm>
            <a:off x="5805586" y="2308404"/>
            <a:ext cx="6003986" cy="2770065"/>
          </a:xfrm>
          <a:prstGeom prst="rect">
            <a:avLst/>
          </a:prstGeom>
        </p:spPr>
      </p:pic>
    </p:spTree>
    <p:extLst>
      <p:ext uri="{BB962C8B-B14F-4D97-AF65-F5344CB8AC3E}">
        <p14:creationId xmlns:p14="http://schemas.microsoft.com/office/powerpoint/2010/main" val="410375653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CD0240-6D8A-F64D-AD59-29AE79AA390B}"/>
              </a:ext>
            </a:extLst>
          </p:cNvPr>
          <p:cNvSpPr txBox="1"/>
          <p:nvPr/>
        </p:nvSpPr>
        <p:spPr>
          <a:xfrm>
            <a:off x="472532" y="1212569"/>
            <a:ext cx="11246935"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fontAlgn="base"/>
            <a:r>
              <a:rPr lang="en-US" b="1" i="1" dirty="0">
                <a:solidFill>
                  <a:srgbClr val="1A1A1A"/>
                </a:solidFill>
                <a:effectLst/>
                <a:latin typeface="Times New Roman" panose="02020603050405020304" pitchFamily="18" charset="0"/>
                <a:cs typeface="Times New Roman" panose="02020603050405020304" pitchFamily="18" charset="0"/>
              </a:rPr>
              <a:t>Active Torque Vectoring in High Speed Lane Change Maneuvers."  Steinbock, N, </a:t>
            </a:r>
            <a:r>
              <a:rPr lang="en-US" b="1" i="1" dirty="0" err="1">
                <a:solidFill>
                  <a:srgbClr val="1A1A1A"/>
                </a:solidFill>
                <a:effectLst/>
                <a:latin typeface="Times New Roman" panose="02020603050405020304" pitchFamily="18" charset="0"/>
                <a:cs typeface="Times New Roman" panose="02020603050405020304" pitchFamily="18" charset="0"/>
              </a:rPr>
              <a:t>Prange</a:t>
            </a:r>
            <a:r>
              <a:rPr lang="en-US" b="1" i="1" dirty="0">
                <a:solidFill>
                  <a:srgbClr val="1A1A1A"/>
                </a:solidFill>
                <a:effectLst/>
                <a:latin typeface="Times New Roman" panose="02020603050405020304" pitchFamily="18" charset="0"/>
                <a:cs typeface="Times New Roman" panose="02020603050405020304" pitchFamily="18" charset="0"/>
              </a:rPr>
              <a:t>, L, &amp; Fabien, BC. </a:t>
            </a:r>
          </a:p>
          <a:p>
            <a:pPr algn="l" fontAlgn="base"/>
            <a:endParaRPr lang="en-US" sz="1600" b="1" i="1" dirty="0">
              <a:solidFill>
                <a:srgbClr val="1A1A1A"/>
              </a:solidFill>
              <a:effectLst/>
              <a:latin typeface="Times New Roman" panose="02020603050405020304" pitchFamily="18" charset="0"/>
              <a:cs typeface="Times New Roman" panose="02020603050405020304" pitchFamily="18" charset="0"/>
            </a:endParaRPr>
          </a:p>
          <a:p>
            <a:pPr algn="l" fontAlgn="base"/>
            <a:r>
              <a:rPr lang="en-US" sz="1600" i="1" dirty="0">
                <a:solidFill>
                  <a:srgbClr val="1A1A1A"/>
                </a:solidFill>
                <a:effectLst/>
                <a:latin typeface="Times New Roman" panose="02020603050405020304" pitchFamily="18" charset="0"/>
                <a:cs typeface="Times New Roman" panose="02020603050405020304" pitchFamily="18" charset="0"/>
              </a:rPr>
              <a:t>				Proceedings of the ASME 2016 International Mechanical Engineering </a:t>
            </a:r>
            <a:r>
              <a:rPr lang="en-US" sz="1600" i="1" dirty="0">
                <a:solidFill>
                  <a:srgbClr val="1A1A1A"/>
                </a:solidFill>
                <a:latin typeface="Times New Roman" panose="02020603050405020304" pitchFamily="18" charset="0"/>
                <a:cs typeface="Times New Roman" panose="02020603050405020304" pitchFamily="18" charset="0"/>
              </a:rPr>
              <a:t> </a:t>
            </a:r>
            <a:r>
              <a:rPr lang="en-US" sz="1600" i="1" dirty="0">
                <a:solidFill>
                  <a:srgbClr val="1A1A1A"/>
                </a:solidFill>
                <a:effectLst/>
                <a:latin typeface="Times New Roman" panose="02020603050405020304" pitchFamily="18" charset="0"/>
                <a:cs typeface="Times New Roman" panose="02020603050405020304" pitchFamily="18" charset="0"/>
              </a:rPr>
              <a:t>Congress and Exposition. Volume 4B: </a:t>
            </a:r>
            <a:r>
              <a:rPr lang="en-US" sz="1600" i="1" dirty="0" err="1">
                <a:solidFill>
                  <a:srgbClr val="1A1A1A"/>
                </a:solidFill>
                <a:effectLst/>
                <a:latin typeface="Times New Roman" panose="02020603050405020304" pitchFamily="18" charset="0"/>
                <a:cs typeface="Times New Roman" panose="02020603050405020304" pitchFamily="18" charset="0"/>
              </a:rPr>
              <a:t>Dynamics,Vibration</a:t>
            </a:r>
            <a:r>
              <a:rPr lang="en-US" sz="1600" i="1" dirty="0">
                <a:solidFill>
                  <a:srgbClr val="1A1A1A"/>
                </a:solidFill>
                <a:effectLst/>
                <a:latin typeface="Times New Roman" panose="02020603050405020304" pitchFamily="18" charset="0"/>
                <a:cs typeface="Times New Roman" panose="02020603050405020304" pitchFamily="18" charset="0"/>
              </a:rPr>
              <a:t>, and Control. Phoenix, Arizona, USA. November 11–17, 2016. V04BT05A034. ASME</a:t>
            </a:r>
          </a:p>
        </p:txBody>
      </p:sp>
      <p:sp>
        <p:nvSpPr>
          <p:cNvPr id="7" name="TextBox 6">
            <a:extLst>
              <a:ext uri="{FF2B5EF4-FFF2-40B4-BE49-F238E27FC236}">
                <a16:creationId xmlns:a16="http://schemas.microsoft.com/office/drawing/2014/main" id="{2BB51F10-1C39-4DEF-9761-B4A16EB04B3D}"/>
              </a:ext>
            </a:extLst>
          </p:cNvPr>
          <p:cNvSpPr txBox="1"/>
          <p:nvPr/>
        </p:nvSpPr>
        <p:spPr>
          <a:xfrm>
            <a:off x="472532" y="3060108"/>
            <a:ext cx="1040687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lgn="l" fontAlgn="base">
              <a:buNone/>
            </a:pPr>
            <a:r>
              <a:rPr lang="en-US" sz="1800" b="0" i="0" dirty="0">
                <a:solidFill>
                  <a:srgbClr val="1A1A1A"/>
                </a:solidFill>
                <a:effectLst/>
                <a:latin typeface="Times New Roman" panose="02020603050405020304" pitchFamily="18" charset="0"/>
                <a:cs typeface="Times New Roman" panose="02020603050405020304" pitchFamily="18" charset="0"/>
              </a:rPr>
              <a:t>We would like to increase the yaw and lateral accelerations that the vehicle can perform safely by controlling differing torques out of the two motors. Regulating these accelerations requires a control strategy over the left and right motor torques. Equal-torque control of the electric motors will be used as a baseline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40164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395C-C68E-50E0-9355-802FBE34CCB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078DEF7-5495-4B13-0C41-615F7FA90C01}"/>
              </a:ext>
            </a:extLst>
          </p:cNvPr>
          <p:cNvSpPr>
            <a:spLocks noGrp="1"/>
          </p:cNvSpPr>
          <p:nvPr>
            <p:ph type="body" idx="1"/>
          </p:nvPr>
        </p:nvSpPr>
        <p:spPr/>
        <p:txBody>
          <a:bodyPr/>
          <a:lstStyle/>
          <a:p>
            <a:pPr marL="0" indent="0">
              <a:buNone/>
            </a:pPr>
            <a:r>
              <a:rPr lang="en-US" sz="1600" b="1" i="0" dirty="0">
                <a:solidFill>
                  <a:srgbClr val="333333"/>
                </a:solidFill>
                <a:effectLst/>
                <a:latin typeface="Arial" panose="020B0604020202020204" pitchFamily="34" charset="0"/>
              </a:rPr>
              <a:t>Path Planning and Predictive Control of Autonomous Vehicles for Obstacle Avoidance</a:t>
            </a:r>
          </a:p>
          <a:p>
            <a:pPr marL="0" indent="0">
              <a:buNone/>
            </a:pPr>
            <a:r>
              <a:rPr lang="en-US" sz="1600" b="0" i="0" u="sng" dirty="0">
                <a:solidFill>
                  <a:srgbClr val="006699"/>
                </a:solidFill>
                <a:effectLst/>
                <a:latin typeface="Arial" panose="020B0604020202020204" pitchFamily="34" charset="0"/>
                <a:hlinkClick r:id="rId2"/>
              </a:rPr>
              <a:t>2022 18th IEEE/ASME International Conference on Mechatronic and Embedded Systems and Applications (MESA)</a:t>
            </a:r>
            <a:endParaRPr lang="en-US" sz="1600" dirty="0"/>
          </a:p>
        </p:txBody>
      </p:sp>
    </p:spTree>
    <p:extLst>
      <p:ext uri="{BB962C8B-B14F-4D97-AF65-F5344CB8AC3E}">
        <p14:creationId xmlns:p14="http://schemas.microsoft.com/office/powerpoint/2010/main" val="700206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B211BA-CE36-5D2C-93A1-51888695D0C7}"/>
              </a:ext>
            </a:extLst>
          </p:cNvPr>
          <p:cNvSpPr txBox="1"/>
          <p:nvPr/>
        </p:nvSpPr>
        <p:spPr>
          <a:xfrm>
            <a:off x="3138967" y="239839"/>
            <a:ext cx="3806487"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bg1"/>
                </a:solidFill>
                <a:effectLst/>
                <a:uFillTx/>
                <a:latin typeface="+mn-lt"/>
                <a:ea typeface="+mn-ea"/>
                <a:cs typeface="+mn-cs"/>
                <a:sym typeface="Calibri"/>
              </a:rPr>
              <a:t>Hardware in the loop setup 1 </a:t>
            </a:r>
          </a:p>
        </p:txBody>
      </p:sp>
      <p:pic>
        <p:nvPicPr>
          <p:cNvPr id="2050" name="Picture 2" descr="Simulating Trajectory Tracking Controllers for Driverless Cars » Student  Lounge - MATLAB &amp; Simulink">
            <a:extLst>
              <a:ext uri="{FF2B5EF4-FFF2-40B4-BE49-F238E27FC236}">
                <a16:creationId xmlns:a16="http://schemas.microsoft.com/office/drawing/2014/main" id="{F1E3B374-8D2C-B3B7-6F3E-1EA252DA5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07" y="3084840"/>
            <a:ext cx="9901238" cy="353332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6E1FE97-59EE-A87E-77C5-45FB081DFF0E}"/>
              </a:ext>
            </a:extLst>
          </p:cNvPr>
          <p:cNvPicPr>
            <a:picLocks noChangeAspect="1"/>
          </p:cNvPicPr>
          <p:nvPr/>
        </p:nvPicPr>
        <p:blipFill>
          <a:blip r:embed="rId3"/>
          <a:stretch>
            <a:fillRect/>
          </a:stretch>
        </p:blipFill>
        <p:spPr>
          <a:xfrm>
            <a:off x="1709392" y="3229592"/>
            <a:ext cx="2890040" cy="1352793"/>
          </a:xfrm>
          <a:prstGeom prst="rect">
            <a:avLst/>
          </a:prstGeom>
        </p:spPr>
      </p:pic>
      <p:pic>
        <p:nvPicPr>
          <p:cNvPr id="7" name="Picture 6">
            <a:extLst>
              <a:ext uri="{FF2B5EF4-FFF2-40B4-BE49-F238E27FC236}">
                <a16:creationId xmlns:a16="http://schemas.microsoft.com/office/drawing/2014/main" id="{ED543FEC-E05E-9F53-B482-1244B6828A9F}"/>
              </a:ext>
            </a:extLst>
          </p:cNvPr>
          <p:cNvPicPr>
            <a:picLocks noChangeAspect="1"/>
          </p:cNvPicPr>
          <p:nvPr/>
        </p:nvPicPr>
        <p:blipFill>
          <a:blip r:embed="rId3"/>
          <a:stretch>
            <a:fillRect/>
          </a:stretch>
        </p:blipFill>
        <p:spPr>
          <a:xfrm>
            <a:off x="2062156" y="4727137"/>
            <a:ext cx="2537276" cy="393503"/>
          </a:xfrm>
          <a:prstGeom prst="rect">
            <a:avLst/>
          </a:prstGeom>
        </p:spPr>
      </p:pic>
      <p:sp>
        <p:nvSpPr>
          <p:cNvPr id="8" name="Rectangle: Rounded Corners 7">
            <a:extLst>
              <a:ext uri="{FF2B5EF4-FFF2-40B4-BE49-F238E27FC236}">
                <a16:creationId xmlns:a16="http://schemas.microsoft.com/office/drawing/2014/main" id="{FF761D66-F4EF-0F8A-A021-802E5769DFB1}"/>
              </a:ext>
            </a:extLst>
          </p:cNvPr>
          <p:cNvSpPr/>
          <p:nvPr/>
        </p:nvSpPr>
        <p:spPr>
          <a:xfrm>
            <a:off x="1924544" y="3381524"/>
            <a:ext cx="245973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Planning and Control </a:t>
            </a:r>
          </a:p>
        </p:txBody>
      </p:sp>
      <p:pic>
        <p:nvPicPr>
          <p:cNvPr id="2052" name="Picture 4" descr="MATLAB for the University Department of Professional Studies">
            <a:extLst>
              <a:ext uri="{FF2B5EF4-FFF2-40B4-BE49-F238E27FC236}">
                <a16:creationId xmlns:a16="http://schemas.microsoft.com/office/drawing/2014/main" id="{FFB922A3-F88E-4582-726D-6FC36F6AC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275" y="3905988"/>
            <a:ext cx="1608781" cy="6194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75B2A736-AEFB-B9E9-CA92-4A15FAAF296B}"/>
              </a:ext>
            </a:extLst>
          </p:cNvPr>
          <p:cNvSpPr/>
          <p:nvPr/>
        </p:nvSpPr>
        <p:spPr>
          <a:xfrm>
            <a:off x="4814584" y="3084840"/>
            <a:ext cx="1463040"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Raw Control actions</a:t>
            </a:r>
          </a:p>
        </p:txBody>
      </p:sp>
      <p:pic>
        <p:nvPicPr>
          <p:cNvPr id="2054" name="Picture 6" descr="2022 Chevrolet Bolt EUV Reviews, Ratings, Prices - Consumer Reports">
            <a:extLst>
              <a:ext uri="{FF2B5EF4-FFF2-40B4-BE49-F238E27FC236}">
                <a16:creationId xmlns:a16="http://schemas.microsoft.com/office/drawing/2014/main" id="{B2AFE4C7-04F4-A29A-F043-086CA18D62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2776" y="3093991"/>
            <a:ext cx="2239744" cy="16331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B521F69A-518C-021E-244D-49D69C330D9F}"/>
              </a:ext>
            </a:extLst>
          </p:cNvPr>
          <p:cNvSpPr/>
          <p:nvPr/>
        </p:nvSpPr>
        <p:spPr>
          <a:xfrm>
            <a:off x="6906463" y="5014851"/>
            <a:ext cx="1787384"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Vehicle Dynamics Model</a:t>
            </a:r>
          </a:p>
        </p:txBody>
      </p:sp>
      <p:pic>
        <p:nvPicPr>
          <p:cNvPr id="2056" name="Picture 8" descr="Baseline real-time target machine - Capabilities | Speedgoat">
            <a:extLst>
              <a:ext uri="{FF2B5EF4-FFF2-40B4-BE49-F238E27FC236}">
                <a16:creationId xmlns:a16="http://schemas.microsoft.com/office/drawing/2014/main" id="{6EF599DA-DE41-7617-0B20-F33C5045C9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881" y="1267019"/>
            <a:ext cx="2882703" cy="162054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CALEXIO - P.G. Intergroup">
            <a:extLst>
              <a:ext uri="{FF2B5EF4-FFF2-40B4-BE49-F238E27FC236}">
                <a16:creationId xmlns:a16="http://schemas.microsoft.com/office/drawing/2014/main" id="{5EE59C8B-89DD-33B6-8BA1-CDF9B7A8E2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05078" y="1239080"/>
            <a:ext cx="2591067" cy="14584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14B5ACB0-66CA-A7D7-6FB4-1C4E5544587A}"/>
              </a:ext>
            </a:extLst>
          </p:cNvPr>
          <p:cNvCxnSpPr>
            <a:cxnSpLocks/>
          </p:cNvCxnSpPr>
          <p:nvPr/>
        </p:nvCxnSpPr>
        <p:spPr>
          <a:xfrm>
            <a:off x="4725679" y="2149050"/>
            <a:ext cx="2886969" cy="0"/>
          </a:xfrm>
          <a:prstGeom prst="straightConnector1">
            <a:avLst/>
          </a:prstGeom>
          <a:noFill/>
          <a:ln w="25400" cap="flat">
            <a:solidFill>
              <a:schemeClr val="accent1"/>
            </a:solidFill>
            <a:prstDash val="solid"/>
            <a:round/>
            <a:headEnd type="triangle"/>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
        <p:nvSpPr>
          <p:cNvPr id="14" name="Rectangle: Rounded Corners 13">
            <a:extLst>
              <a:ext uri="{FF2B5EF4-FFF2-40B4-BE49-F238E27FC236}">
                <a16:creationId xmlns:a16="http://schemas.microsoft.com/office/drawing/2014/main" id="{4094CE48-0287-43B7-8BB6-D28B1196CBE5}"/>
              </a:ext>
            </a:extLst>
          </p:cNvPr>
          <p:cNvSpPr/>
          <p:nvPr/>
        </p:nvSpPr>
        <p:spPr>
          <a:xfrm>
            <a:off x="5480327" y="1586708"/>
            <a:ext cx="1088136"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CAN Interface</a:t>
            </a:r>
          </a:p>
        </p:txBody>
      </p:sp>
      <p:cxnSp>
        <p:nvCxnSpPr>
          <p:cNvPr id="17" name="Straight Arrow Connector 16">
            <a:extLst>
              <a:ext uri="{FF2B5EF4-FFF2-40B4-BE49-F238E27FC236}">
                <a16:creationId xmlns:a16="http://schemas.microsoft.com/office/drawing/2014/main" id="{4BBCEFE7-AB0A-F425-27E3-8A887A8D64A7}"/>
              </a:ext>
            </a:extLst>
          </p:cNvPr>
          <p:cNvCxnSpPr>
            <a:cxnSpLocks/>
          </p:cNvCxnSpPr>
          <p:nvPr/>
        </p:nvCxnSpPr>
        <p:spPr>
          <a:xfrm flipV="1">
            <a:off x="8229600" y="2575281"/>
            <a:ext cx="393192" cy="654311"/>
          </a:xfrm>
          <a:prstGeom prst="straightConnector1">
            <a:avLst/>
          </a:prstGeom>
          <a:noFill/>
          <a:ln w="25400" cap="flat">
            <a:solidFill>
              <a:schemeClr val="accent1"/>
            </a:solidFill>
            <a:prstDash val="solid"/>
            <a:round/>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
        <p:nvSpPr>
          <p:cNvPr id="19" name="Rectangle: Rounded Corners 18">
            <a:extLst>
              <a:ext uri="{FF2B5EF4-FFF2-40B4-BE49-F238E27FC236}">
                <a16:creationId xmlns:a16="http://schemas.microsoft.com/office/drawing/2014/main" id="{B107B830-0C5C-C183-0D23-80FF37C4C96F}"/>
              </a:ext>
            </a:extLst>
          </p:cNvPr>
          <p:cNvSpPr/>
          <p:nvPr/>
        </p:nvSpPr>
        <p:spPr>
          <a:xfrm>
            <a:off x="8732520" y="2737929"/>
            <a:ext cx="934785"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Digital Twin</a:t>
            </a:r>
          </a:p>
        </p:txBody>
      </p:sp>
      <p:sp>
        <p:nvSpPr>
          <p:cNvPr id="20" name="Rectangle: Rounded Corners 19">
            <a:extLst>
              <a:ext uri="{FF2B5EF4-FFF2-40B4-BE49-F238E27FC236}">
                <a16:creationId xmlns:a16="http://schemas.microsoft.com/office/drawing/2014/main" id="{C80115DC-9659-1DA1-C0CA-CE9C5ADBD5C7}"/>
              </a:ext>
            </a:extLst>
          </p:cNvPr>
          <p:cNvSpPr/>
          <p:nvPr/>
        </p:nvSpPr>
        <p:spPr>
          <a:xfrm>
            <a:off x="10296145" y="1566519"/>
            <a:ext cx="1441018" cy="51077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200" dirty="0" err="1"/>
              <a:t>dSPACE</a:t>
            </a:r>
            <a:r>
              <a:rPr kumimoji="0" lang="en-US" sz="1200" b="0" i="0" u="none" strike="noStrike" cap="none" spc="0" normalizeH="0" baseline="0" dirty="0">
                <a:ln>
                  <a:noFill/>
                </a:ln>
                <a:solidFill>
                  <a:srgbClr val="000000"/>
                </a:solidFill>
                <a:effectLst/>
                <a:uFillTx/>
                <a:latin typeface="+mn-lt"/>
                <a:ea typeface="+mn-ea"/>
                <a:cs typeface="+mn-cs"/>
                <a:sym typeface="Calibri"/>
              </a:rPr>
              <a:t> Vehicle Dynamics Models</a:t>
            </a:r>
          </a:p>
        </p:txBody>
      </p:sp>
    </p:spTree>
    <p:extLst>
      <p:ext uri="{BB962C8B-B14F-4D97-AF65-F5344CB8AC3E}">
        <p14:creationId xmlns:p14="http://schemas.microsoft.com/office/powerpoint/2010/main" val="2086546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631887-990C-8904-E960-1109D33166C6}"/>
              </a:ext>
            </a:extLst>
          </p:cNvPr>
          <p:cNvSpPr>
            <a:spLocks noGrp="1"/>
          </p:cNvSpPr>
          <p:nvPr>
            <p:ph type="body" idx="1"/>
          </p:nvPr>
        </p:nvSpPr>
        <p:spPr>
          <a:xfrm>
            <a:off x="616107" y="963456"/>
            <a:ext cx="10515600" cy="5415041"/>
          </a:xfrm>
        </p:spPr>
        <p:txBody>
          <a:bodyPr>
            <a:normAutofit/>
          </a:bodyPr>
          <a:lstStyle/>
          <a:p>
            <a:r>
              <a:rPr lang="en-US" sz="1800" dirty="0"/>
              <a:t>Using the information on the tire-road friction coefficient, vehicle and traffic data and vehicle configuration, it is determined whether a safe lane change is possible.</a:t>
            </a:r>
          </a:p>
          <a:p>
            <a:pPr marL="0" indent="0" algn="l">
              <a:buNone/>
            </a:pPr>
            <a:r>
              <a:rPr lang="en-US" sz="1200" b="0" i="0" dirty="0" err="1">
                <a:solidFill>
                  <a:srgbClr val="333333"/>
                </a:solidFill>
                <a:effectLst/>
                <a:latin typeface="Open Sans" panose="020B0606030504020204" pitchFamily="34" charset="0"/>
              </a:rPr>
              <a:t>Xiangkun</a:t>
            </a:r>
            <a:r>
              <a:rPr lang="en-US" sz="1200" b="0" i="0" dirty="0">
                <a:solidFill>
                  <a:srgbClr val="333333"/>
                </a:solidFill>
                <a:effectLst/>
                <a:latin typeface="Open Sans" panose="020B0606030504020204" pitchFamily="34" charset="0"/>
              </a:rPr>
              <a:t> He, Yulong Liu, Chen </a:t>
            </a:r>
            <a:r>
              <a:rPr lang="en-US" sz="1200" b="0" i="0" dirty="0" err="1">
                <a:solidFill>
                  <a:srgbClr val="333333"/>
                </a:solidFill>
                <a:effectLst/>
                <a:latin typeface="Open Sans" panose="020B0606030504020204" pitchFamily="34" charset="0"/>
              </a:rPr>
              <a:t>Lv</a:t>
            </a:r>
            <a:r>
              <a:rPr lang="en-US" sz="1200" b="0" i="0" dirty="0">
                <a:solidFill>
                  <a:srgbClr val="333333"/>
                </a:solidFill>
                <a:effectLst/>
                <a:latin typeface="Open Sans" panose="020B0606030504020204" pitchFamily="34" charset="0"/>
              </a:rPr>
              <a:t>, </a:t>
            </a:r>
            <a:r>
              <a:rPr lang="en-US" sz="1200" b="0" i="0" dirty="0" err="1">
                <a:solidFill>
                  <a:srgbClr val="333333"/>
                </a:solidFill>
                <a:effectLst/>
                <a:latin typeface="Open Sans" panose="020B0606030504020204" pitchFamily="34" charset="0"/>
              </a:rPr>
              <a:t>Xuewu</a:t>
            </a:r>
            <a:r>
              <a:rPr lang="en-US" sz="1200" b="0" i="0" dirty="0">
                <a:solidFill>
                  <a:srgbClr val="333333"/>
                </a:solidFill>
                <a:effectLst/>
                <a:latin typeface="Open Sans" panose="020B0606030504020204" pitchFamily="34" charset="0"/>
              </a:rPr>
              <a:t> Ji &amp; </a:t>
            </a:r>
            <a:r>
              <a:rPr lang="en-US" sz="1200" b="0" i="0" dirty="0" err="1">
                <a:solidFill>
                  <a:srgbClr val="333333"/>
                </a:solidFill>
                <a:effectLst/>
                <a:latin typeface="Open Sans" panose="020B0606030504020204" pitchFamily="34" charset="0"/>
              </a:rPr>
              <a:t>Yahui</a:t>
            </a:r>
            <a:r>
              <a:rPr lang="en-US" sz="1200" b="0" i="0" dirty="0">
                <a:solidFill>
                  <a:srgbClr val="333333"/>
                </a:solidFill>
                <a:effectLst/>
                <a:latin typeface="Open Sans" panose="020B0606030504020204" pitchFamily="34" charset="0"/>
              </a:rPr>
              <a:t> Liu (2019) Emergency steering control of autonomous vehicle for collision avoidance and </a:t>
            </a:r>
            <a:r>
              <a:rPr lang="en-US" sz="1200" b="0" i="0" dirty="0" err="1">
                <a:solidFill>
                  <a:srgbClr val="333333"/>
                </a:solidFill>
                <a:effectLst/>
                <a:latin typeface="Open Sans" panose="020B0606030504020204" pitchFamily="34" charset="0"/>
              </a:rPr>
              <a:t>stabilisation</a:t>
            </a:r>
            <a:r>
              <a:rPr lang="en-US" sz="1200" b="0" i="0" dirty="0">
                <a:solidFill>
                  <a:srgbClr val="333333"/>
                </a:solidFill>
                <a:effectLst/>
                <a:latin typeface="Open Sans" panose="020B0606030504020204" pitchFamily="34" charset="0"/>
              </a:rPr>
              <a:t>, Vehicle System Dynamics, 57:8, 1163-1187, DOI: </a:t>
            </a:r>
            <a:r>
              <a:rPr lang="en-US" sz="1200" b="0" i="0" u="sng" dirty="0">
                <a:solidFill>
                  <a:srgbClr val="333333"/>
                </a:solidFill>
                <a:effectLst/>
                <a:latin typeface="Open Sans" panose="020B0606030504020204" pitchFamily="34" charset="0"/>
                <a:hlinkClick r:id="rId2"/>
              </a:rPr>
              <a:t>10.1080/00423114.2018.1537494</a:t>
            </a:r>
            <a:endParaRPr lang="en-US" sz="1200" b="0" i="0" dirty="0">
              <a:solidFill>
                <a:srgbClr val="333333"/>
              </a:solidFill>
              <a:effectLst/>
              <a:latin typeface="Open Sans" panose="020B0606030504020204" pitchFamily="34" charset="0"/>
            </a:endParaRPr>
          </a:p>
          <a:p>
            <a:pPr marL="0" indent="0">
              <a:buNone/>
            </a:pPr>
            <a:r>
              <a:rPr lang="en-US" sz="1600" dirty="0"/>
              <a:t>-Use dynamic threat assessment model to evaluate risk associated with collision with surrounding actors based on road friction and the chosen vehicle configuration.</a:t>
            </a:r>
          </a:p>
          <a:p>
            <a:r>
              <a:rPr lang="en-US" sz="1600" dirty="0"/>
              <a:t>When a lane change is desired either to the right or left lane and possible in a safe way, the end point and maneuver time of the desired lane change maneuver are calculated</a:t>
            </a:r>
          </a:p>
        </p:txBody>
      </p:sp>
      <p:sp>
        <p:nvSpPr>
          <p:cNvPr id="4" name="Rounded Rectangle 3">
            <a:extLst>
              <a:ext uri="{FF2B5EF4-FFF2-40B4-BE49-F238E27FC236}">
                <a16:creationId xmlns:a16="http://schemas.microsoft.com/office/drawing/2014/main" id="{145542DD-13A7-0FC4-DE82-B546749DDF57}"/>
              </a:ext>
            </a:extLst>
          </p:cNvPr>
          <p:cNvSpPr/>
          <p:nvPr/>
        </p:nvSpPr>
        <p:spPr>
          <a:xfrm>
            <a:off x="5873907" y="4461541"/>
            <a:ext cx="2778824"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Modified Decision Making for lane change</a:t>
            </a:r>
          </a:p>
        </p:txBody>
      </p:sp>
      <p:sp>
        <p:nvSpPr>
          <p:cNvPr id="5" name="Rounded Rectangle 4">
            <a:extLst>
              <a:ext uri="{FF2B5EF4-FFF2-40B4-BE49-F238E27FC236}">
                <a16:creationId xmlns:a16="http://schemas.microsoft.com/office/drawing/2014/main" id="{357277E7-1E4E-B97C-9C34-BEC10E1FAA83}"/>
              </a:ext>
            </a:extLst>
          </p:cNvPr>
          <p:cNvSpPr/>
          <p:nvPr/>
        </p:nvSpPr>
        <p:spPr>
          <a:xfrm>
            <a:off x="1814859" y="3665513"/>
            <a:ext cx="1694985"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Ego States</a:t>
            </a:r>
          </a:p>
        </p:txBody>
      </p:sp>
      <p:sp>
        <p:nvSpPr>
          <p:cNvPr id="6" name="Rounded Rectangle 5">
            <a:extLst>
              <a:ext uri="{FF2B5EF4-FFF2-40B4-BE49-F238E27FC236}">
                <a16:creationId xmlns:a16="http://schemas.microsoft.com/office/drawing/2014/main" id="{784AC334-7957-3323-1A48-F41A52552011}"/>
              </a:ext>
            </a:extLst>
          </p:cNvPr>
          <p:cNvSpPr/>
          <p:nvPr/>
        </p:nvSpPr>
        <p:spPr>
          <a:xfrm>
            <a:off x="1814860" y="4176723"/>
            <a:ext cx="1694985"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Actor States</a:t>
            </a:r>
          </a:p>
        </p:txBody>
      </p:sp>
      <p:sp>
        <p:nvSpPr>
          <p:cNvPr id="7" name="Rounded Rectangle 6">
            <a:extLst>
              <a:ext uri="{FF2B5EF4-FFF2-40B4-BE49-F238E27FC236}">
                <a16:creationId xmlns:a16="http://schemas.microsoft.com/office/drawing/2014/main" id="{613F9DBA-F53A-8E20-7C81-2C29A3C9B086}"/>
              </a:ext>
            </a:extLst>
          </p:cNvPr>
          <p:cNvSpPr/>
          <p:nvPr/>
        </p:nvSpPr>
        <p:spPr>
          <a:xfrm>
            <a:off x="1667573" y="5461878"/>
            <a:ext cx="2012329"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Vehicle model &amp; constraints</a:t>
            </a:r>
          </a:p>
        </p:txBody>
      </p:sp>
      <p:sp>
        <p:nvSpPr>
          <p:cNvPr id="8" name="Rounded Rectangle 7">
            <a:extLst>
              <a:ext uri="{FF2B5EF4-FFF2-40B4-BE49-F238E27FC236}">
                <a16:creationId xmlns:a16="http://schemas.microsoft.com/office/drawing/2014/main" id="{FE809CA2-A852-19A0-3455-7D0F67964AAA}"/>
              </a:ext>
            </a:extLst>
          </p:cNvPr>
          <p:cNvSpPr/>
          <p:nvPr/>
        </p:nvSpPr>
        <p:spPr>
          <a:xfrm>
            <a:off x="1662461" y="4665850"/>
            <a:ext cx="2017441"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Road Condition(friction)</a:t>
            </a:r>
          </a:p>
        </p:txBody>
      </p:sp>
      <p:sp>
        <p:nvSpPr>
          <p:cNvPr id="9" name="Right Brace 8">
            <a:extLst>
              <a:ext uri="{FF2B5EF4-FFF2-40B4-BE49-F238E27FC236}">
                <a16:creationId xmlns:a16="http://schemas.microsoft.com/office/drawing/2014/main" id="{EA36253B-B72B-9BFF-EB48-2015D72FE024}"/>
              </a:ext>
            </a:extLst>
          </p:cNvPr>
          <p:cNvSpPr/>
          <p:nvPr/>
        </p:nvSpPr>
        <p:spPr>
          <a:xfrm>
            <a:off x="3696630" y="3725204"/>
            <a:ext cx="887449" cy="2307141"/>
          </a:xfrm>
          <a:prstGeom prst="rightBrace">
            <a:avLst>
              <a:gd name="adj1" fmla="val 57339"/>
              <a:gd name="adj2" fmla="val 48066"/>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 name="Right Arrow 9">
            <a:extLst>
              <a:ext uri="{FF2B5EF4-FFF2-40B4-BE49-F238E27FC236}">
                <a16:creationId xmlns:a16="http://schemas.microsoft.com/office/drawing/2014/main" id="{3A585432-8D4F-408D-D8C7-DFF78FF0804D}"/>
              </a:ext>
            </a:extLst>
          </p:cNvPr>
          <p:cNvSpPr/>
          <p:nvPr/>
        </p:nvSpPr>
        <p:spPr>
          <a:xfrm>
            <a:off x="4770864" y="4783873"/>
            <a:ext cx="916258" cy="94901"/>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Right Arrow 10">
            <a:extLst>
              <a:ext uri="{FF2B5EF4-FFF2-40B4-BE49-F238E27FC236}">
                <a16:creationId xmlns:a16="http://schemas.microsoft.com/office/drawing/2014/main" id="{756C87AC-E80F-8301-EF79-4917CAB40BAF}"/>
              </a:ext>
            </a:extLst>
          </p:cNvPr>
          <p:cNvSpPr/>
          <p:nvPr/>
        </p:nvSpPr>
        <p:spPr>
          <a:xfrm>
            <a:off x="8785303" y="4739268"/>
            <a:ext cx="916258" cy="94901"/>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Rounded Rectangle 11">
            <a:extLst>
              <a:ext uri="{FF2B5EF4-FFF2-40B4-BE49-F238E27FC236}">
                <a16:creationId xmlns:a16="http://schemas.microsoft.com/office/drawing/2014/main" id="{3E5FC6AD-6418-B44D-02E4-6FB53AF8B4AB}"/>
              </a:ext>
            </a:extLst>
          </p:cNvPr>
          <p:cNvSpPr/>
          <p:nvPr/>
        </p:nvSpPr>
        <p:spPr>
          <a:xfrm>
            <a:off x="9834134" y="4651482"/>
            <a:ext cx="1652238"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Control Actions</a:t>
            </a:r>
          </a:p>
        </p:txBody>
      </p:sp>
    </p:spTree>
    <p:extLst>
      <p:ext uri="{BB962C8B-B14F-4D97-AF65-F5344CB8AC3E}">
        <p14:creationId xmlns:p14="http://schemas.microsoft.com/office/powerpoint/2010/main" val="14437515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92CD-9E0D-4FC8-6F5C-9102AB55013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C22E34F-409F-4735-3DC0-A0626FBAAE4E}"/>
              </a:ext>
            </a:extLst>
          </p:cNvPr>
          <p:cNvSpPr>
            <a:spLocks noGrp="1"/>
          </p:cNvSpPr>
          <p:nvPr>
            <p:ph type="body" idx="1"/>
          </p:nvPr>
        </p:nvSpPr>
        <p:spPr/>
        <p:txBody>
          <a:bodyPr>
            <a:normAutofit/>
          </a:bodyPr>
          <a:lstStyle/>
          <a:p>
            <a:pPr marL="0" indent="0">
              <a:buNone/>
            </a:pPr>
            <a:endParaRPr lang="en-US" sz="2000" dirty="0"/>
          </a:p>
          <a:p>
            <a:pPr marL="0" indent="0">
              <a:buNone/>
            </a:pPr>
            <a:endParaRPr lang="en-US" sz="2000" dirty="0"/>
          </a:p>
          <a:p>
            <a:pPr marL="0" indent="0">
              <a:buNone/>
            </a:pPr>
            <a:r>
              <a:rPr lang="en-US" sz="2000" dirty="0"/>
              <a:t>Faults:   We choose a few ASIL-D faults (like Tire pressure loss/impact of friction (snow conditions) and analyze which fault is crucial.</a:t>
            </a:r>
          </a:p>
          <a:p>
            <a:pPr marL="514350" indent="-514350">
              <a:buFont typeface="+mj-lt"/>
              <a:buAutoNum type="arabicPeriod"/>
            </a:pPr>
            <a:r>
              <a:rPr lang="en-US" sz="2000" dirty="0"/>
              <a:t>Ackermann steering fault.</a:t>
            </a:r>
          </a:p>
          <a:p>
            <a:pPr marL="514350" indent="-514350">
              <a:buFont typeface="+mj-lt"/>
              <a:buAutoNum type="arabicPeriod"/>
            </a:pPr>
            <a:r>
              <a:rPr lang="en-US" sz="2000" dirty="0"/>
              <a:t>Brake Sluggish response</a:t>
            </a:r>
          </a:p>
          <a:p>
            <a:pPr marL="514350" indent="-514350">
              <a:buFont typeface="+mj-lt"/>
              <a:buAutoNum type="arabicPeriod"/>
            </a:pPr>
            <a:r>
              <a:rPr lang="en-US" sz="2000" dirty="0"/>
              <a:t>Unintended acceleration/ loss of acceleration(lateral)</a:t>
            </a:r>
          </a:p>
          <a:p>
            <a:pPr marL="514350" indent="-514350">
              <a:buFont typeface="+mj-lt"/>
              <a:buAutoNum type="arabicPeriod"/>
            </a:pPr>
            <a:r>
              <a:rPr lang="en-US" sz="2000" dirty="0"/>
              <a:t>Tire blowout</a:t>
            </a:r>
          </a:p>
          <a:p>
            <a:pPr marL="0" indent="0">
              <a:buNone/>
            </a:pPr>
            <a:endParaRPr lang="en-US" sz="2000" dirty="0"/>
          </a:p>
          <a:p>
            <a:pPr marL="0" indent="0">
              <a:buNone/>
            </a:pPr>
            <a:r>
              <a:rPr lang="en-US" sz="2000" dirty="0"/>
              <a:t>We describe the redundancy needed for a road vehicle to meet certain safety goals.</a:t>
            </a:r>
          </a:p>
          <a:p>
            <a:pPr marL="514350" indent="-514350">
              <a:buFont typeface="+mj-lt"/>
              <a:buAutoNum type="arabicPeriod"/>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5068856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E193-DBDB-45C7-8E13-D82F040BF0AA}"/>
              </a:ext>
            </a:extLst>
          </p:cNvPr>
          <p:cNvSpPr>
            <a:spLocks noGrp="1"/>
          </p:cNvSpPr>
          <p:nvPr>
            <p:ph type="title"/>
          </p:nvPr>
        </p:nvSpPr>
        <p:spPr/>
        <p:txBody>
          <a:bodyPr/>
          <a:lstStyle/>
          <a:p>
            <a:r>
              <a:rPr lang="en-US" dirty="0"/>
              <a:t>Ideas</a:t>
            </a:r>
          </a:p>
        </p:txBody>
      </p:sp>
      <p:pic>
        <p:nvPicPr>
          <p:cNvPr id="7" name="Picture 6">
            <a:extLst>
              <a:ext uri="{FF2B5EF4-FFF2-40B4-BE49-F238E27FC236}">
                <a16:creationId xmlns:a16="http://schemas.microsoft.com/office/drawing/2014/main" id="{EC6106C0-7C46-4E05-B333-C4339D95929F}"/>
              </a:ext>
            </a:extLst>
          </p:cNvPr>
          <p:cNvPicPr>
            <a:picLocks noChangeAspect="1"/>
          </p:cNvPicPr>
          <p:nvPr/>
        </p:nvPicPr>
        <p:blipFill>
          <a:blip r:embed="rId2"/>
          <a:stretch>
            <a:fillRect/>
          </a:stretch>
        </p:blipFill>
        <p:spPr>
          <a:xfrm>
            <a:off x="633551" y="1967978"/>
            <a:ext cx="3183847" cy="1985148"/>
          </a:xfrm>
          <a:prstGeom prst="rect">
            <a:avLst/>
          </a:prstGeom>
        </p:spPr>
      </p:pic>
      <p:pic>
        <p:nvPicPr>
          <p:cNvPr id="9" name="Picture 8">
            <a:extLst>
              <a:ext uri="{FF2B5EF4-FFF2-40B4-BE49-F238E27FC236}">
                <a16:creationId xmlns:a16="http://schemas.microsoft.com/office/drawing/2014/main" id="{46682562-0CFE-4146-85EB-3BEA03FFD8C6}"/>
              </a:ext>
            </a:extLst>
          </p:cNvPr>
          <p:cNvPicPr>
            <a:picLocks noChangeAspect="1"/>
          </p:cNvPicPr>
          <p:nvPr/>
        </p:nvPicPr>
        <p:blipFill>
          <a:blip r:embed="rId3"/>
          <a:stretch>
            <a:fillRect/>
          </a:stretch>
        </p:blipFill>
        <p:spPr>
          <a:xfrm>
            <a:off x="633551" y="4131994"/>
            <a:ext cx="3073195" cy="1305804"/>
          </a:xfrm>
          <a:prstGeom prst="rect">
            <a:avLst/>
          </a:prstGeom>
        </p:spPr>
      </p:pic>
      <p:sp>
        <p:nvSpPr>
          <p:cNvPr id="10" name="TextBox 9">
            <a:extLst>
              <a:ext uri="{FF2B5EF4-FFF2-40B4-BE49-F238E27FC236}">
                <a16:creationId xmlns:a16="http://schemas.microsoft.com/office/drawing/2014/main" id="{8A0D0D0B-A480-4164-AA45-A66784C84564}"/>
              </a:ext>
            </a:extLst>
          </p:cNvPr>
          <p:cNvSpPr txBox="1"/>
          <p:nvPr/>
        </p:nvSpPr>
        <p:spPr>
          <a:xfrm>
            <a:off x="633551" y="1065318"/>
            <a:ext cx="811055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Road adhesion coefficient as a function of vehicle velocity and thickness of water film</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TextBox 10">
            <a:extLst>
              <a:ext uri="{FF2B5EF4-FFF2-40B4-BE49-F238E27FC236}">
                <a16:creationId xmlns:a16="http://schemas.microsoft.com/office/drawing/2014/main" id="{2EAE374B-999E-48B3-8F5F-C230C4C8BB18}"/>
              </a:ext>
            </a:extLst>
          </p:cNvPr>
          <p:cNvSpPr txBox="1"/>
          <p:nvPr/>
        </p:nvSpPr>
        <p:spPr>
          <a:xfrm>
            <a:off x="473124" y="5948964"/>
            <a:ext cx="4215702"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Safe longitudinal lane change distance based on conditions - optimization </a:t>
            </a:r>
          </a:p>
        </p:txBody>
      </p:sp>
      <p:pic>
        <p:nvPicPr>
          <p:cNvPr id="3" name="Picture 2">
            <a:extLst>
              <a:ext uri="{FF2B5EF4-FFF2-40B4-BE49-F238E27FC236}">
                <a16:creationId xmlns:a16="http://schemas.microsoft.com/office/drawing/2014/main" id="{C1B167FA-87BB-D20C-469E-A9CE643CA695}"/>
              </a:ext>
            </a:extLst>
          </p:cNvPr>
          <p:cNvPicPr>
            <a:picLocks noChangeAspect="1"/>
          </p:cNvPicPr>
          <p:nvPr/>
        </p:nvPicPr>
        <p:blipFill>
          <a:blip r:embed="rId4"/>
          <a:stretch>
            <a:fillRect/>
          </a:stretch>
        </p:blipFill>
        <p:spPr>
          <a:xfrm>
            <a:off x="4379332" y="1456666"/>
            <a:ext cx="2969321" cy="2864811"/>
          </a:xfrm>
          <a:prstGeom prst="rect">
            <a:avLst/>
          </a:prstGeom>
        </p:spPr>
      </p:pic>
      <p:pic>
        <p:nvPicPr>
          <p:cNvPr id="5" name="Picture 4">
            <a:extLst>
              <a:ext uri="{FF2B5EF4-FFF2-40B4-BE49-F238E27FC236}">
                <a16:creationId xmlns:a16="http://schemas.microsoft.com/office/drawing/2014/main" id="{754EA214-4C1A-E856-01A8-0D8E5FA0B34E}"/>
              </a:ext>
            </a:extLst>
          </p:cNvPr>
          <p:cNvPicPr>
            <a:picLocks noChangeAspect="1"/>
          </p:cNvPicPr>
          <p:nvPr/>
        </p:nvPicPr>
        <p:blipFill>
          <a:blip r:embed="rId5"/>
          <a:stretch>
            <a:fillRect/>
          </a:stretch>
        </p:blipFill>
        <p:spPr>
          <a:xfrm>
            <a:off x="7651491" y="1680812"/>
            <a:ext cx="3886200" cy="2606160"/>
          </a:xfrm>
          <a:prstGeom prst="rect">
            <a:avLst/>
          </a:prstGeom>
        </p:spPr>
      </p:pic>
      <p:pic>
        <p:nvPicPr>
          <p:cNvPr id="6" name="Picture 5">
            <a:extLst>
              <a:ext uri="{FF2B5EF4-FFF2-40B4-BE49-F238E27FC236}">
                <a16:creationId xmlns:a16="http://schemas.microsoft.com/office/drawing/2014/main" id="{4E9B7E4B-B034-0341-F32D-7C582BB3F25D}"/>
              </a:ext>
            </a:extLst>
          </p:cNvPr>
          <p:cNvPicPr>
            <a:picLocks noChangeAspect="1"/>
          </p:cNvPicPr>
          <p:nvPr/>
        </p:nvPicPr>
        <p:blipFill>
          <a:blip r:embed="rId6"/>
          <a:stretch>
            <a:fillRect/>
          </a:stretch>
        </p:blipFill>
        <p:spPr>
          <a:xfrm>
            <a:off x="4584441" y="4579669"/>
            <a:ext cx="3067050" cy="2187316"/>
          </a:xfrm>
          <a:prstGeom prst="rect">
            <a:avLst/>
          </a:prstGeom>
        </p:spPr>
      </p:pic>
    </p:spTree>
    <p:extLst>
      <p:ext uri="{BB962C8B-B14F-4D97-AF65-F5344CB8AC3E}">
        <p14:creationId xmlns:p14="http://schemas.microsoft.com/office/powerpoint/2010/main" val="7639036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D522-D017-A6C2-067D-9DB5C721EF5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1696105-E974-E4DE-D592-C1BD70691E16}"/>
              </a:ext>
            </a:extLst>
          </p:cNvPr>
          <p:cNvSpPr>
            <a:spLocks noGrp="1"/>
          </p:cNvSpPr>
          <p:nvPr>
            <p:ph type="body" idx="1"/>
          </p:nvPr>
        </p:nvSpPr>
        <p:spPr>
          <a:xfrm>
            <a:off x="669073" y="1108075"/>
            <a:ext cx="10684727" cy="5068888"/>
          </a:xfrm>
        </p:spPr>
        <p:txBody>
          <a:bodyPr>
            <a:normAutofit lnSpcReduction="10000"/>
          </a:bodyPr>
          <a:lstStyle/>
          <a:p>
            <a:pPr marL="0" indent="0">
              <a:buNone/>
            </a:pPr>
            <a:r>
              <a:rPr lang="en-US" sz="2000" dirty="0"/>
              <a:t>Models to start with:  </a:t>
            </a:r>
          </a:p>
          <a:p>
            <a:pPr marL="457200" indent="-457200">
              <a:buFont typeface="+mj-lt"/>
              <a:buAutoNum type="arabicPeriod"/>
            </a:pPr>
            <a:r>
              <a:rPr lang="en-US" sz="2000" dirty="0"/>
              <a:t>Two-track dynamics with dug-off tire model</a:t>
            </a:r>
          </a:p>
          <a:p>
            <a:pPr marL="457200" indent="-457200">
              <a:buFont typeface="+mj-lt"/>
              <a:buAutoNum type="arabicPeriod"/>
            </a:pPr>
            <a:r>
              <a:rPr lang="en-US" sz="2000" dirty="0"/>
              <a:t>Powertrain: FWD  single motor open differential (Including the entire drive shaft dynamics) (for chevy bolt)</a:t>
            </a:r>
          </a:p>
          <a:p>
            <a:pPr marL="457200" indent="-457200">
              <a:buFont typeface="+mj-lt"/>
              <a:buAutoNum type="arabicPeriod"/>
            </a:pPr>
            <a:r>
              <a:rPr lang="en-US" sz="2000" dirty="0"/>
              <a:t>TTC-based decision logic and quintic polynomial trajectory for a lane change in presence of dynamic actors</a:t>
            </a:r>
          </a:p>
          <a:p>
            <a:pPr marL="457200" indent="-457200">
              <a:buFont typeface="+mj-lt"/>
              <a:buAutoNum type="arabicPeriod"/>
            </a:pPr>
            <a:endParaRPr lang="en-US" sz="2000" dirty="0"/>
          </a:p>
          <a:p>
            <a:pPr marL="0" indent="0">
              <a:buNone/>
            </a:pPr>
            <a:r>
              <a:rPr lang="en-US" sz="2000" dirty="0"/>
              <a:t>The influence of these parameters on the resulting autonomous vehicle control system and vehicle motion is important.</a:t>
            </a:r>
          </a:p>
          <a:p>
            <a:r>
              <a:rPr lang="en-US" sz="2000" dirty="0"/>
              <a:t>How well the chosen vehicle configuration ( with these uncertainties) performs the lane change in the presence of dynamic actors? (lane change feasibility). Also analyze the comfort for occupants in terms of parameters – ax, ay, and yaw acceleration. </a:t>
            </a:r>
          </a:p>
          <a:p>
            <a:r>
              <a:rPr lang="en-US" sz="2000" dirty="0"/>
              <a:t>Perform sensitivity analysis.</a:t>
            </a:r>
          </a:p>
          <a:p>
            <a:r>
              <a:rPr lang="en-US" sz="2000" dirty="0"/>
              <a:t>Recommend possible changes in the decision logic, and vehicle configuration(torque split, lateral dynamics) which can satisfy the uncertainties for a safe lane change.</a:t>
            </a:r>
          </a:p>
          <a:p>
            <a:pPr marL="457200" indent="-457200">
              <a:buFont typeface="+mj-lt"/>
              <a:buAutoNum type="arabicPeriod"/>
            </a:pPr>
            <a:endParaRPr lang="en-US" sz="2800" dirty="0"/>
          </a:p>
          <a:p>
            <a:endParaRPr lang="en-US" dirty="0"/>
          </a:p>
        </p:txBody>
      </p:sp>
    </p:spTree>
    <p:extLst>
      <p:ext uri="{BB962C8B-B14F-4D97-AF65-F5344CB8AC3E}">
        <p14:creationId xmlns:p14="http://schemas.microsoft.com/office/powerpoint/2010/main" val="383574459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687F-9DB5-42C6-B248-CA83093FA185}"/>
              </a:ext>
            </a:extLst>
          </p:cNvPr>
          <p:cNvSpPr>
            <a:spLocks noGrp="1"/>
          </p:cNvSpPr>
          <p:nvPr>
            <p:ph type="title"/>
          </p:nvPr>
        </p:nvSpPr>
        <p:spPr/>
        <p:txBody>
          <a:bodyPr>
            <a:normAutofit/>
          </a:bodyPr>
          <a:lstStyle/>
          <a:p>
            <a:r>
              <a:rPr lang="en-US" sz="1800" dirty="0"/>
              <a:t>Parameters that are critical for lane changes during challenging weather conditions</a:t>
            </a:r>
          </a:p>
        </p:txBody>
      </p:sp>
      <p:sp>
        <p:nvSpPr>
          <p:cNvPr id="5" name="TextBox 4">
            <a:extLst>
              <a:ext uri="{FF2B5EF4-FFF2-40B4-BE49-F238E27FC236}">
                <a16:creationId xmlns:a16="http://schemas.microsoft.com/office/drawing/2014/main" id="{DE0295E5-F5A0-4DDD-A4F8-394B6772E807}"/>
              </a:ext>
            </a:extLst>
          </p:cNvPr>
          <p:cNvSpPr txBox="1"/>
          <p:nvPr/>
        </p:nvSpPr>
        <p:spPr>
          <a:xfrm>
            <a:off x="646272" y="2142218"/>
            <a:ext cx="9432524"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endParaRPr lang="en-US" sz="1100" b="0" i="0" dirty="0">
              <a:solidFill>
                <a:srgbClr val="374151"/>
              </a:solidFill>
              <a:effectLst/>
              <a:latin typeface="Söhne"/>
            </a:endParaRPr>
          </a:p>
          <a:p>
            <a:pPr marL="171450" indent="-171450" algn="l">
              <a:buFont typeface="Arial" panose="020B0604020202020204" pitchFamily="34" charset="0"/>
              <a:buChar char="•"/>
            </a:pPr>
            <a:endParaRPr lang="en-US" sz="1100" b="0" i="0" dirty="0">
              <a:solidFill>
                <a:srgbClr val="374151"/>
              </a:solidFill>
              <a:effectLst/>
              <a:latin typeface="Söhne"/>
            </a:endParaRPr>
          </a:p>
          <a:p>
            <a:pPr marL="171450" indent="-171450" algn="l">
              <a:buFont typeface="Arial" panose="020B0604020202020204" pitchFamily="34" charset="0"/>
              <a:buChar char="•"/>
            </a:pPr>
            <a:endParaRPr lang="en-US" sz="1100" b="0" i="0" dirty="0">
              <a:solidFill>
                <a:srgbClr val="374151"/>
              </a:solidFill>
              <a:effectLst/>
              <a:latin typeface="Söhne"/>
            </a:endParaRPr>
          </a:p>
        </p:txBody>
      </p:sp>
      <p:sp>
        <p:nvSpPr>
          <p:cNvPr id="6" name="Rectangle: Rounded Corners 5">
            <a:extLst>
              <a:ext uri="{FF2B5EF4-FFF2-40B4-BE49-F238E27FC236}">
                <a16:creationId xmlns:a16="http://schemas.microsoft.com/office/drawing/2014/main" id="{80B29C25-A5AE-4230-B6B7-6915C23EAF12}"/>
              </a:ext>
            </a:extLst>
          </p:cNvPr>
          <p:cNvSpPr/>
          <p:nvPr/>
        </p:nvSpPr>
        <p:spPr>
          <a:xfrm>
            <a:off x="1265961" y="2731187"/>
            <a:ext cx="3494955" cy="1123707"/>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0070C0"/>
                </a:solidFill>
                <a:effectLst/>
                <a:latin typeface="Söhne"/>
              </a:rPr>
              <a:t>Traction control </a:t>
            </a:r>
          </a:p>
          <a:p>
            <a:pPr algn="ctr"/>
            <a:endParaRPr lang="en-US" sz="1200" b="1" i="0" dirty="0">
              <a:solidFill>
                <a:srgbClr val="0070C0"/>
              </a:solidFill>
              <a:effectLst/>
              <a:latin typeface="Söhne"/>
            </a:endParaRPr>
          </a:p>
          <a:p>
            <a:r>
              <a:rPr lang="en-US" sz="1200" dirty="0">
                <a:solidFill>
                  <a:srgbClr val="0070C0"/>
                </a:solidFill>
                <a:latin typeface="Söhne"/>
              </a:rPr>
              <a:t>Reliable traction system requirement </a:t>
            </a:r>
          </a:p>
          <a:p>
            <a:r>
              <a:rPr lang="en-US" sz="1200" b="0" i="0" dirty="0">
                <a:solidFill>
                  <a:srgbClr val="0070C0"/>
                </a:solidFill>
                <a:effectLst/>
                <a:latin typeface="Söhne"/>
              </a:rPr>
              <a:t>Monitor</a:t>
            </a:r>
            <a:r>
              <a:rPr lang="en-US" sz="1200" dirty="0">
                <a:solidFill>
                  <a:srgbClr val="0070C0"/>
                </a:solidFill>
                <a:latin typeface="Söhne"/>
              </a:rPr>
              <a:t>ing wheel slip and adjusting motor’s power output.</a:t>
            </a:r>
          </a:p>
        </p:txBody>
      </p:sp>
      <p:sp>
        <p:nvSpPr>
          <p:cNvPr id="7" name="Rectangle: Rounded Corners 6">
            <a:extLst>
              <a:ext uri="{FF2B5EF4-FFF2-40B4-BE49-F238E27FC236}">
                <a16:creationId xmlns:a16="http://schemas.microsoft.com/office/drawing/2014/main" id="{ED042370-5212-48E6-8F3E-7AEB0FE6B3DF}"/>
              </a:ext>
            </a:extLst>
          </p:cNvPr>
          <p:cNvSpPr/>
          <p:nvPr/>
        </p:nvSpPr>
        <p:spPr>
          <a:xfrm>
            <a:off x="1657303" y="1344682"/>
            <a:ext cx="2731784" cy="919396"/>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dirty="0">
                <a:solidFill>
                  <a:srgbClr val="0070C0"/>
                </a:solidFill>
                <a:latin typeface="Söhne"/>
              </a:rPr>
              <a:t>Vehicle Speed</a:t>
            </a:r>
          </a:p>
          <a:p>
            <a:pPr marL="171450" indent="-171450" algn="l">
              <a:buFont typeface="Arial" panose="020B0604020202020204" pitchFamily="34" charset="0"/>
              <a:buChar char="•"/>
            </a:pPr>
            <a:endParaRPr lang="en-US" sz="1200" b="0" i="0" dirty="0">
              <a:solidFill>
                <a:srgbClr val="0070C0"/>
              </a:solidFill>
              <a:effectLst/>
              <a:latin typeface="Söhne"/>
            </a:endParaRPr>
          </a:p>
          <a:p>
            <a:pPr algn="l"/>
            <a:r>
              <a:rPr lang="en-US" sz="1200" dirty="0">
                <a:solidFill>
                  <a:srgbClr val="0070C0"/>
                </a:solidFill>
                <a:latin typeface="Söhne"/>
              </a:rPr>
              <a:t>Vehicle speed adjustment based on the road conditions </a:t>
            </a:r>
          </a:p>
        </p:txBody>
      </p:sp>
      <p:sp>
        <p:nvSpPr>
          <p:cNvPr id="8" name="Rectangle: Rounded Corners 7">
            <a:extLst>
              <a:ext uri="{FF2B5EF4-FFF2-40B4-BE49-F238E27FC236}">
                <a16:creationId xmlns:a16="http://schemas.microsoft.com/office/drawing/2014/main" id="{A2E247C8-242C-4213-A64E-2E94EFBE8B2D}"/>
              </a:ext>
            </a:extLst>
          </p:cNvPr>
          <p:cNvSpPr/>
          <p:nvPr/>
        </p:nvSpPr>
        <p:spPr>
          <a:xfrm>
            <a:off x="1265962" y="5612023"/>
            <a:ext cx="3514466" cy="85129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0070C0"/>
                </a:solidFill>
                <a:effectLst/>
                <a:latin typeface="Söhne"/>
              </a:rPr>
              <a:t>Steering and braking</a:t>
            </a:r>
          </a:p>
          <a:p>
            <a:r>
              <a:rPr lang="en-US" sz="1200" b="0" i="0" dirty="0">
                <a:solidFill>
                  <a:srgbClr val="0070C0"/>
                </a:solidFill>
                <a:effectLst/>
                <a:latin typeface="Söhne"/>
              </a:rPr>
              <a:t> Adjusting the steering and braking commands/ pressure to maintain control.</a:t>
            </a:r>
          </a:p>
          <a:p>
            <a:pPr marL="171450" indent="-171450" algn="l">
              <a:buFont typeface="Arial" panose="020B0604020202020204" pitchFamily="34" charset="0"/>
              <a:buChar char="•"/>
            </a:pPr>
            <a:endParaRPr lang="en-US" sz="800" b="0" i="0" dirty="0">
              <a:solidFill>
                <a:srgbClr val="0070C0"/>
              </a:solidFill>
              <a:effectLst/>
              <a:latin typeface="Söhne"/>
            </a:endParaRPr>
          </a:p>
        </p:txBody>
      </p:sp>
      <p:sp>
        <p:nvSpPr>
          <p:cNvPr id="9" name="Rectangle: Rounded Corners 8">
            <a:extLst>
              <a:ext uri="{FF2B5EF4-FFF2-40B4-BE49-F238E27FC236}">
                <a16:creationId xmlns:a16="http://schemas.microsoft.com/office/drawing/2014/main" id="{23D47097-2E60-47EA-8D3C-9D74D44776A1}"/>
              </a:ext>
            </a:extLst>
          </p:cNvPr>
          <p:cNvSpPr/>
          <p:nvPr/>
        </p:nvSpPr>
        <p:spPr>
          <a:xfrm>
            <a:off x="6703572" y="3750523"/>
            <a:ext cx="3898318" cy="919396"/>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374151"/>
                </a:solidFill>
                <a:effectLst/>
                <a:latin typeface="Söhne"/>
              </a:rPr>
              <a:t>Road information</a:t>
            </a:r>
          </a:p>
          <a:p>
            <a:pPr marL="171450" indent="-171450" algn="l">
              <a:buFont typeface="Arial" panose="020B0604020202020204" pitchFamily="34" charset="0"/>
              <a:buChar char="•"/>
            </a:pPr>
            <a:endParaRPr lang="en-US" sz="1200" dirty="0">
              <a:solidFill>
                <a:srgbClr val="374151"/>
              </a:solidFill>
              <a:latin typeface="Söhne"/>
            </a:endParaRPr>
          </a:p>
          <a:p>
            <a:pPr algn="l"/>
            <a:r>
              <a:rPr lang="en-US" sz="1200" b="0" i="0" dirty="0">
                <a:solidFill>
                  <a:srgbClr val="374151"/>
                </a:solidFill>
                <a:effectLst/>
                <a:latin typeface="Söhne"/>
              </a:rPr>
              <a:t>Access to updated </a:t>
            </a:r>
            <a:r>
              <a:rPr lang="en-US" sz="1200" dirty="0">
                <a:solidFill>
                  <a:srgbClr val="374151"/>
                </a:solidFill>
                <a:latin typeface="Söhne"/>
              </a:rPr>
              <a:t>road information to adjust its behavior to ensure a safe journey.</a:t>
            </a:r>
          </a:p>
        </p:txBody>
      </p:sp>
      <p:sp>
        <p:nvSpPr>
          <p:cNvPr id="10" name="Rectangle: Rounded Corners 9">
            <a:extLst>
              <a:ext uri="{FF2B5EF4-FFF2-40B4-BE49-F238E27FC236}">
                <a16:creationId xmlns:a16="http://schemas.microsoft.com/office/drawing/2014/main" id="{66875BB6-64F1-477D-B1EF-ADD480A2220E}"/>
              </a:ext>
            </a:extLst>
          </p:cNvPr>
          <p:cNvSpPr/>
          <p:nvPr/>
        </p:nvSpPr>
        <p:spPr>
          <a:xfrm>
            <a:off x="1427298" y="4218581"/>
            <a:ext cx="3172282" cy="105560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0070C0"/>
                </a:solidFill>
                <a:effectLst/>
                <a:latin typeface="Söhne"/>
              </a:rPr>
              <a:t>Vehicle </a:t>
            </a:r>
            <a:r>
              <a:rPr lang="en-US" sz="1200" b="1" dirty="0">
                <a:solidFill>
                  <a:srgbClr val="0070C0"/>
                </a:solidFill>
                <a:latin typeface="Söhne"/>
              </a:rPr>
              <a:t>D</a:t>
            </a:r>
            <a:r>
              <a:rPr lang="en-US" sz="1200" b="1" i="0" dirty="0">
                <a:solidFill>
                  <a:srgbClr val="0070C0"/>
                </a:solidFill>
                <a:effectLst/>
                <a:latin typeface="Söhne"/>
              </a:rPr>
              <a:t>ynamics</a:t>
            </a:r>
            <a:endParaRPr lang="en-US" sz="1200" dirty="0">
              <a:solidFill>
                <a:srgbClr val="0070C0"/>
              </a:solidFill>
              <a:latin typeface="Söhne"/>
            </a:endParaRPr>
          </a:p>
          <a:p>
            <a:r>
              <a:rPr lang="en-US" sz="1200" b="0" i="0" dirty="0">
                <a:solidFill>
                  <a:srgbClr val="0070C0"/>
                </a:solidFill>
                <a:effectLst/>
                <a:latin typeface="Söhne"/>
              </a:rPr>
              <a:t>Vehicle mass distribution</a:t>
            </a:r>
          </a:p>
          <a:p>
            <a:r>
              <a:rPr lang="en-US" sz="1200" dirty="0">
                <a:solidFill>
                  <a:srgbClr val="0070C0"/>
                </a:solidFill>
                <a:latin typeface="Söhne"/>
              </a:rPr>
              <a:t>Tire road friction </a:t>
            </a:r>
          </a:p>
          <a:p>
            <a:r>
              <a:rPr lang="en-US" sz="1200" b="0" i="0" dirty="0">
                <a:solidFill>
                  <a:srgbClr val="0070C0"/>
                </a:solidFill>
                <a:effectLst/>
                <a:latin typeface="Söhne"/>
              </a:rPr>
              <a:t>Torque control for wheels</a:t>
            </a:r>
          </a:p>
          <a:p>
            <a:pPr marL="171450" indent="-171450" algn="l">
              <a:buFont typeface="Arial" panose="020B0604020202020204" pitchFamily="34" charset="0"/>
              <a:buChar char="•"/>
            </a:pPr>
            <a:endParaRPr lang="en-US" sz="800" b="0" i="0" dirty="0">
              <a:solidFill>
                <a:srgbClr val="0070C0"/>
              </a:solidFill>
              <a:effectLst/>
              <a:latin typeface="Söhne"/>
            </a:endParaRPr>
          </a:p>
        </p:txBody>
      </p:sp>
      <p:sp>
        <p:nvSpPr>
          <p:cNvPr id="11" name="Rectangle: Rounded Corners 10">
            <a:extLst>
              <a:ext uri="{FF2B5EF4-FFF2-40B4-BE49-F238E27FC236}">
                <a16:creationId xmlns:a16="http://schemas.microsoft.com/office/drawing/2014/main" id="{84F125CD-B052-42C7-9397-1B66E62D7C2C}"/>
              </a:ext>
            </a:extLst>
          </p:cNvPr>
          <p:cNvSpPr/>
          <p:nvPr/>
        </p:nvSpPr>
        <p:spPr>
          <a:xfrm>
            <a:off x="6989367" y="2442300"/>
            <a:ext cx="3089429"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374151"/>
                </a:solidFill>
                <a:effectLst/>
                <a:latin typeface="Söhne"/>
              </a:rPr>
              <a:t>Sensor performance</a:t>
            </a:r>
          </a:p>
          <a:p>
            <a:pPr algn="l"/>
            <a:r>
              <a:rPr lang="en-US" sz="1200" b="0" i="0" dirty="0">
                <a:solidFill>
                  <a:srgbClr val="374151"/>
                </a:solidFill>
                <a:effectLst/>
                <a:latin typeface="Söhne"/>
              </a:rPr>
              <a:t>Accurate detection in the presence of adverse weather conditions</a:t>
            </a:r>
          </a:p>
        </p:txBody>
      </p:sp>
    </p:spTree>
    <p:extLst>
      <p:ext uri="{BB962C8B-B14F-4D97-AF65-F5344CB8AC3E}">
        <p14:creationId xmlns:p14="http://schemas.microsoft.com/office/powerpoint/2010/main" val="30923134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0AC0-3E01-6500-992E-55F621AB059C}"/>
              </a:ext>
            </a:extLst>
          </p:cNvPr>
          <p:cNvSpPr>
            <a:spLocks noGrp="1"/>
          </p:cNvSpPr>
          <p:nvPr>
            <p:ph type="title"/>
          </p:nvPr>
        </p:nvSpPr>
        <p:spPr>
          <a:xfrm>
            <a:off x="838200" y="159493"/>
            <a:ext cx="7537740" cy="521544"/>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id="{37B9C986-4F04-118C-7748-BAA86C2D62CD}"/>
              </a:ext>
            </a:extLst>
          </p:cNvPr>
          <p:cNvSpPr>
            <a:spLocks noGrp="1"/>
          </p:cNvSpPr>
          <p:nvPr>
            <p:ph type="body" idx="1"/>
          </p:nvPr>
        </p:nvSpPr>
        <p:spPr/>
        <p:txBody>
          <a:bodyPr/>
          <a:lstStyle/>
          <a:p>
            <a:r>
              <a:rPr lang="en-US" dirty="0"/>
              <a:t>Highway Challenge for </a:t>
            </a:r>
            <a:r>
              <a:rPr lang="en-US" dirty="0" err="1"/>
              <a:t>AutoDrive</a:t>
            </a:r>
            <a:r>
              <a:rPr lang="en-US" dirty="0"/>
              <a:t> 2 requirements.</a:t>
            </a:r>
          </a:p>
          <a:p>
            <a:pPr marL="514350" indent="-514350">
              <a:buFont typeface="+mj-lt"/>
              <a:buAutoNum type="arabicPeriod"/>
            </a:pPr>
            <a:r>
              <a:rPr lang="en-US" dirty="0"/>
              <a:t> Vehicle needs to avoid the static obstacle ( road barricades) and change the lane. </a:t>
            </a:r>
          </a:p>
          <a:p>
            <a:pPr marL="514350" indent="-514350">
              <a:buFont typeface="+mj-lt"/>
              <a:buAutoNum type="arabicPeriod"/>
            </a:pPr>
            <a:endParaRPr lang="en-US" dirty="0"/>
          </a:p>
          <a:p>
            <a:r>
              <a:rPr lang="en-US" dirty="0"/>
              <a:t>Current plan:</a:t>
            </a:r>
          </a:p>
          <a:p>
            <a:r>
              <a:rPr lang="en-US" dirty="0"/>
              <a:t>Working on lane change algorithm for dynamic actors/ static actors.</a:t>
            </a:r>
          </a:p>
          <a:p>
            <a:r>
              <a:rPr lang="en-US" dirty="0"/>
              <a:t> Various lane change trajectories</a:t>
            </a:r>
          </a:p>
        </p:txBody>
      </p:sp>
    </p:spTree>
    <p:extLst>
      <p:ext uri="{BB962C8B-B14F-4D97-AF65-F5344CB8AC3E}">
        <p14:creationId xmlns:p14="http://schemas.microsoft.com/office/powerpoint/2010/main" val="2351654052"/>
      </p:ext>
    </p:extLst>
  </p:cSld>
  <p:clrMapOvr>
    <a:masterClrMapping/>
  </p:clrMapOvr>
  <p:transition spd="med"/>
</p:sld>
</file>

<file path=ppt/theme/theme1.xml><?xml version="1.0" encoding="utf-8"?>
<a:theme xmlns:a="http://schemas.openxmlformats.org/drawingml/2006/main" name="OSU PowerPoint template">
  <a:themeElements>
    <a:clrScheme name="OSU PowerPoint templat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SU PowerPoint template">
      <a:majorFont>
        <a:latin typeface="Helvetica"/>
        <a:ea typeface="Helvetica"/>
        <a:cs typeface="Helvetica"/>
      </a:majorFont>
      <a:minorFont>
        <a:latin typeface="Calibri"/>
        <a:ea typeface="Calibri"/>
        <a:cs typeface="Calibri"/>
      </a:minorFont>
    </a:fontScheme>
    <a:fmtScheme name="OSU PowerPoint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SU PowerPoint template">
  <a:themeElements>
    <a:clrScheme name="OSU PowerPoint templat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SU PowerPoint template">
      <a:majorFont>
        <a:latin typeface="Helvetica"/>
        <a:ea typeface="Helvetica"/>
        <a:cs typeface="Helvetica"/>
      </a:majorFont>
      <a:minorFont>
        <a:latin typeface="Calibri"/>
        <a:ea typeface="Calibri"/>
        <a:cs typeface="Calibri"/>
      </a:minorFont>
    </a:fontScheme>
    <a:fmtScheme name="OSU PowerPoint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B69ED157ABE34B9A6B74D5674C4453" ma:contentTypeVersion="16" ma:contentTypeDescription="Create a new document." ma:contentTypeScope="" ma:versionID="34a995a4cc9a69900658010e9ec92a89">
  <xsd:schema xmlns:xsd="http://www.w3.org/2001/XMLSchema" xmlns:xs="http://www.w3.org/2001/XMLSchema" xmlns:p="http://schemas.microsoft.com/office/2006/metadata/properties" xmlns:ns2="b23c8a0b-953f-4d8c-a257-ac423643ab08" xmlns:ns3="546d9947-4387-4d11-affd-66848ef54e55" targetNamespace="http://schemas.microsoft.com/office/2006/metadata/properties" ma:root="true" ma:fieldsID="9aa78c55400d14df0b31f052dfc9ae63" ns2:_="" ns3:_="">
    <xsd:import namespace="b23c8a0b-953f-4d8c-a257-ac423643ab08"/>
    <xsd:import namespace="546d9947-4387-4d11-affd-66848ef54e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3c8a0b-953f-4d8c-a257-ac423643a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b434354-605c-4a24-9fd5-b21458dd13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947-4387-4d11-affd-66848ef54e5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a40c077-e5fb-4752-8455-1b379e2fc011}" ma:internalName="TaxCatchAll" ma:showField="CatchAllData" ma:web="546d9947-4387-4d11-affd-66848ef54e5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23c8a0b-953f-4d8c-a257-ac423643ab08">
      <Terms xmlns="http://schemas.microsoft.com/office/infopath/2007/PartnerControls"/>
    </lcf76f155ced4ddcb4097134ff3c332f>
    <SharedWithUsers xmlns="546d9947-4387-4d11-affd-66848ef54e55">
      <UserInfo>
        <DisplayName/>
        <AccountId xsi:nil="true"/>
        <AccountType/>
      </UserInfo>
    </SharedWithUsers>
    <TaxCatchAll xmlns="546d9947-4387-4d11-affd-66848ef54e55" xsi:nil="true"/>
  </documentManagement>
</p:properties>
</file>

<file path=customXml/itemProps1.xml><?xml version="1.0" encoding="utf-8"?>
<ds:datastoreItem xmlns:ds="http://schemas.openxmlformats.org/officeDocument/2006/customXml" ds:itemID="{3140AEF2-C38B-4BDD-ADE4-02196A952CDB}">
  <ds:schemaRefs>
    <ds:schemaRef ds:uri="http://schemas.microsoft.com/sharepoint/v3/contenttype/forms"/>
  </ds:schemaRefs>
</ds:datastoreItem>
</file>

<file path=customXml/itemProps2.xml><?xml version="1.0" encoding="utf-8"?>
<ds:datastoreItem xmlns:ds="http://schemas.openxmlformats.org/officeDocument/2006/customXml" ds:itemID="{C1A3ED09-C982-4611-A714-E04E8044FA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3c8a0b-953f-4d8c-a257-ac423643ab08"/>
    <ds:schemaRef ds:uri="546d9947-4387-4d11-affd-66848ef54e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0FEDA6-2D0C-41AD-80AE-A326BF3EB01C}">
  <ds:schemaRefs>
    <ds:schemaRef ds:uri="http://purl.org/dc/elements/1.1/"/>
    <ds:schemaRef ds:uri="http://www.w3.org/XML/1998/namespace"/>
    <ds:schemaRef ds:uri="b23c8a0b-953f-4d8c-a257-ac423643ab08"/>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546d9947-4387-4d11-affd-66848ef54e55"/>
  </ds:schemaRefs>
</ds:datastoreItem>
</file>

<file path=docProps/app.xml><?xml version="1.0" encoding="utf-8"?>
<Properties xmlns="http://schemas.openxmlformats.org/officeDocument/2006/extended-properties" xmlns:vt="http://schemas.openxmlformats.org/officeDocument/2006/docPropsVTypes">
  <TotalTime>6697</TotalTime>
  <Words>1983</Words>
  <Application>Microsoft Office PowerPoint</Application>
  <PresentationFormat>Widescreen</PresentationFormat>
  <Paragraphs>222</Paragraphs>
  <Slides>26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Arial</vt:lpstr>
      <vt:lpstr>Calibri</vt:lpstr>
      <vt:lpstr>Calibri Light</vt:lpstr>
      <vt:lpstr>Open Sans</vt:lpstr>
      <vt:lpstr>Söhne</vt:lpstr>
      <vt:lpstr>Times</vt:lpstr>
      <vt:lpstr>Times New Roman</vt:lpstr>
      <vt:lpstr>Times New Roman,Bold</vt:lpstr>
      <vt:lpstr>Times New Roman,Italic</vt:lpstr>
      <vt:lpstr>TimesNewRomanPS</vt:lpstr>
      <vt:lpstr>TimesNewRomanPSMT</vt:lpstr>
      <vt:lpstr>Wingdings</vt:lpstr>
      <vt:lpstr>OSU PowerPoint template</vt:lpstr>
      <vt:lpstr>PowerPoint Presentation</vt:lpstr>
      <vt:lpstr>PowerPoint Presentation</vt:lpstr>
      <vt:lpstr>PowerPoint Presentation</vt:lpstr>
      <vt:lpstr>PowerPoint Presentation</vt:lpstr>
      <vt:lpstr>PowerPoint Presentation</vt:lpstr>
      <vt:lpstr>Ideas</vt:lpstr>
      <vt:lpstr>PowerPoint Presentation</vt:lpstr>
      <vt:lpstr>Parameters that are critical for lane changes during challenging weather conditions</vt:lpstr>
      <vt:lpstr>PowerPoint Presentation</vt:lpstr>
      <vt:lpstr>PowerPoint Presentation</vt:lpstr>
      <vt:lpstr>Highway Lane Change development framework</vt:lpstr>
      <vt:lpstr>Developing lane change algorithm in the presence of dynamic actors.</vt:lpstr>
      <vt:lpstr>  Current Work: </vt:lpstr>
      <vt:lpstr>Current software architecture </vt:lpstr>
      <vt:lpstr>Effect of environment and vehicle uncertainties on lane change maneuver </vt:lpstr>
      <vt:lpstr> </vt:lpstr>
      <vt:lpstr>Vehicle Model and Dynamics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Sulake, Sandeep</cp:lastModifiedBy>
  <cp:revision>69</cp:revision>
  <dcterms:modified xsi:type="dcterms:W3CDTF">2023-01-30T16:26:47Z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0x0101008DB69ED157ABE34B9A6B74D5674C4453</vt:lpwstr>
  </property>
  <property fmtid="{D5CDD505-2E9C-101B-9397-08002B2CF9AE}" pid="3" name="Order">
    <vt:r8>51600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