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72" r:id="rId2"/>
    <p:sldId id="574" r:id="rId3"/>
    <p:sldId id="5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FA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F7CE8-9297-4B60-9E56-09398768EC4C}" v="7" dt="2024-10-23T09:08:37.021"/>
    <p1510:client id="{AD693A76-628D-41F9-8909-551B92773F90}" v="8" dt="2024-10-23T09:24:37.8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idu, Sunkara Sandeep" userId="21e7c3fe-27a0-4296-9e7f-0666ed567bdb" providerId="ADAL" clId="{3CDF7CE8-9297-4B60-9E56-09398768EC4C}"/>
    <pc:docChg chg="undo custSel addSld delSld modSld sldOrd">
      <pc:chgData name="Naidu, Sunkara Sandeep" userId="21e7c3fe-27a0-4296-9e7f-0666ed567bdb" providerId="ADAL" clId="{3CDF7CE8-9297-4B60-9E56-09398768EC4C}" dt="2024-10-23T09:18:21.976" v="430" actId="20577"/>
      <pc:docMkLst>
        <pc:docMk/>
      </pc:docMkLst>
      <pc:sldChg chg="modSp mod">
        <pc:chgData name="Naidu, Sunkara Sandeep" userId="21e7c3fe-27a0-4296-9e7f-0666ed567bdb" providerId="ADAL" clId="{3CDF7CE8-9297-4B60-9E56-09398768EC4C}" dt="2024-10-23T09:17:23.319" v="408" actId="255"/>
        <pc:sldMkLst>
          <pc:docMk/>
          <pc:sldMk cId="3621619183" sldId="572"/>
        </pc:sldMkLst>
        <pc:spChg chg="mod">
          <ac:chgData name="Naidu, Sunkara Sandeep" userId="21e7c3fe-27a0-4296-9e7f-0666ed567bdb" providerId="ADAL" clId="{3CDF7CE8-9297-4B60-9E56-09398768EC4C}" dt="2024-10-23T09:12:52.590" v="402" actId="20577"/>
          <ac:spMkLst>
            <pc:docMk/>
            <pc:sldMk cId="3621619183" sldId="572"/>
            <ac:spMk id="17" creationId="{0C25EC34-1D8D-428A-AA73-A580500A0D76}"/>
          </ac:spMkLst>
        </pc:spChg>
        <pc:spChg chg="mod">
          <ac:chgData name="Naidu, Sunkara Sandeep" userId="21e7c3fe-27a0-4296-9e7f-0666ed567bdb" providerId="ADAL" clId="{3CDF7CE8-9297-4B60-9E56-09398768EC4C}" dt="2024-10-23T09:12:38.951" v="401" actId="20577"/>
          <ac:spMkLst>
            <pc:docMk/>
            <pc:sldMk cId="3621619183" sldId="572"/>
            <ac:spMk id="7175" creationId="{ED3C1162-CA05-435F-948C-F1F2DDDE8B58}"/>
          </ac:spMkLst>
        </pc:spChg>
        <pc:graphicFrameChg chg="modGraphic">
          <ac:chgData name="Naidu, Sunkara Sandeep" userId="21e7c3fe-27a0-4296-9e7f-0666ed567bdb" providerId="ADAL" clId="{3CDF7CE8-9297-4B60-9E56-09398768EC4C}" dt="2024-10-23T09:17:23.319" v="408" actId="255"/>
          <ac:graphicFrameMkLst>
            <pc:docMk/>
            <pc:sldMk cId="3621619183" sldId="572"/>
            <ac:graphicFrameMk id="5" creationId="{D0F95779-9F77-4E44-BEB1-77337840F46F}"/>
          </ac:graphicFrameMkLst>
        </pc:graphicFrameChg>
      </pc:sldChg>
      <pc:sldChg chg="modSp mod ord">
        <pc:chgData name="Naidu, Sunkara Sandeep" userId="21e7c3fe-27a0-4296-9e7f-0666ed567bdb" providerId="ADAL" clId="{3CDF7CE8-9297-4B60-9E56-09398768EC4C}" dt="2024-10-23T09:18:03.709" v="422" actId="20577"/>
        <pc:sldMkLst>
          <pc:docMk/>
          <pc:sldMk cId="536810535" sldId="573"/>
        </pc:sldMkLst>
        <pc:graphicFrameChg chg="mod modGraphic">
          <ac:chgData name="Naidu, Sunkara Sandeep" userId="21e7c3fe-27a0-4296-9e7f-0666ed567bdb" providerId="ADAL" clId="{3CDF7CE8-9297-4B60-9E56-09398768EC4C}" dt="2024-10-23T09:18:03.709" v="422" actId="20577"/>
          <ac:graphicFrameMkLst>
            <pc:docMk/>
            <pc:sldMk cId="536810535" sldId="573"/>
            <ac:graphicFrameMk id="6" creationId="{F7478B7A-1BF0-4C42-9597-89689FEE4540}"/>
          </ac:graphicFrameMkLst>
        </pc:graphicFrameChg>
      </pc:sldChg>
      <pc:sldChg chg="modSp mod">
        <pc:chgData name="Naidu, Sunkara Sandeep" userId="21e7c3fe-27a0-4296-9e7f-0666ed567bdb" providerId="ADAL" clId="{3CDF7CE8-9297-4B60-9E56-09398768EC4C}" dt="2024-10-23T09:18:21.976" v="430" actId="20577"/>
        <pc:sldMkLst>
          <pc:docMk/>
          <pc:sldMk cId="3677574854" sldId="574"/>
        </pc:sldMkLst>
        <pc:graphicFrameChg chg="mod modGraphic">
          <ac:chgData name="Naidu, Sunkara Sandeep" userId="21e7c3fe-27a0-4296-9e7f-0666ed567bdb" providerId="ADAL" clId="{3CDF7CE8-9297-4B60-9E56-09398768EC4C}" dt="2024-10-23T09:18:21.976" v="430" actId="20577"/>
          <ac:graphicFrameMkLst>
            <pc:docMk/>
            <pc:sldMk cId="3677574854" sldId="574"/>
            <ac:graphicFrameMk id="6" creationId="{F7478B7A-1BF0-4C42-9597-89689FEE4540}"/>
          </ac:graphicFrameMkLst>
        </pc:graphicFrameChg>
      </pc:sldChg>
      <pc:sldChg chg="add del">
        <pc:chgData name="Naidu, Sunkara Sandeep" userId="21e7c3fe-27a0-4296-9e7f-0666ed567bdb" providerId="ADAL" clId="{3CDF7CE8-9297-4B60-9E56-09398768EC4C}" dt="2024-10-23T09:09:11.394" v="292" actId="47"/>
        <pc:sldMkLst>
          <pc:docMk/>
          <pc:sldMk cId="4076632" sldId="575"/>
        </pc:sldMkLst>
      </pc:sldChg>
    </pc:docChg>
  </pc:docChgLst>
  <pc:docChgLst>
    <pc:chgData name="Naidu, Sunkara Sandeep" userId="S::sunkara-sandeep.naidu@capgemini.com::21e7c3fe-27a0-4296-9e7f-0666ed567bdb" providerId="AD" clId="Web-{AD693A76-628D-41F9-8909-551B92773F90}"/>
    <pc:docChg chg="modSld">
      <pc:chgData name="Naidu, Sunkara Sandeep" userId="S::sunkara-sandeep.naidu@capgemini.com::21e7c3fe-27a0-4296-9e7f-0666ed567bdb" providerId="AD" clId="Web-{AD693A76-628D-41F9-8909-551B92773F90}" dt="2024-10-23T09:24:25.936" v="1"/>
      <pc:docMkLst>
        <pc:docMk/>
      </pc:docMkLst>
      <pc:sldChg chg="modSp">
        <pc:chgData name="Naidu, Sunkara Sandeep" userId="S::sunkara-sandeep.naidu@capgemini.com::21e7c3fe-27a0-4296-9e7f-0666ed567bdb" providerId="AD" clId="Web-{AD693A76-628D-41F9-8909-551B92773F90}" dt="2024-10-23T09:24:25.936" v="1"/>
        <pc:sldMkLst>
          <pc:docMk/>
          <pc:sldMk cId="3677574854" sldId="574"/>
        </pc:sldMkLst>
        <pc:graphicFrameChg chg="mod modGraphic">
          <ac:chgData name="Naidu, Sunkara Sandeep" userId="S::sunkara-sandeep.naidu@capgemini.com::21e7c3fe-27a0-4296-9e7f-0666ed567bdb" providerId="AD" clId="Web-{AD693A76-628D-41F9-8909-551B92773F90}" dt="2024-10-23T09:24:25.936" v="1"/>
          <ac:graphicFrameMkLst>
            <pc:docMk/>
            <pc:sldMk cId="3677574854" sldId="574"/>
            <ac:graphicFrameMk id="6" creationId="{F7478B7A-1BF0-4C42-9597-89689FEE4540}"/>
          </ac:graphicFrameMkLst>
        </pc:graphicFrameChg>
      </pc:sldChg>
    </pc:docChg>
  </pc:docChgLst>
  <pc:docChgLst>
    <pc:chgData name="Naidu, Sunkara Sandeep" userId="S::sunkara-sandeep.naidu@capgemini.com::21e7c3fe-27a0-4296-9e7f-0666ed567bdb" providerId="AD" clId="Web-{949E13C9-8ED9-4732-A0E4-E95F6CEC8DCD}"/>
    <pc:docChg chg="modSld">
      <pc:chgData name="Naidu, Sunkara Sandeep" userId="S::sunkara-sandeep.naidu@capgemini.com::21e7c3fe-27a0-4296-9e7f-0666ed567bdb" providerId="AD" clId="Web-{949E13C9-8ED9-4732-A0E4-E95F6CEC8DCD}" dt="2024-05-02T09:22:02.496" v="9"/>
      <pc:docMkLst>
        <pc:docMk/>
      </pc:docMkLst>
      <pc:sldChg chg="modSp">
        <pc:chgData name="Naidu, Sunkara Sandeep" userId="S::sunkara-sandeep.naidu@capgemini.com::21e7c3fe-27a0-4296-9e7f-0666ed567bdb" providerId="AD" clId="Web-{949E13C9-8ED9-4732-A0E4-E95F6CEC8DCD}" dt="2024-05-02T09:22:02.496" v="9"/>
        <pc:sldMkLst>
          <pc:docMk/>
          <pc:sldMk cId="3621619183" sldId="572"/>
        </pc:sldMkLst>
        <pc:graphicFrameChg chg="mod modGraphic">
          <ac:chgData name="Naidu, Sunkara Sandeep" userId="S::sunkara-sandeep.naidu@capgemini.com::21e7c3fe-27a0-4296-9e7f-0666ed567bdb" providerId="AD" clId="Web-{949E13C9-8ED9-4732-A0E4-E95F6CEC8DCD}" dt="2024-05-02T09:22:02.496" v="9"/>
          <ac:graphicFrameMkLst>
            <pc:docMk/>
            <pc:sldMk cId="3621619183" sldId="572"/>
            <ac:graphicFrameMk id="5" creationId="{D0F95779-9F77-4E44-BEB1-77337840F46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1A7D9-B6AE-4C31-B0BC-D56F8F2256BB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C3D4E-9672-4E16-99E3-78B5B1700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06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7D97161-D9E1-471B-ABD0-341236A4D2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0DDB06E0-C4CE-4034-98A4-344E3091D6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44183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76EF9-07F5-49F0-BCB3-0D206BD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85689-8598-431E-839B-DFA5ACF66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2E522-3A7D-423B-83E5-B506CA45E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CCBA-513A-41F4-9DF0-8C813659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3F90C-CBFE-4211-A99D-E4021F46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310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2E57AC-8DC7-4244-B963-FBA7825F33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CF68B-76EB-44AB-BA6F-98051A29A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7317-F928-4DBB-B49C-69224A6E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55CF7-D58D-4F76-A22D-4D6FC6CEE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9E344-5429-45BD-8DDE-09B00DF9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87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F219E2B8-931D-48E9-B16E-0790C22D9C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2">
            <a:extLst>
              <a:ext uri="{FF2B5EF4-FFF2-40B4-BE49-F238E27FC236}">
                <a16:creationId xmlns:a16="http://schemas.microsoft.com/office/drawing/2014/main" id="{8773B688-D0F4-4792-AB0A-835ECC9A937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86801" y="1506168"/>
            <a:ext cx="1149879" cy="898525"/>
            <a:chOff x="2377546" y="1239838"/>
            <a:chExt cx="1149879" cy="898525"/>
          </a:xfrm>
        </p:grpSpPr>
        <p:sp>
          <p:nvSpPr>
            <p:cNvPr id="18" name="TextBox 11">
              <a:extLst>
                <a:ext uri="{FF2B5EF4-FFF2-40B4-BE49-F238E27FC236}">
                  <a16:creationId xmlns:a16="http://schemas.microsoft.com/office/drawing/2014/main" id="{DED19CDE-4A07-4753-B204-A25B8A678DDC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77546" y="1559477"/>
              <a:ext cx="11414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City:</a:t>
              </a:r>
            </a:p>
          </p:txBody>
        </p:sp>
        <p:sp>
          <p:nvSpPr>
            <p:cNvPr id="20" name="TextBox 13">
              <a:extLst>
                <a:ext uri="{FF2B5EF4-FFF2-40B4-BE49-F238E27FC236}">
                  <a16:creationId xmlns:a16="http://schemas.microsoft.com/office/drawing/2014/main" id="{2387FCDB-3732-4CE5-AFB9-9E86C3008FE0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6013" y="1771655"/>
              <a:ext cx="11414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Languages: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4B24D1-7B27-4B90-8FDC-659A5AA31AEE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489460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864723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506478" y="147474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509967" y="1685230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509966" y="1885271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C80AE-F9B9-4462-B26C-EA960005E683}"/>
              </a:ext>
            </a:extLst>
          </p:cNvPr>
          <p:cNvSpPr txBox="1"/>
          <p:nvPr userDrawn="1"/>
        </p:nvSpPr>
        <p:spPr>
          <a:xfrm>
            <a:off x="2477159" y="1429411"/>
            <a:ext cx="1066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E-Mail: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A1FDC8F-544E-4191-AFBD-099E90C0183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 bwMode="white">
          <a:xfrm>
            <a:off x="2468279" y="1186815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7" name="Group 2">
            <a:extLst>
              <a:ext uri="{FF2B5EF4-FFF2-40B4-BE49-F238E27FC236}">
                <a16:creationId xmlns:a16="http://schemas.microsoft.com/office/drawing/2014/main" id="{F1B8387B-6E96-4208-A2FC-36F4B8D57CE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37636" y="2658505"/>
            <a:ext cx="4035288" cy="365628"/>
            <a:chOff x="2384425" y="1115571"/>
            <a:chExt cx="4073477" cy="1022792"/>
          </a:xfrm>
        </p:grpSpPr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C25CB8BA-C093-487A-A7F7-0E640A73F50A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4425" y="1115571"/>
              <a:ext cx="4073477" cy="774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200" b="1" u="sng" dirty="0">
                  <a:solidFill>
                    <a:srgbClr val="0070C0"/>
                  </a:solidFill>
                  <a:effectLst/>
                </a:rPr>
                <a:t>Profile Summary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A8C2DC-5083-4DD6-956F-D6075BE15669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>
                <a:solidFill>
                  <a:srgbClr val="0070C0"/>
                </a:solidFill>
              </a:endParaRPr>
            </a:p>
          </p:txBody>
        </p:sp>
      </p:grpSp>
      <p:grpSp>
        <p:nvGrpSpPr>
          <p:cNvPr id="27" name="Group 2">
            <a:extLst>
              <a:ext uri="{FF2B5EF4-FFF2-40B4-BE49-F238E27FC236}">
                <a16:creationId xmlns:a16="http://schemas.microsoft.com/office/drawing/2014/main" id="{1DC20361-CCB8-42CD-AC0E-779CABD87B8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507262" y="459997"/>
            <a:ext cx="2538964" cy="336166"/>
            <a:chOff x="2384425" y="1115571"/>
            <a:chExt cx="4073477" cy="1022792"/>
          </a:xfrm>
        </p:grpSpPr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D5B7FE4A-EA83-4BEB-9CE2-B666FF200AB7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4425" y="1115571"/>
              <a:ext cx="4073477" cy="842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200" b="1" u="sng" dirty="0">
                  <a:solidFill>
                    <a:srgbClr val="0070C0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Education and Certification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A127BE5-52B1-45A3-A5EA-0A9DAD1A40B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 sz="110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</p:grpSp>
      <p:sp>
        <p:nvSpPr>
          <p:cNvPr id="30" name="TextBox 11">
            <a:extLst>
              <a:ext uri="{FF2B5EF4-FFF2-40B4-BE49-F238E27FC236}">
                <a16:creationId xmlns:a16="http://schemas.microsoft.com/office/drawing/2014/main" id="{67BF5E4A-5F1D-45AA-83F7-E9F8938E2C67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9507262" y="3024133"/>
            <a:ext cx="25389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 Experience</a:t>
            </a:r>
          </a:p>
        </p:txBody>
      </p:sp>
      <p:grpSp>
        <p:nvGrpSpPr>
          <p:cNvPr id="31" name="Group 2">
            <a:extLst>
              <a:ext uri="{FF2B5EF4-FFF2-40B4-BE49-F238E27FC236}">
                <a16:creationId xmlns:a16="http://schemas.microsoft.com/office/drawing/2014/main" id="{C599A50B-2416-479E-8E50-95602BF34DD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37636" y="4358588"/>
            <a:ext cx="4035288" cy="276999"/>
            <a:chOff x="2384425" y="670723"/>
            <a:chExt cx="4073477" cy="2211845"/>
          </a:xfrm>
        </p:grpSpPr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id="{11F393B4-2D07-4E50-B909-7E7F90CB5982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4425" y="670723"/>
              <a:ext cx="4073477" cy="2211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200" b="1" u="sng" dirty="0">
                  <a:solidFill>
                    <a:srgbClr val="0070C0"/>
                  </a:solidFill>
                  <a:effectLst/>
                </a:rPr>
                <a:t>Competencies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CE663F3-BCF0-4099-9059-70F202EE9569}"/>
                </a:ext>
              </a:extLst>
            </p:cNvPr>
            <p:cNvSpPr/>
            <p:nvPr/>
          </p:nvSpPr>
          <p:spPr bwMode="white">
            <a:xfrm>
              <a:off x="2384425" y="1239838"/>
              <a:ext cx="1104900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>
                <a:solidFill>
                  <a:srgbClr val="0070C0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88F42E0-F056-403C-B827-B74CF8213B59}"/>
              </a:ext>
            </a:extLst>
          </p:cNvPr>
          <p:cNvSpPr txBox="1"/>
          <p:nvPr userDrawn="1"/>
        </p:nvSpPr>
        <p:spPr>
          <a:xfrm>
            <a:off x="2477158" y="1618806"/>
            <a:ext cx="10665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Mobile No:</a:t>
            </a:r>
          </a:p>
        </p:txBody>
      </p:sp>
    </p:spTree>
    <p:extLst>
      <p:ext uri="{BB962C8B-B14F-4D97-AF65-F5344CB8AC3E}">
        <p14:creationId xmlns:p14="http://schemas.microsoft.com/office/powerpoint/2010/main" val="387354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4ED9-1B1A-460B-BF5C-9297A7AD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D2257-FCC5-4740-9B7D-2F2EC6B2D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FE46-FB21-4DEA-984A-B119CE9D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2182-D15F-4B89-8C0E-F3A174419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38FEE-9404-4111-B2A9-1AE8CEDD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33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565EC-5057-4D17-BBFF-F64E6E19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DB63-7F62-4033-9E29-DACC9D3A2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02DBD-0F4A-45A6-B150-B01D6ECE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C55E3-3985-4398-AFD6-D07B1FED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2EC2DC-1E13-457F-8B2A-8485D884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432B3-1EF0-4157-B6FB-A2AFE99B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7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4605-E75E-46D9-AED2-B2EFF2B8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CBCAE-0D48-408F-9DD2-CB5C94FC0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C84C8-A178-426D-B1CD-DF1BCE489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CC48A-5345-4BEA-B3CC-6BCEBDCB6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A217C-BA93-4F89-94C6-9F8B90A84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9DAC2E-305A-4277-B052-A32CCB17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89988C-2AD6-4CF1-AC1F-DC6C20C1D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464A5-06EA-4AB0-8667-D9FE880C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5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A0F1-A743-4994-8AC0-CA42CE25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E19BB-26D1-48B1-8D0D-15C176F7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7F7BBC-6A71-475B-B8FF-170CD88B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290D3-71D1-4AAC-8C56-156AD7EA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576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DCF5B1-A2D0-454C-B00E-CCE06008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0C2E8-2C02-4497-9316-AF4722B1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869D-5174-4C41-8A49-8ADB4BB8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8695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E8AD-9F40-494E-8661-24603833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C174B-BEAD-415D-A53A-DAA2797B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8EF1F-B12A-4CDC-B226-097435363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6CA17-707D-4054-ADAA-0AC25D1D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A289-6114-47C5-B6D6-287FEA067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9FFED-5513-44B7-B3F2-DDBECC0E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170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761DD-01A2-4531-9DC7-CAA44D992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3062F-42E1-4EEF-A3AC-166CA1F47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F9371-75DA-4D55-8597-040A430BC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07710-B738-4F95-9D74-0C0DBD0A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4EBB6-E0F9-4590-9D08-2F859DC2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492E4-F038-4902-88D4-D61084C8F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83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710DB-FB67-4764-A31B-4846DC0D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DF638-B328-49AD-A7D6-1FFE20B11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430E-5FDC-4CC4-8376-3B8D0CDA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5AB4-BEDE-4289-83FF-A1627E69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B8D51-0445-4E44-9333-84E20EA0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1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6EA83-D9D8-4823-8EDF-93846656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D1BD3-F1AD-4D9C-B5FE-0D83A205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06D2-2BDE-4FB8-AEF4-3E8379A38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CB2EF-FE38-43A4-8278-15BBCE48CBC8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5A11-1695-4F09-A50F-3C384522B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0F040-7238-4DFC-8436-80CCA0A28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0C87-EC49-4F33-AC20-25F01DBA96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7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Placeholder 19">
            <a:extLst>
              <a:ext uri="{FF2B5EF4-FFF2-40B4-BE49-F238E27FC236}">
                <a16:creationId xmlns:a16="http://schemas.microsoft.com/office/drawing/2014/main" id="{3AB5C783-B877-4A83-AA6A-5A4279F9164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282" y="461111"/>
            <a:ext cx="6223654" cy="30670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SUNKARA SANDEEP NAIDU</a:t>
            </a:r>
          </a:p>
        </p:txBody>
      </p:sp>
      <p:sp>
        <p:nvSpPr>
          <p:cNvPr id="7172" name="Text Placeholder 21">
            <a:extLst>
              <a:ext uri="{FF2B5EF4-FFF2-40B4-BE49-F238E27FC236}">
                <a16:creationId xmlns:a16="http://schemas.microsoft.com/office/drawing/2014/main" id="{8F286D4B-CFCB-4395-8BAE-3600493873B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282" y="767814"/>
            <a:ext cx="6056596" cy="3212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dirty="0">
                <a:latin typeface="Ubuntu" panose="020B0504030602030204" pitchFamily="34" charset="0"/>
              </a:rPr>
              <a:t>Senior software Engineer| Spring Boot Developer</a:t>
            </a:r>
          </a:p>
          <a:p>
            <a:endParaRPr lang="en-GB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7175" name="Text Placeholder 25">
            <a:extLst>
              <a:ext uri="{FF2B5EF4-FFF2-40B4-BE49-F238E27FC236}">
                <a16:creationId xmlns:a16="http://schemas.microsoft.com/office/drawing/2014/main" id="{ED3C1162-CA05-435F-948C-F1F2DDDE8B5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496421" y="2065570"/>
            <a:ext cx="2373312" cy="204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 Hindi, English , Telugu</a:t>
            </a:r>
          </a:p>
        </p:txBody>
      </p:sp>
      <p:sp>
        <p:nvSpPr>
          <p:cNvPr id="7176" name="Text Placeholder 26">
            <a:extLst>
              <a:ext uri="{FF2B5EF4-FFF2-40B4-BE49-F238E27FC236}">
                <a16:creationId xmlns:a16="http://schemas.microsoft.com/office/drawing/2014/main" id="{AE38096F-B41A-4161-8692-C11BEBE5097A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85531" y="2943225"/>
            <a:ext cx="7758802" cy="1520833"/>
          </a:xfrm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 rtl="0"/>
            <a:r>
              <a:rPr lang="en-US" sz="4900" dirty="0">
                <a:latin typeface="+mj-lt"/>
              </a:rPr>
              <a:t>An ambitious and dedicated individual eager to launch a career as a Spring Boot Developer, with a solid foundation in Spring Boot and related technologies.</a:t>
            </a:r>
          </a:p>
          <a:p>
            <a:pPr rtl="0"/>
            <a:endParaRPr lang="en-US" sz="4400" dirty="0">
              <a:effectLst/>
              <a:latin typeface="+mj-lt"/>
              <a:ea typeface="Verdana" panose="020B0604030504040204" pitchFamily="34" charset="0"/>
            </a:endParaRPr>
          </a:p>
          <a:p>
            <a:pPr rtl="0"/>
            <a:r>
              <a:rPr lang="en-US" sz="4400" dirty="0">
                <a:effectLst/>
                <a:latin typeface="+mj-lt"/>
                <a:ea typeface="Verdana" panose="020B0604030504040204" pitchFamily="34" charset="0"/>
              </a:rPr>
              <a:t> As a Spring boot fresher, I am enthusiastic about the opportunity to collaborate with team members, contribute to innovative projects, and drive continuous improvement in operational efficiency. I am eager to learn from experienced professionals and make a meaningful impact.</a:t>
            </a:r>
          </a:p>
          <a:p>
            <a:pPr marL="0" lvl="0" indent="0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None/>
              <a:defRPr/>
            </a:pPr>
            <a:endParaRPr lang="en-US" sz="4000" dirty="0">
              <a:latin typeface="Verdana" panose="020B0604030504040204" pitchFamily="34" charset="0"/>
              <a:ea typeface="Verdana" panose="020B0604030504040204" pitchFamily="34" charset="0"/>
              <a:cs typeface="+mn-lt"/>
            </a:endParaRPr>
          </a:p>
          <a:p>
            <a:pPr marL="182880" indent="-182880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latin typeface="Verdana" panose="020B0604030504040204" pitchFamily="34" charset="0"/>
              <a:ea typeface="Verdana" panose="020B0604030504040204" pitchFamily="34" charset="0"/>
              <a:cs typeface="+mn-l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A5893A-12B8-50B0-DEE5-E1AA5370B9B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496421" y="1838996"/>
            <a:ext cx="2908955" cy="2044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Bangalore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871C40E-0DD3-4312-ABA9-240A7B241076}"/>
              </a:ext>
            </a:extLst>
          </p:cNvPr>
          <p:cNvSpPr txBox="1">
            <a:spLocks/>
          </p:cNvSpPr>
          <p:nvPr/>
        </p:nvSpPr>
        <p:spPr bwMode="white">
          <a:xfrm>
            <a:off x="3501501" y="1165755"/>
            <a:ext cx="2908955" cy="4592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Calibri"/>
              </a:rPr>
              <a:t>sunkara-sandeep.naidu@capgemini.com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3460F-CE6B-4282-9463-7EA98255DCDD}"/>
              </a:ext>
            </a:extLst>
          </p:cNvPr>
          <p:cNvSpPr txBox="1"/>
          <p:nvPr/>
        </p:nvSpPr>
        <p:spPr>
          <a:xfrm>
            <a:off x="9329760" y="3250539"/>
            <a:ext cx="2587920" cy="1038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Clr>
                <a:schemeClr val="accent1"/>
              </a:buClr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Arial Unicode MS" pitchFamily="34" charset="-128"/>
              </a:rPr>
              <a:t>2023 - Present: Capgemini</a:t>
            </a: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algn="just">
              <a:lnSpc>
                <a:spcPct val="114000"/>
              </a:lnSpc>
              <a:buClr>
                <a:schemeClr val="accent1"/>
              </a:buClr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algn="just">
              <a:lnSpc>
                <a:spcPct val="114000"/>
              </a:lnSpc>
              <a:buClr>
                <a:schemeClr val="accent1"/>
              </a:buClr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25EC34-1D8D-428A-AA73-A580500A0D76}"/>
              </a:ext>
            </a:extLst>
          </p:cNvPr>
          <p:cNvSpPr txBox="1"/>
          <p:nvPr/>
        </p:nvSpPr>
        <p:spPr>
          <a:xfrm>
            <a:off x="9329760" y="676985"/>
            <a:ext cx="2779712" cy="20033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>
              <a:lnSpc>
                <a:spcPct val="114000"/>
              </a:lnSpc>
              <a:buClr>
                <a:schemeClr val="accent1"/>
              </a:buClr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sym typeface="Arial Unicode MS" pitchFamily="34" charset="-128"/>
              </a:rPr>
              <a:t>Bachelor of computer science from PVP Siddhartha institute of Technology – 2019</a:t>
            </a: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IN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sym typeface="Arial Unicode MS" pitchFamily="34" charset="-128"/>
              </a:rPr>
              <a:t>Certification in GSDC – 2023</a:t>
            </a: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sym typeface="Arial Unicode MS" pitchFamily="34" charset="-128"/>
              </a:rPr>
              <a:t>Aws certification</a:t>
            </a: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sym typeface="Arial Unicode MS" pitchFamily="34" charset="-128"/>
              </a:rPr>
              <a:t>Certification in </a:t>
            </a:r>
            <a:r>
              <a:rPr lang="en-IN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sym typeface="Arial Unicode MS" pitchFamily="34" charset="-128"/>
              </a:rPr>
              <a:t>sql</a:t>
            </a: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sym typeface="Arial Unicode MS" pitchFamily="34" charset="-128"/>
              </a:rPr>
              <a:t>.</a:t>
            </a: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sym typeface="Arial Unicode MS" pitchFamily="34" charset="-128"/>
              </a:rPr>
              <a:t>Certification in </a:t>
            </a:r>
            <a:r>
              <a:rPr lang="en-IN" sz="1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Verdana"/>
                <a:ea typeface="Verdana"/>
                <a:sym typeface="Arial Unicode MS" pitchFamily="34" charset="-128"/>
              </a:rPr>
              <a:t>unix</a:t>
            </a: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  <a:p>
            <a:pPr marL="171450" indent="-171450" algn="just">
              <a:lnSpc>
                <a:spcPct val="114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/>
            </a:pPr>
            <a:endParaRPr lang="en-US" sz="1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sym typeface="Arial Unicode MS" pitchFamily="34" charset="-128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F95779-9F77-4E44-BEB1-77337840F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546795"/>
              </p:ext>
            </p:extLst>
          </p:nvPr>
        </p:nvGraphicFramePr>
        <p:xfrm>
          <a:off x="785531" y="4676162"/>
          <a:ext cx="7758802" cy="130634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56069">
                  <a:extLst>
                    <a:ext uri="{9D8B030D-6E8A-4147-A177-3AD203B41FA5}">
                      <a16:colId xmlns:a16="http://schemas.microsoft.com/office/drawing/2014/main" val="1920612988"/>
                    </a:ext>
                  </a:extLst>
                </a:gridCol>
                <a:gridCol w="5902733">
                  <a:extLst>
                    <a:ext uri="{9D8B030D-6E8A-4147-A177-3AD203B41FA5}">
                      <a16:colId xmlns:a16="http://schemas.microsoft.com/office/drawing/2014/main" val="3188627446"/>
                    </a:ext>
                  </a:extLst>
                </a:gridCol>
              </a:tblGrid>
              <a:tr h="342878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Frontend: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React, Tailwind CSS</a:t>
                      </a:r>
                      <a:endParaRPr lang="en-IN" sz="1100" dirty="0">
                        <a:effectLst/>
                        <a:latin typeface="Verdana"/>
                        <a:ea typeface="Verdan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86572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Backend: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Java , Spring Boot, Spring Data JPA, REST API, OOPs, Junit , Web </a:t>
                      </a:r>
                      <a:r>
                        <a:rPr lang="en-US" sz="1100"/>
                        <a:t>services , </a:t>
                      </a:r>
                      <a:r>
                        <a:rPr lang="en-US" sz="1100" dirty="0"/>
                        <a:t>SQL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5266022"/>
                  </a:ext>
                </a:extLst>
              </a:tr>
              <a:tr h="32425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Key areas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Programming, Problem Solving, Debugging</a:t>
                      </a:r>
                      <a:endParaRPr lang="en-IN" sz="12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8862982"/>
                  </a:ext>
                </a:extLst>
              </a:tr>
              <a:tr h="324252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Cloud: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Unix,</a:t>
                      </a:r>
                      <a:r>
                        <a:rPr lang="en-IN" sz="1100" dirty="0"/>
                        <a:t> AWS, </a:t>
                      </a:r>
                      <a:r>
                        <a:rPr lang="en-IN" sz="1100" dirty="0" err="1"/>
                        <a:t>Docker,Jenkins</a:t>
                      </a:r>
                      <a:r>
                        <a:rPr lang="en-IN" sz="1100" dirty="0"/>
                        <a:t>, Git, Terraform , Python Scripting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5972806"/>
                  </a:ext>
                </a:extLst>
              </a:tr>
            </a:tbl>
          </a:graphicData>
        </a:graphic>
      </p:graphicFrame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564E0742-57EC-45E9-BB83-704C29690294}"/>
              </a:ext>
            </a:extLst>
          </p:cNvPr>
          <p:cNvSpPr txBox="1">
            <a:spLocks/>
          </p:cNvSpPr>
          <p:nvPr/>
        </p:nvSpPr>
        <p:spPr bwMode="white">
          <a:xfrm>
            <a:off x="3496421" y="1632728"/>
            <a:ext cx="2373312" cy="2044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6281488738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CFF4A073-AAB1-621F-1089-C1E9933243F3}"/>
              </a:ext>
            </a:extLst>
          </p:cNvPr>
          <p:cNvPicPr>
            <a:picLocks noGrp="1" noChangeAspect="1"/>
          </p:cNvPicPr>
          <p:nvPr>
            <p:ph type="pic" sz="quarter" idx="4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" b="2088"/>
          <a:stretch/>
        </p:blipFill>
        <p:spPr>
          <a:xfrm>
            <a:off x="415162" y="280494"/>
            <a:ext cx="1734208" cy="1735628"/>
          </a:xfrm>
        </p:spPr>
      </p:pic>
    </p:spTree>
    <p:extLst>
      <p:ext uri="{BB962C8B-B14F-4D97-AF65-F5344CB8AC3E}">
        <p14:creationId xmlns:p14="http://schemas.microsoft.com/office/powerpoint/2010/main" val="362161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9EAD-25DA-459E-966C-B24DCC3A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" y="313213"/>
            <a:ext cx="10515600" cy="513377"/>
          </a:xfrm>
        </p:spPr>
        <p:txBody>
          <a:bodyPr>
            <a:normAutofit/>
          </a:bodyPr>
          <a:lstStyle/>
          <a:p>
            <a:r>
              <a:rPr lang="en-IN" sz="14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Assignments</a:t>
            </a:r>
            <a:br>
              <a:rPr lang="en-IN" sz="14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400" b="1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478B7A-1BF0-4C42-9597-89689FEE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06618"/>
              </p:ext>
            </p:extLst>
          </p:nvPr>
        </p:nvGraphicFramePr>
        <p:xfrm>
          <a:off x="277461" y="711371"/>
          <a:ext cx="11146010" cy="60237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4532">
                  <a:extLst>
                    <a:ext uri="{9D8B030D-6E8A-4147-A177-3AD203B41FA5}">
                      <a16:colId xmlns:a16="http://schemas.microsoft.com/office/drawing/2014/main" val="537806935"/>
                    </a:ext>
                  </a:extLst>
                </a:gridCol>
                <a:gridCol w="4616155">
                  <a:extLst>
                    <a:ext uri="{9D8B030D-6E8A-4147-A177-3AD203B41FA5}">
                      <a16:colId xmlns:a16="http://schemas.microsoft.com/office/drawing/2014/main" val="1147720167"/>
                    </a:ext>
                  </a:extLst>
                </a:gridCol>
                <a:gridCol w="3075323">
                  <a:extLst>
                    <a:ext uri="{9D8B030D-6E8A-4147-A177-3AD203B41FA5}">
                      <a16:colId xmlns:a16="http://schemas.microsoft.com/office/drawing/2014/main" val="2171953814"/>
                    </a:ext>
                  </a:extLst>
                </a:gridCol>
              </a:tblGrid>
              <a:tr h="32330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Project Name - 1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AirLines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Ticket Booking Application using Spring Boot and React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02606"/>
                  </a:ext>
                </a:extLst>
              </a:tr>
              <a:tr h="329563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Client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/>
                          <a:ea typeface="Times New Roman" panose="02020603050405020304" pitchFamily="18" charset="0"/>
                        </a:rPr>
                        <a:t>self</a:t>
                      </a:r>
                      <a:endParaRPr lang="en-IN" sz="1100" dirty="0">
                        <a:effectLst/>
                        <a:latin typeface="Arial"/>
                        <a:ea typeface="Times New Roman" panose="02020603050405020304" pitchFamily="18" charset="0"/>
                      </a:endParaRPr>
                    </a:p>
                    <a:p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25713219"/>
                  </a:ext>
                </a:extLst>
              </a:tr>
              <a:tr h="520797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Ubuntu" panose="020B0504030602030204" pitchFamily="34" charset="0"/>
                        </a:rPr>
                        <a:t>Java Developer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57418"/>
                  </a:ext>
                </a:extLst>
              </a:tr>
              <a:tr h="2019024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Roles performed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Key Responsibilities :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a full-stack ticket booking application with a React frontend and Spring Boot backend.</a:t>
                      </a:r>
                      <a:endParaRPr lang="en-US" sz="1200" dirty="0"/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Implemented user-friendly React components for booking tickets, viewing available seats, and payment processing.</a:t>
                      </a:r>
                      <a:endParaRPr lang="en-US" sz="1200" dirty="0"/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and developed RESTful APIs in Spring Boot to handle booking requests, and ticket management.</a:t>
                      </a:r>
                      <a:endParaRPr lang="en-US" sz="1200" dirty="0"/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backend with a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postgreSQL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database for storing user details, ticket information, and booking history.</a:t>
                      </a:r>
                      <a:endParaRPr lang="en-US" sz="1200" dirty="0"/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Ensured seamless interaction between the frontend and backend through </a:t>
                      </a:r>
                      <a:r>
                        <a:rPr lang="en-US" sz="12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axios</a:t>
                      </a: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for efficient API communication.</a:t>
                      </a:r>
                    </a:p>
                    <a:p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Optimized application performance and ensured smooth user experience across platforms.</a:t>
                      </a:r>
                      <a:endParaRPr lang="en-US" sz="1200" dirty="0"/>
                    </a:p>
                    <a:p>
                      <a:endParaRPr lang="en-IN" sz="10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85647"/>
                  </a:ext>
                </a:extLst>
              </a:tr>
              <a:tr h="224336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Technology used in project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+mn-cs"/>
                        </a:rPr>
                        <a:t>Spring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+mn-cs"/>
                        </a:rPr>
                        <a:t>boot,Spring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+mn-cs"/>
                        </a:rPr>
                        <a:t> data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+mn-cs"/>
                        </a:rPr>
                        <a:t>Jpa,Rest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+mn-cs"/>
                        </a:rPr>
                        <a:t>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effectLst/>
                          <a:latin typeface="Verdana"/>
                          <a:ea typeface="Verdana"/>
                          <a:cs typeface="+mn-cs"/>
                        </a:rPr>
                        <a:t>api</a:t>
                      </a:r>
                      <a:endParaRPr lang="en-IN" sz="1100" kern="1200" dirty="0" err="1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90137"/>
                  </a:ext>
                </a:extLst>
              </a:tr>
              <a:tr h="2243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React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>
                        <a:effectLst/>
                        <a:latin typeface="Verdana"/>
                        <a:ea typeface="Verdana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04305"/>
                  </a:ext>
                </a:extLst>
              </a:tr>
              <a:tr h="22433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Git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>
                        <a:effectLst/>
                        <a:latin typeface="Verdana"/>
                        <a:ea typeface="Verdana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174239"/>
                  </a:ext>
                </a:extLst>
              </a:tr>
              <a:tr h="3576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100" dirty="0">
                        <a:effectLst/>
                        <a:latin typeface="Verdana"/>
                        <a:ea typeface="Verdana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33522"/>
                  </a:ext>
                </a:extLst>
              </a:tr>
              <a:tr h="1794688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dirty="0"/>
                        <a:t>Developed a full-stack ticket booking application with a React frontend and Spring Boot backend. Created RESTful APIs for managing bookings and integrated PostgreSQL for data storage. Optimized performance and ensured seamless frontend-backend communication using </a:t>
                      </a:r>
                      <a:r>
                        <a:rPr lang="en-US" sz="1100" dirty="0" err="1"/>
                        <a:t>axios</a:t>
                      </a:r>
                      <a:r>
                        <a:rPr lang="en-US" sz="1100" dirty="0"/>
                        <a:t>.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552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418D9C1-0CBF-4C7B-BB7A-9614B80A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2478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574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9EAD-25DA-459E-966C-B24DCC3A1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666" y="313213"/>
            <a:ext cx="10515600" cy="513377"/>
          </a:xfrm>
        </p:spPr>
        <p:txBody>
          <a:bodyPr>
            <a:normAutofit/>
          </a:bodyPr>
          <a:lstStyle/>
          <a:p>
            <a:r>
              <a:rPr lang="en-IN" sz="14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Assignments</a:t>
            </a:r>
            <a:br>
              <a:rPr lang="en-IN" sz="1400" b="1" u="sng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IN" sz="1400" b="1" u="sng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478B7A-1BF0-4C42-9597-89689FEE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516194"/>
              </p:ext>
            </p:extLst>
          </p:nvPr>
        </p:nvGraphicFramePr>
        <p:xfrm>
          <a:off x="453324" y="666752"/>
          <a:ext cx="11146010" cy="60752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4801">
                  <a:extLst>
                    <a:ext uri="{9D8B030D-6E8A-4147-A177-3AD203B41FA5}">
                      <a16:colId xmlns:a16="http://schemas.microsoft.com/office/drawing/2014/main" val="537806935"/>
                    </a:ext>
                  </a:extLst>
                </a:gridCol>
                <a:gridCol w="4475886">
                  <a:extLst>
                    <a:ext uri="{9D8B030D-6E8A-4147-A177-3AD203B41FA5}">
                      <a16:colId xmlns:a16="http://schemas.microsoft.com/office/drawing/2014/main" val="1147720167"/>
                    </a:ext>
                  </a:extLst>
                </a:gridCol>
                <a:gridCol w="3075323">
                  <a:extLst>
                    <a:ext uri="{9D8B030D-6E8A-4147-A177-3AD203B41FA5}">
                      <a16:colId xmlns:a16="http://schemas.microsoft.com/office/drawing/2014/main" val="2171953814"/>
                    </a:ext>
                  </a:extLst>
                </a:gridCol>
              </a:tblGrid>
              <a:tr h="33618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Project Name - 2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100" b="1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Django Application for CI/CD Automation with Jenkins, SonarQube, and AWS Deployment(GENGARAGE)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602606"/>
                  </a:ext>
                </a:extLst>
              </a:tr>
              <a:tr h="296585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Client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GEN GARAGE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13219"/>
                  </a:ext>
                </a:extLst>
              </a:tr>
              <a:tr h="318828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Role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buClr>
                          <a:schemeClr val="accent1"/>
                        </a:buClr>
                        <a:buNone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DevOps Engineer</a:t>
                      </a:r>
                    </a:p>
                  </a:txBody>
                  <a:tcPr marL="68580" marR="68580" marT="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57418"/>
                  </a:ext>
                </a:extLst>
              </a:tr>
              <a:tr h="1816993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Roles performed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IN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Key responsibilities:</a:t>
                      </a:r>
                    </a:p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Developed a Django-based web application that collects GitHub repository URLs from a user input form.</a:t>
                      </a:r>
                      <a:endParaRPr lang="en-US" sz="1100" dirty="0"/>
                    </a:p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Integrated Jenkins to trigger jobs upon form submission, automating CI/CD pipelines.</a:t>
                      </a:r>
                      <a:endParaRPr lang="en-US" sz="1100" dirty="0"/>
                    </a:p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Configured Jenkins jobs to perform the following:</a:t>
                      </a:r>
                      <a:endParaRPr lang="en-US" sz="1100" dirty="0"/>
                    </a:p>
                    <a:p>
                      <a:pPr lv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code from GitHub based on the provided URLs.</a:t>
                      </a:r>
                      <a:endParaRPr lang="en-US" sz="1100" dirty="0"/>
                    </a:p>
                    <a:p>
                      <a:pPr lv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SonarQube for static code analysis to identify code defects and quality issues.</a:t>
                      </a:r>
                      <a:endParaRPr lang="en-US" sz="1100" dirty="0"/>
                    </a:p>
                    <a:p>
                      <a:pPr lvl="1"/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Execute Terraform scripts to provision and deploy the application on AWS infrastructure.</a:t>
                      </a:r>
                      <a:endParaRPr lang="en-US" sz="1100" dirty="0"/>
                    </a:p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Ensured seamless deployment and infrastructure management using Infrastructure as Code (</a:t>
                      </a:r>
                      <a:r>
                        <a:rPr lang="en-US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IaC</a:t>
                      </a:r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practices via Terraform.</a:t>
                      </a:r>
                      <a:endParaRPr lang="en-US" sz="1100" dirty="0"/>
                    </a:p>
                    <a:p>
                      <a:r>
                        <a:rPr lang="en-US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Optimized the workflow for continuous integration, testing, and deployment.</a:t>
                      </a:r>
                      <a:endParaRPr lang="en-US" sz="1100" dirty="0"/>
                    </a:p>
                    <a:p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485647"/>
                  </a:ext>
                </a:extLst>
              </a:tr>
              <a:tr h="424199"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Technology used in project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Django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490137"/>
                  </a:ext>
                </a:extLst>
              </a:tr>
              <a:tr h="1609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AWS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304305"/>
                  </a:ext>
                </a:extLst>
              </a:tr>
              <a:tr h="2018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JENKINS</a:t>
                      </a:r>
                      <a:endParaRPr lang="en-IN" sz="11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174239"/>
                  </a:ext>
                </a:extLst>
              </a:tr>
              <a:tr h="20188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 </a:t>
                      </a:r>
                      <a:endParaRPr lang="en-IN" sz="110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</a:t>
                      </a:r>
                      <a:endParaRPr lang="en-IN" sz="11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533522"/>
                  </a:ext>
                </a:extLst>
              </a:tr>
              <a:tr h="1930950">
                <a:tc>
                  <a:txBody>
                    <a:bodyPr/>
                    <a:lstStyle/>
                    <a:p>
                      <a:r>
                        <a:rPr lang="en-US" sz="1100" b="1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  <a:endParaRPr lang="en-IN" sz="1100" b="1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IN" sz="1050" dirty="0"/>
                    </a:p>
                    <a:p>
                      <a:r>
                        <a:rPr lang="en-IN" sz="1050" dirty="0"/>
                        <a:t>Developed a Django-based web application to trigger Jenkins jobs for automated CI/CD, retrieving code from GitHub repositories. Integrated SonarQube for static code analysis and Terraform for AWS deployment using Infrastructure as Code (</a:t>
                      </a:r>
                      <a:r>
                        <a:rPr lang="en-IN" sz="1050" dirty="0" err="1"/>
                        <a:t>IaC</a:t>
                      </a:r>
                      <a:r>
                        <a:rPr lang="en-IN" sz="1050" dirty="0"/>
                        <a:t>) practices. Optimized continuous integration, testing, and deployment workflows.</a:t>
                      </a:r>
                    </a:p>
                    <a:p>
                      <a:pPr marL="0" algn="l" defTabSz="914400" rtl="0" eaLnBrk="1" latinLnBrk="0" hangingPunct="1"/>
                      <a:endParaRPr lang="en-IN" sz="1050" kern="12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4552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8418D9C1-0CBF-4C7B-BB7A-9614B80A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013" y="2478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81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3671</TotalTime>
  <Words>558</Words>
  <Application>Microsoft Office PowerPoint</Application>
  <PresentationFormat>Widescreen</PresentationFormat>
  <Paragraphs>79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Ubuntu</vt:lpstr>
      <vt:lpstr>Verdana</vt:lpstr>
      <vt:lpstr>Wingdings</vt:lpstr>
      <vt:lpstr>Office Theme</vt:lpstr>
      <vt:lpstr>PowerPoint Presentation</vt:lpstr>
      <vt:lpstr>Assignments </vt:lpstr>
      <vt:lpstr>Assignments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Clee, Jack</dc:creator>
  <cp:lastModifiedBy>Naidu, Sunkara Sandeep</cp:lastModifiedBy>
  <cp:revision>321</cp:revision>
  <dcterms:created xsi:type="dcterms:W3CDTF">2022-05-10T11:13:16Z</dcterms:created>
  <dcterms:modified xsi:type="dcterms:W3CDTF">2024-11-15T07:32:59Z</dcterms:modified>
</cp:coreProperties>
</file>