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sldIdLst>
    <p:sldId id="256" r:id="rId2"/>
    <p:sldId id="265"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25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20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9344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8506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2355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579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396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90666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6952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495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9849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6907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5471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66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7046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3/26/2021</a:t>
            </a:fld>
            <a:endParaRPr lang="en-US" dirty="0"/>
          </a:p>
        </p:txBody>
      </p:sp>
    </p:spTree>
    <p:extLst>
      <p:ext uri="{BB962C8B-B14F-4D97-AF65-F5344CB8AC3E}">
        <p14:creationId xmlns:p14="http://schemas.microsoft.com/office/powerpoint/2010/main" val="3093442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3/26/2021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939456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andeepsuresh16/Supermarket-Sales-Data-Analysis-Data-Visualisation.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kaggle.com/" TargetMode="External"/><Relationship Id="rId1" Type="http://schemas.openxmlformats.org/officeDocument/2006/relationships/slideLayout" Target="../slideLayouts/slideLayout2.xml"/><Relationship Id="rId4" Type="http://schemas.openxmlformats.org/officeDocument/2006/relationships/hyperlink" Target="http://www.edubridgeindia.com/students/courses/over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DD47-0AB1-4091-A74D-918A7B72CD36}"/>
              </a:ext>
            </a:extLst>
          </p:cNvPr>
          <p:cNvSpPr>
            <a:spLocks noGrp="1"/>
          </p:cNvSpPr>
          <p:nvPr>
            <p:ph type="ctrTitle"/>
          </p:nvPr>
        </p:nvSpPr>
        <p:spPr/>
        <p:txBody>
          <a:bodyPr/>
          <a:lstStyle/>
          <a:p>
            <a:r>
              <a:rPr lang="en-IN" dirty="0"/>
              <a:t>Supermarket Sales - Data Analysis</a:t>
            </a:r>
          </a:p>
        </p:txBody>
      </p:sp>
      <p:sp>
        <p:nvSpPr>
          <p:cNvPr id="3" name="Subtitle 2">
            <a:extLst>
              <a:ext uri="{FF2B5EF4-FFF2-40B4-BE49-F238E27FC236}">
                <a16:creationId xmlns:a16="http://schemas.microsoft.com/office/drawing/2014/main" id="{962BF0AA-B067-4871-B2BD-E27BACC6A9D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74676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E25D-A551-4F2B-9B12-AE579267C787}"/>
              </a:ext>
            </a:extLst>
          </p:cNvPr>
          <p:cNvSpPr>
            <a:spLocks noGrp="1"/>
          </p:cNvSpPr>
          <p:nvPr>
            <p:ph type="title"/>
          </p:nvPr>
        </p:nvSpPr>
        <p:spPr/>
        <p:txBody>
          <a:bodyPr/>
          <a:lstStyle/>
          <a:p>
            <a:r>
              <a:rPr lang="en-US" dirty="0">
                <a:latin typeface="Berlin Sans FB" panose="020E0602020502020306" pitchFamily="34" charset="0"/>
              </a:rPr>
              <a:t>AIM</a:t>
            </a:r>
            <a:endParaRPr lang="en-IN" dirty="0">
              <a:latin typeface="Berlin Sans FB" panose="020E0602020502020306" pitchFamily="34" charset="0"/>
            </a:endParaRPr>
          </a:p>
        </p:txBody>
      </p:sp>
      <p:sp>
        <p:nvSpPr>
          <p:cNvPr id="3" name="Content Placeholder 2">
            <a:extLst>
              <a:ext uri="{FF2B5EF4-FFF2-40B4-BE49-F238E27FC236}">
                <a16:creationId xmlns:a16="http://schemas.microsoft.com/office/drawing/2014/main" id="{A5AC4EB5-DA27-4BFE-B747-27C992B43FEE}"/>
              </a:ext>
            </a:extLst>
          </p:cNvPr>
          <p:cNvSpPr>
            <a:spLocks noGrp="1"/>
          </p:cNvSpPr>
          <p:nvPr>
            <p:ph idx="1"/>
          </p:nvPr>
        </p:nvSpPr>
        <p:spPr>
          <a:xfrm>
            <a:off x="677334" y="1488613"/>
            <a:ext cx="8596668" cy="3880773"/>
          </a:xfrm>
        </p:spPr>
        <p:txBody>
          <a:bodyPr>
            <a:normAutofit/>
          </a:bodyPr>
          <a:lstStyle/>
          <a:p>
            <a:r>
              <a:rPr lang="en-US" sz="2400" dirty="0"/>
              <a:t>The aim of the project is to analyze the Supermarket sales data using Python and to get an insight into the dataset which can be used to evaluate the performance of the sales.</a:t>
            </a:r>
            <a:endParaRPr lang="en-IN" sz="2400" dirty="0"/>
          </a:p>
        </p:txBody>
      </p:sp>
    </p:spTree>
    <p:extLst>
      <p:ext uri="{BB962C8B-B14F-4D97-AF65-F5344CB8AC3E}">
        <p14:creationId xmlns:p14="http://schemas.microsoft.com/office/powerpoint/2010/main" val="29207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2B40-70F7-4264-873C-4D730F5457E6}"/>
              </a:ext>
            </a:extLst>
          </p:cNvPr>
          <p:cNvSpPr>
            <a:spLocks noGrp="1"/>
          </p:cNvSpPr>
          <p:nvPr>
            <p:ph type="title"/>
          </p:nvPr>
        </p:nvSpPr>
        <p:spPr/>
        <p:txBody>
          <a:bodyPr/>
          <a:lstStyle/>
          <a:p>
            <a:r>
              <a:rPr lang="en-US" dirty="0"/>
              <a:t>INDEX</a:t>
            </a:r>
            <a:endParaRPr lang="en-IN" dirty="0"/>
          </a:p>
        </p:txBody>
      </p:sp>
      <p:graphicFrame>
        <p:nvGraphicFramePr>
          <p:cNvPr id="9" name="Table 9">
            <a:extLst>
              <a:ext uri="{FF2B5EF4-FFF2-40B4-BE49-F238E27FC236}">
                <a16:creationId xmlns:a16="http://schemas.microsoft.com/office/drawing/2014/main" id="{AF69617B-77E3-4F55-B4BD-8C5BB5380454}"/>
              </a:ext>
            </a:extLst>
          </p:cNvPr>
          <p:cNvGraphicFramePr>
            <a:graphicFrameLocks noGrp="1"/>
          </p:cNvGraphicFramePr>
          <p:nvPr>
            <p:ph idx="1"/>
            <p:extLst>
              <p:ext uri="{D42A27DB-BD31-4B8C-83A1-F6EECF244321}">
                <p14:modId xmlns:p14="http://schemas.microsoft.com/office/powerpoint/2010/main" val="1732330051"/>
              </p:ext>
            </p:extLst>
          </p:nvPr>
        </p:nvGraphicFramePr>
        <p:xfrm>
          <a:off x="677334" y="1930400"/>
          <a:ext cx="8596841" cy="4046772"/>
        </p:xfrm>
        <a:graphic>
          <a:graphicData uri="http://schemas.openxmlformats.org/drawingml/2006/table">
            <a:tbl>
              <a:tblPr bandRow="1">
                <a:tableStyleId>{5C22544A-7EE6-4342-B048-85BDC9FD1C3A}</a:tableStyleId>
              </a:tblPr>
              <a:tblGrid>
                <a:gridCol w="991972">
                  <a:extLst>
                    <a:ext uri="{9D8B030D-6E8A-4147-A177-3AD203B41FA5}">
                      <a16:colId xmlns:a16="http://schemas.microsoft.com/office/drawing/2014/main" val="4258817039"/>
                    </a:ext>
                  </a:extLst>
                </a:gridCol>
                <a:gridCol w="7604869">
                  <a:extLst>
                    <a:ext uri="{9D8B030D-6E8A-4147-A177-3AD203B41FA5}">
                      <a16:colId xmlns:a16="http://schemas.microsoft.com/office/drawing/2014/main" val="1882513513"/>
                    </a:ext>
                  </a:extLst>
                </a:gridCol>
              </a:tblGrid>
              <a:tr h="647884">
                <a:tc>
                  <a:txBody>
                    <a:bodyPr/>
                    <a:lstStyle/>
                    <a:p>
                      <a:pPr algn="ctr"/>
                      <a:r>
                        <a:rPr lang="en-US" sz="2000" dirty="0"/>
                        <a:t>1</a:t>
                      </a:r>
                      <a:endParaRPr lang="en-IN" sz="2000" dirty="0"/>
                    </a:p>
                  </a:txBody>
                  <a:tcPr/>
                </a:tc>
                <a:tc>
                  <a:txBody>
                    <a:bodyPr/>
                    <a:lstStyle/>
                    <a:p>
                      <a:pPr lvl="3" algn="just"/>
                      <a:r>
                        <a:rPr lang="en-US" sz="2000" dirty="0"/>
                        <a:t>Introduction</a:t>
                      </a:r>
                    </a:p>
                    <a:p>
                      <a:pPr lvl="3" algn="just"/>
                      <a:endParaRPr lang="en-IN" sz="2000" dirty="0"/>
                    </a:p>
                  </a:txBody>
                  <a:tcPr/>
                </a:tc>
                <a:extLst>
                  <a:ext uri="{0D108BD9-81ED-4DB2-BD59-A6C34878D82A}">
                    <a16:rowId xmlns:a16="http://schemas.microsoft.com/office/drawing/2014/main" val="1018320497"/>
                  </a:ext>
                </a:extLst>
              </a:tr>
              <a:tr h="647884">
                <a:tc>
                  <a:txBody>
                    <a:bodyPr/>
                    <a:lstStyle/>
                    <a:p>
                      <a:pPr algn="ctr"/>
                      <a:r>
                        <a:rPr lang="en-US" sz="2000" dirty="0"/>
                        <a:t>2</a:t>
                      </a:r>
                    </a:p>
                    <a:p>
                      <a:pPr algn="ctr"/>
                      <a:endParaRPr lang="en-IN" sz="2000" dirty="0"/>
                    </a:p>
                  </a:txBody>
                  <a:tcPr/>
                </a:tc>
                <a:tc>
                  <a:txBody>
                    <a:bodyPr/>
                    <a:lstStyle/>
                    <a:p>
                      <a:pPr lvl="3" algn="just"/>
                      <a:r>
                        <a:rPr lang="en-US" sz="2000" dirty="0"/>
                        <a:t>Code and Resources</a:t>
                      </a:r>
                      <a:endParaRPr lang="en-IN" sz="2000" dirty="0"/>
                    </a:p>
                  </a:txBody>
                  <a:tcPr/>
                </a:tc>
                <a:extLst>
                  <a:ext uri="{0D108BD9-81ED-4DB2-BD59-A6C34878D82A}">
                    <a16:rowId xmlns:a16="http://schemas.microsoft.com/office/drawing/2014/main" val="2010655140"/>
                  </a:ext>
                </a:extLst>
              </a:tr>
              <a:tr h="647884">
                <a:tc>
                  <a:txBody>
                    <a:bodyPr/>
                    <a:lstStyle/>
                    <a:p>
                      <a:pPr algn="ctr"/>
                      <a:r>
                        <a:rPr lang="en-US" sz="2000" dirty="0"/>
                        <a:t>3</a:t>
                      </a:r>
                      <a:endParaRPr lang="en-IN" sz="2000" dirty="0"/>
                    </a:p>
                  </a:txBody>
                  <a:tcPr/>
                </a:tc>
                <a:tc>
                  <a:txBody>
                    <a:bodyPr/>
                    <a:lstStyle/>
                    <a:p>
                      <a:pPr lvl="3" algn="just"/>
                      <a:r>
                        <a:rPr lang="en-US" sz="2000" dirty="0"/>
                        <a:t>Graph Plotted</a:t>
                      </a:r>
                      <a:endParaRPr lang="en-IN" sz="2000" dirty="0"/>
                    </a:p>
                  </a:txBody>
                  <a:tcPr/>
                </a:tc>
                <a:extLst>
                  <a:ext uri="{0D108BD9-81ED-4DB2-BD59-A6C34878D82A}">
                    <a16:rowId xmlns:a16="http://schemas.microsoft.com/office/drawing/2014/main" val="202164664"/>
                  </a:ext>
                </a:extLst>
              </a:tr>
              <a:tr h="647884">
                <a:tc>
                  <a:txBody>
                    <a:bodyPr/>
                    <a:lstStyle/>
                    <a:p>
                      <a:pPr algn="ctr"/>
                      <a:r>
                        <a:rPr lang="en-US" sz="2000" dirty="0"/>
                        <a:t>4</a:t>
                      </a:r>
                      <a:endParaRPr lang="en-IN" sz="2000" dirty="0"/>
                    </a:p>
                  </a:txBody>
                  <a:tcPr/>
                </a:tc>
                <a:tc>
                  <a:txBody>
                    <a:bodyPr/>
                    <a:lstStyle/>
                    <a:p>
                      <a:pPr lvl="3" algn="just"/>
                      <a:r>
                        <a:rPr lang="en-US" sz="2000" dirty="0"/>
                        <a:t>Summary</a:t>
                      </a:r>
                      <a:endParaRPr lang="en-IN" sz="2000" dirty="0"/>
                    </a:p>
                  </a:txBody>
                  <a:tcPr/>
                </a:tc>
                <a:extLst>
                  <a:ext uri="{0D108BD9-81ED-4DB2-BD59-A6C34878D82A}">
                    <a16:rowId xmlns:a16="http://schemas.microsoft.com/office/drawing/2014/main" val="1323791175"/>
                  </a:ext>
                </a:extLst>
              </a:tr>
              <a:tr h="647884">
                <a:tc>
                  <a:txBody>
                    <a:bodyPr/>
                    <a:lstStyle/>
                    <a:p>
                      <a:pPr algn="ctr"/>
                      <a:r>
                        <a:rPr lang="en-US" sz="2000" dirty="0"/>
                        <a:t>5</a:t>
                      </a:r>
                      <a:endParaRPr lang="en-IN" sz="2000" dirty="0"/>
                    </a:p>
                  </a:txBody>
                  <a:tcPr/>
                </a:tc>
                <a:tc>
                  <a:txBody>
                    <a:bodyPr/>
                    <a:lstStyle/>
                    <a:p>
                      <a:pPr lvl="3" algn="just"/>
                      <a:r>
                        <a:rPr lang="en-US" sz="2000" dirty="0"/>
                        <a:t>Reference</a:t>
                      </a:r>
                    </a:p>
                    <a:p>
                      <a:pPr lvl="3" algn="just"/>
                      <a:endParaRPr lang="en-IN" sz="2000" dirty="0"/>
                    </a:p>
                  </a:txBody>
                  <a:tcPr/>
                </a:tc>
                <a:extLst>
                  <a:ext uri="{0D108BD9-81ED-4DB2-BD59-A6C34878D82A}">
                    <a16:rowId xmlns:a16="http://schemas.microsoft.com/office/drawing/2014/main" val="1825128083"/>
                  </a:ext>
                </a:extLst>
              </a:tr>
              <a:tr h="647884">
                <a:tc>
                  <a:txBody>
                    <a:bodyPr/>
                    <a:lstStyle/>
                    <a:p>
                      <a:pPr algn="ctr"/>
                      <a:r>
                        <a:rPr lang="en-US" sz="2000" dirty="0"/>
                        <a:t>6</a:t>
                      </a:r>
                      <a:endParaRPr lang="en-IN" sz="2000" dirty="0"/>
                    </a:p>
                  </a:txBody>
                  <a:tcPr/>
                </a:tc>
                <a:tc>
                  <a:txBody>
                    <a:bodyPr/>
                    <a:lstStyle/>
                    <a:p>
                      <a:pPr lvl="3" algn="just"/>
                      <a:r>
                        <a:rPr lang="en-US" sz="2000" dirty="0"/>
                        <a:t>Acknowledgement</a:t>
                      </a:r>
                      <a:endParaRPr lang="en-IN" sz="2000" dirty="0"/>
                    </a:p>
                  </a:txBody>
                  <a:tcPr/>
                </a:tc>
                <a:extLst>
                  <a:ext uri="{0D108BD9-81ED-4DB2-BD59-A6C34878D82A}">
                    <a16:rowId xmlns:a16="http://schemas.microsoft.com/office/drawing/2014/main" val="3131693121"/>
                  </a:ext>
                </a:extLst>
              </a:tr>
            </a:tbl>
          </a:graphicData>
        </a:graphic>
      </p:graphicFrame>
    </p:spTree>
    <p:extLst>
      <p:ext uri="{BB962C8B-B14F-4D97-AF65-F5344CB8AC3E}">
        <p14:creationId xmlns:p14="http://schemas.microsoft.com/office/powerpoint/2010/main" val="206710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E5C8E-A1CE-41FE-915C-6A04FBE60C6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50D29D5-D192-460E-9B27-34964749B088}"/>
              </a:ext>
            </a:extLst>
          </p:cNvPr>
          <p:cNvSpPr>
            <a:spLocks noGrp="1"/>
          </p:cNvSpPr>
          <p:nvPr>
            <p:ph idx="1"/>
          </p:nvPr>
        </p:nvSpPr>
        <p:spPr/>
        <p:txBody>
          <a:bodyPr/>
          <a:lstStyle/>
          <a:p>
            <a:r>
              <a:rPr lang="en-US" dirty="0"/>
              <a:t>T</a:t>
            </a:r>
            <a:r>
              <a:rPr lang="en-IN" dirty="0"/>
              <a:t>he dataset used is Supermarket sales data. This contains sales data for the year 2019. The dataset contains information about product, categories, date, payment methods, shipment options, quantity, sales, tax, gross amount, profit etc. The data is in csv format which contains about 1000 rows and 17 columns.</a:t>
            </a:r>
            <a:endParaRPr lang="en-US" dirty="0"/>
          </a:p>
        </p:txBody>
      </p:sp>
    </p:spTree>
    <p:extLst>
      <p:ext uri="{BB962C8B-B14F-4D97-AF65-F5344CB8AC3E}">
        <p14:creationId xmlns:p14="http://schemas.microsoft.com/office/powerpoint/2010/main" val="57609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8337-48DD-4C7E-82FE-24FB25ABF0EA}"/>
              </a:ext>
            </a:extLst>
          </p:cNvPr>
          <p:cNvSpPr>
            <a:spLocks noGrp="1"/>
          </p:cNvSpPr>
          <p:nvPr>
            <p:ph type="title"/>
          </p:nvPr>
        </p:nvSpPr>
        <p:spPr/>
        <p:txBody>
          <a:bodyPr/>
          <a:lstStyle/>
          <a:p>
            <a:r>
              <a:rPr lang="en-US" dirty="0"/>
              <a:t>CODE &amp; RESOURCES</a:t>
            </a:r>
            <a:endParaRPr lang="en-IN" dirty="0"/>
          </a:p>
        </p:txBody>
      </p:sp>
      <p:sp>
        <p:nvSpPr>
          <p:cNvPr id="3" name="Content Placeholder 2">
            <a:extLst>
              <a:ext uri="{FF2B5EF4-FFF2-40B4-BE49-F238E27FC236}">
                <a16:creationId xmlns:a16="http://schemas.microsoft.com/office/drawing/2014/main" id="{6D4F41B3-0ABC-43B2-B148-F98B90F28E84}"/>
              </a:ext>
            </a:extLst>
          </p:cNvPr>
          <p:cNvSpPr>
            <a:spLocks noGrp="1"/>
          </p:cNvSpPr>
          <p:nvPr>
            <p:ph idx="1"/>
          </p:nvPr>
        </p:nvSpPr>
        <p:spPr>
          <a:xfrm>
            <a:off x="677334" y="1444487"/>
            <a:ext cx="8596668" cy="4596875"/>
          </a:xfrm>
        </p:spPr>
        <p:txBody>
          <a:bodyPr/>
          <a:lstStyle/>
          <a:p>
            <a:r>
              <a:rPr lang="en-US" dirty="0"/>
              <a:t>Descriptive Information		</a:t>
            </a:r>
            <a:br>
              <a:rPr lang="en-US" dirty="0"/>
            </a:br>
            <a:endParaRPr lang="en-US" dirty="0"/>
          </a:p>
          <a:p>
            <a:endParaRPr lang="en-US" dirty="0"/>
          </a:p>
          <a:p>
            <a:endParaRPr lang="en-US" dirty="0"/>
          </a:p>
          <a:p>
            <a:endParaRPr lang="en-US" dirty="0"/>
          </a:p>
          <a:p>
            <a:endParaRPr lang="en-US" dirty="0"/>
          </a:p>
          <a:p>
            <a:endParaRPr lang="en-US" dirty="0"/>
          </a:p>
          <a:p>
            <a:r>
              <a:rPr lang="en-US" dirty="0"/>
              <a:t>Code</a:t>
            </a:r>
          </a:p>
          <a:p>
            <a:pPr marL="0" indent="0">
              <a:buNone/>
            </a:pPr>
            <a:r>
              <a:rPr lang="en-US" dirty="0">
                <a:hlinkClick r:id="rId2"/>
              </a:rPr>
              <a:t>https://github.com/sandeepsuresh16/Supermarket-Sales-Data-Analysis-Data-Visualisation.git</a:t>
            </a: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DC510701-61CA-4020-9A34-F5F2EE532F6C}"/>
              </a:ext>
            </a:extLst>
          </p:cNvPr>
          <p:cNvGraphicFramePr>
            <a:graphicFrameLocks noGrp="1"/>
          </p:cNvGraphicFramePr>
          <p:nvPr>
            <p:extLst>
              <p:ext uri="{D42A27DB-BD31-4B8C-83A1-F6EECF244321}">
                <p14:modId xmlns:p14="http://schemas.microsoft.com/office/powerpoint/2010/main" val="4084307219"/>
              </p:ext>
            </p:extLst>
          </p:nvPr>
        </p:nvGraphicFramePr>
        <p:xfrm>
          <a:off x="911668" y="1951908"/>
          <a:ext cx="8128000" cy="1849120"/>
        </p:xfrm>
        <a:graphic>
          <a:graphicData uri="http://schemas.openxmlformats.org/drawingml/2006/table">
            <a:tbl>
              <a:tblPr bandRow="1">
                <a:tableStyleId>{5C22544A-7EE6-4342-B048-85BDC9FD1C3A}</a:tableStyleId>
              </a:tblPr>
              <a:tblGrid>
                <a:gridCol w="3276019">
                  <a:extLst>
                    <a:ext uri="{9D8B030D-6E8A-4147-A177-3AD203B41FA5}">
                      <a16:colId xmlns:a16="http://schemas.microsoft.com/office/drawing/2014/main" val="3471311471"/>
                    </a:ext>
                  </a:extLst>
                </a:gridCol>
                <a:gridCol w="4851981">
                  <a:extLst>
                    <a:ext uri="{9D8B030D-6E8A-4147-A177-3AD203B41FA5}">
                      <a16:colId xmlns:a16="http://schemas.microsoft.com/office/drawing/2014/main" val="2807807777"/>
                    </a:ext>
                  </a:extLst>
                </a:gridCol>
              </a:tblGrid>
              <a:tr h="335132">
                <a:tc>
                  <a:txBody>
                    <a:bodyPr/>
                    <a:lstStyle/>
                    <a:p>
                      <a:r>
                        <a:rPr lang="en-US" dirty="0"/>
                        <a:t>Name</a:t>
                      </a:r>
                      <a:endParaRPr lang="en-IN" dirty="0"/>
                    </a:p>
                  </a:txBody>
                  <a:tcPr/>
                </a:tc>
                <a:tc>
                  <a:txBody>
                    <a:bodyPr/>
                    <a:lstStyle/>
                    <a:p>
                      <a:r>
                        <a:rPr lang="en-US" dirty="0"/>
                        <a:t>Superstore Sales Data Analysis</a:t>
                      </a:r>
                      <a:endParaRPr lang="en-IN" dirty="0"/>
                    </a:p>
                  </a:txBody>
                  <a:tcPr/>
                </a:tc>
                <a:extLst>
                  <a:ext uri="{0D108BD9-81ED-4DB2-BD59-A6C34878D82A}">
                    <a16:rowId xmlns:a16="http://schemas.microsoft.com/office/drawing/2014/main" val="633483589"/>
                  </a:ext>
                </a:extLst>
              </a:tr>
              <a:tr h="370840">
                <a:tc>
                  <a:txBody>
                    <a:bodyPr/>
                    <a:lstStyle/>
                    <a:p>
                      <a:r>
                        <a:rPr lang="en-US" dirty="0"/>
                        <a:t>Language</a:t>
                      </a:r>
                      <a:endParaRPr lang="en-IN" dirty="0"/>
                    </a:p>
                  </a:txBody>
                  <a:tcPr/>
                </a:tc>
                <a:tc>
                  <a:txBody>
                    <a:bodyPr/>
                    <a:lstStyle/>
                    <a:p>
                      <a:r>
                        <a:rPr lang="en-US" dirty="0"/>
                        <a:t>Python - 3</a:t>
                      </a:r>
                      <a:endParaRPr lang="en-IN" dirty="0"/>
                    </a:p>
                  </a:txBody>
                  <a:tcPr/>
                </a:tc>
                <a:extLst>
                  <a:ext uri="{0D108BD9-81ED-4DB2-BD59-A6C34878D82A}">
                    <a16:rowId xmlns:a16="http://schemas.microsoft.com/office/drawing/2014/main" val="2762654179"/>
                  </a:ext>
                </a:extLst>
              </a:tr>
              <a:tr h="370840">
                <a:tc>
                  <a:txBody>
                    <a:bodyPr/>
                    <a:lstStyle/>
                    <a:p>
                      <a:r>
                        <a:rPr lang="en-US" dirty="0"/>
                        <a:t>IDE</a:t>
                      </a:r>
                      <a:endParaRPr lang="en-IN" dirty="0"/>
                    </a:p>
                  </a:txBody>
                  <a:tcPr/>
                </a:tc>
                <a:tc>
                  <a:txBody>
                    <a:bodyPr/>
                    <a:lstStyle/>
                    <a:p>
                      <a:r>
                        <a:rPr lang="en-US" dirty="0" err="1"/>
                        <a:t>Jupyter</a:t>
                      </a:r>
                      <a:r>
                        <a:rPr lang="en-US" dirty="0"/>
                        <a:t> Notebook</a:t>
                      </a:r>
                      <a:endParaRPr lang="en-IN" dirty="0"/>
                    </a:p>
                  </a:txBody>
                  <a:tcPr/>
                </a:tc>
                <a:extLst>
                  <a:ext uri="{0D108BD9-81ED-4DB2-BD59-A6C34878D82A}">
                    <a16:rowId xmlns:a16="http://schemas.microsoft.com/office/drawing/2014/main" val="3342609179"/>
                  </a:ext>
                </a:extLst>
              </a:tr>
              <a:tr h="370840">
                <a:tc>
                  <a:txBody>
                    <a:bodyPr/>
                    <a:lstStyle/>
                    <a:p>
                      <a:r>
                        <a:rPr lang="en-US" dirty="0"/>
                        <a:t>Platform</a:t>
                      </a:r>
                      <a:endParaRPr lang="en-IN" dirty="0"/>
                    </a:p>
                  </a:txBody>
                  <a:tcPr/>
                </a:tc>
                <a:tc>
                  <a:txBody>
                    <a:bodyPr/>
                    <a:lstStyle/>
                    <a:p>
                      <a:r>
                        <a:rPr lang="en-US" dirty="0"/>
                        <a:t>Windows</a:t>
                      </a:r>
                      <a:endParaRPr lang="en-IN" dirty="0"/>
                    </a:p>
                  </a:txBody>
                  <a:tcPr/>
                </a:tc>
                <a:extLst>
                  <a:ext uri="{0D108BD9-81ED-4DB2-BD59-A6C34878D82A}">
                    <a16:rowId xmlns:a16="http://schemas.microsoft.com/office/drawing/2014/main" val="384679938"/>
                  </a:ext>
                </a:extLst>
              </a:tr>
              <a:tr h="370840">
                <a:tc>
                  <a:txBody>
                    <a:bodyPr/>
                    <a:lstStyle/>
                    <a:p>
                      <a:r>
                        <a:rPr lang="en-US" dirty="0"/>
                        <a:t>Library Used</a:t>
                      </a:r>
                      <a:endParaRPr lang="en-IN" dirty="0"/>
                    </a:p>
                  </a:txBody>
                  <a:tcPr/>
                </a:tc>
                <a:tc>
                  <a:txBody>
                    <a:bodyPr/>
                    <a:lstStyle/>
                    <a:p>
                      <a:r>
                        <a:rPr lang="en-US" dirty="0"/>
                        <a:t>Pandas, </a:t>
                      </a:r>
                      <a:r>
                        <a:rPr lang="en-US"/>
                        <a:t>Numpy</a:t>
                      </a:r>
                      <a:r>
                        <a:rPr lang="en-US" dirty="0"/>
                        <a:t>, Seaborn and Matplotlib</a:t>
                      </a:r>
                    </a:p>
                  </a:txBody>
                  <a:tcPr/>
                </a:tc>
                <a:extLst>
                  <a:ext uri="{0D108BD9-81ED-4DB2-BD59-A6C34878D82A}">
                    <a16:rowId xmlns:a16="http://schemas.microsoft.com/office/drawing/2014/main" val="3637557784"/>
                  </a:ext>
                </a:extLst>
              </a:tr>
            </a:tbl>
          </a:graphicData>
        </a:graphic>
      </p:graphicFrame>
    </p:spTree>
    <p:extLst>
      <p:ext uri="{BB962C8B-B14F-4D97-AF65-F5344CB8AC3E}">
        <p14:creationId xmlns:p14="http://schemas.microsoft.com/office/powerpoint/2010/main" val="1138514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2688-A891-40FC-A42F-0626289BFE01}"/>
              </a:ext>
            </a:extLst>
          </p:cNvPr>
          <p:cNvSpPr>
            <a:spLocks noGrp="1"/>
          </p:cNvSpPr>
          <p:nvPr>
            <p:ph type="title"/>
          </p:nvPr>
        </p:nvSpPr>
        <p:spPr/>
        <p:txBody>
          <a:bodyPr/>
          <a:lstStyle/>
          <a:p>
            <a:r>
              <a:rPr lang="en-US" dirty="0"/>
              <a:t>Graph Plotted</a:t>
            </a:r>
            <a:endParaRPr lang="en-IN" dirty="0"/>
          </a:p>
        </p:txBody>
      </p:sp>
      <p:sp>
        <p:nvSpPr>
          <p:cNvPr id="3" name="Content Placeholder 2">
            <a:extLst>
              <a:ext uri="{FF2B5EF4-FFF2-40B4-BE49-F238E27FC236}">
                <a16:creationId xmlns:a16="http://schemas.microsoft.com/office/drawing/2014/main" id="{3FF7B34C-8AB9-4924-8835-9DB05A596588}"/>
              </a:ext>
            </a:extLst>
          </p:cNvPr>
          <p:cNvSpPr>
            <a:spLocks noGrp="1"/>
          </p:cNvSpPr>
          <p:nvPr>
            <p:ph idx="1"/>
          </p:nvPr>
        </p:nvSpPr>
        <p:spPr/>
        <p:txBody>
          <a:bodyPr/>
          <a:lstStyle/>
          <a:p>
            <a:r>
              <a:rPr lang="en-US" dirty="0"/>
              <a:t>For data visualization I have used Seaborn and Matplotlib libraries in Python, these are very useful libraries for data visualization.</a:t>
            </a:r>
          </a:p>
          <a:p>
            <a:r>
              <a:rPr lang="en-IN" dirty="0"/>
              <a:t>19 graphs were plotted for visualisation which includes line plots, pie charts, bar plots, histograms and heatmaps</a:t>
            </a:r>
          </a:p>
        </p:txBody>
      </p:sp>
    </p:spTree>
    <p:extLst>
      <p:ext uri="{BB962C8B-B14F-4D97-AF65-F5344CB8AC3E}">
        <p14:creationId xmlns:p14="http://schemas.microsoft.com/office/powerpoint/2010/main" val="588851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501A-790E-4F14-A586-C4238B2BBD94}"/>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C530A685-AD95-4722-BBE0-16B83F1837C6}"/>
              </a:ext>
            </a:extLst>
          </p:cNvPr>
          <p:cNvSpPr>
            <a:spLocks noGrp="1"/>
          </p:cNvSpPr>
          <p:nvPr>
            <p:ph idx="1"/>
          </p:nvPr>
        </p:nvSpPr>
        <p:spPr/>
        <p:txBody>
          <a:bodyPr/>
          <a:lstStyle/>
          <a:p>
            <a:r>
              <a:rPr lang="en-US" dirty="0"/>
              <a:t>Sales Analysis helped to evaluate the performance of the sales, it provides insights about the top performing and underperforming product categories, sales trends, revenue allocation etc. The analysis can be used to see how the company is performing against its goals.</a:t>
            </a:r>
            <a:endParaRPr lang="en-IN" dirty="0"/>
          </a:p>
        </p:txBody>
      </p:sp>
    </p:spTree>
    <p:extLst>
      <p:ext uri="{BB962C8B-B14F-4D97-AF65-F5344CB8AC3E}">
        <p14:creationId xmlns:p14="http://schemas.microsoft.com/office/powerpoint/2010/main" val="5903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7FD4-3662-4D9D-965B-6ED6CCB72DF3}"/>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B779AFAD-0953-4007-8FAB-9095D91A6496}"/>
              </a:ext>
            </a:extLst>
          </p:cNvPr>
          <p:cNvSpPr>
            <a:spLocks noGrp="1"/>
          </p:cNvSpPr>
          <p:nvPr>
            <p:ph idx="1"/>
          </p:nvPr>
        </p:nvSpPr>
        <p:spPr/>
        <p:txBody>
          <a:bodyPr/>
          <a:lstStyle/>
          <a:p>
            <a:r>
              <a:rPr lang="en-IN" dirty="0">
                <a:hlinkClick r:id="rId2"/>
              </a:rPr>
              <a:t>http://kaggle.com/</a:t>
            </a:r>
            <a:endParaRPr lang="en-IN" dirty="0"/>
          </a:p>
          <a:p>
            <a:r>
              <a:rPr lang="en-IN" dirty="0">
                <a:hlinkClick r:id="rId3"/>
              </a:rPr>
              <a:t>https://seaborn.pydata.org/</a:t>
            </a:r>
            <a:endParaRPr lang="en-IN" dirty="0"/>
          </a:p>
          <a:p>
            <a:r>
              <a:rPr lang="en-IN" dirty="0">
                <a:hlinkClick r:id="rId4"/>
              </a:rPr>
              <a:t>http://www.edubridgeindia.com/students/courses/overview/</a:t>
            </a:r>
            <a:endParaRPr lang="en-IN" dirty="0"/>
          </a:p>
          <a:p>
            <a:endParaRPr lang="en-IN" dirty="0"/>
          </a:p>
        </p:txBody>
      </p:sp>
    </p:spTree>
    <p:extLst>
      <p:ext uri="{BB962C8B-B14F-4D97-AF65-F5344CB8AC3E}">
        <p14:creationId xmlns:p14="http://schemas.microsoft.com/office/powerpoint/2010/main" val="425308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F932-7CE1-4F51-A087-B602319B9819}"/>
              </a:ext>
            </a:extLst>
          </p:cNvPr>
          <p:cNvSpPr>
            <a:spLocks noGrp="1"/>
          </p:cNvSpPr>
          <p:nvPr>
            <p:ph type="title"/>
          </p:nvPr>
        </p:nvSpPr>
        <p:spPr/>
        <p:txBody>
          <a:bodyPr/>
          <a:lstStyle/>
          <a:p>
            <a:r>
              <a:rPr lang="en-US" dirty="0"/>
              <a:t>Acknowledgement</a:t>
            </a:r>
            <a:endParaRPr lang="en-IN" dirty="0"/>
          </a:p>
        </p:txBody>
      </p:sp>
      <p:sp>
        <p:nvSpPr>
          <p:cNvPr id="3" name="Content Placeholder 2">
            <a:extLst>
              <a:ext uri="{FF2B5EF4-FFF2-40B4-BE49-F238E27FC236}">
                <a16:creationId xmlns:a16="http://schemas.microsoft.com/office/drawing/2014/main" id="{F2DE791D-986D-4866-A70F-D30B9063CF84}"/>
              </a:ext>
            </a:extLst>
          </p:cNvPr>
          <p:cNvSpPr>
            <a:spLocks noGrp="1"/>
          </p:cNvSpPr>
          <p:nvPr>
            <p:ph idx="1"/>
          </p:nvPr>
        </p:nvSpPr>
        <p:spPr/>
        <p:txBody>
          <a:bodyPr/>
          <a:lstStyle/>
          <a:p>
            <a:r>
              <a:rPr lang="en-US" dirty="0"/>
              <a:t>I would like to express my special thanks of gratitude to my trainer Miss. Shalini, who gave me the opportunity to do this wonderful project of "Supermarket Sales Data Analysis". Who also helped me in completing my project. I came to know about so many new things and I am really thankful to her. </a:t>
            </a:r>
          </a:p>
          <a:p>
            <a:r>
              <a:rPr lang="en-US" dirty="0"/>
              <a:t>Secondly I would also like to thank my parents who helped me a lot in finalizing this project within the limited time frame.</a:t>
            </a:r>
            <a:endParaRPr lang="en-IN" dirty="0"/>
          </a:p>
        </p:txBody>
      </p:sp>
    </p:spTree>
    <p:extLst>
      <p:ext uri="{BB962C8B-B14F-4D97-AF65-F5344CB8AC3E}">
        <p14:creationId xmlns:p14="http://schemas.microsoft.com/office/powerpoint/2010/main" val="19803723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185</TotalTime>
  <Words>367</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Berlin Sans FB</vt:lpstr>
      <vt:lpstr>Trebuchet MS</vt:lpstr>
      <vt:lpstr>Wingdings 3</vt:lpstr>
      <vt:lpstr>Facet</vt:lpstr>
      <vt:lpstr>Supermarket Sales - Data Analysis</vt:lpstr>
      <vt:lpstr>AIM</vt:lpstr>
      <vt:lpstr>INDEX</vt:lpstr>
      <vt:lpstr>INTRODUCTION</vt:lpstr>
      <vt:lpstr>CODE &amp; RESOURCES</vt:lpstr>
      <vt:lpstr>Graph Plotted</vt:lpstr>
      <vt:lpstr>Summary</vt:lpstr>
      <vt:lpstr>Reference</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Sales - Data Analysis</dc:title>
  <dc:creator>Sandeep S</dc:creator>
  <cp:lastModifiedBy>Sandeep S</cp:lastModifiedBy>
  <cp:revision>10</cp:revision>
  <dcterms:created xsi:type="dcterms:W3CDTF">2021-03-26T01:16:17Z</dcterms:created>
  <dcterms:modified xsi:type="dcterms:W3CDTF">2021-03-26T04:21:58Z</dcterms:modified>
</cp:coreProperties>
</file>