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70" r:id="rId4"/>
    <p:sldId id="283" r:id="rId5"/>
    <p:sldId id="285" r:id="rId6"/>
    <p:sldId id="28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271" r:id="rId23"/>
    <p:sldId id="264" r:id="rId24"/>
    <p:sldId id="265" r:id="rId25"/>
    <p:sldId id="269" r:id="rId26"/>
    <p:sldId id="267" r:id="rId27"/>
    <p:sldId id="268" r:id="rId28"/>
    <p:sldId id="262" r:id="rId29"/>
    <p:sldId id="263" r:id="rId30"/>
    <p:sldId id="260" r:id="rId31"/>
    <p:sldId id="258" r:id="rId32"/>
    <p:sldId id="259" r:id="rId33"/>
    <p:sldId id="261" r:id="rId34"/>
    <p:sldId id="272" r:id="rId35"/>
    <p:sldId id="274" r:id="rId36"/>
    <p:sldId id="275" r:id="rId37"/>
    <p:sldId id="276" r:id="rId38"/>
    <p:sldId id="273" r:id="rId39"/>
    <p:sldId id="278" r:id="rId40"/>
    <p:sldId id="279" r:id="rId41"/>
    <p:sldId id="281" r:id="rId42"/>
    <p:sldId id="282" r:id="rId43"/>
    <p:sldId id="277" r:id="rId44"/>
    <p:sldId id="266"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kaj Chopra" initials="P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68309"/>
  </p:normalViewPr>
  <p:slideViewPr>
    <p:cSldViewPr snapToGrid="0" snapToObjects="1">
      <p:cViewPr varScale="1">
        <p:scale>
          <a:sx n="83" d="100"/>
          <a:sy n="83" d="100"/>
        </p:scale>
        <p:origin x="704" y="184"/>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2061E-DE84-974A-AF4C-75560ECA4490}" type="datetimeFigureOut">
              <a:rPr lang="en-US" smtClean="0"/>
              <a:t>10/6/18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D475B-7B57-F048-83D1-080232D4DD43}" type="slidenum">
              <a:rPr lang="en-US" smtClean="0"/>
              <a:t>‹#›</a:t>
            </a:fld>
            <a:endParaRPr lang="en-US"/>
          </a:p>
        </p:txBody>
      </p:sp>
    </p:spTree>
    <p:extLst>
      <p:ext uri="{BB962C8B-B14F-4D97-AF65-F5344CB8AC3E}">
        <p14:creationId xmlns:p14="http://schemas.microsoft.com/office/powerpoint/2010/main" val="325432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Google" TargetMode="External"/><Relationship Id="rId13" Type="http://schemas.openxmlformats.org/officeDocument/2006/relationships/hyperlink" Target="https://en.wikipedia.org/wiki/Limbo_programming_language" TargetMode="External"/><Relationship Id="rId3" Type="http://schemas.openxmlformats.org/officeDocument/2006/relationships/hyperlink" Target="https://en.wikipedia.org/wiki/Bell_Labs" TargetMode="External"/><Relationship Id="rId7" Type="http://schemas.openxmlformats.org/officeDocument/2006/relationships/hyperlink" Target="https://en.wikipedia.org/wiki/Plan_9_from_Bell_Labs" TargetMode="External"/><Relationship Id="rId12" Type="http://schemas.openxmlformats.org/officeDocument/2006/relationships/hyperlink" Target="https://en.wikipedia.org/wiki/Inferno_(operating_syste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Author" TargetMode="External"/><Relationship Id="rId5" Type="http://schemas.openxmlformats.org/officeDocument/2006/relationships/hyperlink" Target="https://en.wikipedia.org/wiki/B_(programming_language)" TargetMode="External"/><Relationship Id="rId10" Type="http://schemas.openxmlformats.org/officeDocument/2006/relationships/hyperlink" Target="https://en.wikipedia.org/wiki/Programmer" TargetMode="External"/><Relationship Id="rId4" Type="http://schemas.openxmlformats.org/officeDocument/2006/relationships/hyperlink" Target="https://en.wikipedia.org/wiki/Unix" TargetMode="External"/><Relationship Id="rId9" Type="http://schemas.openxmlformats.org/officeDocument/2006/relationships/hyperlink" Target="https://en.wikipedia.org/wiki/Go_(programming_languag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oogle-engtools.blogspot.com/2011/06/build-in-cloud-accessing-source-cod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uple"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Kleene_star" TargetMode="External"/><Relationship Id="rId4" Type="http://schemas.openxmlformats.org/officeDocument/2006/relationships/hyperlink" Target="https://en.wikipedia.org/wiki/Context-free_grammar#cite_note-5"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Ken: worked at </a:t>
            </a:r>
            <a:r>
              <a:rPr lang="en-US" sz="1200" b="0" i="0" u="none" strike="noStrike" kern="1200" dirty="0">
                <a:solidFill>
                  <a:schemeClr val="tx1"/>
                </a:solidFill>
                <a:effectLst/>
                <a:latin typeface="+mn-lt"/>
                <a:ea typeface="+mn-ea"/>
                <a:cs typeface="+mn-cs"/>
                <a:hlinkClick r:id="rId3" tooltip="Bell Labs"/>
              </a:rPr>
              <a:t>Bell Labs</a:t>
            </a:r>
            <a:r>
              <a:rPr lang="en-US" sz="1200" b="0" i="0" kern="1200" dirty="0">
                <a:solidFill>
                  <a:schemeClr val="tx1"/>
                </a:solidFill>
                <a:effectLst/>
                <a:latin typeface="+mn-lt"/>
                <a:ea typeface="+mn-ea"/>
                <a:cs typeface="+mn-cs"/>
              </a:rPr>
              <a:t> for most of his career, Thompson designed and implemented the original </a:t>
            </a:r>
            <a:r>
              <a:rPr lang="en-US" sz="1200" b="0" i="0" u="none" strike="noStrike" kern="1200" dirty="0">
                <a:solidFill>
                  <a:schemeClr val="tx1"/>
                </a:solidFill>
                <a:effectLst/>
                <a:latin typeface="+mn-lt"/>
                <a:ea typeface="+mn-ea"/>
                <a:cs typeface="+mn-cs"/>
                <a:hlinkClick r:id="rId4" tooltip="Unix"/>
              </a:rPr>
              <a:t>Unix</a:t>
            </a:r>
            <a:r>
              <a:rPr lang="en-US" sz="1200" b="0" i="0" kern="1200" dirty="0">
                <a:solidFill>
                  <a:schemeClr val="tx1"/>
                </a:solidFill>
                <a:effectLst/>
                <a:latin typeface="+mn-lt"/>
                <a:ea typeface="+mn-ea"/>
                <a:cs typeface="+mn-cs"/>
              </a:rPr>
              <a:t> operating system (Thompson &amp; Richie). He also invented the </a:t>
            </a:r>
            <a:r>
              <a:rPr lang="en-US" sz="1200" b="0" i="0" u="none" strike="noStrike" kern="1200" dirty="0">
                <a:solidFill>
                  <a:schemeClr val="tx1"/>
                </a:solidFill>
                <a:effectLst/>
                <a:latin typeface="+mn-lt"/>
                <a:ea typeface="+mn-ea"/>
                <a:cs typeface="+mn-cs"/>
                <a:hlinkClick r:id="rId5" tooltip="B (programming language)"/>
              </a:rPr>
              <a:t>B programming language</a:t>
            </a:r>
            <a:r>
              <a:rPr lang="en-US" sz="1200" b="0" i="0" kern="1200" dirty="0">
                <a:solidFill>
                  <a:schemeClr val="tx1"/>
                </a:solidFill>
                <a:effectLst/>
                <a:latin typeface="+mn-lt"/>
                <a:ea typeface="+mn-ea"/>
                <a:cs typeface="+mn-cs"/>
              </a:rPr>
              <a:t>, the direct predecessor to the </a:t>
            </a:r>
            <a:r>
              <a:rPr lang="en-US" sz="1200" b="0" i="0" u="none" strike="noStrike" kern="1200" dirty="0">
                <a:solidFill>
                  <a:schemeClr val="tx1"/>
                </a:solidFill>
                <a:effectLst/>
                <a:latin typeface="+mn-lt"/>
                <a:ea typeface="+mn-ea"/>
                <a:cs typeface="+mn-cs"/>
                <a:hlinkClick r:id="rId6" tooltip="C (programming language)"/>
              </a:rPr>
              <a:t>C programming language</a:t>
            </a:r>
            <a:r>
              <a:rPr lang="en-US" sz="1200" b="0" i="0" kern="1200" dirty="0">
                <a:solidFill>
                  <a:schemeClr val="tx1"/>
                </a:solidFill>
                <a:effectLst/>
                <a:latin typeface="+mn-lt"/>
                <a:ea typeface="+mn-ea"/>
                <a:cs typeface="+mn-cs"/>
              </a:rPr>
              <a:t>, and was one of the creators and early developers of the </a:t>
            </a:r>
            <a:r>
              <a:rPr lang="en-US" sz="1200" b="0" i="0" u="none" strike="noStrike" kern="1200" dirty="0">
                <a:solidFill>
                  <a:schemeClr val="tx1"/>
                </a:solidFill>
                <a:effectLst/>
                <a:latin typeface="+mn-lt"/>
                <a:ea typeface="+mn-ea"/>
                <a:cs typeface="+mn-cs"/>
                <a:hlinkClick r:id="rId7" tooltip="Plan 9 from Bell Labs"/>
              </a:rPr>
              <a:t>Plan 9</a:t>
            </a:r>
            <a:r>
              <a:rPr lang="en-US" sz="1200" b="0" i="0" kern="1200" dirty="0">
                <a:solidFill>
                  <a:schemeClr val="tx1"/>
                </a:solidFill>
                <a:effectLst/>
                <a:latin typeface="+mn-lt"/>
                <a:ea typeface="+mn-ea"/>
                <a:cs typeface="+mn-cs"/>
              </a:rPr>
              <a:t>operating systems. Since 2006, Thompson has worked at </a:t>
            </a:r>
            <a:r>
              <a:rPr lang="en-US" sz="1200" b="0" i="0" u="none" strike="noStrike" kern="1200" dirty="0">
                <a:solidFill>
                  <a:schemeClr val="tx1"/>
                </a:solidFill>
                <a:effectLst/>
                <a:latin typeface="+mn-lt"/>
                <a:ea typeface="+mn-ea"/>
                <a:cs typeface="+mn-cs"/>
                <a:hlinkClick r:id="rId8" tooltip="Google"/>
              </a:rPr>
              <a:t>Google</a:t>
            </a:r>
            <a:r>
              <a:rPr lang="en-US" sz="1200" b="0" i="0" kern="1200" dirty="0">
                <a:solidFill>
                  <a:schemeClr val="tx1"/>
                </a:solidFill>
                <a:effectLst/>
                <a:latin typeface="+mn-lt"/>
                <a:ea typeface="+mn-ea"/>
                <a:cs typeface="+mn-cs"/>
              </a:rPr>
              <a:t>, where he co-invented the </a:t>
            </a:r>
            <a:r>
              <a:rPr lang="en-US" sz="1200" b="0" i="0" u="none" strike="noStrike" kern="1200" dirty="0">
                <a:solidFill>
                  <a:schemeClr val="tx1"/>
                </a:solidFill>
                <a:effectLst/>
                <a:latin typeface="+mn-lt"/>
                <a:ea typeface="+mn-ea"/>
                <a:cs typeface="+mn-cs"/>
                <a:hlinkClick r:id="rId9" tooltip="Go (programming language)"/>
              </a:rPr>
              <a:t>Go programming language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Robert </a:t>
            </a:r>
            <a:r>
              <a:rPr lang="en-US" sz="1200" b="0" i="0" kern="1200" dirty="0" err="1">
                <a:solidFill>
                  <a:schemeClr val="tx1"/>
                </a:solidFill>
                <a:effectLst/>
                <a:latin typeface="+mn-lt"/>
                <a:ea typeface="+mn-ea"/>
                <a:cs typeface="+mn-cs"/>
              </a:rPr>
              <a:t>Griesemer</a:t>
            </a:r>
            <a:r>
              <a:rPr lang="en-US" sz="1200" b="0" i="0" kern="1200" dirty="0">
                <a:solidFill>
                  <a:schemeClr val="tx1"/>
                </a:solidFill>
                <a:effectLst/>
                <a:latin typeface="+mn-lt"/>
                <a:ea typeface="+mn-ea"/>
                <a:cs typeface="+mn-cs"/>
              </a:rPr>
              <a:t> is one of the initial designers of the Go programming language. Prior to Go, Robert worked on code generation for Google's V8 JavaScript engine, the design and implementation of the domain-specific language Sawzall, the Java </a:t>
            </a:r>
            <a:r>
              <a:rPr lang="en-US" sz="1200" b="0" i="0" kern="1200" dirty="0" err="1">
                <a:solidFill>
                  <a:schemeClr val="tx1"/>
                </a:solidFill>
                <a:effectLst/>
                <a:latin typeface="+mn-lt"/>
                <a:ea typeface="+mn-ea"/>
                <a:cs typeface="+mn-cs"/>
              </a:rPr>
              <a:t>HotSpot</a:t>
            </a:r>
            <a:r>
              <a:rPr lang="en-US" sz="1200" b="0" i="0" kern="1200" dirty="0">
                <a:solidFill>
                  <a:schemeClr val="tx1"/>
                </a:solidFill>
                <a:effectLst/>
                <a:latin typeface="+mn-lt"/>
                <a:ea typeface="+mn-ea"/>
                <a:cs typeface="+mn-cs"/>
              </a:rPr>
              <a:t> virtual machine, and the </a:t>
            </a:r>
            <a:r>
              <a:rPr lang="en-US" sz="1200" b="0" i="0" kern="1200" dirty="0" err="1">
                <a:solidFill>
                  <a:schemeClr val="tx1"/>
                </a:solidFill>
                <a:effectLst/>
                <a:latin typeface="+mn-lt"/>
                <a:ea typeface="+mn-ea"/>
                <a:cs typeface="+mn-cs"/>
              </a:rPr>
              <a:t>Strongtalk</a:t>
            </a:r>
            <a:r>
              <a:rPr lang="en-US" sz="1200" b="0" i="0" kern="1200" dirty="0">
                <a:solidFill>
                  <a:schemeClr val="tx1"/>
                </a:solidFill>
                <a:effectLst/>
                <a:latin typeface="+mn-lt"/>
                <a:ea typeface="+mn-ea"/>
                <a:cs typeface="+mn-cs"/>
              </a:rPr>
              <a:t> system. He once wrote a vectorizing compiler for the Cray Y-MP and an interpreter for APL. He is a fan of things that "just work." Robert holds a Ph.D. in computer science from ETH Zurich, Switzerland.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Robert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Rob</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 Pike</a:t>
            </a:r>
            <a:r>
              <a:rPr lang="en-US" sz="1200" b="0" i="0" kern="1200" dirty="0">
                <a:solidFill>
                  <a:schemeClr val="tx1"/>
                </a:solidFill>
                <a:effectLst/>
                <a:latin typeface="+mn-lt"/>
                <a:ea typeface="+mn-ea"/>
                <a:cs typeface="+mn-cs"/>
              </a:rPr>
              <a:t> (born 1956) is a Canadian </a:t>
            </a:r>
            <a:r>
              <a:rPr lang="en-US" sz="1200" b="0" i="0" u="none" strike="noStrike" kern="1200" dirty="0">
                <a:solidFill>
                  <a:schemeClr val="tx1"/>
                </a:solidFill>
                <a:effectLst/>
                <a:latin typeface="+mn-lt"/>
                <a:ea typeface="+mn-ea"/>
                <a:cs typeface="+mn-cs"/>
                <a:hlinkClick r:id="rId10" tooltip="Programmer"/>
              </a:rPr>
              <a:t>programmer</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1" tooltip="Author"/>
              </a:rPr>
              <a:t>author</a:t>
            </a:r>
            <a:r>
              <a:rPr lang="en-US" sz="1200" b="0" i="0" kern="1200" dirty="0">
                <a:solidFill>
                  <a:schemeClr val="tx1"/>
                </a:solidFill>
                <a:effectLst/>
                <a:latin typeface="+mn-lt"/>
                <a:ea typeface="+mn-ea"/>
                <a:cs typeface="+mn-cs"/>
              </a:rPr>
              <a:t>. He is best known for his work on </a:t>
            </a:r>
            <a:r>
              <a:rPr lang="en-US" sz="1200" b="0" i="0" u="none" strike="noStrike" kern="1200" dirty="0">
                <a:solidFill>
                  <a:schemeClr val="tx1"/>
                </a:solidFill>
                <a:effectLst/>
                <a:latin typeface="+mn-lt"/>
                <a:ea typeface="+mn-ea"/>
                <a:cs typeface="+mn-cs"/>
                <a:hlinkClick r:id="rId9" tooltip="Go (programming language)"/>
              </a:rPr>
              <a:t>Go (programming language)</a:t>
            </a:r>
            <a:r>
              <a:rPr lang="en-US" sz="1200" b="0" i="0" kern="1200" dirty="0">
                <a:solidFill>
                  <a:schemeClr val="tx1"/>
                </a:solidFill>
                <a:effectLst/>
                <a:latin typeface="+mn-lt"/>
                <a:ea typeface="+mn-ea"/>
                <a:cs typeface="+mn-cs"/>
              </a:rPr>
              <a:t> and at </a:t>
            </a:r>
            <a:r>
              <a:rPr lang="en-US" sz="1200" b="0" i="0" u="none" strike="noStrike" kern="1200" dirty="0">
                <a:solidFill>
                  <a:schemeClr val="tx1"/>
                </a:solidFill>
                <a:effectLst/>
                <a:latin typeface="+mn-lt"/>
                <a:ea typeface="+mn-ea"/>
                <a:cs typeface="+mn-cs"/>
                <a:hlinkClick r:id="rId3" tooltip="Bell Labs"/>
              </a:rPr>
              <a:t>Bell Labs</a:t>
            </a:r>
            <a:r>
              <a:rPr lang="en-US" sz="1200" b="0" i="0" kern="1200" dirty="0">
                <a:solidFill>
                  <a:schemeClr val="tx1"/>
                </a:solidFill>
                <a:effectLst/>
                <a:latin typeface="+mn-lt"/>
                <a:ea typeface="+mn-ea"/>
                <a:cs typeface="+mn-cs"/>
              </a:rPr>
              <a:t>, where he was a member of the </a:t>
            </a:r>
            <a:r>
              <a:rPr lang="en-US" sz="1200" b="0" i="0" u="none" strike="noStrike" kern="1200" dirty="0">
                <a:solidFill>
                  <a:schemeClr val="tx1"/>
                </a:solidFill>
                <a:effectLst/>
                <a:latin typeface="+mn-lt"/>
                <a:ea typeface="+mn-ea"/>
                <a:cs typeface="+mn-cs"/>
                <a:hlinkClick r:id="rId4" tooltip="Unix"/>
              </a:rPr>
              <a:t>Unix</a:t>
            </a:r>
            <a:r>
              <a:rPr lang="en-US" sz="1200" b="0" i="0" kern="1200" dirty="0">
                <a:solidFill>
                  <a:schemeClr val="tx1"/>
                </a:solidFill>
                <a:effectLst/>
                <a:latin typeface="+mn-lt"/>
                <a:ea typeface="+mn-ea"/>
                <a:cs typeface="+mn-cs"/>
              </a:rPr>
              <a:t> team and was involved in the creation of the </a:t>
            </a:r>
            <a:r>
              <a:rPr lang="en-US" sz="1200" b="0" i="0" u="none" strike="noStrike" kern="1200" dirty="0">
                <a:solidFill>
                  <a:schemeClr val="tx1"/>
                </a:solidFill>
                <a:effectLst/>
                <a:latin typeface="+mn-lt"/>
                <a:ea typeface="+mn-ea"/>
                <a:cs typeface="+mn-cs"/>
                <a:hlinkClick r:id="rId7" tooltip="Plan 9 from Bell Labs"/>
              </a:rPr>
              <a:t>Plan 9 from Bell Labs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2" tooltip="Inferno (operating system)"/>
              </a:rPr>
              <a:t>Inferno</a:t>
            </a:r>
            <a:r>
              <a:rPr lang="en-US" sz="1200" b="0" i="0" kern="1200" dirty="0">
                <a:solidFill>
                  <a:schemeClr val="tx1"/>
                </a:solidFill>
                <a:effectLst/>
                <a:latin typeface="+mn-lt"/>
                <a:ea typeface="+mn-ea"/>
                <a:cs typeface="+mn-cs"/>
              </a:rPr>
              <a:t> operating systems, as well as the </a:t>
            </a:r>
            <a:r>
              <a:rPr lang="en-US" sz="1200" b="0" i="0" u="none" strike="noStrike" kern="1200" dirty="0">
                <a:solidFill>
                  <a:schemeClr val="tx1"/>
                </a:solidFill>
                <a:effectLst/>
                <a:latin typeface="+mn-lt"/>
                <a:ea typeface="+mn-ea"/>
                <a:cs typeface="+mn-cs"/>
                <a:hlinkClick r:id="rId13" tooltip="Limbo programming language"/>
              </a:rPr>
              <a:t>Limbo programming language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2</a:t>
            </a:fld>
            <a:endParaRPr lang="en-US"/>
          </a:p>
        </p:txBody>
      </p:sp>
    </p:spTree>
    <p:extLst>
      <p:ext uri="{BB962C8B-B14F-4D97-AF65-F5344CB8AC3E}">
        <p14:creationId xmlns:p14="http://schemas.microsoft.com/office/powerpoint/2010/main" val="207208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Sun/Oracle VM is written in C++. The BEA/</a:t>
            </a:r>
            <a:r>
              <a:rPr lang="en-US" sz="1200" b="0" i="0" kern="1200" dirty="0" err="1">
                <a:solidFill>
                  <a:schemeClr val="tx1"/>
                </a:solidFill>
                <a:effectLst/>
                <a:latin typeface="+mn-lt"/>
                <a:ea typeface="+mn-ea"/>
                <a:cs typeface="+mn-cs"/>
              </a:rPr>
              <a:t>Weblogic</a:t>
            </a:r>
            <a:r>
              <a:rPr lang="en-US" sz="1200" b="0" i="0" kern="1200" dirty="0">
                <a:solidFill>
                  <a:schemeClr val="tx1"/>
                </a:solidFill>
                <a:effectLst/>
                <a:latin typeface="+mn-lt"/>
                <a:ea typeface="+mn-ea"/>
                <a:cs typeface="+mn-cs"/>
              </a:rPr>
              <a:t>/Oracle VM is written in C. IBM's J9 is (I believe) written in C++. There are a couple of VMs actually written in Java, and one even written in Lisp. The vast majority of JVMs also include assembler code to speed certain "hot" areas.</a:t>
            </a:r>
            <a:endParaRPr lang="en-US" dirty="0"/>
          </a:p>
          <a:p>
            <a:endParaRPr lang="en-US" dirty="0"/>
          </a:p>
          <a:p>
            <a:endParaRPr lang="en-US" dirty="0"/>
          </a:p>
          <a:p>
            <a:r>
              <a:rPr lang="en-US" dirty="0"/>
              <a:t>A AL</a:t>
            </a:r>
          </a:p>
        </p:txBody>
      </p:sp>
      <p:sp>
        <p:nvSpPr>
          <p:cNvPr id="4" name="Slide Number Placeholder 3"/>
          <p:cNvSpPr>
            <a:spLocks noGrp="1"/>
          </p:cNvSpPr>
          <p:nvPr>
            <p:ph type="sldNum" sz="quarter" idx="5"/>
          </p:nvPr>
        </p:nvSpPr>
        <p:spPr/>
        <p:txBody>
          <a:bodyPr/>
          <a:lstStyle/>
          <a:p>
            <a:fld id="{A8AD475B-7B57-F048-83D1-080232D4DD43}" type="slidenum">
              <a:rPr lang="en-US" smtClean="0"/>
              <a:t>25</a:t>
            </a:fld>
            <a:endParaRPr lang="en-US"/>
          </a:p>
        </p:txBody>
      </p:sp>
    </p:spTree>
    <p:extLst>
      <p:ext uri="{BB962C8B-B14F-4D97-AF65-F5344CB8AC3E}">
        <p14:creationId xmlns:p14="http://schemas.microsoft.com/office/powerpoint/2010/main" val="247298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core language with basic alphabets and goals/rules/ constraints.</a:t>
            </a:r>
          </a:p>
          <a:p>
            <a:r>
              <a:rPr lang="en-US" dirty="0"/>
              <a:t>Standard Libraries….define interfaces in these standard libraries.</a:t>
            </a:r>
          </a:p>
          <a:p>
            <a:endParaRPr lang="en-US" dirty="0"/>
          </a:p>
          <a:p>
            <a:r>
              <a:rPr lang="en-US" dirty="0"/>
              <a:t>With so much work already </a:t>
            </a:r>
            <a:r>
              <a:rPr lang="en-US" dirty="0" err="1"/>
              <a:t>done..most</a:t>
            </a:r>
            <a:r>
              <a:rPr lang="en-US" dirty="0"/>
              <a:t> of the core things are in C applications are in C++ (things I can say </a:t>
            </a:r>
          </a:p>
          <a:p>
            <a:endParaRPr lang="en-US" dirty="0"/>
          </a:p>
          <a:p>
            <a:endParaRPr lang="en-US" dirty="0"/>
          </a:p>
          <a:p>
            <a:r>
              <a:rPr lang="en-US" dirty="0"/>
              <a:t>If you want to participate…</a:t>
            </a:r>
          </a:p>
          <a:p>
            <a:r>
              <a:rPr lang="en-US" dirty="0"/>
              <a:t>There are lots of things to do.</a:t>
            </a:r>
          </a:p>
          <a:p>
            <a:r>
              <a:rPr lang="en-US" dirty="0"/>
              <a:t>        Convert C libraries, tools, </a:t>
            </a:r>
            <a:r>
              <a:rPr lang="en-US" dirty="0" err="1"/>
              <a:t>programns</a:t>
            </a:r>
            <a:r>
              <a:rPr lang="en-US" dirty="0"/>
              <a:t>.</a:t>
            </a:r>
          </a:p>
          <a:p>
            <a:endParaRPr lang="en-US" dirty="0"/>
          </a:p>
          <a:p>
            <a:r>
              <a:rPr lang="en-US" dirty="0"/>
              <a:t>C is very close to hardware… you have to understand benefits of converting from C to 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Sun/Oracle VM is written in C++. The BEA/</a:t>
            </a:r>
            <a:r>
              <a:rPr lang="en-US" sz="1200" b="0" i="0" kern="1200" dirty="0" err="1">
                <a:solidFill>
                  <a:schemeClr val="tx1"/>
                </a:solidFill>
                <a:effectLst/>
                <a:latin typeface="+mn-lt"/>
                <a:ea typeface="+mn-ea"/>
                <a:cs typeface="+mn-cs"/>
              </a:rPr>
              <a:t>Weblogic</a:t>
            </a:r>
            <a:r>
              <a:rPr lang="en-US" sz="1200" b="0" i="0" kern="1200" dirty="0">
                <a:solidFill>
                  <a:schemeClr val="tx1"/>
                </a:solidFill>
                <a:effectLst/>
                <a:latin typeface="+mn-lt"/>
                <a:ea typeface="+mn-ea"/>
                <a:cs typeface="+mn-cs"/>
              </a:rPr>
              <a:t>/Oracle VM is written in C. IBM's J9 is (I believe) written in C++. There are a couple of VMs actually written in Java, and one even written in Lisp. The vast majority of JVMs also include assembler code to speed certain "hot" areas.</a:t>
            </a:r>
            <a:endParaRPr lang="en-US" dirty="0"/>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26</a:t>
            </a:fld>
            <a:endParaRPr lang="en-US"/>
          </a:p>
        </p:txBody>
      </p:sp>
    </p:spTree>
    <p:extLst>
      <p:ext uri="{BB962C8B-B14F-4D97-AF65-F5344CB8AC3E}">
        <p14:creationId xmlns:p14="http://schemas.microsoft.com/office/powerpoint/2010/main" val="208575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easy to write.</a:t>
            </a:r>
          </a:p>
          <a:p>
            <a:r>
              <a:rPr lang="en-US" dirty="0"/>
              <a:t>Minimal: Only one way to do a thing. ( only for 4 loop ,no repeat/until)</a:t>
            </a:r>
          </a:p>
          <a:p>
            <a:endParaRPr lang="en-US" dirty="0"/>
          </a:p>
          <a:p>
            <a:r>
              <a:rPr lang="en-US" dirty="0"/>
              <a:t>Able to call </a:t>
            </a:r>
            <a:r>
              <a:rPr lang="en-US" dirty="0" err="1"/>
              <a:t>method,any</a:t>
            </a:r>
            <a:r>
              <a:rPr lang="en-US" dirty="0"/>
              <a:t> instance of any type</a:t>
            </a:r>
          </a:p>
          <a:p>
            <a:r>
              <a:rPr lang="en-US" dirty="0"/>
              <a:t>Methods of instance of any class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31</a:t>
            </a:fld>
            <a:endParaRPr lang="en-US"/>
          </a:p>
        </p:txBody>
      </p:sp>
    </p:spTree>
    <p:extLst>
      <p:ext uri="{BB962C8B-B14F-4D97-AF65-F5344CB8AC3E}">
        <p14:creationId xmlns:p14="http://schemas.microsoft.com/office/powerpoint/2010/main" val="239782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a new version of a language comes. There are more features, more libraries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32</a:t>
            </a:fld>
            <a:endParaRPr lang="en-US"/>
          </a:p>
        </p:txBody>
      </p:sp>
    </p:spTree>
    <p:extLst>
      <p:ext uri="{BB962C8B-B14F-4D97-AF65-F5344CB8AC3E}">
        <p14:creationId xmlns:p14="http://schemas.microsoft.com/office/powerpoint/2010/main" val="304427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/exploring-code/why-should-you-learn-go-f607681fad65</a:t>
            </a:r>
          </a:p>
          <a:p>
            <a:endParaRPr lang="en-US" dirty="0"/>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33</a:t>
            </a:fld>
            <a:endParaRPr lang="en-US"/>
          </a:p>
        </p:txBody>
      </p:sp>
    </p:spTree>
    <p:extLst>
      <p:ext uri="{BB962C8B-B14F-4D97-AF65-F5344CB8AC3E}">
        <p14:creationId xmlns:p14="http://schemas.microsoft.com/office/powerpoint/2010/main" val="335308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issue here is that when you create the local variable it is allocated on the stack and is therefore unavailable once the function finishes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 performs pointer escape analysis. If the pointer escapes the local stack, which it does in this case, the object is allocated on the heap. If it doesn't escape the local function, the compiler is free to allocate it on the stack (although it makes no guarantees; it depends on whether the pointer escape analysis can prove that the pointer stays local to this function).</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38</a:t>
            </a:fld>
            <a:endParaRPr lang="en-US"/>
          </a:p>
        </p:txBody>
      </p:sp>
    </p:spTree>
    <p:extLst>
      <p:ext uri="{BB962C8B-B14F-4D97-AF65-F5344CB8AC3E}">
        <p14:creationId xmlns:p14="http://schemas.microsoft.com/office/powerpoint/2010/main" val="344031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issue here is that when you create the local variable it is allocated on the stack and is therefore unavailable once the function finishes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 performs pointer escape analysis. If the pointer escapes the local stack, which it does in this case, the object is allocated on the heap. If it doesn't escape the local function, the compiler is free to allocate it on the stack (although it makes no guarantees; it depends on whether the pointer escape analysis can prove that the pointer stays local to this function).</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39</a:t>
            </a:fld>
            <a:endParaRPr lang="en-US"/>
          </a:p>
        </p:txBody>
      </p:sp>
    </p:spTree>
    <p:extLst>
      <p:ext uri="{BB962C8B-B14F-4D97-AF65-F5344CB8AC3E}">
        <p14:creationId xmlns:p14="http://schemas.microsoft.com/office/powerpoint/2010/main" val="726173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issue here is that when you create the local variable it is allocated on the stack and is therefore unavailable once the function finishes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 performs pointer escape analysis. If the pointer escapes the local stack, which it does in this case, the object is allocated on the heap. If it doesn't escape the local function, the compiler is free to allocate it on the stack (although it makes no guarantees; it depends on whether the pointer escape analysis can prove that the pointer stays local to this function).</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40</a:t>
            </a:fld>
            <a:endParaRPr lang="en-US"/>
          </a:p>
        </p:txBody>
      </p:sp>
    </p:spTree>
    <p:extLst>
      <p:ext uri="{BB962C8B-B14F-4D97-AF65-F5344CB8AC3E}">
        <p14:creationId xmlns:p14="http://schemas.microsoft.com/office/powerpoint/2010/main" val="95618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issue here is that when you create the local variable it is allocated on the stack and is therefore unavailable once the function finishes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 performs pointer escape analysis. If the pointer escapes the local stack, which it does in this case, the object is allocated on the heap. If it doesn't escape the local function, the compiler is free to allocate it on the stack (although it makes no guarantees; it depends on whether the pointer escape analysis can prove that the pointer stays local to this function).</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41</a:t>
            </a:fld>
            <a:endParaRPr lang="en-US"/>
          </a:p>
        </p:txBody>
      </p:sp>
    </p:spTree>
    <p:extLst>
      <p:ext uri="{BB962C8B-B14F-4D97-AF65-F5344CB8AC3E}">
        <p14:creationId xmlns:p14="http://schemas.microsoft.com/office/powerpoint/2010/main" val="318864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issue here is that when you create the local variable it is allocated on the stack and is therefore unavailable once the function finishes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 performs pointer escape analysis. If the pointer escapes the local stack, which it does in this case, the object is allocated on the heap. If it doesn't escape the local function, the compiler is free to allocate it on the stack (although it makes no guarantees; it depends on whether the pointer escape analysis can prove that the pointer stays local to this function).</a:t>
            </a:r>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42</a:t>
            </a:fld>
            <a:endParaRPr lang="en-US"/>
          </a:p>
        </p:txBody>
      </p:sp>
    </p:spTree>
    <p:extLst>
      <p:ext uri="{BB962C8B-B14F-4D97-AF65-F5344CB8AC3E}">
        <p14:creationId xmlns:p14="http://schemas.microsoft.com/office/powerpoint/2010/main" val="318466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Thousands of engineers work on the code, at the "head" of a single tree comprising all the software, so from day to day there are significant changes to all levels of the tree.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A large </a:t>
            </a:r>
            <a:r>
              <a:rPr lang="en-US" sz="3600" dirty="0">
                <a:hlinkClick r:id="rId3"/>
              </a:rPr>
              <a:t>custom-designed distributed build system</a:t>
            </a:r>
            <a:r>
              <a:rPr lang="en-US" sz="3600" dirty="0"/>
              <a:t> makes development at this scale feasible, but it's still big.</a:t>
            </a:r>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4</a:t>
            </a:fld>
            <a:endParaRPr lang="en-US"/>
          </a:p>
        </p:txBody>
      </p:sp>
    </p:spTree>
    <p:extLst>
      <p:ext uri="{BB962C8B-B14F-4D97-AF65-F5344CB8AC3E}">
        <p14:creationId xmlns:p14="http://schemas.microsoft.com/office/powerpoint/2010/main" val="402395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features of a language don't address these issues. </a:t>
            </a:r>
          </a:p>
        </p:txBody>
      </p:sp>
      <p:sp>
        <p:nvSpPr>
          <p:cNvPr id="4" name="Slide Number Placeholder 3"/>
          <p:cNvSpPr>
            <a:spLocks noGrp="1"/>
          </p:cNvSpPr>
          <p:nvPr>
            <p:ph type="sldNum" sz="quarter" idx="5"/>
          </p:nvPr>
        </p:nvSpPr>
        <p:spPr/>
        <p:txBody>
          <a:bodyPr/>
          <a:lstStyle/>
          <a:p>
            <a:fld id="{A8AD475B-7B57-F048-83D1-080232D4DD43}" type="slidenum">
              <a:rPr lang="en-US" smtClean="0"/>
              <a:t>6</a:t>
            </a:fld>
            <a:endParaRPr lang="en-US"/>
          </a:p>
        </p:txBody>
      </p:sp>
    </p:spTree>
    <p:extLst>
      <p:ext uri="{BB962C8B-B14F-4D97-AF65-F5344CB8AC3E}">
        <p14:creationId xmlns:p14="http://schemas.microsoft.com/office/powerpoint/2010/main" val="343862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stackoverflow.com</a:t>
            </a:r>
            <a:r>
              <a:rPr lang="en-US" dirty="0"/>
              <a:t>/questions/19099121/remove-unused-jars-from-project</a:t>
            </a:r>
          </a:p>
        </p:txBody>
      </p:sp>
      <p:sp>
        <p:nvSpPr>
          <p:cNvPr id="4" name="Slide Number Placeholder 3"/>
          <p:cNvSpPr>
            <a:spLocks noGrp="1"/>
          </p:cNvSpPr>
          <p:nvPr>
            <p:ph type="sldNum" sz="quarter" idx="5"/>
          </p:nvPr>
        </p:nvSpPr>
        <p:spPr/>
        <p:txBody>
          <a:bodyPr/>
          <a:lstStyle/>
          <a:p>
            <a:fld id="{A8AD475B-7B57-F048-83D1-080232D4DD43}" type="slidenum">
              <a:rPr lang="en-US" smtClean="0"/>
              <a:t>7</a:t>
            </a:fld>
            <a:endParaRPr lang="en-US"/>
          </a:p>
        </p:txBody>
      </p:sp>
    </p:spTree>
    <p:extLst>
      <p:ext uri="{BB962C8B-B14F-4D97-AF65-F5344CB8AC3E}">
        <p14:creationId xmlns:p14="http://schemas.microsoft.com/office/powerpoint/2010/main" val="287954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AD475B-7B57-F048-83D1-080232D4DD43}" type="slidenum">
              <a:rPr lang="en-US" smtClean="0"/>
              <a:t>9</a:t>
            </a:fld>
            <a:endParaRPr lang="en-US"/>
          </a:p>
        </p:txBody>
      </p:sp>
    </p:spTree>
    <p:extLst>
      <p:ext uri="{BB962C8B-B14F-4D97-AF65-F5344CB8AC3E}">
        <p14:creationId xmlns:p14="http://schemas.microsoft.com/office/powerpoint/2010/main" val="110140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12</a:t>
            </a:fld>
            <a:endParaRPr lang="en-US"/>
          </a:p>
        </p:txBody>
      </p:sp>
    </p:spTree>
    <p:extLst>
      <p:ext uri="{BB962C8B-B14F-4D97-AF65-F5344CB8AC3E}">
        <p14:creationId xmlns:p14="http://schemas.microsoft.com/office/powerpoint/2010/main" val="45350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 does provide mechanisms for handling exceptional situations such as division by zero. A pair of built-in functions called </a:t>
            </a:r>
            <a:r>
              <a:rPr lang="en-US" dirty="0"/>
              <a:t>panic</a:t>
            </a:r>
            <a:r>
              <a:rPr lang="en-US" sz="1200" b="0" i="0" kern="1200" dirty="0">
                <a:solidFill>
                  <a:schemeClr val="tx1"/>
                </a:solidFill>
                <a:effectLst/>
                <a:latin typeface="+mn-lt"/>
                <a:ea typeface="+mn-ea"/>
                <a:cs typeface="+mn-cs"/>
              </a:rPr>
              <a:t> and </a:t>
            </a:r>
            <a:r>
              <a:rPr lang="en-US" dirty="0"/>
              <a:t>recover</a:t>
            </a:r>
            <a:r>
              <a:rPr lang="en-US" sz="1200" b="0" i="0" kern="1200" dirty="0">
                <a:solidFill>
                  <a:schemeClr val="tx1"/>
                </a:solidFill>
                <a:effectLst/>
                <a:latin typeface="+mn-lt"/>
                <a:ea typeface="+mn-ea"/>
                <a:cs typeface="+mn-cs"/>
              </a:rPr>
              <a:t> allow the programmer to protect against such things. </a:t>
            </a:r>
          </a:p>
          <a:p>
            <a:r>
              <a:rPr lang="en-US" sz="1200" b="0" i="0" kern="1200" dirty="0">
                <a:solidFill>
                  <a:schemeClr val="tx1"/>
                </a:solidFill>
                <a:effectLst/>
                <a:latin typeface="+mn-lt"/>
                <a:ea typeface="+mn-ea"/>
                <a:cs typeface="+mn-cs"/>
              </a:rPr>
              <a:t>However, these functions are intentionally clumsy, rarely used, and not integrated into the library the way, say, Java libraries use exceptions.)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there is nothing truly exceptional about errors in computer programs. For instance, the inability to open a file is a common issue that does not deserve special linguistic constructs; if and return are fine.</a:t>
            </a:r>
          </a:p>
          <a:p>
            <a:r>
              <a:rPr lang="en-US" sz="1200" b="0" i="0" kern="1200" dirty="0">
                <a:solidFill>
                  <a:schemeClr val="tx1"/>
                </a:solidFill>
                <a:effectLst/>
                <a:latin typeface="+mn-lt"/>
                <a:ea typeface="+mn-ea"/>
                <a:cs typeface="+mn-cs"/>
              </a:rPr>
              <a:t>f, err := </a:t>
            </a:r>
            <a:r>
              <a:rPr lang="en-US" sz="1200" b="0" i="0" kern="1200" dirty="0" err="1">
                <a:solidFill>
                  <a:schemeClr val="tx1"/>
                </a:solidFill>
                <a:effectLst/>
                <a:latin typeface="+mn-lt"/>
                <a:ea typeface="+mn-ea"/>
                <a:cs typeface="+mn-cs"/>
              </a:rPr>
              <a:t>os.Open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fileName</a:t>
            </a:r>
            <a:r>
              <a:rPr lang="en-US" sz="1200" b="0" i="0" kern="1200" dirty="0">
                <a:solidFill>
                  <a:schemeClr val="tx1"/>
                </a:solidFill>
                <a:effectLst/>
                <a:latin typeface="+mn-lt"/>
                <a:ea typeface="+mn-ea"/>
                <a:cs typeface="+mn-cs"/>
              </a:rPr>
              <a:t>) if err != nil { return err }</a:t>
            </a:r>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21</a:t>
            </a:fld>
            <a:endParaRPr lang="en-US"/>
          </a:p>
        </p:txBody>
      </p:sp>
    </p:spTree>
    <p:extLst>
      <p:ext uri="{BB962C8B-B14F-4D97-AF65-F5344CB8AC3E}">
        <p14:creationId xmlns:p14="http://schemas.microsoft.com/office/powerpoint/2010/main" val="134521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programing language is described by a combination of semantics and syntax. </a:t>
            </a:r>
          </a:p>
          <a:p>
            <a:r>
              <a:rPr lang="en-US" dirty="0"/>
              <a:t>           The </a:t>
            </a:r>
            <a:r>
              <a:rPr lang="en-US" b="1" dirty="0"/>
              <a:t>semantics</a:t>
            </a:r>
            <a:r>
              <a:rPr lang="en-US" dirty="0"/>
              <a:t> gives meaning of every construct that is possible in that programming language and </a:t>
            </a:r>
            <a:r>
              <a:rPr lang="en-US" b="1" dirty="0"/>
              <a:t>syntax</a:t>
            </a:r>
            <a:r>
              <a:rPr lang="en-US" dirty="0"/>
              <a:t> give us its structure.</a:t>
            </a:r>
          </a:p>
          <a:p>
            <a:endParaRPr lang="en-US" dirty="0"/>
          </a:p>
          <a:p>
            <a:r>
              <a:rPr lang="en-US" dirty="0"/>
              <a:t>A programming language has a Grammar</a:t>
            </a:r>
          </a:p>
          <a:p>
            <a:endParaRPr lang="en-US" dirty="0"/>
          </a:p>
          <a:p>
            <a:r>
              <a:rPr lang="en-US" dirty="0"/>
              <a:t>CFG: Context Free Grammar: is a certain type of formal grammar.</a:t>
            </a:r>
          </a:p>
          <a:p>
            <a:endParaRPr lang="en-US" dirty="0"/>
          </a:p>
          <a:p>
            <a:endParaRPr lang="en-US" dirty="0"/>
          </a:p>
          <a:p>
            <a:endParaRPr lang="en-US" dirty="0"/>
          </a:p>
          <a:p>
            <a:r>
              <a:rPr lang="en-US" sz="1200" b="0" i="0" kern="1200" dirty="0">
                <a:solidFill>
                  <a:schemeClr val="tx1"/>
                </a:solidFill>
                <a:effectLst/>
                <a:latin typeface="+mn-lt"/>
                <a:ea typeface="+mn-ea"/>
                <a:cs typeface="+mn-cs"/>
              </a:rPr>
              <a:t>A context-free grammar </a:t>
            </a:r>
            <a:r>
              <a:rPr lang="en-US" sz="1200" b="0" i="1" kern="1200" dirty="0">
                <a:solidFill>
                  <a:schemeClr val="tx1"/>
                </a:solidFill>
                <a:effectLst/>
                <a:latin typeface="+mn-lt"/>
                <a:ea typeface="+mn-ea"/>
                <a:cs typeface="+mn-cs"/>
              </a:rPr>
              <a:t>G</a:t>
            </a:r>
            <a:r>
              <a:rPr lang="en-US" sz="1200" b="0" i="0" kern="1200" dirty="0">
                <a:solidFill>
                  <a:schemeClr val="tx1"/>
                </a:solidFill>
                <a:effectLst/>
                <a:latin typeface="+mn-lt"/>
                <a:ea typeface="+mn-ea"/>
                <a:cs typeface="+mn-cs"/>
              </a:rPr>
              <a:t> is defined by the 4-</a:t>
            </a:r>
            <a:r>
              <a:rPr lang="en-US" sz="1200" b="0" i="0" u="none" strike="noStrike" kern="1200" dirty="0">
                <a:solidFill>
                  <a:schemeClr val="tx1"/>
                </a:solidFill>
                <a:effectLst/>
                <a:latin typeface="+mn-lt"/>
                <a:ea typeface="+mn-ea"/>
                <a:cs typeface="+mn-cs"/>
                <a:hlinkClick r:id="rId3" tooltip="Tuple"/>
              </a:rPr>
              <a:t>tuple</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[5]</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G=(V, E(sigma) ,R,S)} where</a:t>
            </a:r>
          </a:p>
          <a:p>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is a finite set; each element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v\in V} is called </a:t>
            </a:r>
            <a:r>
              <a:rPr lang="en-US" sz="1200" b="0" i="1" kern="1200" dirty="0">
                <a:solidFill>
                  <a:schemeClr val="tx1"/>
                </a:solidFill>
                <a:effectLst/>
                <a:latin typeface="+mn-lt"/>
                <a:ea typeface="+mn-ea"/>
                <a:cs typeface="+mn-cs"/>
              </a:rPr>
              <a:t>a nonterminal character</a:t>
            </a:r>
            <a:r>
              <a:rPr lang="en-US" sz="1200" b="0" i="0" kern="1200" dirty="0">
                <a:solidFill>
                  <a:schemeClr val="tx1"/>
                </a:solidFill>
                <a:effectLst/>
                <a:latin typeface="+mn-lt"/>
                <a:ea typeface="+mn-ea"/>
                <a:cs typeface="+mn-cs"/>
              </a:rPr>
              <a:t> or a </a:t>
            </a:r>
            <a:r>
              <a:rPr lang="en-US" sz="1200" b="0" i="1" kern="1200" dirty="0">
                <a:solidFill>
                  <a:schemeClr val="tx1"/>
                </a:solidFill>
                <a:effectLst/>
                <a:latin typeface="+mn-lt"/>
                <a:ea typeface="+mn-ea"/>
                <a:cs typeface="+mn-cs"/>
              </a:rPr>
              <a:t>variable</a:t>
            </a:r>
            <a:r>
              <a:rPr lang="en-US" sz="1200" b="0" i="0" kern="1200" dirty="0">
                <a:solidFill>
                  <a:schemeClr val="tx1"/>
                </a:solidFill>
                <a:effectLst/>
                <a:latin typeface="+mn-lt"/>
                <a:ea typeface="+mn-ea"/>
                <a:cs typeface="+mn-cs"/>
              </a:rPr>
              <a:t>. Each variable represents a different type of phrase or clause in the sentence. Variables are also sometimes called syntactic categories. Each variable defines a sub-language of the language defined by </a:t>
            </a:r>
            <a:r>
              <a:rPr lang="en-US" sz="1200" b="0" i="1" kern="1200" dirty="0">
                <a:solidFill>
                  <a:schemeClr val="tx1"/>
                </a:solidFill>
                <a:effectLst/>
                <a:latin typeface="+mn-lt"/>
                <a:ea typeface="+mn-ea"/>
                <a:cs typeface="+mn-cs"/>
              </a:rPr>
              <a:t>G</a:t>
            </a:r>
            <a:r>
              <a:rPr lang="en-US" sz="1200" b="0" i="0" kern="1200" dirty="0">
                <a:solidFill>
                  <a:schemeClr val="tx1"/>
                </a:solidFill>
                <a:effectLst/>
                <a:latin typeface="+mn-lt"/>
                <a:ea typeface="+mn-ea"/>
                <a:cs typeface="+mn-cs"/>
              </a:rPr>
              <a:t>.</a:t>
            </a:r>
          </a:p>
          <a:p>
            <a:r>
              <a:rPr lang="el-GR" sz="1200" b="0" i="0" kern="1200" dirty="0">
                <a:solidFill>
                  <a:schemeClr val="tx1"/>
                </a:solidFill>
                <a:effectLst/>
                <a:latin typeface="+mn-lt"/>
                <a:ea typeface="+mn-ea"/>
                <a:cs typeface="+mn-cs"/>
              </a:rPr>
              <a:t>Σ </a:t>
            </a:r>
            <a:r>
              <a:rPr lang="en-US" sz="1200" b="0" i="0" kern="1200" dirty="0">
                <a:solidFill>
                  <a:schemeClr val="tx1"/>
                </a:solidFill>
                <a:effectLst/>
                <a:latin typeface="+mn-lt"/>
                <a:ea typeface="+mn-ea"/>
                <a:cs typeface="+mn-cs"/>
              </a:rPr>
              <a:t>is a finite set of </a:t>
            </a:r>
            <a:r>
              <a:rPr lang="en-US" sz="1200" b="0" i="1" kern="1200" dirty="0">
                <a:solidFill>
                  <a:schemeClr val="tx1"/>
                </a:solidFill>
                <a:effectLst/>
                <a:latin typeface="+mn-lt"/>
                <a:ea typeface="+mn-ea"/>
                <a:cs typeface="+mn-cs"/>
              </a:rPr>
              <a:t>terminal</a:t>
            </a:r>
            <a:r>
              <a:rPr lang="en-US" sz="1200" b="0" i="0" kern="1200" dirty="0">
                <a:solidFill>
                  <a:schemeClr val="tx1"/>
                </a:solidFill>
                <a:effectLst/>
                <a:latin typeface="+mn-lt"/>
                <a:ea typeface="+mn-ea"/>
                <a:cs typeface="+mn-cs"/>
              </a:rPr>
              <a:t>s, disjoint from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which make up the actual content of the sentence. The set of terminals is the alphabet of the language defined by the grammar </a:t>
            </a:r>
            <a:r>
              <a:rPr lang="en-US" sz="1200" b="0" i="1" kern="1200" dirty="0">
                <a:solidFill>
                  <a:schemeClr val="tx1"/>
                </a:solidFill>
                <a:effectLst/>
                <a:latin typeface="+mn-lt"/>
                <a:ea typeface="+mn-ea"/>
                <a:cs typeface="+mn-cs"/>
              </a:rPr>
              <a:t>G</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is a finite relation from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(V\cup \Sigma )^{*}}, where the asterisk represents the </a:t>
            </a:r>
            <a:r>
              <a:rPr lang="en-US" sz="1200" b="0" i="0" u="none" strike="noStrike" kern="1200" dirty="0">
                <a:solidFill>
                  <a:schemeClr val="tx1"/>
                </a:solidFill>
                <a:effectLst/>
                <a:latin typeface="+mn-lt"/>
                <a:ea typeface="+mn-ea"/>
                <a:cs typeface="+mn-cs"/>
                <a:hlinkClick r:id="rId5" tooltip="Kleene star"/>
              </a:rPr>
              <a:t>Kleene star</a:t>
            </a:r>
            <a:r>
              <a:rPr lang="en-US" sz="1200" b="0" i="0" kern="1200" dirty="0">
                <a:solidFill>
                  <a:schemeClr val="tx1"/>
                </a:solidFill>
                <a:effectLst/>
                <a:latin typeface="+mn-lt"/>
                <a:ea typeface="+mn-ea"/>
                <a:cs typeface="+mn-cs"/>
              </a:rPr>
              <a:t> operation. The members of </a:t>
            </a:r>
            <a:r>
              <a:rPr lang="en-US" sz="1200" b="0" i="1"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are called the </a:t>
            </a:r>
            <a:r>
              <a:rPr lang="en-US" sz="1200" b="0" i="1" kern="1200" dirty="0">
                <a:solidFill>
                  <a:schemeClr val="tx1"/>
                </a:solidFill>
                <a:effectLst/>
                <a:latin typeface="+mn-lt"/>
                <a:ea typeface="+mn-ea"/>
                <a:cs typeface="+mn-cs"/>
              </a:rPr>
              <a:t>(rewrite) rule</a:t>
            </a:r>
            <a:r>
              <a:rPr lang="en-US" sz="1200" b="0" i="0" kern="1200" dirty="0">
                <a:solidFill>
                  <a:schemeClr val="tx1"/>
                </a:solidFill>
                <a:effectLst/>
                <a:latin typeface="+mn-lt"/>
                <a:ea typeface="+mn-ea"/>
                <a:cs typeface="+mn-cs"/>
              </a:rPr>
              <a:t>s or </a:t>
            </a:r>
            <a:r>
              <a:rPr lang="en-US" sz="1200" b="0" i="1" kern="1200" dirty="0">
                <a:solidFill>
                  <a:schemeClr val="tx1"/>
                </a:solidFill>
                <a:effectLst/>
                <a:latin typeface="+mn-lt"/>
                <a:ea typeface="+mn-ea"/>
                <a:cs typeface="+mn-cs"/>
              </a:rPr>
              <a:t>production</a:t>
            </a:r>
            <a:r>
              <a:rPr lang="en-US" sz="1200" b="0" i="0" kern="1200" dirty="0">
                <a:solidFill>
                  <a:schemeClr val="tx1"/>
                </a:solidFill>
                <a:effectLst/>
                <a:latin typeface="+mn-lt"/>
                <a:ea typeface="+mn-ea"/>
                <a:cs typeface="+mn-cs"/>
              </a:rPr>
              <a:t>s of the grammar. (also commonly symbolized by 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is the start variable (or start symbol), used to represent the whole sentence (or program). It must be an element of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23</a:t>
            </a:fld>
            <a:endParaRPr lang="en-US"/>
          </a:p>
        </p:txBody>
      </p:sp>
    </p:spTree>
    <p:extLst>
      <p:ext uri="{BB962C8B-B14F-4D97-AF65-F5344CB8AC3E}">
        <p14:creationId xmlns:p14="http://schemas.microsoft.com/office/powerpoint/2010/main" val="2123295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AD475B-7B57-F048-83D1-080232D4DD43}" type="slidenum">
              <a:rPr lang="en-US" smtClean="0"/>
              <a:t>24</a:t>
            </a:fld>
            <a:endParaRPr lang="en-US"/>
          </a:p>
        </p:txBody>
      </p:sp>
    </p:spTree>
    <p:extLst>
      <p:ext uri="{BB962C8B-B14F-4D97-AF65-F5344CB8AC3E}">
        <p14:creationId xmlns:p14="http://schemas.microsoft.com/office/powerpoint/2010/main" val="164789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508-0588-1A45-9325-62303AFC8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A10FC9-EB8A-6C41-BA30-F55C3C8CB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766CD5-A8A2-6946-B6CC-31A48C1FBBA4}"/>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D27F40E7-2CCF-CC40-BF38-F1E98F357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B1128-1378-1540-A7E2-C6840441F6CC}"/>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227268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260E-DA08-0443-A214-56B973E22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F270B3-1DFE-EB4C-B7E5-05B2D37834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96B14-632F-A544-BF8C-9669542E02BF}"/>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4F84B4F3-82A1-CF4E-9C99-7BBE9FA01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8067D-4EDE-264F-9666-74D8C312AD92}"/>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89031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66DF-5C54-3D42-8722-9C13AA084A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9DADDB-1F50-5145-9172-508B40D2E7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58E15-8386-1143-B9C6-19FBA0F72780}"/>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B9682D00-0563-7441-8944-45FDE6AAC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CD5C4-3633-EF4F-80B2-B99939E247AA}"/>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12362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075-26D2-6F45-9C23-25F2EFA17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73720-5214-2A44-B32F-CBC8E95211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B8E07-7847-A549-9FE2-57835D18588D}"/>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23C62FC7-D5C4-6C4F-8729-DDA33B735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83591-5D6B-8041-A47A-CD398FC3D334}"/>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226704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B31A-5BE9-C24C-843D-29E446268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3EA819-5F7E-0947-BD2D-37A57D784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FD8988-04CA-BE4A-BEDF-F4B4057CCA8F}"/>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197227EA-A1A9-6C4F-B6EB-620EFAE51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7007B-76F5-2448-97F9-07C47E8E159D}"/>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220153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17E-99EB-404C-9292-182369039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FDD71-E13C-CA42-829A-CF68F9F72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59339-B56B-E447-95D3-B22AF34DBC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6675A-6B68-874A-A2F9-7D9DC976C359}"/>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6" name="Footer Placeholder 5">
            <a:extLst>
              <a:ext uri="{FF2B5EF4-FFF2-40B4-BE49-F238E27FC236}">
                <a16:creationId xmlns:a16="http://schemas.microsoft.com/office/drawing/2014/main" id="{28B232F9-E3DF-3C4B-86FD-BB5B25C8D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3C3B1-B198-2E48-9B49-102E0B65D61E}"/>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41823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388F-5A44-404E-AC75-5ABD680FD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72C4A-FC06-0049-A442-B5C3438D8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53BC9E-A9F8-7840-9841-B168F07D84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09EDAE-38C6-B343-A494-54A47188D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B4A3F-3FBC-3D40-A44D-CE95CD41B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4BCE-855F-094A-ADA8-AC788675BFAE}"/>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8" name="Footer Placeholder 7">
            <a:extLst>
              <a:ext uri="{FF2B5EF4-FFF2-40B4-BE49-F238E27FC236}">
                <a16:creationId xmlns:a16="http://schemas.microsoft.com/office/drawing/2014/main" id="{ACDF0AA2-A21E-434D-AFAC-D14409BD55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5C0122-AE81-2E42-9167-C35A89F02167}"/>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211634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E84D-9224-4040-9AAE-B91F70403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597E44-1FC5-7746-8E39-DC1F38031332}"/>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4" name="Footer Placeholder 3">
            <a:extLst>
              <a:ext uri="{FF2B5EF4-FFF2-40B4-BE49-F238E27FC236}">
                <a16:creationId xmlns:a16="http://schemas.microsoft.com/office/drawing/2014/main" id="{9DD82BCC-7CD5-5C41-A1E7-8E4B2979F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5BEBD0-0EFC-564B-8629-4D269EE7C97E}"/>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330957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58443-E5B6-EE4A-93F8-D9A4F3F0A52B}"/>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3" name="Footer Placeholder 2">
            <a:extLst>
              <a:ext uri="{FF2B5EF4-FFF2-40B4-BE49-F238E27FC236}">
                <a16:creationId xmlns:a16="http://schemas.microsoft.com/office/drawing/2014/main" id="{3D29B28C-57F5-B643-93B0-67AE6AEB8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2464F-9249-554F-B2D3-9E9526CD0214}"/>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34742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335-D80C-B64E-98D7-B34FDAB77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227293-E2AD-4342-BC9F-F30A8ED22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2F53E9-95B2-264D-B94B-2A5A09430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3DBA0F-4D1A-F84D-8EBA-93992C11EB2B}"/>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6" name="Footer Placeholder 5">
            <a:extLst>
              <a:ext uri="{FF2B5EF4-FFF2-40B4-BE49-F238E27FC236}">
                <a16:creationId xmlns:a16="http://schemas.microsoft.com/office/drawing/2014/main" id="{D7DDC797-B0FF-7843-9F1B-7C37751CD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C0713-895C-D348-A454-9AA45FC1C9F1}"/>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312158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B348-F93A-D643-B404-600F8790C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63958C-9A0B-F64B-A736-97E5D0B8E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5DFB9-2EA0-D24F-BB1E-7A6EDD9C6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21F36A-2D2E-C949-91DE-871BCCA7150C}"/>
              </a:ext>
            </a:extLst>
          </p:cNvPr>
          <p:cNvSpPr>
            <a:spLocks noGrp="1"/>
          </p:cNvSpPr>
          <p:nvPr>
            <p:ph type="dt" sz="half" idx="10"/>
          </p:nvPr>
        </p:nvSpPr>
        <p:spPr/>
        <p:txBody>
          <a:bodyPr/>
          <a:lstStyle/>
          <a:p>
            <a:fld id="{EA13E9F2-43C8-F14C-B923-6193FEEACDCE}" type="datetimeFigureOut">
              <a:rPr lang="en-US" smtClean="0"/>
              <a:t>10/6/18</a:t>
            </a:fld>
            <a:endParaRPr lang="en-US"/>
          </a:p>
        </p:txBody>
      </p:sp>
      <p:sp>
        <p:nvSpPr>
          <p:cNvPr id="6" name="Footer Placeholder 5">
            <a:extLst>
              <a:ext uri="{FF2B5EF4-FFF2-40B4-BE49-F238E27FC236}">
                <a16:creationId xmlns:a16="http://schemas.microsoft.com/office/drawing/2014/main" id="{0B0F1086-CEF7-9B45-8C44-C00C03C39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ECE11-46B5-ED43-B802-E46365B8B15F}"/>
              </a:ext>
            </a:extLst>
          </p:cNvPr>
          <p:cNvSpPr>
            <a:spLocks noGrp="1"/>
          </p:cNvSpPr>
          <p:nvPr>
            <p:ph type="sldNum" sz="quarter" idx="12"/>
          </p:nvPr>
        </p:nvSpPr>
        <p:spPr/>
        <p:txBody>
          <a:bodyPr/>
          <a:lstStyle/>
          <a:p>
            <a:fld id="{20C1D96B-1F72-CF41-8E3F-9A874DC6DDBE}" type="slidenum">
              <a:rPr lang="en-US" smtClean="0"/>
              <a:t>‹#›</a:t>
            </a:fld>
            <a:endParaRPr lang="en-US"/>
          </a:p>
        </p:txBody>
      </p:sp>
    </p:spTree>
    <p:extLst>
      <p:ext uri="{BB962C8B-B14F-4D97-AF65-F5344CB8AC3E}">
        <p14:creationId xmlns:p14="http://schemas.microsoft.com/office/powerpoint/2010/main" val="35895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5EA44-0D71-6741-912A-80F1D8BE7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52862-1868-9245-800E-EA806F32B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DB982-0A05-0D48-83A9-0E6926E76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3E9F2-43C8-F14C-B923-6193FEEACDCE}" type="datetimeFigureOut">
              <a:rPr lang="en-US" smtClean="0"/>
              <a:t>10/6/18</a:t>
            </a:fld>
            <a:endParaRPr lang="en-US"/>
          </a:p>
        </p:txBody>
      </p:sp>
      <p:sp>
        <p:nvSpPr>
          <p:cNvPr id="5" name="Footer Placeholder 4">
            <a:extLst>
              <a:ext uri="{FF2B5EF4-FFF2-40B4-BE49-F238E27FC236}">
                <a16:creationId xmlns:a16="http://schemas.microsoft.com/office/drawing/2014/main" id="{7F4FF109-7D5C-A346-9452-8A7DFBA56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4490E-1BF9-BE45-9758-F8852194F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1D96B-1F72-CF41-8E3F-9A874DC6DDBE}" type="slidenum">
              <a:rPr lang="en-US" smtClean="0"/>
              <a:t>‹#›</a:t>
            </a:fld>
            <a:endParaRPr lang="en-US"/>
          </a:p>
        </p:txBody>
      </p:sp>
    </p:spTree>
    <p:extLst>
      <p:ext uri="{BB962C8B-B14F-4D97-AF65-F5344CB8AC3E}">
        <p14:creationId xmlns:p14="http://schemas.microsoft.com/office/powerpoint/2010/main" val="166360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hyperlink" Target="https://github.com/golang/go/wiki/IDEsAndTextEditorPlugins" TargetMode="External"/><Relationship Id="rId2" Type="http://schemas.openxmlformats.org/officeDocument/2006/relationships/hyperlink" Target="https://github.com/visualfc/liteide" TargetMode="External"/><Relationship Id="rId1" Type="http://schemas.openxmlformats.org/officeDocument/2006/relationships/slideLayout" Target="../slideLayouts/slideLayout2.xml"/><Relationship Id="rId6" Type="http://schemas.openxmlformats.org/officeDocument/2006/relationships/hyperlink" Target="http://www.vim.org/" TargetMode="External"/><Relationship Id="rId5" Type="http://schemas.openxmlformats.org/officeDocument/2006/relationships/hyperlink" Target="https://ide.atom.io/" TargetMode="External"/><Relationship Id="rId4" Type="http://schemas.openxmlformats.org/officeDocument/2006/relationships/hyperlink" Target="https://goclipse.github.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odoc.org/golang.org/x/mobil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2F66-AB45-0F48-A74A-0BB70F5FB81B}"/>
              </a:ext>
            </a:extLst>
          </p:cNvPr>
          <p:cNvSpPr>
            <a:spLocks noGrp="1"/>
          </p:cNvSpPr>
          <p:nvPr>
            <p:ph type="ctrTitle"/>
          </p:nvPr>
        </p:nvSpPr>
        <p:spPr>
          <a:xfrm>
            <a:off x="856035" y="2192405"/>
            <a:ext cx="10398868" cy="2387600"/>
          </a:xfrm>
        </p:spPr>
        <p:txBody>
          <a:bodyPr/>
          <a:lstStyle/>
          <a:p>
            <a:r>
              <a:rPr lang="en-US" dirty="0"/>
              <a:t>Overview of </a:t>
            </a:r>
            <a:br>
              <a:rPr lang="en-US" dirty="0"/>
            </a:br>
            <a:r>
              <a:rPr lang="en-US" dirty="0"/>
              <a:t>Go Programming Language</a:t>
            </a:r>
          </a:p>
        </p:txBody>
      </p:sp>
      <p:pic>
        <p:nvPicPr>
          <p:cNvPr id="4" name="Picture 3">
            <a:extLst>
              <a:ext uri="{FF2B5EF4-FFF2-40B4-BE49-F238E27FC236}">
                <a16:creationId xmlns:a16="http://schemas.microsoft.com/office/drawing/2014/main" id="{27A21184-98C2-114F-A450-E65D28C57E63}"/>
              </a:ext>
            </a:extLst>
          </p:cNvPr>
          <p:cNvPicPr>
            <a:picLocks noChangeAspect="1"/>
          </p:cNvPicPr>
          <p:nvPr/>
        </p:nvPicPr>
        <p:blipFill>
          <a:blip r:embed="rId2"/>
          <a:stretch>
            <a:fillRect/>
          </a:stretch>
        </p:blipFill>
        <p:spPr>
          <a:xfrm>
            <a:off x="1531023" y="2316703"/>
            <a:ext cx="1422400" cy="1422400"/>
          </a:xfrm>
          <a:prstGeom prst="rect">
            <a:avLst/>
          </a:prstGeom>
        </p:spPr>
      </p:pic>
    </p:spTree>
    <p:extLst>
      <p:ext uri="{BB962C8B-B14F-4D97-AF65-F5344CB8AC3E}">
        <p14:creationId xmlns:p14="http://schemas.microsoft.com/office/powerpoint/2010/main" val="235368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85E-B892-2E46-A414-7E2BCBC74468}"/>
              </a:ext>
            </a:extLst>
          </p:cNvPr>
          <p:cNvSpPr>
            <a:spLocks noGrp="1"/>
          </p:cNvSpPr>
          <p:nvPr>
            <p:ph type="title"/>
          </p:nvPr>
        </p:nvSpPr>
        <p:spPr/>
        <p:txBody>
          <a:bodyPr/>
          <a:lstStyle/>
          <a:p>
            <a:pPr algn="ctr"/>
            <a:r>
              <a:rPr lang="en-US" dirty="0"/>
              <a:t>Concurrency</a:t>
            </a:r>
          </a:p>
        </p:txBody>
      </p:sp>
      <p:sp>
        <p:nvSpPr>
          <p:cNvPr id="3" name="Content Placeholder 2">
            <a:extLst>
              <a:ext uri="{FF2B5EF4-FFF2-40B4-BE49-F238E27FC236}">
                <a16:creationId xmlns:a16="http://schemas.microsoft.com/office/drawing/2014/main" id="{18ED3B22-E2B5-5645-81D7-40B614428607}"/>
              </a:ext>
            </a:extLst>
          </p:cNvPr>
          <p:cNvSpPr>
            <a:spLocks noGrp="1"/>
          </p:cNvSpPr>
          <p:nvPr>
            <p:ph idx="1"/>
          </p:nvPr>
        </p:nvSpPr>
        <p:spPr/>
        <p:txBody>
          <a:bodyPr/>
          <a:lstStyle/>
          <a:p>
            <a:pPr marL="0" indent="0">
              <a:buNone/>
            </a:pPr>
            <a:r>
              <a:rPr lang="en-US" dirty="0"/>
              <a:t>Concurrency is important to the modern computing environment with its </a:t>
            </a:r>
            <a:r>
              <a:rPr lang="en-US" dirty="0">
                <a:solidFill>
                  <a:schemeClr val="accent2"/>
                </a:solidFill>
              </a:rPr>
              <a:t>multicore machines </a:t>
            </a:r>
            <a:r>
              <a:rPr lang="en-US" dirty="0"/>
              <a:t>running web servers with multiple clients, what might be called the typical Google program.  </a:t>
            </a:r>
          </a:p>
          <a:p>
            <a:pPr marL="0" indent="0">
              <a:buNone/>
            </a:pPr>
            <a:r>
              <a:rPr lang="en-US" dirty="0"/>
              <a:t>This kind  of software is not especially well served by C++ or Java, which lack sufficient concurrency support at the language level.</a:t>
            </a:r>
          </a:p>
        </p:txBody>
      </p:sp>
    </p:spTree>
    <p:extLst>
      <p:ext uri="{BB962C8B-B14F-4D97-AF65-F5344CB8AC3E}">
        <p14:creationId xmlns:p14="http://schemas.microsoft.com/office/powerpoint/2010/main" val="175850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171-05FE-694F-B71D-0AFC63EBA87D}"/>
              </a:ext>
            </a:extLst>
          </p:cNvPr>
          <p:cNvSpPr>
            <a:spLocks noGrp="1"/>
          </p:cNvSpPr>
          <p:nvPr>
            <p:ph type="title"/>
          </p:nvPr>
        </p:nvSpPr>
        <p:spPr/>
        <p:txBody>
          <a:bodyPr/>
          <a:lstStyle/>
          <a:p>
            <a:pPr algn="ctr"/>
            <a:r>
              <a:rPr lang="en-US" dirty="0"/>
              <a:t>Concurrency</a:t>
            </a:r>
          </a:p>
        </p:txBody>
      </p:sp>
      <p:sp>
        <p:nvSpPr>
          <p:cNvPr id="3" name="Content Placeholder 2">
            <a:extLst>
              <a:ext uri="{FF2B5EF4-FFF2-40B4-BE49-F238E27FC236}">
                <a16:creationId xmlns:a16="http://schemas.microsoft.com/office/drawing/2014/main" id="{0783B204-2384-8B42-846F-E7C6FC2445F3}"/>
              </a:ext>
            </a:extLst>
          </p:cNvPr>
          <p:cNvSpPr>
            <a:spLocks noGrp="1"/>
          </p:cNvSpPr>
          <p:nvPr>
            <p:ph idx="1"/>
          </p:nvPr>
        </p:nvSpPr>
        <p:spPr/>
        <p:txBody>
          <a:bodyPr/>
          <a:lstStyle/>
          <a:p>
            <a:r>
              <a:rPr lang="en-US" dirty="0"/>
              <a:t>Go </a:t>
            </a:r>
            <a:r>
              <a:rPr lang="en-US" i="1" dirty="0"/>
              <a:t>enables</a:t>
            </a:r>
            <a:r>
              <a:rPr lang="en-US" dirty="0"/>
              <a:t> simple, safe concurrent programming but does not </a:t>
            </a:r>
            <a:r>
              <a:rPr lang="en-US" i="1" dirty="0"/>
              <a:t>forbid</a:t>
            </a:r>
            <a:r>
              <a:rPr lang="en-US" dirty="0"/>
              <a:t> bad programming. </a:t>
            </a:r>
          </a:p>
          <a:p>
            <a:r>
              <a:rPr lang="en-US" dirty="0"/>
              <a:t>The motto is, "Don't communicate by sharing memory, share memory by communicating."</a:t>
            </a:r>
          </a:p>
        </p:txBody>
      </p:sp>
    </p:spTree>
    <p:extLst>
      <p:ext uri="{BB962C8B-B14F-4D97-AF65-F5344CB8AC3E}">
        <p14:creationId xmlns:p14="http://schemas.microsoft.com/office/powerpoint/2010/main" val="58410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3824-3E85-7948-A45E-F3578B8CDFBC}"/>
              </a:ext>
            </a:extLst>
          </p:cNvPr>
          <p:cNvSpPr>
            <a:spLocks noGrp="1"/>
          </p:cNvSpPr>
          <p:nvPr>
            <p:ph type="title"/>
          </p:nvPr>
        </p:nvSpPr>
        <p:spPr>
          <a:xfrm>
            <a:off x="838200" y="365126"/>
            <a:ext cx="10515600" cy="688760"/>
          </a:xfrm>
        </p:spPr>
        <p:txBody>
          <a:bodyPr>
            <a:normAutofit fontScale="90000"/>
          </a:bodyPr>
          <a:lstStyle/>
          <a:p>
            <a:pPr algn="ctr"/>
            <a:r>
              <a:rPr lang="en-US" b="1" dirty="0"/>
              <a:t>Goroutines</a:t>
            </a:r>
            <a:endParaRPr lang="en-US" dirty="0"/>
          </a:p>
        </p:txBody>
      </p:sp>
      <p:sp>
        <p:nvSpPr>
          <p:cNvPr id="3" name="Content Placeholder 2">
            <a:extLst>
              <a:ext uri="{FF2B5EF4-FFF2-40B4-BE49-F238E27FC236}">
                <a16:creationId xmlns:a16="http://schemas.microsoft.com/office/drawing/2014/main" id="{E239E79A-07B6-734C-A33C-02CA04E14BCC}"/>
              </a:ext>
            </a:extLst>
          </p:cNvPr>
          <p:cNvSpPr>
            <a:spLocks noGrp="1"/>
          </p:cNvSpPr>
          <p:nvPr>
            <p:ph idx="1"/>
          </p:nvPr>
        </p:nvSpPr>
        <p:spPr>
          <a:xfrm>
            <a:off x="838200" y="1239864"/>
            <a:ext cx="10515600" cy="5346915"/>
          </a:xfrm>
        </p:spPr>
        <p:txBody>
          <a:bodyPr>
            <a:normAutofit fontScale="62500" lnSpcReduction="20000"/>
          </a:bodyPr>
          <a:lstStyle/>
          <a:p>
            <a:r>
              <a:rPr lang="en-US" sz="5800" dirty="0"/>
              <a:t>A goroutine is a function that is capable of running concurrently with other functions.</a:t>
            </a:r>
          </a:p>
          <a:p>
            <a:pPr marL="1371600" lvl="3" indent="0">
              <a:buNone/>
            </a:pPr>
            <a:r>
              <a:rPr lang="en-US" sz="3400" dirty="0"/>
              <a:t>package main</a:t>
            </a:r>
          </a:p>
          <a:p>
            <a:pPr marL="1371600" lvl="3" indent="0">
              <a:buNone/>
            </a:pPr>
            <a:r>
              <a:rPr lang="en-US" sz="3400" dirty="0"/>
              <a:t>import "</a:t>
            </a:r>
            <a:r>
              <a:rPr lang="en-US" sz="3400" dirty="0" err="1"/>
              <a:t>fmt</a:t>
            </a:r>
            <a:r>
              <a:rPr lang="en-US" sz="3400" dirty="0"/>
              <a:t>"</a:t>
            </a:r>
          </a:p>
          <a:p>
            <a:pPr marL="1371600" lvl="3" indent="0">
              <a:buNone/>
            </a:pPr>
            <a:endParaRPr lang="en-US" sz="3400" dirty="0"/>
          </a:p>
          <a:p>
            <a:pPr marL="1371600" lvl="3" indent="0">
              <a:buNone/>
            </a:pPr>
            <a:r>
              <a:rPr lang="en-US" sz="3400" dirty="0" err="1"/>
              <a:t>func</a:t>
            </a:r>
            <a:r>
              <a:rPr lang="en-US" sz="3400" dirty="0"/>
              <a:t> f(n </a:t>
            </a:r>
            <a:r>
              <a:rPr lang="en-US" sz="3400" dirty="0" err="1"/>
              <a:t>int</a:t>
            </a:r>
            <a:r>
              <a:rPr lang="en-US" sz="3400" dirty="0"/>
              <a:t>) {</a:t>
            </a:r>
          </a:p>
          <a:p>
            <a:pPr marL="1371600" lvl="3" indent="0">
              <a:buNone/>
            </a:pPr>
            <a:r>
              <a:rPr lang="en-US" sz="3400" dirty="0"/>
              <a:t>  for </a:t>
            </a:r>
            <a:r>
              <a:rPr lang="en-US" sz="3400" dirty="0" err="1"/>
              <a:t>i</a:t>
            </a:r>
            <a:r>
              <a:rPr lang="en-US" sz="3400" dirty="0"/>
              <a:t> := 0; </a:t>
            </a:r>
            <a:r>
              <a:rPr lang="en-US" sz="3400" dirty="0" err="1"/>
              <a:t>i</a:t>
            </a:r>
            <a:r>
              <a:rPr lang="en-US" sz="3400" dirty="0"/>
              <a:t> &lt; 10000; </a:t>
            </a:r>
            <a:r>
              <a:rPr lang="en-US" sz="3400" dirty="0" err="1"/>
              <a:t>i</a:t>
            </a:r>
            <a:r>
              <a:rPr lang="en-US" sz="3400" dirty="0"/>
              <a:t>++ {</a:t>
            </a:r>
          </a:p>
          <a:p>
            <a:pPr marL="1371600" lvl="3" indent="0">
              <a:buNone/>
            </a:pPr>
            <a:r>
              <a:rPr lang="en-US" sz="3400" dirty="0"/>
              <a:t>    </a:t>
            </a:r>
            <a:r>
              <a:rPr lang="en-US" sz="3400" dirty="0" err="1"/>
              <a:t>fmt.Println</a:t>
            </a:r>
            <a:r>
              <a:rPr lang="en-US" sz="3400" dirty="0"/>
              <a:t>(n, ":", </a:t>
            </a:r>
            <a:r>
              <a:rPr lang="en-US" sz="3400" dirty="0" err="1"/>
              <a:t>i</a:t>
            </a:r>
            <a:r>
              <a:rPr lang="en-US" sz="3400" dirty="0"/>
              <a:t>)</a:t>
            </a:r>
          </a:p>
          <a:p>
            <a:pPr marL="1371600" lvl="3" indent="0">
              <a:buNone/>
            </a:pPr>
            <a:r>
              <a:rPr lang="en-US" sz="3400" dirty="0"/>
              <a:t>  }</a:t>
            </a:r>
          </a:p>
          <a:p>
            <a:pPr marL="1371600" lvl="3" indent="0">
              <a:buNone/>
            </a:pPr>
            <a:r>
              <a:rPr lang="en-US" sz="3400" dirty="0"/>
              <a:t>}</a:t>
            </a:r>
          </a:p>
          <a:p>
            <a:pPr marL="1371600" lvl="3" indent="0">
              <a:buNone/>
            </a:pPr>
            <a:endParaRPr lang="en-US" sz="3400" dirty="0"/>
          </a:p>
          <a:p>
            <a:pPr marL="1371600" lvl="3" indent="0">
              <a:buNone/>
            </a:pPr>
            <a:r>
              <a:rPr lang="en-US" sz="3400" dirty="0" err="1"/>
              <a:t>func</a:t>
            </a:r>
            <a:r>
              <a:rPr lang="en-US" sz="3400" dirty="0"/>
              <a:t> main() {</a:t>
            </a:r>
          </a:p>
          <a:p>
            <a:pPr marL="1371600" lvl="3" indent="0">
              <a:buNone/>
            </a:pPr>
            <a:r>
              <a:rPr lang="en-US" sz="3400" dirty="0"/>
              <a:t>  go f(0)</a:t>
            </a:r>
          </a:p>
          <a:p>
            <a:pPr marL="1371600" lvl="3" indent="0">
              <a:buNone/>
            </a:pPr>
            <a:r>
              <a:rPr lang="en-US" sz="3400" dirty="0"/>
              <a:t>  </a:t>
            </a:r>
            <a:r>
              <a:rPr lang="en-US" sz="3400" dirty="0" err="1"/>
              <a:t>var</a:t>
            </a:r>
            <a:r>
              <a:rPr lang="en-US" sz="3400" dirty="0"/>
              <a:t> input string</a:t>
            </a:r>
          </a:p>
          <a:p>
            <a:pPr marL="1371600" lvl="3" indent="0">
              <a:buNone/>
            </a:pPr>
            <a:r>
              <a:rPr lang="en-US" sz="3400" dirty="0"/>
              <a:t>  </a:t>
            </a:r>
            <a:r>
              <a:rPr lang="en-US" sz="3400" dirty="0" err="1"/>
              <a:t>fmt.Scanln</a:t>
            </a:r>
            <a:r>
              <a:rPr lang="en-US" sz="3400" dirty="0"/>
              <a:t>(&amp;input)</a:t>
            </a:r>
          </a:p>
          <a:p>
            <a:pPr marL="1371600" lvl="3" indent="0">
              <a:buNone/>
            </a:pPr>
            <a:r>
              <a:rPr lang="en-US" sz="3400" dirty="0"/>
              <a:t>}</a:t>
            </a:r>
          </a:p>
        </p:txBody>
      </p:sp>
      <p:sp>
        <p:nvSpPr>
          <p:cNvPr id="4" name="Rectangular Callout 3">
            <a:extLst>
              <a:ext uri="{FF2B5EF4-FFF2-40B4-BE49-F238E27FC236}">
                <a16:creationId xmlns:a16="http://schemas.microsoft.com/office/drawing/2014/main" id="{82FC2560-45BD-EA4E-813F-35B95B25DFE2}"/>
              </a:ext>
            </a:extLst>
          </p:cNvPr>
          <p:cNvSpPr/>
          <p:nvPr/>
        </p:nvSpPr>
        <p:spPr>
          <a:xfrm>
            <a:off x="5641383" y="3967566"/>
            <a:ext cx="4122549" cy="619932"/>
          </a:xfrm>
          <a:prstGeom prst="wedgeRectCallout">
            <a:avLst>
              <a:gd name="adj1" fmla="val -107299"/>
              <a:gd name="adj2" fmla="val 1425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go</a:t>
            </a:r>
            <a:r>
              <a:rPr lang="en-US" b="1" dirty="0"/>
              <a:t> followed by a function invocation</a:t>
            </a:r>
          </a:p>
        </p:txBody>
      </p:sp>
    </p:spTree>
    <p:extLst>
      <p:ext uri="{BB962C8B-B14F-4D97-AF65-F5344CB8AC3E}">
        <p14:creationId xmlns:p14="http://schemas.microsoft.com/office/powerpoint/2010/main" val="292801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ssolve">
                                      <p:cBhvr>
                                        <p:cTn id="19" dur="500"/>
                                        <p:tgtEl>
                                          <p:spTgt spid="3">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dissolve">
                                      <p:cBhvr>
                                        <p:cTn id="28" dur="500"/>
                                        <p:tgtEl>
                                          <p:spTgt spid="3">
                                            <p:txEl>
                                              <p:pRg st="8" end="8"/>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dissolve">
                                      <p:cBhvr>
                                        <p:cTn id="31" dur="500"/>
                                        <p:tgtEl>
                                          <p:spTgt spid="3">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dissolve">
                                      <p:cBhvr>
                                        <p:cTn id="34" dur="500"/>
                                        <p:tgtEl>
                                          <p:spTgt spid="3">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dissolve">
                                      <p:cBhvr>
                                        <p:cTn id="37" dur="500"/>
                                        <p:tgtEl>
                                          <p:spTgt spid="3">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dissolve">
                                      <p:cBhvr>
                                        <p:cTn id="40" dur="500"/>
                                        <p:tgtEl>
                                          <p:spTgt spid="3">
                                            <p:txEl>
                                              <p:pRg st="13" end="13"/>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dissolve">
                                      <p:cBhvr>
                                        <p:cTn id="43" dur="500"/>
                                        <p:tgtEl>
                                          <p:spTgt spid="3">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651F-2D9C-E942-B684-AFFC046F00D8}"/>
              </a:ext>
            </a:extLst>
          </p:cNvPr>
          <p:cNvSpPr>
            <a:spLocks noGrp="1"/>
          </p:cNvSpPr>
          <p:nvPr>
            <p:ph type="title"/>
          </p:nvPr>
        </p:nvSpPr>
        <p:spPr/>
        <p:txBody>
          <a:bodyPr/>
          <a:lstStyle/>
          <a:p>
            <a:pPr algn="ctr"/>
            <a:r>
              <a:rPr lang="en-US" b="1" dirty="0"/>
              <a:t>Goroutines</a:t>
            </a:r>
            <a:endParaRPr lang="en-US" dirty="0"/>
          </a:p>
        </p:txBody>
      </p:sp>
      <p:sp>
        <p:nvSpPr>
          <p:cNvPr id="3" name="Content Placeholder 2">
            <a:extLst>
              <a:ext uri="{FF2B5EF4-FFF2-40B4-BE49-F238E27FC236}">
                <a16:creationId xmlns:a16="http://schemas.microsoft.com/office/drawing/2014/main" id="{630CDE31-E913-9942-A69E-1827B9BDFE9A}"/>
              </a:ext>
            </a:extLst>
          </p:cNvPr>
          <p:cNvSpPr>
            <a:spLocks noGrp="1"/>
          </p:cNvSpPr>
          <p:nvPr>
            <p:ph idx="1"/>
          </p:nvPr>
        </p:nvSpPr>
        <p:spPr/>
        <p:txBody>
          <a:bodyPr/>
          <a:lstStyle/>
          <a:p>
            <a:r>
              <a:rPr lang="en-US" dirty="0"/>
              <a:t>Goroutines are lightweight and we can easily create </a:t>
            </a:r>
            <a:r>
              <a:rPr lang="en-US" b="1" dirty="0">
                <a:solidFill>
                  <a:srgbClr val="FF0000"/>
                </a:solidFill>
              </a:rPr>
              <a:t>thousands</a:t>
            </a:r>
            <a:r>
              <a:rPr lang="en-US" dirty="0"/>
              <a:t> of them.</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97A83BB-C2A5-BE40-BAD8-8376D316257E}"/>
              </a:ext>
            </a:extLst>
          </p:cNvPr>
          <p:cNvPicPr>
            <a:picLocks noChangeAspect="1"/>
          </p:cNvPicPr>
          <p:nvPr/>
        </p:nvPicPr>
        <p:blipFill>
          <a:blip r:embed="rId2"/>
          <a:stretch>
            <a:fillRect/>
          </a:stretch>
        </p:blipFill>
        <p:spPr>
          <a:xfrm>
            <a:off x="2165349" y="2451894"/>
            <a:ext cx="5924765" cy="4367500"/>
          </a:xfrm>
          <a:prstGeom prst="rect">
            <a:avLst/>
          </a:prstGeom>
        </p:spPr>
      </p:pic>
      <p:sp>
        <p:nvSpPr>
          <p:cNvPr id="6" name="Rectangular Callout 5">
            <a:extLst>
              <a:ext uri="{FF2B5EF4-FFF2-40B4-BE49-F238E27FC236}">
                <a16:creationId xmlns:a16="http://schemas.microsoft.com/office/drawing/2014/main" id="{F89D5959-110C-C34D-A05F-D05D46AFFB34}"/>
              </a:ext>
            </a:extLst>
          </p:cNvPr>
          <p:cNvSpPr/>
          <p:nvPr/>
        </p:nvSpPr>
        <p:spPr>
          <a:xfrm>
            <a:off x="6801820" y="4463512"/>
            <a:ext cx="4122549" cy="619932"/>
          </a:xfrm>
          <a:prstGeom prst="wedgeRectCallout">
            <a:avLst>
              <a:gd name="adj1" fmla="val -107299"/>
              <a:gd name="adj2" fmla="val 1425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go</a:t>
            </a:r>
            <a:r>
              <a:rPr lang="en-US" b="1" dirty="0"/>
              <a:t> followed by a function invocation</a:t>
            </a:r>
          </a:p>
        </p:txBody>
      </p:sp>
    </p:spTree>
    <p:extLst>
      <p:ext uri="{BB962C8B-B14F-4D97-AF65-F5344CB8AC3E}">
        <p14:creationId xmlns:p14="http://schemas.microsoft.com/office/powerpoint/2010/main" val="258934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9281-048E-9446-8404-EEDB6FBD79B5}"/>
              </a:ext>
            </a:extLst>
          </p:cNvPr>
          <p:cNvSpPr>
            <a:spLocks noGrp="1"/>
          </p:cNvSpPr>
          <p:nvPr>
            <p:ph type="title"/>
          </p:nvPr>
        </p:nvSpPr>
        <p:spPr>
          <a:xfrm>
            <a:off x="838200" y="365125"/>
            <a:ext cx="10515600" cy="564773"/>
          </a:xfrm>
        </p:spPr>
        <p:txBody>
          <a:bodyPr>
            <a:normAutofit fontScale="90000"/>
          </a:bodyPr>
          <a:lstStyle/>
          <a:p>
            <a:pPr algn="ctr"/>
            <a:r>
              <a:rPr lang="en-US" dirty="0"/>
              <a:t>Channels</a:t>
            </a:r>
          </a:p>
        </p:txBody>
      </p:sp>
      <p:sp>
        <p:nvSpPr>
          <p:cNvPr id="3" name="Content Placeholder 2">
            <a:extLst>
              <a:ext uri="{FF2B5EF4-FFF2-40B4-BE49-F238E27FC236}">
                <a16:creationId xmlns:a16="http://schemas.microsoft.com/office/drawing/2014/main" id="{3E69A0D6-96CC-3347-8D9E-E525CCBEAEC1}"/>
              </a:ext>
            </a:extLst>
          </p:cNvPr>
          <p:cNvSpPr>
            <a:spLocks noGrp="1"/>
          </p:cNvSpPr>
          <p:nvPr>
            <p:ph idx="1"/>
          </p:nvPr>
        </p:nvSpPr>
        <p:spPr>
          <a:xfrm>
            <a:off x="838200" y="929898"/>
            <a:ext cx="10515600" cy="5247065"/>
          </a:xfrm>
        </p:spPr>
        <p:txBody>
          <a:bodyPr/>
          <a:lstStyle/>
          <a:p>
            <a:r>
              <a:rPr lang="en-US" dirty="0"/>
              <a:t>Channels provide a way for two goroutines to communicate with one another and synchronize their execution.</a:t>
            </a:r>
          </a:p>
          <a:p>
            <a:endParaRPr lang="en-US" dirty="0"/>
          </a:p>
        </p:txBody>
      </p:sp>
      <p:pic>
        <p:nvPicPr>
          <p:cNvPr id="4" name="Picture 3">
            <a:extLst>
              <a:ext uri="{FF2B5EF4-FFF2-40B4-BE49-F238E27FC236}">
                <a16:creationId xmlns:a16="http://schemas.microsoft.com/office/drawing/2014/main" id="{6A6F274A-B85A-204B-BD8C-650660DF6A61}"/>
              </a:ext>
            </a:extLst>
          </p:cNvPr>
          <p:cNvPicPr>
            <a:picLocks noChangeAspect="1"/>
          </p:cNvPicPr>
          <p:nvPr/>
        </p:nvPicPr>
        <p:blipFill>
          <a:blip r:embed="rId2"/>
          <a:stretch>
            <a:fillRect/>
          </a:stretch>
        </p:blipFill>
        <p:spPr>
          <a:xfrm>
            <a:off x="1301858" y="647511"/>
            <a:ext cx="4203162" cy="6140891"/>
          </a:xfrm>
          <a:prstGeom prst="rect">
            <a:avLst/>
          </a:prstGeom>
        </p:spPr>
      </p:pic>
      <p:sp>
        <p:nvSpPr>
          <p:cNvPr id="5" name="Rectangular Callout 4">
            <a:extLst>
              <a:ext uri="{FF2B5EF4-FFF2-40B4-BE49-F238E27FC236}">
                <a16:creationId xmlns:a16="http://schemas.microsoft.com/office/drawing/2014/main" id="{DD500A91-FC50-614E-B918-64A9F08B6779}"/>
              </a:ext>
            </a:extLst>
          </p:cNvPr>
          <p:cNvSpPr/>
          <p:nvPr/>
        </p:nvSpPr>
        <p:spPr>
          <a:xfrm>
            <a:off x="5675502" y="2123268"/>
            <a:ext cx="4122549" cy="619932"/>
          </a:xfrm>
          <a:prstGeom prst="wedgeRectCallout">
            <a:avLst>
              <a:gd name="adj1" fmla="val -107299"/>
              <a:gd name="adj2" fmla="val 1425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keyword </a:t>
            </a:r>
            <a:r>
              <a:rPr lang="en-US" dirty="0" err="1">
                <a:solidFill>
                  <a:srgbClr val="FF0000"/>
                </a:solidFill>
              </a:rPr>
              <a:t>chan</a:t>
            </a:r>
            <a:r>
              <a:rPr lang="en-US" dirty="0"/>
              <a:t> followed by the type of the things that are passed on the channel</a:t>
            </a:r>
            <a:endParaRPr lang="en-US" b="1" dirty="0"/>
          </a:p>
        </p:txBody>
      </p:sp>
      <p:sp>
        <p:nvSpPr>
          <p:cNvPr id="6" name="TextBox 5">
            <a:extLst>
              <a:ext uri="{FF2B5EF4-FFF2-40B4-BE49-F238E27FC236}">
                <a16:creationId xmlns:a16="http://schemas.microsoft.com/office/drawing/2014/main" id="{1E426C6D-9CCA-DF4C-AEBA-2A1266C5E853}"/>
              </a:ext>
            </a:extLst>
          </p:cNvPr>
          <p:cNvSpPr txBox="1"/>
          <p:nvPr/>
        </p:nvSpPr>
        <p:spPr>
          <a:xfrm>
            <a:off x="5968678" y="3553430"/>
            <a:ext cx="5078278" cy="1477328"/>
          </a:xfrm>
          <a:prstGeom prst="rect">
            <a:avLst/>
          </a:prstGeom>
          <a:noFill/>
        </p:spPr>
        <p:txBody>
          <a:bodyPr wrap="square" rtlCol="0">
            <a:spAutoFit/>
          </a:bodyPr>
          <a:lstStyle/>
          <a:p>
            <a:r>
              <a:rPr lang="en-US" dirty="0"/>
              <a:t>Using a channel like this synchronizes the two goroutines. </a:t>
            </a:r>
            <a:r>
              <a:rPr lang="en-US" dirty="0">
                <a:solidFill>
                  <a:srgbClr val="FF0000"/>
                </a:solidFill>
              </a:rPr>
              <a:t>When </a:t>
            </a:r>
            <a:r>
              <a:rPr lang="en-US" dirty="0" err="1">
                <a:solidFill>
                  <a:srgbClr val="FF0000"/>
                </a:solidFill>
              </a:rPr>
              <a:t>pinger</a:t>
            </a:r>
            <a:r>
              <a:rPr lang="en-US" dirty="0">
                <a:solidFill>
                  <a:srgbClr val="FF0000"/>
                </a:solidFill>
              </a:rPr>
              <a:t> attempts to send a message on the channel </a:t>
            </a:r>
            <a:r>
              <a:rPr lang="en-US" dirty="0"/>
              <a:t>it will wait until printer is ready to receive the message. (this is known as blocking) </a:t>
            </a:r>
          </a:p>
        </p:txBody>
      </p:sp>
    </p:spTree>
    <p:extLst>
      <p:ext uri="{BB962C8B-B14F-4D97-AF65-F5344CB8AC3E}">
        <p14:creationId xmlns:p14="http://schemas.microsoft.com/office/powerpoint/2010/main" val="284835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08161D-2C65-D743-A8A0-B44B412345BB}"/>
              </a:ext>
            </a:extLst>
          </p:cNvPr>
          <p:cNvPicPr>
            <a:picLocks noChangeAspect="1"/>
          </p:cNvPicPr>
          <p:nvPr/>
        </p:nvPicPr>
        <p:blipFill>
          <a:blip r:embed="rId2"/>
          <a:stretch>
            <a:fillRect/>
          </a:stretch>
        </p:blipFill>
        <p:spPr>
          <a:xfrm>
            <a:off x="599267" y="365125"/>
            <a:ext cx="4267200" cy="6134100"/>
          </a:xfrm>
          <a:prstGeom prst="rect">
            <a:avLst/>
          </a:prstGeom>
        </p:spPr>
      </p:pic>
      <p:sp>
        <p:nvSpPr>
          <p:cNvPr id="2" name="Title 1">
            <a:extLst>
              <a:ext uri="{FF2B5EF4-FFF2-40B4-BE49-F238E27FC236}">
                <a16:creationId xmlns:a16="http://schemas.microsoft.com/office/drawing/2014/main" id="{49959281-048E-9446-8404-EEDB6FBD79B5}"/>
              </a:ext>
            </a:extLst>
          </p:cNvPr>
          <p:cNvSpPr>
            <a:spLocks noGrp="1"/>
          </p:cNvSpPr>
          <p:nvPr>
            <p:ph type="title"/>
          </p:nvPr>
        </p:nvSpPr>
        <p:spPr>
          <a:xfrm>
            <a:off x="838200" y="365125"/>
            <a:ext cx="10515600" cy="564773"/>
          </a:xfrm>
        </p:spPr>
        <p:txBody>
          <a:bodyPr>
            <a:normAutofit fontScale="90000"/>
          </a:bodyPr>
          <a:lstStyle/>
          <a:p>
            <a:pPr algn="ctr"/>
            <a:r>
              <a:rPr lang="en-US" dirty="0"/>
              <a:t>Channels</a:t>
            </a:r>
          </a:p>
        </p:txBody>
      </p:sp>
      <p:sp>
        <p:nvSpPr>
          <p:cNvPr id="3" name="Content Placeholder 2">
            <a:extLst>
              <a:ext uri="{FF2B5EF4-FFF2-40B4-BE49-F238E27FC236}">
                <a16:creationId xmlns:a16="http://schemas.microsoft.com/office/drawing/2014/main" id="{3E69A0D6-96CC-3347-8D9E-E525CCBEAEC1}"/>
              </a:ext>
            </a:extLst>
          </p:cNvPr>
          <p:cNvSpPr>
            <a:spLocks noGrp="1"/>
          </p:cNvSpPr>
          <p:nvPr>
            <p:ph idx="1"/>
          </p:nvPr>
        </p:nvSpPr>
        <p:spPr>
          <a:xfrm>
            <a:off x="838200" y="929898"/>
            <a:ext cx="10515600" cy="5247065"/>
          </a:xfrm>
        </p:spPr>
        <p:txBody>
          <a:bodyPr/>
          <a:lstStyle/>
          <a:p>
            <a:endParaRPr lang="en-US" dirty="0"/>
          </a:p>
        </p:txBody>
      </p:sp>
      <p:sp>
        <p:nvSpPr>
          <p:cNvPr id="5" name="Rectangular Callout 4">
            <a:extLst>
              <a:ext uri="{FF2B5EF4-FFF2-40B4-BE49-F238E27FC236}">
                <a16:creationId xmlns:a16="http://schemas.microsoft.com/office/drawing/2014/main" id="{DD500A91-FC50-614E-B918-64A9F08B6779}"/>
              </a:ext>
            </a:extLst>
          </p:cNvPr>
          <p:cNvSpPr/>
          <p:nvPr/>
        </p:nvSpPr>
        <p:spPr>
          <a:xfrm>
            <a:off x="5675502" y="2123268"/>
            <a:ext cx="4122549" cy="619932"/>
          </a:xfrm>
          <a:prstGeom prst="wedgeRectCallout">
            <a:avLst>
              <a:gd name="adj1" fmla="val -107299"/>
              <a:gd name="adj2" fmla="val 1425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keyword </a:t>
            </a:r>
            <a:r>
              <a:rPr lang="en-US" dirty="0" err="1">
                <a:solidFill>
                  <a:srgbClr val="FF0000"/>
                </a:solidFill>
              </a:rPr>
              <a:t>chan</a:t>
            </a:r>
            <a:r>
              <a:rPr lang="en-US" dirty="0"/>
              <a:t> followed by the type of the things that are passed on the channel</a:t>
            </a:r>
            <a:endParaRPr lang="en-US" b="1" dirty="0"/>
          </a:p>
        </p:txBody>
      </p:sp>
      <p:sp>
        <p:nvSpPr>
          <p:cNvPr id="6" name="TextBox 5">
            <a:extLst>
              <a:ext uri="{FF2B5EF4-FFF2-40B4-BE49-F238E27FC236}">
                <a16:creationId xmlns:a16="http://schemas.microsoft.com/office/drawing/2014/main" id="{1E426C6D-9CCA-DF4C-AEBA-2A1266C5E853}"/>
              </a:ext>
            </a:extLst>
          </p:cNvPr>
          <p:cNvSpPr txBox="1"/>
          <p:nvPr/>
        </p:nvSpPr>
        <p:spPr>
          <a:xfrm>
            <a:off x="5890271" y="3025587"/>
            <a:ext cx="5078278" cy="2585323"/>
          </a:xfrm>
          <a:prstGeom prst="rect">
            <a:avLst/>
          </a:prstGeom>
          <a:noFill/>
        </p:spPr>
        <p:txBody>
          <a:bodyPr wrap="square" rtlCol="0">
            <a:spAutoFit/>
          </a:bodyPr>
          <a:lstStyle/>
          <a:p>
            <a:r>
              <a:rPr lang="en-US" dirty="0"/>
              <a:t>Using a channel like this synchronizes the two goroutines. </a:t>
            </a:r>
            <a:r>
              <a:rPr lang="en-US" dirty="0">
                <a:solidFill>
                  <a:srgbClr val="FF0000"/>
                </a:solidFill>
              </a:rPr>
              <a:t>When </a:t>
            </a:r>
            <a:r>
              <a:rPr lang="en-US" dirty="0" err="1">
                <a:solidFill>
                  <a:srgbClr val="FF0000"/>
                </a:solidFill>
              </a:rPr>
              <a:t>pinger</a:t>
            </a:r>
            <a:r>
              <a:rPr lang="en-US" dirty="0">
                <a:solidFill>
                  <a:srgbClr val="FF0000"/>
                </a:solidFill>
              </a:rPr>
              <a:t> attempts to send a message on the channel </a:t>
            </a:r>
            <a:r>
              <a:rPr lang="en-US" dirty="0"/>
              <a:t>it will wait until printer is ready to receive the message. (this is known as blocking) </a:t>
            </a:r>
          </a:p>
          <a:p>
            <a:endParaRPr lang="en-US" dirty="0"/>
          </a:p>
          <a:p>
            <a:r>
              <a:rPr lang="en-US" dirty="0"/>
              <a:t>By adding </a:t>
            </a:r>
            <a:r>
              <a:rPr lang="en-US" dirty="0" err="1"/>
              <a:t>ponger</a:t>
            </a:r>
            <a:r>
              <a:rPr lang="en-US" dirty="0"/>
              <a:t>…</a:t>
            </a:r>
          </a:p>
          <a:p>
            <a:r>
              <a:rPr lang="en-US" dirty="0"/>
              <a:t>The program will now take turns printing “ping” and “pong”.</a:t>
            </a:r>
          </a:p>
        </p:txBody>
      </p:sp>
    </p:spTree>
    <p:extLst>
      <p:ext uri="{BB962C8B-B14F-4D97-AF65-F5344CB8AC3E}">
        <p14:creationId xmlns:p14="http://schemas.microsoft.com/office/powerpoint/2010/main" val="23282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AB43-5571-9B41-9840-745FE0CFB000}"/>
              </a:ext>
            </a:extLst>
          </p:cNvPr>
          <p:cNvSpPr>
            <a:spLocks noGrp="1"/>
          </p:cNvSpPr>
          <p:nvPr>
            <p:ph type="title"/>
          </p:nvPr>
        </p:nvSpPr>
        <p:spPr/>
        <p:txBody>
          <a:bodyPr/>
          <a:lstStyle/>
          <a:p>
            <a:r>
              <a:rPr lang="en-US" dirty="0"/>
              <a:t>Channel Directions</a:t>
            </a:r>
          </a:p>
        </p:txBody>
      </p:sp>
      <p:sp>
        <p:nvSpPr>
          <p:cNvPr id="3" name="Content Placeholder 2">
            <a:extLst>
              <a:ext uri="{FF2B5EF4-FFF2-40B4-BE49-F238E27FC236}">
                <a16:creationId xmlns:a16="http://schemas.microsoft.com/office/drawing/2014/main" id="{C2F2E26B-258B-CA4B-BEBB-DFF040A976F0}"/>
              </a:ext>
            </a:extLst>
          </p:cNvPr>
          <p:cNvSpPr>
            <a:spLocks noGrp="1"/>
          </p:cNvSpPr>
          <p:nvPr>
            <p:ph idx="1"/>
          </p:nvPr>
        </p:nvSpPr>
        <p:spPr/>
        <p:txBody>
          <a:bodyPr>
            <a:normAutofit fontScale="92500" lnSpcReduction="10000"/>
          </a:bodyPr>
          <a:lstStyle/>
          <a:p>
            <a:pPr marL="0" indent="0">
              <a:buNone/>
            </a:pPr>
            <a:r>
              <a:rPr lang="en-US" b="1" dirty="0"/>
              <a:t>Channel Direction</a:t>
            </a:r>
          </a:p>
          <a:p>
            <a:r>
              <a:rPr lang="en-US" dirty="0"/>
              <a:t>We can specify a direction on a channel type thus restricting it to either sending or receiving. </a:t>
            </a:r>
          </a:p>
          <a:p>
            <a:pPr marL="0" indent="0">
              <a:buNone/>
            </a:pPr>
            <a:r>
              <a:rPr lang="en-US" dirty="0"/>
              <a:t>Send-only channels    </a:t>
            </a:r>
            <a:r>
              <a:rPr lang="en-US" dirty="0" err="1">
                <a:latin typeface="+mj-lt"/>
              </a:rPr>
              <a:t>func</a:t>
            </a:r>
            <a:r>
              <a:rPr lang="en-US" dirty="0">
                <a:latin typeface="+mj-lt"/>
              </a:rPr>
              <a:t> </a:t>
            </a:r>
            <a:r>
              <a:rPr lang="en-US" dirty="0" err="1">
                <a:latin typeface="+mj-lt"/>
              </a:rPr>
              <a:t>pinger</a:t>
            </a:r>
            <a:r>
              <a:rPr lang="en-US" dirty="0">
                <a:latin typeface="+mj-lt"/>
              </a:rPr>
              <a:t>(c </a:t>
            </a:r>
            <a:r>
              <a:rPr lang="en-US" dirty="0" err="1">
                <a:latin typeface="+mj-lt"/>
              </a:rPr>
              <a:t>chan</a:t>
            </a:r>
            <a:r>
              <a:rPr lang="en-US" dirty="0">
                <a:solidFill>
                  <a:srgbClr val="FF0000"/>
                </a:solidFill>
                <a:latin typeface="+mj-lt"/>
              </a:rPr>
              <a:t>&lt;-</a:t>
            </a:r>
            <a:r>
              <a:rPr lang="en-US" dirty="0">
                <a:latin typeface="+mj-lt"/>
              </a:rPr>
              <a:t> string).  </a:t>
            </a:r>
          </a:p>
          <a:p>
            <a:pPr marL="0" indent="0">
              <a:buNone/>
            </a:pPr>
            <a:r>
              <a:rPr lang="en-US" dirty="0"/>
              <a:t>Attempting to receive from c will result in a compiler error. </a:t>
            </a:r>
          </a:p>
          <a:p>
            <a:pPr marL="0" indent="0">
              <a:buNone/>
            </a:pPr>
            <a:r>
              <a:rPr lang="en-US" dirty="0"/>
              <a:t>Bi-directional             </a:t>
            </a:r>
            <a:r>
              <a:rPr lang="en-US" i="1" dirty="0" err="1">
                <a:latin typeface="+mj-lt"/>
              </a:rPr>
              <a:t>func</a:t>
            </a:r>
            <a:r>
              <a:rPr lang="en-US" i="1" dirty="0">
                <a:latin typeface="+mj-lt"/>
              </a:rPr>
              <a:t> </a:t>
            </a:r>
            <a:r>
              <a:rPr lang="en-US" i="1" dirty="0" err="1">
                <a:latin typeface="+mj-lt"/>
              </a:rPr>
              <a:t>pinger</a:t>
            </a:r>
            <a:r>
              <a:rPr lang="en-US" i="1" dirty="0">
                <a:latin typeface="+mj-lt"/>
              </a:rPr>
              <a:t>(c </a:t>
            </a:r>
            <a:r>
              <a:rPr lang="en-US" i="1" dirty="0" err="1">
                <a:latin typeface="+mj-lt"/>
              </a:rPr>
              <a:t>chan</a:t>
            </a:r>
            <a:r>
              <a:rPr lang="en-US" i="1" dirty="0">
                <a:latin typeface="+mj-lt"/>
              </a:rPr>
              <a:t>  string). </a:t>
            </a:r>
          </a:p>
          <a:p>
            <a:pPr marL="0" indent="0">
              <a:buNone/>
            </a:pPr>
            <a:endParaRPr lang="en-US" dirty="0"/>
          </a:p>
          <a:p>
            <a:pPr marL="0" indent="0">
              <a:buNone/>
            </a:pPr>
            <a:r>
              <a:rPr lang="en-US" dirty="0"/>
              <a:t>A channel that doesn't have these restrictions is known as bi-directional. </a:t>
            </a:r>
          </a:p>
          <a:p>
            <a:pPr marL="0" indent="0">
              <a:buNone/>
            </a:pPr>
            <a:r>
              <a:rPr lang="en-US" dirty="0"/>
              <a:t>A bi-directional channel can be passed to a function that takes send-only or receive-only channels, but the reverse is not true.</a:t>
            </a:r>
          </a:p>
          <a:p>
            <a:pPr marL="0" indent="0">
              <a:buNone/>
            </a:pPr>
            <a:endParaRPr lang="en-US" dirty="0"/>
          </a:p>
        </p:txBody>
      </p:sp>
    </p:spTree>
    <p:extLst>
      <p:ext uri="{BB962C8B-B14F-4D97-AF65-F5344CB8AC3E}">
        <p14:creationId xmlns:p14="http://schemas.microsoft.com/office/powerpoint/2010/main" val="383097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CCFE-377A-2D41-A94C-EEE3DE90B91D}"/>
              </a:ext>
            </a:extLst>
          </p:cNvPr>
          <p:cNvSpPr>
            <a:spLocks noGrp="1"/>
          </p:cNvSpPr>
          <p:nvPr>
            <p:ph type="title"/>
          </p:nvPr>
        </p:nvSpPr>
        <p:spPr/>
        <p:txBody>
          <a:bodyPr/>
          <a:lstStyle/>
          <a:p>
            <a:pPr algn="ctr"/>
            <a:r>
              <a:rPr lang="en-US" b="1" dirty="0"/>
              <a:t>Garbage collection</a:t>
            </a:r>
            <a:endParaRPr lang="en-US" dirty="0"/>
          </a:p>
        </p:txBody>
      </p:sp>
      <p:sp>
        <p:nvSpPr>
          <p:cNvPr id="3" name="Content Placeholder 2">
            <a:extLst>
              <a:ext uri="{FF2B5EF4-FFF2-40B4-BE49-F238E27FC236}">
                <a16:creationId xmlns:a16="http://schemas.microsoft.com/office/drawing/2014/main" id="{4A5D5DB9-905C-DF42-9999-6418E58FD53E}"/>
              </a:ext>
            </a:extLst>
          </p:cNvPr>
          <p:cNvSpPr>
            <a:spLocks noGrp="1"/>
          </p:cNvSpPr>
          <p:nvPr>
            <p:ph idx="1"/>
          </p:nvPr>
        </p:nvSpPr>
        <p:spPr/>
        <p:txBody>
          <a:bodyPr>
            <a:normAutofit/>
          </a:bodyPr>
          <a:lstStyle/>
          <a:p>
            <a:r>
              <a:rPr lang="en-US" dirty="0"/>
              <a:t>Go has no explicit memory-freeing operation: the only way allocated memory returns to the pool is through the garbage collector.</a:t>
            </a:r>
          </a:p>
          <a:p>
            <a:r>
              <a:rPr lang="en-US" dirty="0"/>
              <a:t>Experience with Java in particular as a server language has made some people nervous about garbage collection in a user-facing system. </a:t>
            </a:r>
          </a:p>
          <a:p>
            <a:r>
              <a:rPr lang="en-US" dirty="0"/>
              <a:t>The overheads are </a:t>
            </a:r>
            <a:r>
              <a:rPr lang="en-US" b="1" dirty="0"/>
              <a:t>uncontrollable</a:t>
            </a:r>
            <a:r>
              <a:rPr lang="en-US" dirty="0"/>
              <a:t>, </a:t>
            </a:r>
            <a:r>
              <a:rPr lang="en-US" b="1" dirty="0"/>
              <a:t>latencies</a:t>
            </a:r>
            <a:r>
              <a:rPr lang="en-US" dirty="0"/>
              <a:t> can be large, and much parameter tuning is required for good performance. </a:t>
            </a:r>
          </a:p>
          <a:p>
            <a:r>
              <a:rPr lang="en-US" dirty="0"/>
              <a:t>Go, however, is different. </a:t>
            </a:r>
            <a:r>
              <a:rPr lang="en-US" b="1" dirty="0"/>
              <a:t>Properties of the language mitigate some of these concerns</a:t>
            </a:r>
            <a:r>
              <a:rPr lang="en-US" dirty="0"/>
              <a:t>. Not all of them of course, but some.</a:t>
            </a:r>
          </a:p>
        </p:txBody>
      </p:sp>
    </p:spTree>
    <p:extLst>
      <p:ext uri="{BB962C8B-B14F-4D97-AF65-F5344CB8AC3E}">
        <p14:creationId xmlns:p14="http://schemas.microsoft.com/office/powerpoint/2010/main" val="277845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5AC-10AF-204D-B070-D5EA5EFE5130}"/>
              </a:ext>
            </a:extLst>
          </p:cNvPr>
          <p:cNvSpPr>
            <a:spLocks noGrp="1"/>
          </p:cNvSpPr>
          <p:nvPr>
            <p:ph type="title"/>
          </p:nvPr>
        </p:nvSpPr>
        <p:spPr/>
        <p:txBody>
          <a:bodyPr/>
          <a:lstStyle/>
          <a:p>
            <a:pPr algn="ctr"/>
            <a:r>
              <a:rPr lang="en-US" dirty="0"/>
              <a:t>Layout of data structures in Go</a:t>
            </a:r>
          </a:p>
        </p:txBody>
      </p:sp>
      <p:sp>
        <p:nvSpPr>
          <p:cNvPr id="3" name="Content Placeholder 2">
            <a:extLst>
              <a:ext uri="{FF2B5EF4-FFF2-40B4-BE49-F238E27FC236}">
                <a16:creationId xmlns:a16="http://schemas.microsoft.com/office/drawing/2014/main" id="{E7FABA8A-3AA8-C54C-AA3C-A3E108A0FEC6}"/>
              </a:ext>
            </a:extLst>
          </p:cNvPr>
          <p:cNvSpPr>
            <a:spLocks noGrp="1"/>
          </p:cNvSpPr>
          <p:nvPr>
            <p:ph idx="1"/>
          </p:nvPr>
        </p:nvSpPr>
        <p:spPr>
          <a:xfrm>
            <a:off x="838200" y="1394847"/>
            <a:ext cx="10515600" cy="4782116"/>
          </a:xfrm>
        </p:spPr>
        <p:txBody>
          <a:bodyPr>
            <a:normAutofit fontScale="85000" lnSpcReduction="20000"/>
          </a:bodyPr>
          <a:lstStyle/>
          <a:p>
            <a:pPr marL="0" indent="0">
              <a:buNone/>
            </a:pPr>
            <a:r>
              <a:rPr lang="en-US" dirty="0"/>
              <a:t>Consider this simple type definition of a data structure containing a buffer (array) of bytes:</a:t>
            </a:r>
          </a:p>
          <a:p>
            <a:pPr marL="0" indent="0">
              <a:buNone/>
            </a:pPr>
            <a:r>
              <a:rPr lang="en-US" dirty="0"/>
              <a:t>     type X struct {</a:t>
            </a:r>
          </a:p>
          <a:p>
            <a:pPr marL="0" indent="0">
              <a:buNone/>
            </a:pPr>
            <a:r>
              <a:rPr lang="en-US" dirty="0"/>
              <a:t>                      a, b, c </a:t>
            </a:r>
            <a:r>
              <a:rPr lang="en-US" dirty="0" err="1"/>
              <a:t>int</a:t>
            </a:r>
            <a:r>
              <a:rPr lang="en-US" dirty="0"/>
              <a:t> </a:t>
            </a:r>
          </a:p>
          <a:p>
            <a:pPr marL="0" indent="0">
              <a:buNone/>
            </a:pPr>
            <a:r>
              <a:rPr lang="en-US" dirty="0"/>
              <a:t>                      </a:t>
            </a:r>
            <a:r>
              <a:rPr lang="en-US" dirty="0" err="1"/>
              <a:t>buf</a:t>
            </a:r>
            <a:r>
              <a:rPr lang="en-US" dirty="0"/>
              <a:t> [256]byte </a:t>
            </a:r>
          </a:p>
          <a:p>
            <a:pPr marL="0" indent="0">
              <a:buNone/>
            </a:pPr>
            <a:r>
              <a:rPr lang="en-US" dirty="0"/>
              <a:t>                    }</a:t>
            </a:r>
          </a:p>
          <a:p>
            <a:pPr marL="0" indent="0">
              <a:buNone/>
            </a:pPr>
            <a:r>
              <a:rPr lang="en-US" dirty="0"/>
              <a:t>In Java, the </a:t>
            </a:r>
            <a:r>
              <a:rPr lang="en-US" dirty="0" err="1"/>
              <a:t>buf</a:t>
            </a:r>
            <a:r>
              <a:rPr lang="en-US" dirty="0"/>
              <a:t> field would require </a:t>
            </a:r>
            <a:r>
              <a:rPr lang="en-US" b="1" dirty="0"/>
              <a:t>a second allocation </a:t>
            </a:r>
            <a:r>
              <a:rPr lang="en-US" dirty="0"/>
              <a:t>and accesses to it a second level of indirection. </a:t>
            </a:r>
          </a:p>
          <a:p>
            <a:pPr marL="0" indent="0">
              <a:buNone/>
            </a:pPr>
            <a:r>
              <a:rPr lang="en-US" dirty="0"/>
              <a:t>In Go, however, the buffer is allocated in a single block of memory along with the containing struct and no indirection is required. </a:t>
            </a:r>
          </a:p>
          <a:p>
            <a:pPr marL="0" indent="0">
              <a:buNone/>
            </a:pPr>
            <a:endParaRPr lang="en-US" dirty="0"/>
          </a:p>
          <a:p>
            <a:r>
              <a:rPr lang="en-US" dirty="0"/>
              <a:t>This design can have a better performance as well as reducing the number of items known to the collector. At scale it can make a significant difference.</a:t>
            </a:r>
          </a:p>
        </p:txBody>
      </p:sp>
    </p:spTree>
    <p:extLst>
      <p:ext uri="{BB962C8B-B14F-4D97-AF65-F5344CB8AC3E}">
        <p14:creationId xmlns:p14="http://schemas.microsoft.com/office/powerpoint/2010/main" val="365114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1597-8B68-EF4E-A6AE-07C5037B8AD0}"/>
              </a:ext>
            </a:extLst>
          </p:cNvPr>
          <p:cNvSpPr>
            <a:spLocks noGrp="1"/>
          </p:cNvSpPr>
          <p:nvPr>
            <p:ph type="title"/>
          </p:nvPr>
        </p:nvSpPr>
        <p:spPr/>
        <p:txBody>
          <a:bodyPr/>
          <a:lstStyle/>
          <a:p>
            <a:pPr algn="ctr"/>
            <a:r>
              <a:rPr lang="en-US" b="1" dirty="0"/>
              <a:t>Composition not inheritance</a:t>
            </a:r>
            <a:endParaRPr lang="en-US" dirty="0"/>
          </a:p>
        </p:txBody>
      </p:sp>
      <p:sp>
        <p:nvSpPr>
          <p:cNvPr id="3" name="Content Placeholder 2">
            <a:extLst>
              <a:ext uri="{FF2B5EF4-FFF2-40B4-BE49-F238E27FC236}">
                <a16:creationId xmlns:a16="http://schemas.microsoft.com/office/drawing/2014/main" id="{205F8ACF-315B-444D-905B-89EC23DCADE5}"/>
              </a:ext>
            </a:extLst>
          </p:cNvPr>
          <p:cNvSpPr>
            <a:spLocks noGrp="1"/>
          </p:cNvSpPr>
          <p:nvPr>
            <p:ph idx="1"/>
          </p:nvPr>
        </p:nvSpPr>
        <p:spPr/>
        <p:txBody>
          <a:bodyPr/>
          <a:lstStyle/>
          <a:p>
            <a:r>
              <a:rPr lang="en-US" dirty="0"/>
              <a:t>Go takes an unusual approach to object-oriented programming, </a:t>
            </a:r>
            <a:r>
              <a:rPr lang="en-US" dirty="0">
                <a:solidFill>
                  <a:srgbClr val="FF0000"/>
                </a:solidFill>
              </a:rPr>
              <a:t>allowing methods on any type</a:t>
            </a:r>
            <a:r>
              <a:rPr lang="en-US" dirty="0"/>
              <a:t>, not just classes, but without any form of type-based inheritance like sub-classing.</a:t>
            </a:r>
          </a:p>
          <a:p>
            <a:r>
              <a:rPr lang="en-US" dirty="0"/>
              <a:t>Instead, Go has </a:t>
            </a:r>
            <a:r>
              <a:rPr lang="en-US" i="1" dirty="0"/>
              <a:t>interfaces</a:t>
            </a:r>
          </a:p>
          <a:p>
            <a:pPr lvl="1"/>
            <a:r>
              <a:rPr lang="en-US" i="1" dirty="0"/>
              <a:t>A set of methods, no constants</a:t>
            </a:r>
          </a:p>
          <a:p>
            <a:pPr marL="457200" lvl="1" indent="0">
              <a:buNone/>
            </a:pPr>
            <a:endParaRPr lang="en-US" i="1" dirty="0"/>
          </a:p>
          <a:p>
            <a:pPr marL="457200" lvl="1" indent="0">
              <a:buNone/>
            </a:pPr>
            <a:r>
              <a:rPr lang="en-US" i="1" dirty="0"/>
              <a:t>Example:</a:t>
            </a:r>
            <a:endParaRPr lang="en-US" dirty="0"/>
          </a:p>
        </p:txBody>
      </p:sp>
      <p:pic>
        <p:nvPicPr>
          <p:cNvPr id="4" name="Picture 3">
            <a:extLst>
              <a:ext uri="{FF2B5EF4-FFF2-40B4-BE49-F238E27FC236}">
                <a16:creationId xmlns:a16="http://schemas.microsoft.com/office/drawing/2014/main" id="{05CB2FDD-9354-7A42-A869-FABD4F31B316}"/>
              </a:ext>
            </a:extLst>
          </p:cNvPr>
          <p:cNvPicPr>
            <a:picLocks noChangeAspect="1"/>
          </p:cNvPicPr>
          <p:nvPr/>
        </p:nvPicPr>
        <p:blipFill>
          <a:blip r:embed="rId2"/>
          <a:stretch>
            <a:fillRect/>
          </a:stretch>
        </p:blipFill>
        <p:spPr>
          <a:xfrm>
            <a:off x="5424406" y="3357470"/>
            <a:ext cx="6657461" cy="2954430"/>
          </a:xfrm>
          <a:prstGeom prst="rect">
            <a:avLst/>
          </a:prstGeom>
        </p:spPr>
      </p:pic>
    </p:spTree>
    <p:extLst>
      <p:ext uri="{BB962C8B-B14F-4D97-AF65-F5344CB8AC3E}">
        <p14:creationId xmlns:p14="http://schemas.microsoft.com/office/powerpoint/2010/main" val="331973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3D67-F249-F04B-AF2F-04854C933DF9}"/>
              </a:ext>
            </a:extLst>
          </p:cNvPr>
          <p:cNvSpPr>
            <a:spLocks noGrp="1"/>
          </p:cNvSpPr>
          <p:nvPr>
            <p:ph type="title"/>
          </p:nvPr>
        </p:nvSpPr>
        <p:spPr/>
        <p:txBody>
          <a:bodyPr/>
          <a:lstStyle/>
          <a:p>
            <a:pPr algn="ctr"/>
            <a:r>
              <a:rPr lang="en-US" b="1" dirty="0"/>
              <a:t>Origin</a:t>
            </a:r>
          </a:p>
        </p:txBody>
      </p:sp>
      <p:sp>
        <p:nvSpPr>
          <p:cNvPr id="3" name="Content Placeholder 2">
            <a:extLst>
              <a:ext uri="{FF2B5EF4-FFF2-40B4-BE49-F238E27FC236}">
                <a16:creationId xmlns:a16="http://schemas.microsoft.com/office/drawing/2014/main" id="{504CDEBB-8109-C740-9F54-E2150CDFD8AA}"/>
              </a:ext>
            </a:extLst>
          </p:cNvPr>
          <p:cNvSpPr>
            <a:spLocks noGrp="1"/>
          </p:cNvSpPr>
          <p:nvPr>
            <p:ph idx="1"/>
          </p:nvPr>
        </p:nvSpPr>
        <p:spPr/>
        <p:txBody>
          <a:bodyPr/>
          <a:lstStyle/>
          <a:p>
            <a:r>
              <a:rPr lang="en-US" altLang="en-US" dirty="0">
                <a:ea typeface="ＭＳ Ｐゴシック" panose="020B0600070205080204" pitchFamily="34" charset="-128"/>
              </a:rPr>
              <a:t>Developed ~2007 at </a:t>
            </a:r>
            <a:r>
              <a:rPr lang="en-US" altLang="en-US" sz="4400" dirty="0">
                <a:ea typeface="ＭＳ Ｐゴシック" panose="020B0600070205080204" pitchFamily="34" charset="-128"/>
              </a:rPr>
              <a:t>G</a:t>
            </a:r>
            <a:r>
              <a:rPr lang="en-US" altLang="en-US" sz="4400" dirty="0">
                <a:solidFill>
                  <a:srgbClr val="FF0000"/>
                </a:solidFill>
                <a:ea typeface="ＭＳ Ｐゴシック" panose="020B0600070205080204" pitchFamily="34" charset="-128"/>
              </a:rPr>
              <a:t>o</a:t>
            </a:r>
            <a:r>
              <a:rPr lang="en-US" altLang="en-US" sz="4400" dirty="0">
                <a:solidFill>
                  <a:srgbClr val="00B050"/>
                </a:solidFill>
                <a:ea typeface="ＭＳ Ｐゴシック" panose="020B0600070205080204" pitchFamily="34" charset="-128"/>
              </a:rPr>
              <a:t>o</a:t>
            </a:r>
            <a:r>
              <a:rPr lang="en-US" altLang="en-US" sz="4400" dirty="0">
                <a:solidFill>
                  <a:srgbClr val="0070C0"/>
                </a:solidFill>
                <a:ea typeface="ＭＳ Ｐゴシック" panose="020B0600070205080204" pitchFamily="34" charset="-128"/>
              </a:rPr>
              <a:t>g</a:t>
            </a:r>
            <a:r>
              <a:rPr lang="en-US" altLang="en-US" sz="4400" dirty="0">
                <a:ea typeface="ＭＳ Ｐゴシック" panose="020B0600070205080204" pitchFamily="34" charset="-128"/>
              </a:rPr>
              <a:t>l</a:t>
            </a:r>
            <a:r>
              <a:rPr lang="en-US" altLang="en-US" sz="4400" dirty="0">
                <a:solidFill>
                  <a:srgbClr val="FFC000"/>
                </a:solidFill>
                <a:ea typeface="ＭＳ Ｐゴシック" panose="020B0600070205080204" pitchFamily="34" charset="-128"/>
              </a:rPr>
              <a:t>e</a:t>
            </a:r>
            <a:r>
              <a:rPr lang="en-US" altLang="en-US" dirty="0">
                <a:ea typeface="ＭＳ Ｐゴシック" panose="020B0600070205080204" pitchFamily="34" charset="-128"/>
              </a:rPr>
              <a:t>  by </a:t>
            </a:r>
          </a:p>
          <a:p>
            <a:pPr>
              <a:buFontTx/>
              <a:buNone/>
            </a:pPr>
            <a:r>
              <a:rPr lang="en-US" altLang="en-US" dirty="0">
                <a:ea typeface="ＭＳ Ｐゴシック" panose="020B0600070205080204" pitchFamily="34" charset="-128"/>
              </a:rPr>
              <a:t>  Robert </a:t>
            </a:r>
            <a:r>
              <a:rPr lang="en-US" altLang="en-US" dirty="0" err="1">
                <a:ea typeface="ＭＳ Ｐゴシック" panose="020B0600070205080204" pitchFamily="34" charset="-128"/>
              </a:rPr>
              <a:t>Griesemer</a:t>
            </a:r>
            <a:r>
              <a:rPr lang="en-US" altLang="en-US" dirty="0">
                <a:ea typeface="ＭＳ Ｐゴシック" panose="020B0600070205080204" pitchFamily="34" charset="-128"/>
              </a:rPr>
              <a:t> </a:t>
            </a:r>
          </a:p>
          <a:p>
            <a:pPr>
              <a:buFontTx/>
              <a:buNone/>
            </a:pPr>
            <a:r>
              <a:rPr lang="en-US" altLang="en-US" dirty="0">
                <a:ea typeface="ＭＳ Ｐゴシック" panose="020B0600070205080204" pitchFamily="34" charset="-128"/>
              </a:rPr>
              <a:t>       </a:t>
            </a:r>
          </a:p>
          <a:p>
            <a:pPr>
              <a:buFontTx/>
              <a:buNone/>
            </a:pPr>
            <a:r>
              <a:rPr lang="en-US" altLang="en-US" dirty="0">
                <a:ea typeface="ＭＳ Ｐゴシック" panose="020B0600070205080204" pitchFamily="34" charset="-128"/>
              </a:rPr>
              <a:t>                                                                           Rob Pike </a:t>
            </a:r>
          </a:p>
          <a:p>
            <a:pPr>
              <a:buFontTx/>
              <a:buNone/>
            </a:pPr>
            <a:r>
              <a:rPr lang="en-US" altLang="en-US" dirty="0">
                <a:ea typeface="ＭＳ Ｐゴシック" panose="020B0600070205080204" pitchFamily="34" charset="-128"/>
              </a:rPr>
              <a:t>       </a:t>
            </a:r>
          </a:p>
          <a:p>
            <a:pPr>
              <a:buFontTx/>
              <a:buNone/>
            </a:pPr>
            <a:endParaRPr lang="en-US" altLang="en-US" dirty="0">
              <a:ea typeface="ＭＳ Ｐゴシック" panose="020B0600070205080204" pitchFamily="34" charset="-128"/>
            </a:endParaRPr>
          </a:p>
          <a:p>
            <a:pPr>
              <a:buFontTx/>
              <a:buNone/>
            </a:pPr>
            <a:r>
              <a:rPr lang="en-US" altLang="en-US" dirty="0">
                <a:ea typeface="ＭＳ Ｐゴシック" panose="020B0600070205080204" pitchFamily="34" charset="-128"/>
              </a:rPr>
              <a:t>      </a:t>
            </a:r>
          </a:p>
          <a:p>
            <a:pPr>
              <a:buFontTx/>
              <a:buNone/>
            </a:pPr>
            <a:r>
              <a:rPr lang="en-US" altLang="en-US" dirty="0">
                <a:ea typeface="ＭＳ Ｐゴシック" panose="020B0600070205080204" pitchFamily="34" charset="-128"/>
              </a:rPr>
              <a:t>                                    Ken Thompson</a:t>
            </a:r>
          </a:p>
          <a:p>
            <a:endParaRPr lang="en-US" dirty="0"/>
          </a:p>
        </p:txBody>
      </p:sp>
      <p:pic>
        <p:nvPicPr>
          <p:cNvPr id="4" name="Picture 7">
            <a:extLst>
              <a:ext uri="{FF2B5EF4-FFF2-40B4-BE49-F238E27FC236}">
                <a16:creationId xmlns:a16="http://schemas.microsoft.com/office/drawing/2014/main" id="{F994550E-D8B7-DD4E-BDE8-00EBF932EB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6592" y="2753333"/>
            <a:ext cx="2802194" cy="289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4620E2BF-94F4-CC4A-B97D-8F41C7AD86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0347" y="2924783"/>
            <a:ext cx="12096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467900CC-6BB4-C94F-B011-F64904AC31F8}"/>
              </a:ext>
            </a:extLst>
          </p:cNvPr>
          <p:cNvPicPr>
            <a:picLocks noChangeAspect="1"/>
          </p:cNvPicPr>
          <p:nvPr/>
        </p:nvPicPr>
        <p:blipFill>
          <a:blip r:embed="rId5"/>
          <a:stretch>
            <a:fillRect/>
          </a:stretch>
        </p:blipFill>
        <p:spPr>
          <a:xfrm>
            <a:off x="8268110" y="2753333"/>
            <a:ext cx="2794000" cy="1854200"/>
          </a:xfrm>
          <a:prstGeom prst="rect">
            <a:avLst/>
          </a:prstGeom>
        </p:spPr>
      </p:pic>
    </p:spTree>
    <p:extLst>
      <p:ext uri="{BB962C8B-B14F-4D97-AF65-F5344CB8AC3E}">
        <p14:creationId xmlns:p14="http://schemas.microsoft.com/office/powerpoint/2010/main" val="197570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830C-EC49-694C-9654-823B2E24DF13}"/>
              </a:ext>
            </a:extLst>
          </p:cNvPr>
          <p:cNvSpPr>
            <a:spLocks noGrp="1"/>
          </p:cNvSpPr>
          <p:nvPr>
            <p:ph type="title"/>
          </p:nvPr>
        </p:nvSpPr>
        <p:spPr/>
        <p:txBody>
          <a:bodyPr/>
          <a:lstStyle/>
          <a:p>
            <a:pPr algn="ctr"/>
            <a:r>
              <a:rPr lang="en-US" dirty="0"/>
              <a:t>No Implements Declaration</a:t>
            </a:r>
          </a:p>
        </p:txBody>
      </p:sp>
      <p:sp>
        <p:nvSpPr>
          <p:cNvPr id="3" name="Content Placeholder 2">
            <a:extLst>
              <a:ext uri="{FF2B5EF4-FFF2-40B4-BE49-F238E27FC236}">
                <a16:creationId xmlns:a16="http://schemas.microsoft.com/office/drawing/2014/main" id="{A95DB501-8B24-9941-975C-0E26E779E6CE}"/>
              </a:ext>
            </a:extLst>
          </p:cNvPr>
          <p:cNvSpPr>
            <a:spLocks noGrp="1"/>
          </p:cNvSpPr>
          <p:nvPr>
            <p:ph idx="1"/>
          </p:nvPr>
        </p:nvSpPr>
        <p:spPr>
          <a:xfrm>
            <a:off x="838200" y="1394847"/>
            <a:ext cx="10515600" cy="4782116"/>
          </a:xfrm>
        </p:spPr>
        <p:txBody>
          <a:bodyPr/>
          <a:lstStyle/>
          <a:p>
            <a:r>
              <a:rPr lang="en-US" dirty="0"/>
              <a:t>All data types that implement these methods satisfy this interface </a:t>
            </a:r>
            <a:r>
              <a:rPr lang="en-US" dirty="0">
                <a:solidFill>
                  <a:srgbClr val="FF0000"/>
                </a:solidFill>
              </a:rPr>
              <a:t>implicitly</a:t>
            </a:r>
            <a:r>
              <a:rPr lang="en-US" dirty="0"/>
              <a:t>; there is no implements declaration. </a:t>
            </a:r>
          </a:p>
          <a:p>
            <a:r>
              <a:rPr lang="en-US" dirty="0"/>
              <a:t>Interface satisfaction is </a:t>
            </a:r>
            <a:r>
              <a:rPr lang="en-US" dirty="0">
                <a:solidFill>
                  <a:srgbClr val="FF0000"/>
                </a:solidFill>
              </a:rPr>
              <a:t>statically</a:t>
            </a:r>
            <a:r>
              <a:rPr lang="en-US" dirty="0"/>
              <a:t> checked at compile time so despite this decoupling interfaces are type-safe.</a:t>
            </a:r>
          </a:p>
          <a:p>
            <a:endParaRPr lang="en-US" dirty="0"/>
          </a:p>
          <a:p>
            <a:r>
              <a:rPr lang="en-US" dirty="0"/>
              <a:t>All data types that implement all methods satisfy interface implicitly. A datatype can satisfy </a:t>
            </a:r>
            <a:r>
              <a:rPr lang="en-US" dirty="0">
                <a:solidFill>
                  <a:srgbClr val="FF0000"/>
                </a:solidFill>
              </a:rPr>
              <a:t>more than one </a:t>
            </a:r>
            <a:r>
              <a:rPr lang="en-US" dirty="0"/>
              <a:t>interface.</a:t>
            </a:r>
          </a:p>
        </p:txBody>
      </p:sp>
    </p:spTree>
    <p:extLst>
      <p:ext uri="{BB962C8B-B14F-4D97-AF65-F5344CB8AC3E}">
        <p14:creationId xmlns:p14="http://schemas.microsoft.com/office/powerpoint/2010/main" val="3014782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DCB9-75A6-6C45-8FDD-B65AA974C619}"/>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E8225D9-6C87-B843-B0EE-EF2C8453D0D4}"/>
              </a:ext>
            </a:extLst>
          </p:cNvPr>
          <p:cNvSpPr>
            <a:spLocks noGrp="1"/>
          </p:cNvSpPr>
          <p:nvPr>
            <p:ph idx="1"/>
          </p:nvPr>
        </p:nvSpPr>
        <p:spPr/>
        <p:txBody>
          <a:bodyPr/>
          <a:lstStyle/>
          <a:p>
            <a:r>
              <a:rPr lang="en-US" dirty="0"/>
              <a:t>Go does not have an exception facility in the conventional sense, that is, there is no control structure associated with error handling.</a:t>
            </a:r>
          </a:p>
          <a:p>
            <a:r>
              <a:rPr lang="en-US" dirty="0"/>
              <a:t>A pair of built-in functions called panic and recover allow the programmer to protect against such things. (rarely used, and not integrated into the library)</a:t>
            </a:r>
          </a:p>
          <a:p>
            <a:r>
              <a:rPr lang="en-US" dirty="0"/>
              <a:t>For error handling is a pre-defined interface</a:t>
            </a:r>
          </a:p>
        </p:txBody>
      </p:sp>
      <p:pic>
        <p:nvPicPr>
          <p:cNvPr id="4" name="Picture 3">
            <a:extLst>
              <a:ext uri="{FF2B5EF4-FFF2-40B4-BE49-F238E27FC236}">
                <a16:creationId xmlns:a16="http://schemas.microsoft.com/office/drawing/2014/main" id="{8588FE65-2624-CF40-B929-7445AD14EB8F}"/>
              </a:ext>
            </a:extLst>
          </p:cNvPr>
          <p:cNvPicPr>
            <a:picLocks noChangeAspect="1"/>
          </p:cNvPicPr>
          <p:nvPr/>
        </p:nvPicPr>
        <p:blipFill>
          <a:blip r:embed="rId3"/>
          <a:stretch>
            <a:fillRect/>
          </a:stretch>
        </p:blipFill>
        <p:spPr>
          <a:xfrm>
            <a:off x="5120790" y="4859794"/>
            <a:ext cx="4904987" cy="1436607"/>
          </a:xfrm>
          <a:prstGeom prst="rect">
            <a:avLst/>
          </a:prstGeom>
        </p:spPr>
      </p:pic>
    </p:spTree>
    <p:extLst>
      <p:ext uri="{BB962C8B-B14F-4D97-AF65-F5344CB8AC3E}">
        <p14:creationId xmlns:p14="http://schemas.microsoft.com/office/powerpoint/2010/main" val="32075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0A00-7CEC-1F49-8BB2-5BDAD749D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3BA3C-FA96-9A4B-80D3-E2F57F7584B7}"/>
              </a:ext>
            </a:extLst>
          </p:cNvPr>
          <p:cNvSpPr>
            <a:spLocks noGrp="1"/>
          </p:cNvSpPr>
          <p:nvPr>
            <p:ph idx="1"/>
          </p:nvPr>
        </p:nvSpPr>
        <p:spPr/>
        <p:txBody>
          <a:bodyPr/>
          <a:lstStyle/>
          <a:p>
            <a:r>
              <a:rPr lang="en-US" altLang="en-US" dirty="0">
                <a:ea typeface="ＭＳ Ｐゴシック" panose="020B0600070205080204" pitchFamily="34" charset="-128"/>
              </a:rPr>
              <a:t>open source</a:t>
            </a:r>
          </a:p>
          <a:p>
            <a:r>
              <a:rPr lang="en-US" altLang="en-US" dirty="0">
                <a:ea typeface="ＭＳ Ｐゴシック" panose="020B0600070205080204" pitchFamily="34" charset="-128"/>
              </a:rPr>
              <a:t>compiled, statically typed</a:t>
            </a:r>
          </a:p>
          <a:p>
            <a:pPr lvl="1"/>
            <a:r>
              <a:rPr lang="en-US" altLang="en-US" dirty="0">
                <a:ea typeface="ＭＳ Ｐゴシック" panose="020B0600070205080204" pitchFamily="34" charset="-128"/>
              </a:rPr>
              <a:t>very fast compilation</a:t>
            </a:r>
          </a:p>
          <a:p>
            <a:r>
              <a:rPr lang="en-US" altLang="en-US" dirty="0">
                <a:ea typeface="ＭＳ Ｐゴシック" panose="020B0600070205080204" pitchFamily="34" charset="-128"/>
              </a:rPr>
              <a:t>C-like syntax</a:t>
            </a:r>
          </a:p>
          <a:p>
            <a:r>
              <a:rPr lang="en-US" altLang="en-US" dirty="0">
                <a:ea typeface="ＭＳ Ｐゴシック" panose="020B0600070205080204" pitchFamily="34" charset="-128"/>
              </a:rPr>
              <a:t>garbage collection</a:t>
            </a:r>
          </a:p>
          <a:p>
            <a:r>
              <a:rPr lang="en-US" altLang="en-US" dirty="0">
                <a:ea typeface="ＭＳ Ｐゴシック" panose="020B0600070205080204" pitchFamily="34" charset="-128"/>
              </a:rPr>
              <a:t>built-in concurrency</a:t>
            </a:r>
          </a:p>
          <a:p>
            <a:r>
              <a:rPr lang="en-US" altLang="en-US" dirty="0">
                <a:ea typeface="ＭＳ Ｐゴシック" panose="020B0600070205080204" pitchFamily="34" charset="-128"/>
              </a:rPr>
              <a:t>no classes or type inheritance or overloading or generics</a:t>
            </a:r>
          </a:p>
          <a:p>
            <a:pPr lvl="1"/>
            <a:r>
              <a:rPr lang="en-US" altLang="en-US" dirty="0">
                <a:ea typeface="ＭＳ Ｐゴシック" panose="020B0600070205080204" pitchFamily="34" charset="-128"/>
              </a:rPr>
              <a:t>unusual interface mechanism instead of inheritance</a:t>
            </a:r>
          </a:p>
          <a:p>
            <a:endParaRPr lang="en-US" dirty="0"/>
          </a:p>
        </p:txBody>
      </p:sp>
    </p:spTree>
    <p:extLst>
      <p:ext uri="{BB962C8B-B14F-4D97-AF65-F5344CB8AC3E}">
        <p14:creationId xmlns:p14="http://schemas.microsoft.com/office/powerpoint/2010/main" val="5608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9E54-1898-5343-9DAB-8C882187CAC3}"/>
              </a:ext>
            </a:extLst>
          </p:cNvPr>
          <p:cNvSpPr>
            <a:spLocks noGrp="1"/>
          </p:cNvSpPr>
          <p:nvPr>
            <p:ph type="title"/>
          </p:nvPr>
        </p:nvSpPr>
        <p:spPr/>
        <p:txBody>
          <a:bodyPr/>
          <a:lstStyle/>
          <a:p>
            <a:r>
              <a:rPr lang="en-US" dirty="0"/>
              <a:t>Where it is today?</a:t>
            </a:r>
          </a:p>
        </p:txBody>
      </p:sp>
      <p:sp>
        <p:nvSpPr>
          <p:cNvPr id="3" name="Content Placeholder 2">
            <a:extLst>
              <a:ext uri="{FF2B5EF4-FFF2-40B4-BE49-F238E27FC236}">
                <a16:creationId xmlns:a16="http://schemas.microsoft.com/office/drawing/2014/main" id="{914FFDA6-C2A7-424F-A36D-5E6F0AE74207}"/>
              </a:ext>
            </a:extLst>
          </p:cNvPr>
          <p:cNvSpPr>
            <a:spLocks noGrp="1"/>
          </p:cNvSpPr>
          <p:nvPr>
            <p:ph idx="1"/>
          </p:nvPr>
        </p:nvSpPr>
        <p:spPr/>
        <p:txBody>
          <a:bodyPr/>
          <a:lstStyle/>
          <a:p>
            <a:r>
              <a:rPr lang="en-US" dirty="0"/>
              <a:t>On September 25, 2007, Discussion to create a new programming language.</a:t>
            </a:r>
          </a:p>
          <a:p>
            <a:r>
              <a:rPr lang="en-US" dirty="0"/>
              <a:t>November 10, 2009 Twi compilers created leading to the creation of an open-source release.</a:t>
            </a:r>
          </a:p>
          <a:p>
            <a:r>
              <a:rPr lang="en-US" dirty="0"/>
              <a:t>March 28, 2012 release of </a:t>
            </a:r>
            <a:r>
              <a:rPr lang="en-US" u="sng" dirty="0"/>
              <a:t>GO 1.</a:t>
            </a:r>
          </a:p>
          <a:p>
            <a:endParaRPr lang="en-US" dirty="0"/>
          </a:p>
        </p:txBody>
      </p:sp>
    </p:spTree>
    <p:extLst>
      <p:ext uri="{BB962C8B-B14F-4D97-AF65-F5344CB8AC3E}">
        <p14:creationId xmlns:p14="http://schemas.microsoft.com/office/powerpoint/2010/main" val="2437912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7EB2-F907-8B4C-91E0-56F7C3D6B78F}"/>
              </a:ext>
            </a:extLst>
          </p:cNvPr>
          <p:cNvSpPr>
            <a:spLocks noGrp="1"/>
          </p:cNvSpPr>
          <p:nvPr>
            <p:ph type="title"/>
          </p:nvPr>
        </p:nvSpPr>
        <p:spPr/>
        <p:txBody>
          <a:bodyPr/>
          <a:lstStyle/>
          <a:p>
            <a:r>
              <a:rPr lang="en-US" dirty="0"/>
              <a:t>Releases</a:t>
            </a:r>
          </a:p>
        </p:txBody>
      </p:sp>
      <p:sp>
        <p:nvSpPr>
          <p:cNvPr id="3" name="Content Placeholder 2">
            <a:extLst>
              <a:ext uri="{FF2B5EF4-FFF2-40B4-BE49-F238E27FC236}">
                <a16:creationId xmlns:a16="http://schemas.microsoft.com/office/drawing/2014/main" id="{8FD6A973-5ABC-0E47-9DBB-FF92CA613A96}"/>
              </a:ext>
            </a:extLst>
          </p:cNvPr>
          <p:cNvSpPr>
            <a:spLocks noGrp="1"/>
          </p:cNvSpPr>
          <p:nvPr>
            <p:ph idx="1"/>
          </p:nvPr>
        </p:nvSpPr>
        <p:spPr/>
        <p:txBody>
          <a:bodyPr>
            <a:normAutofit fontScale="77500" lnSpcReduction="20000"/>
          </a:bodyPr>
          <a:lstStyle/>
          <a:p>
            <a:pPr marL="0" indent="0">
              <a:buNone/>
            </a:pPr>
            <a:r>
              <a:rPr lang="en-US" dirty="0"/>
              <a:t>go1   (released </a:t>
            </a:r>
            <a:r>
              <a:rPr lang="en-US" dirty="0">
                <a:solidFill>
                  <a:srgbClr val="FF0000"/>
                </a:solidFill>
              </a:rPr>
              <a:t>2012/03/28</a:t>
            </a:r>
            <a:r>
              <a:rPr lang="en-US" dirty="0"/>
              <a:t>)</a:t>
            </a:r>
          </a:p>
          <a:p>
            <a:pPr marL="0" indent="0">
              <a:buNone/>
            </a:pPr>
            <a:r>
              <a:rPr lang="en-US" dirty="0"/>
              <a:t>      go1.1 (released </a:t>
            </a:r>
            <a:r>
              <a:rPr lang="en-US" dirty="0">
                <a:solidFill>
                  <a:srgbClr val="FF0000"/>
                </a:solidFill>
              </a:rPr>
              <a:t>2013/05/13</a:t>
            </a:r>
            <a:r>
              <a:rPr lang="en-US" dirty="0"/>
              <a:t>)</a:t>
            </a:r>
          </a:p>
          <a:p>
            <a:pPr marL="0" indent="0">
              <a:buNone/>
            </a:pPr>
            <a:r>
              <a:rPr lang="en-US" dirty="0"/>
              <a:t>	go1.2 (released </a:t>
            </a:r>
            <a:r>
              <a:rPr lang="en-US" dirty="0">
                <a:solidFill>
                  <a:srgbClr val="FF0000"/>
                </a:solidFill>
              </a:rPr>
              <a:t>2013/12/01</a:t>
            </a:r>
            <a:r>
              <a:rPr lang="en-US" dirty="0"/>
              <a:t>)</a:t>
            </a:r>
          </a:p>
          <a:p>
            <a:pPr marL="0" indent="0">
              <a:buNone/>
            </a:pPr>
            <a:r>
              <a:rPr lang="en-US" dirty="0"/>
              <a:t>                    go1.3 (released </a:t>
            </a:r>
            <a:r>
              <a:rPr lang="en-US" dirty="0">
                <a:solidFill>
                  <a:srgbClr val="FF0000"/>
                </a:solidFill>
              </a:rPr>
              <a:t>2014/06/18</a:t>
            </a:r>
            <a:r>
              <a:rPr lang="en-US" dirty="0"/>
              <a:t>)</a:t>
            </a:r>
          </a:p>
          <a:p>
            <a:pPr marL="0" indent="0">
              <a:buNone/>
            </a:pPr>
            <a:r>
              <a:rPr lang="en-US" dirty="0"/>
              <a:t>                         go1.4 (released </a:t>
            </a:r>
            <a:r>
              <a:rPr lang="en-US" dirty="0">
                <a:solidFill>
                  <a:srgbClr val="FF0000"/>
                </a:solidFill>
              </a:rPr>
              <a:t>2014/12/10</a:t>
            </a:r>
            <a:r>
              <a:rPr lang="en-US" dirty="0"/>
              <a:t>)</a:t>
            </a:r>
          </a:p>
          <a:p>
            <a:pPr marL="0" indent="0">
              <a:buNone/>
            </a:pPr>
            <a:r>
              <a:rPr lang="en-US" dirty="0">
                <a:solidFill>
                  <a:prstClr val="black"/>
                </a:solidFill>
              </a:rPr>
              <a:t>                              </a:t>
            </a:r>
            <a:r>
              <a:rPr lang="en-US" dirty="0"/>
              <a:t>go1.5 (released </a:t>
            </a:r>
            <a:r>
              <a:rPr lang="en-US" dirty="0">
                <a:solidFill>
                  <a:srgbClr val="FF0000"/>
                </a:solidFill>
              </a:rPr>
              <a:t>2015/08/19</a:t>
            </a:r>
            <a:r>
              <a:rPr lang="en-US" dirty="0"/>
              <a:t>) ( Compiler translated from C to GO)</a:t>
            </a:r>
          </a:p>
          <a:p>
            <a:pPr marL="0" indent="0">
              <a:buNone/>
            </a:pPr>
            <a:r>
              <a:rPr lang="en-US" dirty="0"/>
              <a:t>                                   go1.6 (released </a:t>
            </a:r>
            <a:r>
              <a:rPr lang="en-US" dirty="0">
                <a:solidFill>
                  <a:srgbClr val="FF0000"/>
                </a:solidFill>
              </a:rPr>
              <a:t>2016/02/17</a:t>
            </a:r>
            <a:r>
              <a:rPr lang="en-US" dirty="0"/>
              <a:t>)</a:t>
            </a:r>
          </a:p>
          <a:p>
            <a:pPr marL="0" indent="0">
              <a:buNone/>
            </a:pPr>
            <a:r>
              <a:rPr lang="en-US" dirty="0"/>
              <a:t>                                        go1.7 (released </a:t>
            </a:r>
            <a:r>
              <a:rPr lang="en-US" dirty="0">
                <a:solidFill>
                  <a:srgbClr val="FF0000"/>
                </a:solidFill>
              </a:rPr>
              <a:t>2016/08/15</a:t>
            </a:r>
            <a:r>
              <a:rPr lang="en-US" dirty="0"/>
              <a:t>)</a:t>
            </a:r>
          </a:p>
          <a:p>
            <a:pPr marL="0" indent="0">
              <a:buNone/>
            </a:pPr>
            <a:r>
              <a:rPr lang="en-US" dirty="0"/>
              <a:t>                                            go1.8 (released </a:t>
            </a:r>
            <a:r>
              <a:rPr lang="en-US" dirty="0">
                <a:solidFill>
                  <a:srgbClr val="FF0000"/>
                </a:solidFill>
              </a:rPr>
              <a:t>2017/02/16</a:t>
            </a:r>
            <a:r>
              <a:rPr lang="en-US" dirty="0"/>
              <a:t>)</a:t>
            </a:r>
          </a:p>
          <a:p>
            <a:pPr marL="0" indent="0">
              <a:buNone/>
            </a:pPr>
            <a:r>
              <a:rPr lang="en-US" dirty="0"/>
              <a:t>                                                 go1.9 (released </a:t>
            </a:r>
            <a:r>
              <a:rPr lang="en-US" dirty="0">
                <a:solidFill>
                  <a:srgbClr val="FF0000"/>
                </a:solidFill>
              </a:rPr>
              <a:t>2017/08/24</a:t>
            </a:r>
            <a:r>
              <a:rPr lang="en-US" dirty="0"/>
              <a:t>)</a:t>
            </a:r>
          </a:p>
          <a:p>
            <a:pPr marL="0" indent="0">
              <a:buNone/>
            </a:pPr>
            <a:r>
              <a:rPr lang="en-US" dirty="0"/>
              <a:t>                                                     go1.10 (released </a:t>
            </a:r>
            <a:r>
              <a:rPr lang="en-US" dirty="0">
                <a:solidFill>
                  <a:srgbClr val="FF0000"/>
                </a:solidFill>
              </a:rPr>
              <a:t>2018/02/16</a:t>
            </a:r>
            <a:r>
              <a:rPr lang="en-US" dirty="0"/>
              <a:t>)</a:t>
            </a:r>
          </a:p>
          <a:p>
            <a:pPr marL="0" indent="0">
              <a:buNone/>
            </a:pPr>
            <a:r>
              <a:rPr lang="en-US" dirty="0">
                <a:solidFill>
                  <a:srgbClr val="FF0000"/>
                </a:solidFill>
              </a:rPr>
              <a:t>                                                         go1.11 (released</a:t>
            </a:r>
            <a:r>
              <a:rPr lang="en-US" sz="2900" dirty="0">
                <a:solidFill>
                  <a:srgbClr val="FF0000"/>
                </a:solidFill>
                <a:effectLst>
                  <a:glow rad="63500">
                    <a:schemeClr val="accent2">
                      <a:satMod val="175000"/>
                      <a:alpha val="40000"/>
                    </a:schemeClr>
                  </a:glow>
                  <a:outerShdw blurRad="215900" dist="685800" dir="11820000" sx="48000" sy="48000" algn="ctr" rotWithShape="0">
                    <a:srgbClr val="000000">
                      <a:alpha val="43137"/>
                    </a:srgbClr>
                  </a:outerShdw>
                </a:effectLst>
              </a:rPr>
              <a:t> 2018/08/24</a:t>
            </a:r>
            <a:r>
              <a:rPr lang="en-US" dirty="0">
                <a:solidFill>
                  <a:srgbClr val="FF0000"/>
                </a:solidFill>
              </a:rPr>
              <a:t>)</a:t>
            </a:r>
          </a:p>
        </p:txBody>
      </p:sp>
    </p:spTree>
    <p:extLst>
      <p:ext uri="{BB962C8B-B14F-4D97-AF65-F5344CB8AC3E}">
        <p14:creationId xmlns:p14="http://schemas.microsoft.com/office/powerpoint/2010/main" val="2730396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E234-282A-FE47-8AA8-E967DBF2AF9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577BF642-409B-C949-9607-FDBD482A80A7}"/>
              </a:ext>
            </a:extLst>
          </p:cNvPr>
          <p:cNvSpPr>
            <a:spLocks noGrp="1"/>
          </p:cNvSpPr>
          <p:nvPr>
            <p:ph idx="1"/>
          </p:nvPr>
        </p:nvSpPr>
        <p:spPr/>
        <p:txBody>
          <a:bodyPr/>
          <a:lstStyle/>
          <a:p>
            <a:r>
              <a:rPr lang="en-US" dirty="0"/>
              <a:t>In which language Java language is written?</a:t>
            </a:r>
          </a:p>
          <a:p>
            <a:endParaRPr lang="en-US" dirty="0"/>
          </a:p>
          <a:p>
            <a:endParaRPr lang="en-US" dirty="0"/>
          </a:p>
        </p:txBody>
      </p:sp>
    </p:spTree>
    <p:extLst>
      <p:ext uri="{BB962C8B-B14F-4D97-AF65-F5344CB8AC3E}">
        <p14:creationId xmlns:p14="http://schemas.microsoft.com/office/powerpoint/2010/main" val="162563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B854-D15F-0643-B492-9067596D05AE}"/>
              </a:ext>
            </a:extLst>
          </p:cNvPr>
          <p:cNvSpPr>
            <a:spLocks noGrp="1"/>
          </p:cNvSpPr>
          <p:nvPr>
            <p:ph type="title"/>
          </p:nvPr>
        </p:nvSpPr>
        <p:spPr/>
        <p:txBody>
          <a:bodyPr/>
          <a:lstStyle/>
          <a:p>
            <a:r>
              <a:rPr lang="en-US" dirty="0"/>
              <a:t>Code Base</a:t>
            </a:r>
          </a:p>
        </p:txBody>
      </p:sp>
      <p:sp>
        <p:nvSpPr>
          <p:cNvPr id="3" name="Content Placeholder 2">
            <a:extLst>
              <a:ext uri="{FF2B5EF4-FFF2-40B4-BE49-F238E27FC236}">
                <a16:creationId xmlns:a16="http://schemas.microsoft.com/office/drawing/2014/main" id="{728FD7EC-31D8-D243-AA9E-EB48E493DDA3}"/>
              </a:ext>
            </a:extLst>
          </p:cNvPr>
          <p:cNvSpPr>
            <a:spLocks noGrp="1"/>
          </p:cNvSpPr>
          <p:nvPr>
            <p:ph idx="1"/>
          </p:nvPr>
        </p:nvSpPr>
        <p:spPr/>
        <p:txBody>
          <a:bodyPr/>
          <a:lstStyle/>
          <a:p>
            <a:r>
              <a:rPr lang="en-US" dirty="0"/>
              <a:t>Standard Libraries</a:t>
            </a:r>
          </a:p>
          <a:p>
            <a:pPr lvl="1"/>
            <a:r>
              <a:rPr lang="en-US" dirty="0"/>
              <a:t>147 packages</a:t>
            </a:r>
          </a:p>
          <a:p>
            <a:pPr marL="457200" lvl="1" indent="0">
              <a:buNone/>
            </a:pPr>
            <a:r>
              <a:rPr lang="en-US" dirty="0"/>
              <a:t>Examples:</a:t>
            </a:r>
          </a:p>
          <a:p>
            <a:pPr marL="457200" lvl="1" indent="0">
              <a:buNone/>
            </a:pPr>
            <a:r>
              <a:rPr lang="en-US" dirty="0"/>
              <a:t>math, syslog, </a:t>
            </a:r>
            <a:r>
              <a:rPr lang="en-US" dirty="0" err="1"/>
              <a:t>io</a:t>
            </a:r>
            <a:r>
              <a:rPr lang="en-US" dirty="0"/>
              <a:t>, Plugins, tars, zip, drivers, </a:t>
            </a:r>
            <a:r>
              <a:rPr lang="en-US" dirty="0" err="1"/>
              <a:t>sql</a:t>
            </a:r>
            <a:r>
              <a:rPr lang="en-US" dirty="0"/>
              <a:t>, csv, </a:t>
            </a:r>
            <a:r>
              <a:rPr lang="en-US" dirty="0" err="1"/>
              <a:t>json</a:t>
            </a:r>
            <a:r>
              <a:rPr lang="en-US" dirty="0"/>
              <a:t>, xml, errors </a:t>
            </a:r>
            <a:r>
              <a:rPr lang="en-US" dirty="0" err="1"/>
              <a:t>etc</a:t>
            </a:r>
            <a:r>
              <a:rPr lang="en-US" dirty="0"/>
              <a:t> </a:t>
            </a:r>
            <a:r>
              <a:rPr lang="en-US" dirty="0" err="1"/>
              <a:t>etc</a:t>
            </a:r>
            <a:endParaRPr lang="en-US" dirty="0"/>
          </a:p>
          <a:p>
            <a:r>
              <a:rPr lang="en-US" dirty="0"/>
              <a:t>Sub-repositories</a:t>
            </a:r>
          </a:p>
          <a:p>
            <a:pPr marL="0" indent="0">
              <a:buNone/>
            </a:pPr>
            <a:r>
              <a:rPr lang="en-US" dirty="0"/>
              <a:t>    </a:t>
            </a:r>
            <a:r>
              <a:rPr lang="en-US" sz="2400" dirty="0"/>
              <a:t>These packages are part of the Go Project but outside the main Go tree</a:t>
            </a:r>
          </a:p>
          <a:p>
            <a:pPr lvl="1"/>
            <a:r>
              <a:rPr lang="en-US" dirty="0"/>
              <a:t>17 Packages</a:t>
            </a:r>
          </a:p>
          <a:p>
            <a:pPr marL="457200" lvl="1" indent="0">
              <a:buNone/>
            </a:pPr>
            <a:r>
              <a:rPr lang="en-US" dirty="0"/>
              <a:t>Example:</a:t>
            </a:r>
          </a:p>
          <a:p>
            <a:pPr marL="457200" lvl="1" indent="0">
              <a:buNone/>
            </a:pPr>
            <a:r>
              <a:rPr lang="en-US" dirty="0"/>
              <a:t> image, text, time, tools</a:t>
            </a:r>
          </a:p>
        </p:txBody>
      </p:sp>
    </p:spTree>
    <p:extLst>
      <p:ext uri="{BB962C8B-B14F-4D97-AF65-F5344CB8AC3E}">
        <p14:creationId xmlns:p14="http://schemas.microsoft.com/office/powerpoint/2010/main" val="3049615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990E-1356-2446-B736-5F3F80DCF8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48FAAD-BE64-A04F-AE7D-BD9759D5C3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412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AF9B-FB5A-3F43-B40B-5D790B97C1CE}"/>
              </a:ext>
            </a:extLst>
          </p:cNvPr>
          <p:cNvSpPr>
            <a:spLocks noGrp="1"/>
          </p:cNvSpPr>
          <p:nvPr>
            <p:ph type="title"/>
          </p:nvPr>
        </p:nvSpPr>
        <p:spPr/>
        <p:txBody>
          <a:bodyPr/>
          <a:lstStyle/>
          <a:p>
            <a:r>
              <a:rPr lang="en-US" dirty="0"/>
              <a:t>What </a:t>
            </a:r>
            <a:r>
              <a:rPr lang="en-US"/>
              <a:t>is it?</a:t>
            </a:r>
          </a:p>
        </p:txBody>
      </p:sp>
      <p:sp>
        <p:nvSpPr>
          <p:cNvPr id="3" name="Content Placeholder 2">
            <a:extLst>
              <a:ext uri="{FF2B5EF4-FFF2-40B4-BE49-F238E27FC236}">
                <a16:creationId xmlns:a16="http://schemas.microsoft.com/office/drawing/2014/main" id="{D146BD9A-2E38-D84A-BBE6-FD6C760B8469}"/>
              </a:ext>
            </a:extLst>
          </p:cNvPr>
          <p:cNvSpPr>
            <a:spLocks noGrp="1"/>
          </p:cNvSpPr>
          <p:nvPr>
            <p:ph idx="1"/>
          </p:nvPr>
        </p:nvSpPr>
        <p:spPr/>
        <p:txBody>
          <a:bodyPr/>
          <a:lstStyle/>
          <a:p>
            <a:r>
              <a:rPr lang="en-US" dirty="0"/>
              <a:t>Nothing new?</a:t>
            </a:r>
          </a:p>
          <a:p>
            <a:r>
              <a:rPr lang="en-US" dirty="0"/>
              <a:t>Difficult to write code</a:t>
            </a:r>
          </a:p>
          <a:p>
            <a:r>
              <a:rPr lang="en-US" dirty="0"/>
              <a:t>Only one way to write code</a:t>
            </a:r>
          </a:p>
          <a:p>
            <a:r>
              <a:rPr lang="en-US" dirty="0"/>
              <a:t>On For statement ( No While/Until)</a:t>
            </a:r>
          </a:p>
          <a:p>
            <a:endParaRPr lang="en-US" dirty="0"/>
          </a:p>
          <a:p>
            <a:endParaRPr lang="en-US" dirty="0"/>
          </a:p>
          <a:p>
            <a:endParaRPr lang="en-US" dirty="0"/>
          </a:p>
        </p:txBody>
      </p:sp>
    </p:spTree>
    <p:extLst>
      <p:ext uri="{BB962C8B-B14F-4D97-AF65-F5344CB8AC3E}">
        <p14:creationId xmlns:p14="http://schemas.microsoft.com/office/powerpoint/2010/main" val="307515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4B39-7252-E146-92A0-6AF0BB743F58}"/>
              </a:ext>
            </a:extLst>
          </p:cNvPr>
          <p:cNvSpPr>
            <a:spLocks noGrp="1"/>
          </p:cNvSpPr>
          <p:nvPr>
            <p:ph type="title"/>
          </p:nvPr>
        </p:nvSpPr>
        <p:spPr/>
        <p:txBody>
          <a:bodyPr/>
          <a:lstStyle/>
          <a:p>
            <a:pPr algn="ctr"/>
            <a:r>
              <a:rPr lang="en-US" dirty="0"/>
              <a:t>New Language</a:t>
            </a:r>
          </a:p>
        </p:txBody>
      </p:sp>
      <p:sp>
        <p:nvSpPr>
          <p:cNvPr id="3" name="Content Placeholder 2">
            <a:extLst>
              <a:ext uri="{FF2B5EF4-FFF2-40B4-BE49-F238E27FC236}">
                <a16:creationId xmlns:a16="http://schemas.microsoft.com/office/drawing/2014/main" id="{027FF45D-4CFB-6445-881A-9277B7050CE0}"/>
              </a:ext>
            </a:extLst>
          </p:cNvPr>
          <p:cNvSpPr>
            <a:spLocks noGrp="1"/>
          </p:cNvSpPr>
          <p:nvPr>
            <p:ph idx="1"/>
          </p:nvPr>
        </p:nvSpPr>
        <p:spPr/>
        <p:txBody>
          <a:bodyPr/>
          <a:lstStyle/>
          <a:p>
            <a:r>
              <a:rPr lang="en-US" dirty="0"/>
              <a:t>Whenever a new language or new version of a new language is release, we see:?</a:t>
            </a:r>
          </a:p>
          <a:p>
            <a:pPr lvl="1"/>
            <a:r>
              <a:rPr lang="en-US" dirty="0"/>
              <a:t>As</a:t>
            </a:r>
          </a:p>
          <a:p>
            <a:pPr lvl="1"/>
            <a:r>
              <a:rPr lang="en-US" dirty="0"/>
              <a:t>Asa</a:t>
            </a:r>
          </a:p>
          <a:p>
            <a:pPr lvl="1"/>
            <a:r>
              <a:rPr lang="en-US" dirty="0"/>
              <a:t>Asa</a:t>
            </a:r>
          </a:p>
          <a:p>
            <a:pPr lvl="1"/>
            <a:r>
              <a:rPr lang="en-US" dirty="0" err="1"/>
              <a:t>Sas</a:t>
            </a:r>
            <a:endParaRPr lang="en-US" dirty="0"/>
          </a:p>
          <a:p>
            <a:pPr lvl="1"/>
            <a:r>
              <a:rPr lang="en-US" dirty="0" err="1"/>
              <a:t>Sas</a:t>
            </a:r>
            <a:endParaRPr lang="en-US" dirty="0"/>
          </a:p>
          <a:p>
            <a:endParaRPr lang="en-US" dirty="0"/>
          </a:p>
        </p:txBody>
      </p:sp>
    </p:spTree>
    <p:extLst>
      <p:ext uri="{BB962C8B-B14F-4D97-AF65-F5344CB8AC3E}">
        <p14:creationId xmlns:p14="http://schemas.microsoft.com/office/powerpoint/2010/main" val="29825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5350-8FF7-174D-8E5D-9AC822225080}"/>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EA2E599A-A0CD-374E-A4C3-C2776818BD7F}"/>
              </a:ext>
            </a:extLst>
          </p:cNvPr>
          <p:cNvSpPr>
            <a:spLocks noGrp="1"/>
          </p:cNvSpPr>
          <p:nvPr>
            <p:ph idx="1"/>
          </p:nvPr>
        </p:nvSpPr>
        <p:spPr/>
        <p:txBody>
          <a:bodyPr/>
          <a:lstStyle/>
          <a:p>
            <a:r>
              <a:rPr lang="en-US" dirty="0"/>
              <a:t>Need for a new language</a:t>
            </a:r>
          </a:p>
          <a:p>
            <a:r>
              <a:rPr lang="en-US" dirty="0"/>
              <a:t>What is new and better in this language</a:t>
            </a:r>
          </a:p>
          <a:p>
            <a:r>
              <a:rPr lang="en-US" dirty="0"/>
              <a:t>Learning Curve?</a:t>
            </a:r>
          </a:p>
          <a:p>
            <a:r>
              <a:rPr lang="en-US" dirty="0"/>
              <a:t>Where it is being used and who is using it.</a:t>
            </a:r>
          </a:p>
          <a:p>
            <a:r>
              <a:rPr lang="en-US" dirty="0"/>
              <a:t>Current state and open source community</a:t>
            </a:r>
          </a:p>
        </p:txBody>
      </p:sp>
    </p:spTree>
    <p:extLst>
      <p:ext uri="{BB962C8B-B14F-4D97-AF65-F5344CB8AC3E}">
        <p14:creationId xmlns:p14="http://schemas.microsoft.com/office/powerpoint/2010/main" val="214367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46A6-1F4C-3649-ADFF-06D8FCCF4177}"/>
              </a:ext>
            </a:extLst>
          </p:cNvPr>
          <p:cNvSpPr>
            <a:spLocks noGrp="1"/>
          </p:cNvSpPr>
          <p:nvPr>
            <p:ph type="title"/>
          </p:nvPr>
        </p:nvSpPr>
        <p:spPr/>
        <p:txBody>
          <a:bodyPr/>
          <a:lstStyle/>
          <a:p>
            <a:r>
              <a:rPr lang="en-US" dirty="0"/>
              <a:t>No Generics</a:t>
            </a:r>
          </a:p>
        </p:txBody>
      </p:sp>
      <p:sp>
        <p:nvSpPr>
          <p:cNvPr id="3" name="Content Placeholder 2">
            <a:extLst>
              <a:ext uri="{FF2B5EF4-FFF2-40B4-BE49-F238E27FC236}">
                <a16:creationId xmlns:a16="http://schemas.microsoft.com/office/drawing/2014/main" id="{E2D0FB0D-D1FA-E642-BEE5-9BB092C5D7A3}"/>
              </a:ext>
            </a:extLst>
          </p:cNvPr>
          <p:cNvSpPr>
            <a:spLocks noGrp="1"/>
          </p:cNvSpPr>
          <p:nvPr>
            <p:ph idx="1"/>
          </p:nvPr>
        </p:nvSpPr>
        <p:spPr/>
        <p:txBody>
          <a:bodyPr/>
          <a:lstStyle/>
          <a:p>
            <a:r>
              <a:rPr lang="en-US" dirty="0"/>
              <a:t>No Classes</a:t>
            </a:r>
          </a:p>
          <a:p>
            <a:r>
              <a:rPr lang="en-US" dirty="0"/>
              <a:t>No </a:t>
            </a:r>
            <a:r>
              <a:rPr lang="en-US" dirty="0" err="1"/>
              <a:t>Inheritence</a:t>
            </a:r>
            <a:endParaRPr lang="en-US" dirty="0"/>
          </a:p>
          <a:p>
            <a:r>
              <a:rPr lang="en-US" dirty="0"/>
              <a:t>No constructors.</a:t>
            </a:r>
          </a:p>
          <a:p>
            <a:r>
              <a:rPr lang="en-US" dirty="0"/>
              <a:t>No annotations.</a:t>
            </a:r>
          </a:p>
          <a:p>
            <a:r>
              <a:rPr lang="en-US" dirty="0"/>
              <a:t>No generics.</a:t>
            </a:r>
          </a:p>
          <a:p>
            <a:r>
              <a:rPr lang="en-US" dirty="0"/>
              <a:t>No exceptions.</a:t>
            </a:r>
          </a:p>
          <a:p>
            <a:endParaRPr lang="en-US" dirty="0"/>
          </a:p>
        </p:txBody>
      </p:sp>
    </p:spTree>
    <p:extLst>
      <p:ext uri="{BB962C8B-B14F-4D97-AF65-F5344CB8AC3E}">
        <p14:creationId xmlns:p14="http://schemas.microsoft.com/office/powerpoint/2010/main" val="2714773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B0B1-9049-6049-873D-16361688FB2E}"/>
              </a:ext>
            </a:extLst>
          </p:cNvPr>
          <p:cNvSpPr>
            <a:spLocks noGrp="1"/>
          </p:cNvSpPr>
          <p:nvPr>
            <p:ph type="title"/>
          </p:nvPr>
        </p:nvSpPr>
        <p:spPr/>
        <p:txBody>
          <a:bodyPr/>
          <a:lstStyle/>
          <a:p>
            <a:pPr algn="ctr"/>
            <a:r>
              <a:rPr lang="en-US" b="1" dirty="0"/>
              <a:t>Need?</a:t>
            </a:r>
          </a:p>
        </p:txBody>
      </p:sp>
      <p:sp>
        <p:nvSpPr>
          <p:cNvPr id="3" name="Content Placeholder 2">
            <a:extLst>
              <a:ext uri="{FF2B5EF4-FFF2-40B4-BE49-F238E27FC236}">
                <a16:creationId xmlns:a16="http://schemas.microsoft.com/office/drawing/2014/main" id="{D14C5A7A-B275-FD46-84E3-402E7F55DAC2}"/>
              </a:ext>
            </a:extLst>
          </p:cNvPr>
          <p:cNvSpPr>
            <a:spLocks noGrp="1"/>
          </p:cNvSpPr>
          <p:nvPr>
            <p:ph idx="1"/>
          </p:nvPr>
        </p:nvSpPr>
        <p:spPr>
          <a:xfrm>
            <a:off x="838200" y="1690688"/>
            <a:ext cx="10515600" cy="4486275"/>
          </a:xfrm>
        </p:spPr>
        <p:txBody>
          <a:bodyPr>
            <a:normAutofit/>
          </a:bodyPr>
          <a:lstStyle/>
          <a:p>
            <a:r>
              <a:rPr lang="en-US" sz="5400" dirty="0"/>
              <a:t>Simplicity</a:t>
            </a:r>
            <a:endParaRPr lang="en-US" sz="5000" dirty="0"/>
          </a:p>
          <a:p>
            <a:r>
              <a:rPr lang="en-US" sz="5400" dirty="0"/>
              <a:t>Safety</a:t>
            </a:r>
          </a:p>
          <a:p>
            <a:r>
              <a:rPr lang="en-US" sz="5400" dirty="0"/>
              <a:t>Readability</a:t>
            </a:r>
          </a:p>
          <a:p>
            <a:r>
              <a:rPr lang="en-US" sz="5400" dirty="0"/>
              <a:t>Efficient/Speed</a:t>
            </a:r>
          </a:p>
        </p:txBody>
      </p:sp>
    </p:spTree>
    <p:extLst>
      <p:ext uri="{BB962C8B-B14F-4D97-AF65-F5344CB8AC3E}">
        <p14:creationId xmlns:p14="http://schemas.microsoft.com/office/powerpoint/2010/main" val="6904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6C91-5C78-E04D-A1A8-B92909FB9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BBB343-F65C-BE44-8939-E448D8C19D99}"/>
              </a:ext>
            </a:extLst>
          </p:cNvPr>
          <p:cNvSpPr>
            <a:spLocks noGrp="1"/>
          </p:cNvSpPr>
          <p:nvPr>
            <p:ph idx="1"/>
          </p:nvPr>
        </p:nvSpPr>
        <p:spPr/>
        <p:txBody>
          <a:bodyPr/>
          <a:lstStyle/>
          <a:p>
            <a:r>
              <a:rPr lang="en-US" dirty="0"/>
              <a:t>Nothing New</a:t>
            </a:r>
          </a:p>
        </p:txBody>
      </p:sp>
    </p:spTree>
    <p:extLst>
      <p:ext uri="{BB962C8B-B14F-4D97-AF65-F5344CB8AC3E}">
        <p14:creationId xmlns:p14="http://schemas.microsoft.com/office/powerpoint/2010/main" val="3484848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0654-F778-AA46-A1E3-EAF9960A6CF7}"/>
              </a:ext>
            </a:extLst>
          </p:cNvPr>
          <p:cNvSpPr>
            <a:spLocks noGrp="1"/>
          </p:cNvSpPr>
          <p:nvPr>
            <p:ph type="title"/>
          </p:nvPr>
        </p:nvSpPr>
        <p:spPr/>
        <p:txBody>
          <a:bodyPr/>
          <a:lstStyle/>
          <a:p>
            <a:r>
              <a:rPr lang="en-US" dirty="0"/>
              <a:t>Where is Go language is being used?</a:t>
            </a:r>
          </a:p>
        </p:txBody>
      </p:sp>
      <p:sp>
        <p:nvSpPr>
          <p:cNvPr id="3" name="Content Placeholder 2">
            <a:extLst>
              <a:ext uri="{FF2B5EF4-FFF2-40B4-BE49-F238E27FC236}">
                <a16:creationId xmlns:a16="http://schemas.microsoft.com/office/drawing/2014/main" id="{5918F1F0-81A4-254B-8A8F-2AC1B5F32F5C}"/>
              </a:ext>
            </a:extLst>
          </p:cNvPr>
          <p:cNvSpPr>
            <a:spLocks noGrp="1"/>
          </p:cNvSpPr>
          <p:nvPr>
            <p:ph idx="1"/>
          </p:nvPr>
        </p:nvSpPr>
        <p:spPr/>
        <p:txBody>
          <a:bodyPr/>
          <a:lstStyle/>
          <a:p>
            <a:r>
              <a:rPr lang="en-US" b="1" dirty="0"/>
              <a:t>Go</a:t>
            </a:r>
            <a:r>
              <a:rPr lang="en-US" dirty="0"/>
              <a:t> runs directly on underlying hardware. One most considerable benefit of using C, C++ over other modern higher level </a:t>
            </a:r>
            <a:r>
              <a:rPr lang="en-US" b="1" dirty="0"/>
              <a:t>languages</a:t>
            </a:r>
            <a:r>
              <a:rPr lang="en-US" dirty="0"/>
              <a:t> like Java/Python is their performance. Because C/C++ are compiled and not interpreted. Processors understand binaries.</a:t>
            </a:r>
          </a:p>
        </p:txBody>
      </p:sp>
    </p:spTree>
    <p:extLst>
      <p:ext uri="{BB962C8B-B14F-4D97-AF65-F5344CB8AC3E}">
        <p14:creationId xmlns:p14="http://schemas.microsoft.com/office/powerpoint/2010/main" val="416402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484F-8A66-C642-8BF1-D6FB977EE5E8}"/>
              </a:ext>
            </a:extLst>
          </p:cNvPr>
          <p:cNvSpPr>
            <a:spLocks noGrp="1"/>
          </p:cNvSpPr>
          <p:nvPr>
            <p:ph type="title"/>
          </p:nvPr>
        </p:nvSpPr>
        <p:spPr/>
        <p:txBody>
          <a:bodyPr/>
          <a:lstStyle/>
          <a:p>
            <a:r>
              <a:rPr lang="en-US" dirty="0"/>
              <a:t>Top 5 editors</a:t>
            </a:r>
          </a:p>
        </p:txBody>
      </p:sp>
      <p:sp>
        <p:nvSpPr>
          <p:cNvPr id="3" name="Content Placeholder 2">
            <a:extLst>
              <a:ext uri="{FF2B5EF4-FFF2-40B4-BE49-F238E27FC236}">
                <a16:creationId xmlns:a16="http://schemas.microsoft.com/office/drawing/2014/main" id="{04F87531-282B-7443-A177-E2D911E4F070}"/>
              </a:ext>
            </a:extLst>
          </p:cNvPr>
          <p:cNvSpPr>
            <a:spLocks noGrp="1"/>
          </p:cNvSpPr>
          <p:nvPr>
            <p:ph idx="1"/>
          </p:nvPr>
        </p:nvSpPr>
        <p:spPr/>
        <p:txBody>
          <a:bodyPr>
            <a:normAutofit fontScale="92500" lnSpcReduction="20000"/>
          </a:bodyPr>
          <a:lstStyle/>
          <a:p>
            <a:r>
              <a:rPr lang="en-US" b="1" dirty="0">
                <a:hlinkClick r:id="rId2"/>
              </a:rPr>
              <a:t>LiteIDE</a:t>
            </a:r>
            <a:endParaRPr lang="en-US" b="1" dirty="0"/>
          </a:p>
          <a:p>
            <a:r>
              <a:rPr lang="en-US" b="1" u="sng" dirty="0">
                <a:hlinkClick r:id="rId3"/>
              </a:rPr>
              <a:t>Visual Studio Code</a:t>
            </a:r>
            <a:endParaRPr lang="en-US" b="1" dirty="0"/>
          </a:p>
          <a:p>
            <a:r>
              <a:rPr lang="en-US" b="1" dirty="0">
                <a:hlinkClick r:id="rId4"/>
              </a:rPr>
              <a:t>Eclipse with GoClipse</a:t>
            </a:r>
            <a:endParaRPr lang="en-US" b="1" dirty="0"/>
          </a:p>
          <a:p>
            <a:r>
              <a:rPr lang="en-US" b="1" u="sng" dirty="0">
                <a:hlinkClick r:id="rId5"/>
              </a:rPr>
              <a:t>Atom IDE</a:t>
            </a:r>
            <a:endParaRPr lang="en-US" b="1" dirty="0"/>
          </a:p>
          <a:p>
            <a:r>
              <a:rPr lang="en-US" b="1" dirty="0">
                <a:hlinkClick r:id="rId6"/>
              </a:rPr>
              <a:t>Vim</a:t>
            </a:r>
            <a:endParaRPr lang="en-US" b="1" dirty="0"/>
          </a:p>
          <a:p>
            <a:endParaRPr lang="en-US" dirty="0">
              <a:hlinkClick r:id="rId7"/>
            </a:endParaRPr>
          </a:p>
          <a:p>
            <a:endParaRPr lang="en-US" dirty="0">
              <a:hlinkClick r:id="rId7"/>
            </a:endParaRPr>
          </a:p>
          <a:p>
            <a:endParaRPr lang="en-US" dirty="0">
              <a:hlinkClick r:id="rId7"/>
            </a:endParaRPr>
          </a:p>
          <a:p>
            <a:endParaRPr lang="en-US" dirty="0">
              <a:hlinkClick r:id="rId7"/>
            </a:endParaRPr>
          </a:p>
          <a:p>
            <a:r>
              <a:rPr lang="en-US" dirty="0">
                <a:hlinkClick r:id="rId7"/>
              </a:rPr>
              <a:t>https://github.com/golang/go/wiki/IDEsAndTextEditorPlugins</a:t>
            </a:r>
            <a:endParaRPr lang="en-US" dirty="0"/>
          </a:p>
          <a:p>
            <a:endParaRPr lang="en-US" dirty="0"/>
          </a:p>
        </p:txBody>
      </p:sp>
    </p:spTree>
    <p:extLst>
      <p:ext uri="{BB962C8B-B14F-4D97-AF65-F5344CB8AC3E}">
        <p14:creationId xmlns:p14="http://schemas.microsoft.com/office/powerpoint/2010/main" val="411049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3DFF-4FF1-B348-831E-AC83F79D57EE}"/>
              </a:ext>
            </a:extLst>
          </p:cNvPr>
          <p:cNvSpPr>
            <a:spLocks noGrp="1"/>
          </p:cNvSpPr>
          <p:nvPr>
            <p:ph type="title"/>
          </p:nvPr>
        </p:nvSpPr>
        <p:spPr>
          <a:xfrm>
            <a:off x="838200" y="232390"/>
            <a:ext cx="10515600" cy="726256"/>
          </a:xfrm>
        </p:spPr>
        <p:txBody>
          <a:bodyPr/>
          <a:lstStyle/>
          <a:p>
            <a:pPr algn="ctr"/>
            <a:r>
              <a:rPr lang="en-US" dirty="0"/>
              <a:t>C++ vs Go</a:t>
            </a:r>
          </a:p>
        </p:txBody>
      </p:sp>
      <p:graphicFrame>
        <p:nvGraphicFramePr>
          <p:cNvPr id="4" name="Content Placeholder 3">
            <a:extLst>
              <a:ext uri="{FF2B5EF4-FFF2-40B4-BE49-F238E27FC236}">
                <a16:creationId xmlns:a16="http://schemas.microsoft.com/office/drawing/2014/main" id="{41C08C70-605B-1F43-B598-BF5939B508B7}"/>
              </a:ext>
            </a:extLst>
          </p:cNvPr>
          <p:cNvGraphicFramePr>
            <a:graphicFrameLocks noGrp="1"/>
          </p:cNvGraphicFramePr>
          <p:nvPr>
            <p:ph idx="1"/>
            <p:extLst>
              <p:ext uri="{D42A27DB-BD31-4B8C-83A1-F6EECF244321}">
                <p14:modId xmlns:p14="http://schemas.microsoft.com/office/powerpoint/2010/main" val="3045933238"/>
              </p:ext>
            </p:extLst>
          </p:nvPr>
        </p:nvGraphicFramePr>
        <p:xfrm>
          <a:off x="838200" y="1481867"/>
          <a:ext cx="10515600" cy="480232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41663628"/>
                    </a:ext>
                  </a:extLst>
                </a:gridCol>
                <a:gridCol w="5257800">
                  <a:extLst>
                    <a:ext uri="{9D8B030D-6E8A-4147-A177-3AD203B41FA5}">
                      <a16:colId xmlns:a16="http://schemas.microsoft.com/office/drawing/2014/main" val="2105376611"/>
                    </a:ext>
                  </a:extLst>
                </a:gridCol>
              </a:tblGrid>
              <a:tr h="298548">
                <a:tc>
                  <a:txBody>
                    <a:bodyPr/>
                    <a:lstStyle/>
                    <a:p>
                      <a:r>
                        <a:rPr lang="en-US" dirty="0"/>
                        <a:t>C++</a:t>
                      </a:r>
                    </a:p>
                  </a:txBody>
                  <a:tcPr/>
                </a:tc>
                <a:tc>
                  <a:txBody>
                    <a:bodyPr/>
                    <a:lstStyle/>
                    <a:p>
                      <a:r>
                        <a:rPr lang="en-US" dirty="0"/>
                        <a:t>GO</a:t>
                      </a:r>
                    </a:p>
                  </a:txBody>
                  <a:tcPr/>
                </a:tc>
                <a:extLst>
                  <a:ext uri="{0D108BD9-81ED-4DB2-BD59-A6C34878D82A}">
                    <a16:rowId xmlns:a16="http://schemas.microsoft.com/office/drawing/2014/main" val="3813689571"/>
                  </a:ext>
                </a:extLst>
              </a:tr>
              <a:tr h="29854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Semi colon at the end of line</a:t>
                      </a:r>
                    </a:p>
                  </a:txBody>
                  <a:tcPr/>
                </a:tc>
                <a:tc hMerge="1">
                  <a:txBody>
                    <a:bodyPr/>
                    <a:lstStyle/>
                    <a:p>
                      <a:endParaRPr lang="en-US" dirty="0"/>
                    </a:p>
                  </a:txBody>
                  <a:tcPr/>
                </a:tc>
                <a:extLst>
                  <a:ext uri="{0D108BD9-81ED-4DB2-BD59-A6C34878D82A}">
                    <a16:rowId xmlns:a16="http://schemas.microsoft.com/office/drawing/2014/main" val="2702387201"/>
                  </a:ext>
                </a:extLst>
              </a:tr>
              <a:tr h="522460">
                <a:tc>
                  <a:txBody>
                    <a:bodyPr/>
                    <a:lstStyle/>
                    <a:p>
                      <a:r>
                        <a:rPr lang="en-US" dirty="0"/>
                        <a:t>a = b;</a:t>
                      </a:r>
                    </a:p>
                  </a:txBody>
                  <a:tcPr/>
                </a:tc>
                <a:tc>
                  <a:txBody>
                    <a:bodyPr/>
                    <a:lstStyle/>
                    <a:p>
                      <a:r>
                        <a:rPr lang="en-US" dirty="0"/>
                        <a:t>No Semicolon</a:t>
                      </a:r>
                    </a:p>
                    <a:p>
                      <a:r>
                        <a:rPr lang="en-US" dirty="0"/>
                        <a:t>    a = b</a:t>
                      </a:r>
                    </a:p>
                  </a:txBody>
                  <a:tcPr/>
                </a:tc>
                <a:extLst>
                  <a:ext uri="{0D108BD9-81ED-4DB2-BD59-A6C34878D82A}">
                    <a16:rowId xmlns:a16="http://schemas.microsoft.com/office/drawing/2014/main" val="349818609"/>
                  </a:ext>
                </a:extLst>
              </a:tr>
              <a:tr h="298548">
                <a:tc gridSpan="2">
                  <a:txBody>
                    <a:bodyPr/>
                    <a:lstStyle/>
                    <a:p>
                      <a:pPr algn="ctr"/>
                      <a:r>
                        <a:rPr lang="en-US" sz="1800" b="1" i="0" kern="1200" dirty="0">
                          <a:solidFill>
                            <a:schemeClr val="dk1"/>
                          </a:solidFill>
                          <a:effectLst/>
                          <a:latin typeface="+mn-lt"/>
                          <a:ea typeface="+mn-ea"/>
                          <a:cs typeface="+mn-cs"/>
                        </a:rPr>
                        <a:t>No () parentheses with if and for</a:t>
                      </a:r>
                    </a:p>
                  </a:txBody>
                  <a:tcPr/>
                </a:tc>
                <a:tc hMerge="1">
                  <a:txBody>
                    <a:bodyPr/>
                    <a:lstStyle/>
                    <a:p>
                      <a:endParaRPr lang="en-US" dirty="0"/>
                    </a:p>
                  </a:txBody>
                  <a:tcPr/>
                </a:tc>
                <a:extLst>
                  <a:ext uri="{0D108BD9-81ED-4DB2-BD59-A6C34878D82A}">
                    <a16:rowId xmlns:a16="http://schemas.microsoft.com/office/drawing/2014/main" val="2474370415"/>
                  </a:ext>
                </a:extLst>
              </a:tr>
              <a:tr h="1418105">
                <a:tc>
                  <a:txBody>
                    <a:bodyPr/>
                    <a:lstStyle/>
                    <a:p>
                      <a:r>
                        <a:rPr lang="en-US" dirty="0"/>
                        <a:t>If (a &gt;2){ …}</a:t>
                      </a:r>
                    </a:p>
                    <a:p>
                      <a:endParaRPr lang="en-US" dirty="0"/>
                    </a:p>
                    <a:p>
                      <a:r>
                        <a:rPr lang="en-US" dirty="0"/>
                        <a:t>for</a:t>
                      </a:r>
                      <a:r>
                        <a:rPr lang="en-US" sz="1800" b="0" i="0" kern="1200" dirty="0">
                          <a:solidFill>
                            <a:schemeClr val="dk1"/>
                          </a:solidFill>
                          <a:effectLst/>
                          <a:latin typeface="+mn-lt"/>
                          <a:ea typeface="+mn-ea"/>
                          <a:cs typeface="+mn-cs"/>
                        </a:rPr>
                        <a:t> (</a:t>
                      </a:r>
                      <a:r>
                        <a:rPr lang="en-US" dirty="0" err="1"/>
                        <a:t>i</a:t>
                      </a:r>
                      <a:r>
                        <a:rPr lang="en-US" dirty="0"/>
                        <a:t> := 0; </a:t>
                      </a:r>
                      <a:r>
                        <a:rPr lang="en-US" dirty="0" err="1"/>
                        <a:t>i</a:t>
                      </a:r>
                      <a:r>
                        <a:rPr lang="en-US" dirty="0"/>
                        <a:t> &lt; 100; </a:t>
                      </a:r>
                      <a:r>
                        <a:rPr lang="en-US" dirty="0" err="1"/>
                        <a:t>i</a:t>
                      </a:r>
                      <a:r>
                        <a:rPr lang="en-US" dirty="0"/>
                        <a:t>++){</a:t>
                      </a:r>
                    </a:p>
                    <a:p>
                      <a:r>
                        <a:rPr lang="en-US" dirty="0"/>
                        <a:t>…</a:t>
                      </a:r>
                    </a:p>
                    <a:p>
                      <a:r>
                        <a:rPr lang="en-US" dirty="0"/>
                        <a:t>}</a:t>
                      </a:r>
                    </a:p>
                    <a:p>
                      <a:endParaRPr lang="en-US" dirty="0"/>
                    </a:p>
                  </a:txBody>
                  <a:tcPr/>
                </a:tc>
                <a:tc>
                  <a:txBody>
                    <a:bodyPr/>
                    <a:lstStyle/>
                    <a:p>
                      <a:r>
                        <a:rPr lang="en-US" dirty="0"/>
                        <a:t>If a &gt; 2 …</a:t>
                      </a:r>
                    </a:p>
                    <a:p>
                      <a:endParaRPr lang="en-US" dirty="0"/>
                    </a:p>
                    <a:p>
                      <a:r>
                        <a:rPr lang="en-US" dirty="0"/>
                        <a:t>for</a:t>
                      </a:r>
                      <a:r>
                        <a:rPr lang="en-US" sz="1800" b="0" i="0" kern="1200" dirty="0">
                          <a:solidFill>
                            <a:schemeClr val="dk1"/>
                          </a:solidFill>
                          <a:effectLst/>
                          <a:latin typeface="+mn-lt"/>
                          <a:ea typeface="+mn-ea"/>
                          <a:cs typeface="+mn-cs"/>
                        </a:rPr>
                        <a:t> </a:t>
                      </a:r>
                      <a:r>
                        <a:rPr lang="en-US" dirty="0" err="1"/>
                        <a:t>i</a:t>
                      </a:r>
                      <a:r>
                        <a:rPr lang="en-US" dirty="0"/>
                        <a:t> := 0; </a:t>
                      </a:r>
                      <a:r>
                        <a:rPr lang="en-US" dirty="0" err="1"/>
                        <a:t>i</a:t>
                      </a:r>
                      <a:r>
                        <a:rPr lang="en-US" dirty="0"/>
                        <a:t> &lt; 100; </a:t>
                      </a:r>
                      <a:r>
                        <a:rPr lang="en-US" dirty="0" err="1"/>
                        <a:t>i</a:t>
                      </a:r>
                      <a:r>
                        <a:rPr lang="en-US" dirty="0"/>
                        <a:t>++ {</a:t>
                      </a:r>
                    </a:p>
                    <a:p>
                      <a:r>
                        <a:rPr lang="en-US" dirty="0"/>
                        <a:t>…</a:t>
                      </a:r>
                    </a:p>
                    <a:p>
                      <a:r>
                        <a:rPr lang="en-US" dirty="0"/>
                        <a:t>}</a:t>
                      </a:r>
                    </a:p>
                  </a:txBody>
                  <a:tcPr/>
                </a:tc>
                <a:extLst>
                  <a:ext uri="{0D108BD9-81ED-4DB2-BD59-A6C34878D82A}">
                    <a16:rowId xmlns:a16="http://schemas.microsoft.com/office/drawing/2014/main" val="45978586"/>
                  </a:ext>
                </a:extLst>
              </a:tr>
              <a:tr h="323336">
                <a:tc gridSpan="2">
                  <a:txBody>
                    <a:bodyPr/>
                    <a:lstStyle/>
                    <a:p>
                      <a:pPr algn="ctr"/>
                      <a:r>
                        <a:rPr lang="en-US" sz="1800" b="1" i="0" kern="1200" dirty="0">
                          <a:solidFill>
                            <a:schemeClr val="dk1"/>
                          </a:solidFill>
                          <a:effectLst/>
                          <a:latin typeface="+mn-lt"/>
                          <a:ea typeface="+mn-ea"/>
                          <a:cs typeface="+mn-cs"/>
                        </a:rPr>
                        <a:t>Types after names</a:t>
                      </a:r>
                    </a:p>
                  </a:txBody>
                  <a:tcPr/>
                </a:tc>
                <a:tc hMerge="1">
                  <a:txBody>
                    <a:bodyPr/>
                    <a:lstStyle/>
                    <a:p>
                      <a:endParaRPr lang="en-US" dirty="0"/>
                    </a:p>
                  </a:txBody>
                  <a:tcPr/>
                </a:tc>
                <a:extLst>
                  <a:ext uri="{0D108BD9-81ED-4DB2-BD59-A6C34878D82A}">
                    <a16:rowId xmlns:a16="http://schemas.microsoft.com/office/drawing/2014/main" val="3984434686"/>
                  </a:ext>
                </a:extLst>
              </a:tr>
              <a:tr h="961846">
                <a:tc>
                  <a:txBody>
                    <a:bodyPr/>
                    <a:lstStyle/>
                    <a:p>
                      <a:r>
                        <a:rPr lang="en-US" sz="1800" b="0" i="0" kern="1200" dirty="0">
                          <a:solidFill>
                            <a:schemeClr val="dk1"/>
                          </a:solidFill>
                          <a:effectLst/>
                          <a:latin typeface="+mn-lt"/>
                          <a:ea typeface="+mn-ea"/>
                          <a:cs typeface="+mn-cs"/>
                        </a:rPr>
                        <a:t>Foo foo = 2;</a:t>
                      </a:r>
                      <a:endParaRPr lang="en-US" dirty="0"/>
                    </a:p>
                  </a:txBody>
                  <a:tcPr/>
                </a:tc>
                <a:tc>
                  <a:txBody>
                    <a:bodyPr/>
                    <a:lstStyle/>
                    <a:p>
                      <a:r>
                        <a:rPr lang="en-US" dirty="0" err="1"/>
                        <a:t>var</a:t>
                      </a:r>
                      <a:r>
                        <a:rPr lang="en-US" dirty="0"/>
                        <a:t> foo Foo = 2</a:t>
                      </a:r>
                    </a:p>
                  </a:txBody>
                  <a:tcPr/>
                </a:tc>
                <a:extLst>
                  <a:ext uri="{0D108BD9-81ED-4DB2-BD59-A6C34878D82A}">
                    <a16:rowId xmlns:a16="http://schemas.microsoft.com/office/drawing/2014/main" val="4070353485"/>
                  </a:ext>
                </a:extLst>
              </a:tr>
            </a:tbl>
          </a:graphicData>
        </a:graphic>
      </p:graphicFrame>
      <p:sp>
        <p:nvSpPr>
          <p:cNvPr id="5" name="TextBox 4">
            <a:extLst>
              <a:ext uri="{FF2B5EF4-FFF2-40B4-BE49-F238E27FC236}">
                <a16:creationId xmlns:a16="http://schemas.microsoft.com/office/drawing/2014/main" id="{6FF776B6-E9A2-A041-B54E-9F6B38D76845}"/>
              </a:ext>
            </a:extLst>
          </p:cNvPr>
          <p:cNvSpPr txBox="1"/>
          <p:nvPr/>
        </p:nvSpPr>
        <p:spPr>
          <a:xfrm>
            <a:off x="5176687" y="958646"/>
            <a:ext cx="1587294" cy="523220"/>
          </a:xfrm>
          <a:prstGeom prst="rect">
            <a:avLst/>
          </a:prstGeom>
          <a:noFill/>
        </p:spPr>
        <p:txBody>
          <a:bodyPr wrap="none" rtlCol="0">
            <a:spAutoFit/>
          </a:bodyPr>
          <a:lstStyle/>
          <a:p>
            <a:r>
              <a:rPr lang="en-US" sz="2800" dirty="0"/>
              <a:t>Simplicity</a:t>
            </a:r>
          </a:p>
        </p:txBody>
      </p:sp>
    </p:spTree>
    <p:extLst>
      <p:ext uri="{BB962C8B-B14F-4D97-AF65-F5344CB8AC3E}">
        <p14:creationId xmlns:p14="http://schemas.microsoft.com/office/powerpoint/2010/main" val="1158518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3DFF-4FF1-B348-831E-AC83F79D57EE}"/>
              </a:ext>
            </a:extLst>
          </p:cNvPr>
          <p:cNvSpPr>
            <a:spLocks noGrp="1"/>
          </p:cNvSpPr>
          <p:nvPr>
            <p:ph type="title"/>
          </p:nvPr>
        </p:nvSpPr>
        <p:spPr>
          <a:xfrm>
            <a:off x="838200" y="232390"/>
            <a:ext cx="10515600" cy="726256"/>
          </a:xfrm>
        </p:spPr>
        <p:txBody>
          <a:bodyPr/>
          <a:lstStyle/>
          <a:p>
            <a:pPr algn="ctr"/>
            <a:r>
              <a:rPr lang="en-US" dirty="0"/>
              <a:t>C++ vs Go</a:t>
            </a:r>
          </a:p>
        </p:txBody>
      </p:sp>
      <p:graphicFrame>
        <p:nvGraphicFramePr>
          <p:cNvPr id="4" name="Content Placeholder 3">
            <a:extLst>
              <a:ext uri="{FF2B5EF4-FFF2-40B4-BE49-F238E27FC236}">
                <a16:creationId xmlns:a16="http://schemas.microsoft.com/office/drawing/2014/main" id="{41C08C70-605B-1F43-B598-BF5939B508B7}"/>
              </a:ext>
            </a:extLst>
          </p:cNvPr>
          <p:cNvGraphicFramePr>
            <a:graphicFrameLocks noGrp="1"/>
          </p:cNvGraphicFramePr>
          <p:nvPr>
            <p:ph idx="1"/>
            <p:extLst>
              <p:ext uri="{D42A27DB-BD31-4B8C-83A1-F6EECF244321}">
                <p14:modId xmlns:p14="http://schemas.microsoft.com/office/powerpoint/2010/main" val="1567125742"/>
              </p:ext>
            </p:extLst>
          </p:nvPr>
        </p:nvGraphicFramePr>
        <p:xfrm>
          <a:off x="838200" y="1481867"/>
          <a:ext cx="10515600" cy="4983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41663628"/>
                    </a:ext>
                  </a:extLst>
                </a:gridCol>
                <a:gridCol w="5257800">
                  <a:extLst>
                    <a:ext uri="{9D8B030D-6E8A-4147-A177-3AD203B41FA5}">
                      <a16:colId xmlns:a16="http://schemas.microsoft.com/office/drawing/2014/main" val="2105376611"/>
                    </a:ext>
                  </a:extLst>
                </a:gridCol>
              </a:tblGrid>
              <a:tr h="298548">
                <a:tc>
                  <a:txBody>
                    <a:bodyPr/>
                    <a:lstStyle/>
                    <a:p>
                      <a:r>
                        <a:rPr lang="en-US" dirty="0"/>
                        <a:t>C++</a:t>
                      </a:r>
                    </a:p>
                  </a:txBody>
                  <a:tcPr/>
                </a:tc>
                <a:tc>
                  <a:txBody>
                    <a:bodyPr/>
                    <a:lstStyle/>
                    <a:p>
                      <a:r>
                        <a:rPr lang="en-US" dirty="0"/>
                        <a:t>GO</a:t>
                      </a:r>
                    </a:p>
                  </a:txBody>
                  <a:tcPr/>
                </a:tc>
                <a:extLst>
                  <a:ext uri="{0D108BD9-81ED-4DB2-BD59-A6C34878D82A}">
                    <a16:rowId xmlns:a16="http://schemas.microsoft.com/office/drawing/2014/main" val="3813689571"/>
                  </a:ext>
                </a:extLst>
              </a:tr>
              <a:tr h="29854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No Implicit Conversion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(also applies to comparison </a:t>
                      </a:r>
                      <a:r>
                        <a:rPr lang="en-US" sz="1800" b="0" i="0" kern="1200" dirty="0">
                          <a:solidFill>
                            <a:schemeClr val="dk1"/>
                          </a:solidFill>
                          <a:effectLst/>
                          <a:latin typeface="+mn-lt"/>
                          <a:ea typeface="+mn-ea"/>
                          <a:cs typeface="+mn-cs"/>
                        </a:rPr>
                        <a:t>via == and !=)</a:t>
                      </a:r>
                      <a:endParaRPr lang="en-US" b="1" dirty="0"/>
                    </a:p>
                  </a:txBody>
                  <a:tcPr/>
                </a:tc>
                <a:tc hMerge="1">
                  <a:txBody>
                    <a:bodyPr/>
                    <a:lstStyle/>
                    <a:p>
                      <a:endParaRPr lang="en-US" dirty="0"/>
                    </a:p>
                  </a:txBody>
                  <a:tcPr/>
                </a:tc>
                <a:extLst>
                  <a:ext uri="{0D108BD9-81ED-4DB2-BD59-A6C34878D82A}">
                    <a16:rowId xmlns:a16="http://schemas.microsoft.com/office/drawing/2014/main" val="2702387201"/>
                  </a:ext>
                </a:extLst>
              </a:tr>
              <a:tr h="522460">
                <a:tc>
                  <a:txBody>
                    <a:bodyPr/>
                    <a:lstStyle/>
                    <a:p>
                      <a:pPr algn="l" rtl="0" fontAlgn="base"/>
                      <a:r>
                        <a:rPr lang="en-US" b="0" i="0" dirty="0" err="1">
                          <a:effectLst/>
                          <a:latin typeface="Monaco" pitchFamily="2" charset="77"/>
                        </a:rPr>
                        <a:t>int</a:t>
                      </a:r>
                      <a:r>
                        <a:rPr lang="en-US" b="0" i="0" dirty="0">
                          <a:effectLst/>
                          <a:latin typeface="Monaco" pitchFamily="2" charset="77"/>
                        </a:rPr>
                        <a:t> a = -2;</a:t>
                      </a:r>
                    </a:p>
                    <a:p>
                      <a:pPr algn="l" rtl="0" fontAlgn="base"/>
                      <a:r>
                        <a:rPr lang="en-US" b="0" i="0" dirty="0" err="1">
                          <a:effectLst/>
                          <a:latin typeface="Monaco" pitchFamily="2" charset="77"/>
                        </a:rPr>
                        <a:t>uint</a:t>
                      </a:r>
                      <a:r>
                        <a:rPr lang="en-US" b="0" i="0" dirty="0">
                          <a:effectLst/>
                          <a:latin typeface="Monaco" pitchFamily="2" charset="77"/>
                        </a:rPr>
                        <a:t> c = a;</a:t>
                      </a:r>
                    </a:p>
                    <a:p>
                      <a:pPr algn="l" rtl="0" fontAlgn="base"/>
                      <a:r>
                        <a:rPr lang="en-US" b="0" i="0" dirty="0">
                          <a:effectLst/>
                          <a:latin typeface="Monaco" pitchFamily="2" charset="77"/>
                        </a:rPr>
                        <a:t>float64 d = 1.345;</a:t>
                      </a:r>
                    </a:p>
                    <a:p>
                      <a:pPr algn="l" rtl="0" fontAlgn="base"/>
                      <a:r>
                        <a:rPr lang="en-US" b="0" i="0" dirty="0" err="1">
                          <a:effectLst/>
                          <a:latin typeface="Monaco" pitchFamily="2" charset="77"/>
                        </a:rPr>
                        <a:t>int</a:t>
                      </a:r>
                      <a:r>
                        <a:rPr lang="en-US" b="0" i="0" dirty="0">
                          <a:effectLst/>
                          <a:latin typeface="Monaco" pitchFamily="2" charset="77"/>
                        </a:rPr>
                        <a:t> e = ‘c’;</a:t>
                      </a:r>
                    </a:p>
                  </a:txBody>
                  <a:tcPr marL="0" marR="0" marT="0" marB="0" anchor="ctr"/>
                </a:tc>
                <a:tc>
                  <a:txBody>
                    <a:bodyPr/>
                    <a:lstStyle/>
                    <a:p>
                      <a:pPr algn="l" rtl="0" fontAlgn="base"/>
                      <a:r>
                        <a:rPr lang="en-US" b="1" i="0" dirty="0">
                          <a:solidFill>
                            <a:srgbClr val="FF0000"/>
                          </a:solidFill>
                          <a:effectLst/>
                          <a:latin typeface="Monaco" pitchFamily="2" charset="77"/>
                        </a:rPr>
                        <a:t>Compiler error</a:t>
                      </a:r>
                    </a:p>
                    <a:p>
                      <a:pPr algn="l" rtl="0" fontAlgn="base"/>
                      <a:r>
                        <a:rPr lang="en-US" b="0" i="0" dirty="0" err="1">
                          <a:effectLst/>
                          <a:latin typeface="Monaco" pitchFamily="2" charset="77"/>
                        </a:rPr>
                        <a:t>var</a:t>
                      </a:r>
                      <a:r>
                        <a:rPr lang="en-US" b="0" i="0" dirty="0">
                          <a:effectLst/>
                          <a:latin typeface="Monaco" pitchFamily="2" charset="77"/>
                        </a:rPr>
                        <a:t> a </a:t>
                      </a:r>
                      <a:r>
                        <a:rPr lang="en-US" b="0" i="0" dirty="0" err="1">
                          <a:effectLst/>
                          <a:latin typeface="Monaco" pitchFamily="2" charset="77"/>
                        </a:rPr>
                        <a:t>int</a:t>
                      </a:r>
                      <a:r>
                        <a:rPr lang="en-US" b="0" i="0" dirty="0">
                          <a:effectLst/>
                          <a:latin typeface="Monaco" pitchFamily="2" charset="77"/>
                        </a:rPr>
                        <a:t> = -2</a:t>
                      </a:r>
                    </a:p>
                    <a:p>
                      <a:pPr algn="l" rtl="0" fontAlgn="base"/>
                      <a:r>
                        <a:rPr lang="en-US" b="0" i="0" dirty="0" err="1">
                          <a:effectLst/>
                          <a:latin typeface="Monaco" pitchFamily="2" charset="77"/>
                        </a:rPr>
                        <a:t>var</a:t>
                      </a:r>
                      <a:r>
                        <a:rPr lang="en-US" b="0" i="0" dirty="0">
                          <a:effectLst/>
                          <a:latin typeface="Monaco" pitchFamily="2" charset="77"/>
                        </a:rPr>
                        <a:t> b </a:t>
                      </a:r>
                      <a:r>
                        <a:rPr lang="en-US" b="0" i="0" dirty="0" err="1">
                          <a:effectLst/>
                          <a:latin typeface="Monaco" pitchFamily="2" charset="77"/>
                        </a:rPr>
                        <a:t>uint</a:t>
                      </a:r>
                      <a:r>
                        <a:rPr lang="en-US" b="0" i="0" dirty="0">
                          <a:effectLst/>
                          <a:latin typeface="Monaco" pitchFamily="2" charset="77"/>
                        </a:rPr>
                        <a:t> = a</a:t>
                      </a:r>
                    </a:p>
                    <a:p>
                      <a:pPr algn="l" rtl="0" fontAlgn="base"/>
                      <a:r>
                        <a:rPr lang="en-US" b="0" i="0" dirty="0" err="1">
                          <a:effectLst/>
                          <a:latin typeface="Monaco" pitchFamily="2" charset="77"/>
                        </a:rPr>
                        <a:t>var</a:t>
                      </a:r>
                      <a:r>
                        <a:rPr lang="en-US" b="0" i="0" dirty="0">
                          <a:effectLst/>
                          <a:latin typeface="Monaco" pitchFamily="2" charset="77"/>
                        </a:rPr>
                        <a:t> d float64 = 1.345</a:t>
                      </a:r>
                    </a:p>
                    <a:p>
                      <a:pPr algn="l" rtl="0" fontAlgn="base"/>
                      <a:r>
                        <a:rPr lang="en-US" b="0" i="0" dirty="0" err="1">
                          <a:effectLst/>
                          <a:latin typeface="Monaco" pitchFamily="2" charset="77"/>
                        </a:rPr>
                        <a:t>var</a:t>
                      </a:r>
                      <a:r>
                        <a:rPr lang="en-US" b="0" i="0" dirty="0">
                          <a:effectLst/>
                          <a:latin typeface="Monaco" pitchFamily="2" charset="77"/>
                        </a:rPr>
                        <a:t> e </a:t>
                      </a:r>
                      <a:r>
                        <a:rPr lang="en-US" b="0" i="0" dirty="0" err="1">
                          <a:effectLst/>
                          <a:latin typeface="Monaco" pitchFamily="2" charset="77"/>
                        </a:rPr>
                        <a:t>int</a:t>
                      </a:r>
                      <a:r>
                        <a:rPr lang="en-US" b="0" i="0" dirty="0">
                          <a:effectLst/>
                          <a:latin typeface="Monaco" pitchFamily="2" charset="77"/>
                        </a:rPr>
                        <a:t> = `c`</a:t>
                      </a:r>
                    </a:p>
                  </a:txBody>
                  <a:tcPr marL="0" marR="0" marT="0" marB="0" anchor="ctr"/>
                </a:tc>
                <a:extLst>
                  <a:ext uri="{0D108BD9-81ED-4DB2-BD59-A6C34878D82A}">
                    <a16:rowId xmlns:a16="http://schemas.microsoft.com/office/drawing/2014/main" val="349818609"/>
                  </a:ext>
                </a:extLst>
              </a:tr>
              <a:tr h="298548">
                <a:tc gridSpan="2">
                  <a:txBody>
                    <a:bodyPr/>
                    <a:lstStyle/>
                    <a:p>
                      <a:pPr algn="ctr"/>
                      <a:r>
                        <a:rPr lang="en-US" sz="1800" b="1" i="0" kern="1200" dirty="0">
                          <a:solidFill>
                            <a:schemeClr val="dk1"/>
                          </a:solidFill>
                          <a:effectLst/>
                          <a:latin typeface="+mn-lt"/>
                          <a:ea typeface="+mn-ea"/>
                          <a:cs typeface="+mn-cs"/>
                        </a:rPr>
                        <a:t>No </a:t>
                      </a:r>
                      <a:r>
                        <a:rPr lang="en-US" sz="1800" b="1" i="0" kern="1200" dirty="0" err="1">
                          <a:solidFill>
                            <a:schemeClr val="dk1"/>
                          </a:solidFill>
                          <a:effectLst/>
                          <a:latin typeface="+mn-lt"/>
                          <a:ea typeface="+mn-ea"/>
                          <a:cs typeface="+mn-cs"/>
                        </a:rPr>
                        <a:t>Enums</a:t>
                      </a:r>
                      <a:endParaRPr lang="en-US" sz="1800" b="1" i="0" kern="1200" dirty="0">
                        <a:solidFill>
                          <a:schemeClr val="dk1"/>
                        </a:solidFill>
                        <a:effectLst/>
                        <a:latin typeface="+mn-lt"/>
                        <a:ea typeface="+mn-ea"/>
                        <a:cs typeface="+mn-cs"/>
                      </a:endParaRPr>
                    </a:p>
                  </a:txBody>
                  <a:tcPr/>
                </a:tc>
                <a:tc hMerge="1">
                  <a:txBody>
                    <a:bodyPr/>
                    <a:lstStyle/>
                    <a:p>
                      <a:endParaRPr lang="en-US" dirty="0"/>
                    </a:p>
                  </a:txBody>
                  <a:tcPr/>
                </a:tc>
                <a:extLst>
                  <a:ext uri="{0D108BD9-81ED-4DB2-BD59-A6C34878D82A}">
                    <a16:rowId xmlns:a16="http://schemas.microsoft.com/office/drawing/2014/main" val="2474370415"/>
                  </a:ext>
                </a:extLst>
              </a:tr>
              <a:tr h="323336">
                <a:tc gridSpan="2">
                  <a:txBody>
                    <a:bodyPr/>
                    <a:lstStyle/>
                    <a:p>
                      <a:pPr algn="ctr"/>
                      <a:r>
                        <a:rPr lang="en-US" sz="1800" b="1" i="0" kern="1200" dirty="0">
                          <a:solidFill>
                            <a:schemeClr val="dk1"/>
                          </a:solidFill>
                          <a:effectLst/>
                          <a:latin typeface="+mn-lt"/>
                          <a:ea typeface="+mn-ea"/>
                          <a:cs typeface="+mn-cs"/>
                        </a:rPr>
                        <a:t>Only for loops</a:t>
                      </a:r>
                    </a:p>
                  </a:txBody>
                  <a:tcPr/>
                </a:tc>
                <a:tc hMerge="1">
                  <a:txBody>
                    <a:bodyPr/>
                    <a:lstStyle/>
                    <a:p>
                      <a:endParaRPr lang="en-US" dirty="0"/>
                    </a:p>
                  </a:txBody>
                  <a:tcPr/>
                </a:tc>
                <a:extLst>
                  <a:ext uri="{0D108BD9-81ED-4DB2-BD59-A6C34878D82A}">
                    <a16:rowId xmlns:a16="http://schemas.microsoft.com/office/drawing/2014/main" val="3984434686"/>
                  </a:ext>
                </a:extLst>
              </a:tr>
              <a:tr h="961846">
                <a:tc gridSpan="2">
                  <a:txBody>
                    <a:bodyPr/>
                    <a:lstStyle/>
                    <a:p>
                      <a:pPr algn="ctr"/>
                      <a:r>
                        <a:rPr lang="en-US" dirty="0"/>
                        <a:t>for </a:t>
                      </a:r>
                      <a:r>
                        <a:rPr lang="en-US" dirty="0" err="1"/>
                        <a:t>i</a:t>
                      </a:r>
                      <a:r>
                        <a:rPr lang="en-US" dirty="0"/>
                        <a:t> := 0; </a:t>
                      </a:r>
                      <a:r>
                        <a:rPr lang="en-US" dirty="0" err="1"/>
                        <a:t>i</a:t>
                      </a:r>
                      <a:r>
                        <a:rPr lang="en-US" dirty="0"/>
                        <a:t> &lt; 100; </a:t>
                      </a:r>
                      <a:r>
                        <a:rPr lang="en-US" dirty="0" err="1"/>
                        <a:t>i</a:t>
                      </a:r>
                      <a:r>
                        <a:rPr lang="en-US" dirty="0"/>
                        <a:t>++ {…. }</a:t>
                      </a:r>
                    </a:p>
                    <a:p>
                      <a:pPr algn="ctr"/>
                      <a:r>
                        <a:rPr lang="en-US" dirty="0"/>
                        <a:t>  </a:t>
                      </a:r>
                      <a:r>
                        <a:rPr lang="en-US" sz="900" dirty="0"/>
                        <a:t>...</a:t>
                      </a:r>
                      <a:endParaRPr lang="en-US" dirty="0"/>
                    </a:p>
                    <a:p>
                      <a:pPr algn="ctr"/>
                      <a:r>
                        <a:rPr lang="en-US" dirty="0"/>
                        <a:t>for </a:t>
                      </a:r>
                      <a:r>
                        <a:rPr lang="en-US" dirty="0" err="1"/>
                        <a:t>keepGoing</a:t>
                      </a:r>
                      <a:r>
                        <a:rPr lang="en-US" dirty="0"/>
                        <a:t> {….}</a:t>
                      </a:r>
                    </a:p>
                    <a:p>
                      <a:pPr marL="0" algn="ctr" defTabSz="914400" rtl="0" eaLnBrk="1" latinLnBrk="0" hangingPunct="1"/>
                      <a:r>
                        <a:rPr lang="en-US" sz="900" kern="1200" dirty="0">
                          <a:solidFill>
                            <a:schemeClr val="dk1"/>
                          </a:solidFill>
                          <a:latin typeface="+mn-lt"/>
                          <a:ea typeface="+mn-ea"/>
                          <a:cs typeface="+mn-cs"/>
                        </a:rPr>
                        <a:t>  ...</a:t>
                      </a:r>
                    </a:p>
                    <a:p>
                      <a:pPr marL="0" algn="ctr" defTabSz="914400" rtl="0" eaLnBrk="1" latinLnBrk="0" hangingPunct="1"/>
                      <a:endParaRPr kumimoji="0" lang="en-US" sz="1800" b="0" i="0" u="none" strike="noStrike" kern="1200" cap="none" spc="0" normalizeH="0" baseline="0" noProof="0" dirty="0">
                        <a:ln>
                          <a:noFill/>
                        </a:ln>
                        <a:solidFill>
                          <a:prstClr val="black"/>
                        </a:solidFill>
                        <a:effectLst/>
                        <a:uLnTx/>
                        <a:uFillTx/>
                        <a:latin typeface="+mn-lt"/>
                        <a:ea typeface="+mn-ea"/>
                        <a:cs typeface="+mn-cs"/>
                      </a:endParaRPr>
                    </a:p>
                    <a:p>
                      <a:pPr marL="0" algn="ctr" defTabSz="914400" rtl="0" eaLnBrk="1" latinLnBrk="0" hangingPunct="1"/>
                      <a:r>
                        <a:rPr lang="en-US" dirty="0"/>
                        <a:t>for </a:t>
                      </a:r>
                      <a:r>
                        <a:rPr lang="en-US" dirty="0" err="1"/>
                        <a:t>i</a:t>
                      </a:r>
                      <a:r>
                        <a:rPr lang="en-US" dirty="0"/>
                        <a:t>, c := range things {…}</a:t>
                      </a:r>
                    </a:p>
                    <a:p>
                      <a:pPr algn="ctr"/>
                      <a:r>
                        <a:rPr lang="en-US" dirty="0"/>
                        <a:t>  </a:t>
                      </a:r>
                    </a:p>
                  </a:txBody>
                  <a:tcPr/>
                </a:tc>
                <a:tc hMerge="1">
                  <a:txBody>
                    <a:bodyPr/>
                    <a:lstStyle/>
                    <a:p>
                      <a:endParaRPr lang="en-US" dirty="0"/>
                    </a:p>
                  </a:txBody>
                  <a:tcPr/>
                </a:tc>
                <a:extLst>
                  <a:ext uri="{0D108BD9-81ED-4DB2-BD59-A6C34878D82A}">
                    <a16:rowId xmlns:a16="http://schemas.microsoft.com/office/drawing/2014/main" val="4070353485"/>
                  </a:ext>
                </a:extLst>
              </a:tr>
            </a:tbl>
          </a:graphicData>
        </a:graphic>
      </p:graphicFrame>
      <p:sp>
        <p:nvSpPr>
          <p:cNvPr id="5" name="TextBox 4">
            <a:extLst>
              <a:ext uri="{FF2B5EF4-FFF2-40B4-BE49-F238E27FC236}">
                <a16:creationId xmlns:a16="http://schemas.microsoft.com/office/drawing/2014/main" id="{6FF776B6-E9A2-A041-B54E-9F6B38D76845}"/>
              </a:ext>
            </a:extLst>
          </p:cNvPr>
          <p:cNvSpPr txBox="1"/>
          <p:nvPr/>
        </p:nvSpPr>
        <p:spPr>
          <a:xfrm>
            <a:off x="5176687" y="958646"/>
            <a:ext cx="1587294" cy="523220"/>
          </a:xfrm>
          <a:prstGeom prst="rect">
            <a:avLst/>
          </a:prstGeom>
          <a:noFill/>
        </p:spPr>
        <p:txBody>
          <a:bodyPr wrap="none" rtlCol="0">
            <a:spAutoFit/>
          </a:bodyPr>
          <a:lstStyle/>
          <a:p>
            <a:r>
              <a:rPr lang="en-US" sz="2800" dirty="0"/>
              <a:t>Simplicity</a:t>
            </a:r>
          </a:p>
        </p:txBody>
      </p:sp>
    </p:spTree>
    <p:extLst>
      <p:ext uri="{BB962C8B-B14F-4D97-AF65-F5344CB8AC3E}">
        <p14:creationId xmlns:p14="http://schemas.microsoft.com/office/powerpoint/2010/main" val="338519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3DFF-4FF1-B348-831E-AC83F79D57EE}"/>
              </a:ext>
            </a:extLst>
          </p:cNvPr>
          <p:cNvSpPr>
            <a:spLocks noGrp="1"/>
          </p:cNvSpPr>
          <p:nvPr>
            <p:ph type="title"/>
          </p:nvPr>
        </p:nvSpPr>
        <p:spPr>
          <a:xfrm>
            <a:off x="838200" y="232390"/>
            <a:ext cx="10515600" cy="726256"/>
          </a:xfrm>
        </p:spPr>
        <p:txBody>
          <a:bodyPr/>
          <a:lstStyle/>
          <a:p>
            <a:pPr algn="ctr"/>
            <a:r>
              <a:rPr lang="en-US" dirty="0"/>
              <a:t>C++ vs </a:t>
            </a:r>
            <a:r>
              <a:rPr lang="en-US" dirty="0" err="1"/>
              <a:t>Goc</a:t>
            </a:r>
            <a:endParaRPr lang="en-US" dirty="0"/>
          </a:p>
        </p:txBody>
      </p:sp>
      <p:graphicFrame>
        <p:nvGraphicFramePr>
          <p:cNvPr id="4" name="Content Placeholder 3">
            <a:extLst>
              <a:ext uri="{FF2B5EF4-FFF2-40B4-BE49-F238E27FC236}">
                <a16:creationId xmlns:a16="http://schemas.microsoft.com/office/drawing/2014/main" id="{41C08C70-605B-1F43-B598-BF5939B508B7}"/>
              </a:ext>
            </a:extLst>
          </p:cNvPr>
          <p:cNvGraphicFramePr>
            <a:graphicFrameLocks noGrp="1"/>
          </p:cNvGraphicFramePr>
          <p:nvPr>
            <p:ph idx="1"/>
            <p:extLst>
              <p:ext uri="{D42A27DB-BD31-4B8C-83A1-F6EECF244321}">
                <p14:modId xmlns:p14="http://schemas.microsoft.com/office/powerpoint/2010/main" val="3523566094"/>
              </p:ext>
            </p:extLst>
          </p:nvPr>
        </p:nvGraphicFramePr>
        <p:xfrm>
          <a:off x="838200" y="1481867"/>
          <a:ext cx="10515600" cy="4709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41663628"/>
                    </a:ext>
                  </a:extLst>
                </a:gridCol>
                <a:gridCol w="5257800">
                  <a:extLst>
                    <a:ext uri="{9D8B030D-6E8A-4147-A177-3AD203B41FA5}">
                      <a16:colId xmlns:a16="http://schemas.microsoft.com/office/drawing/2014/main" val="2105376611"/>
                    </a:ext>
                  </a:extLst>
                </a:gridCol>
              </a:tblGrid>
              <a:tr h="298548">
                <a:tc>
                  <a:txBody>
                    <a:bodyPr/>
                    <a:lstStyle/>
                    <a:p>
                      <a:r>
                        <a:rPr lang="en-US" dirty="0"/>
                        <a:t>C++</a:t>
                      </a:r>
                    </a:p>
                  </a:txBody>
                  <a:tcPr/>
                </a:tc>
                <a:tc>
                  <a:txBody>
                    <a:bodyPr/>
                    <a:lstStyle/>
                    <a:p>
                      <a:r>
                        <a:rPr lang="en-US" dirty="0"/>
                        <a:t>GO</a:t>
                      </a:r>
                    </a:p>
                  </a:txBody>
                  <a:tcPr/>
                </a:tc>
                <a:extLst>
                  <a:ext uri="{0D108BD9-81ED-4DB2-BD59-A6C34878D82A}">
                    <a16:rowId xmlns:a16="http://schemas.microsoft.com/office/drawing/2014/main" val="3813689571"/>
                  </a:ext>
                </a:extLst>
              </a:tr>
              <a:tr h="29854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Arrays - Slices</a:t>
                      </a:r>
                    </a:p>
                  </a:txBody>
                  <a:tcPr/>
                </a:tc>
                <a:tc hMerge="1">
                  <a:txBody>
                    <a:bodyPr/>
                    <a:lstStyle/>
                    <a:p>
                      <a:endParaRPr lang="en-US" dirty="0"/>
                    </a:p>
                  </a:txBody>
                  <a:tcPr/>
                </a:tc>
                <a:extLst>
                  <a:ext uri="{0D108BD9-81ED-4DB2-BD59-A6C34878D82A}">
                    <a16:rowId xmlns:a16="http://schemas.microsoft.com/office/drawing/2014/main" val="2702387201"/>
                  </a:ext>
                </a:extLst>
              </a:tr>
              <a:tr h="522460">
                <a:tc>
                  <a:txBody>
                    <a:bodyPr/>
                    <a:lstStyle/>
                    <a:p>
                      <a:pPr algn="l" rtl="0" fontAlgn="base"/>
                      <a:r>
                        <a:rPr lang="en-US" b="0" i="0" dirty="0" err="1">
                          <a:effectLst/>
                          <a:latin typeface="Monaco" pitchFamily="2" charset="77"/>
                        </a:rPr>
                        <a:t>int</a:t>
                      </a:r>
                      <a:r>
                        <a:rPr lang="en-US" b="0" i="0" dirty="0">
                          <a:effectLst/>
                          <a:latin typeface="Monaco" pitchFamily="2" charset="77"/>
                        </a:rPr>
                        <a:t> a = -2;</a:t>
                      </a:r>
                    </a:p>
                    <a:p>
                      <a:pPr algn="l" rtl="0" fontAlgn="base"/>
                      <a:r>
                        <a:rPr lang="en-US" b="0" i="0" dirty="0" err="1">
                          <a:effectLst/>
                          <a:latin typeface="Monaco" pitchFamily="2" charset="77"/>
                        </a:rPr>
                        <a:t>uint</a:t>
                      </a:r>
                      <a:r>
                        <a:rPr lang="en-US" b="0" i="0" dirty="0">
                          <a:effectLst/>
                          <a:latin typeface="Monaco" pitchFamily="2" charset="77"/>
                        </a:rPr>
                        <a:t> c = a;</a:t>
                      </a:r>
                    </a:p>
                    <a:p>
                      <a:pPr algn="l" rtl="0" fontAlgn="base"/>
                      <a:r>
                        <a:rPr lang="en-US" b="0" i="0" dirty="0">
                          <a:effectLst/>
                          <a:latin typeface="Monaco" pitchFamily="2" charset="77"/>
                        </a:rPr>
                        <a:t>float64 d = 1.345;</a:t>
                      </a:r>
                    </a:p>
                    <a:p>
                      <a:pPr algn="l" rtl="0" fontAlgn="base"/>
                      <a:r>
                        <a:rPr lang="en-US" b="0" i="0" dirty="0" err="1">
                          <a:effectLst/>
                          <a:latin typeface="Monaco" pitchFamily="2" charset="77"/>
                        </a:rPr>
                        <a:t>int</a:t>
                      </a:r>
                      <a:r>
                        <a:rPr lang="en-US" b="0" i="0" dirty="0">
                          <a:effectLst/>
                          <a:latin typeface="Monaco" pitchFamily="2" charset="77"/>
                        </a:rPr>
                        <a:t> e = ‘c’;</a:t>
                      </a:r>
                    </a:p>
                  </a:txBody>
                  <a:tcPr marL="0" marR="0" marT="0" marB="0" anchor="ctr"/>
                </a:tc>
                <a:tc>
                  <a:txBody>
                    <a:bodyPr/>
                    <a:lstStyle/>
                    <a:p>
                      <a:pPr algn="l" rtl="0" fontAlgn="base"/>
                      <a:r>
                        <a:rPr lang="en-US" b="1" i="0" dirty="0">
                          <a:solidFill>
                            <a:srgbClr val="FF0000"/>
                          </a:solidFill>
                          <a:effectLst/>
                          <a:latin typeface="Monaco" pitchFamily="2" charset="77"/>
                        </a:rPr>
                        <a:t>Compiler error</a:t>
                      </a:r>
                    </a:p>
                    <a:p>
                      <a:pPr algn="l" rtl="0" fontAlgn="base"/>
                      <a:r>
                        <a:rPr lang="en-US" b="0" i="0" dirty="0" err="1">
                          <a:effectLst/>
                          <a:latin typeface="Monaco" pitchFamily="2" charset="77"/>
                        </a:rPr>
                        <a:t>var</a:t>
                      </a:r>
                      <a:r>
                        <a:rPr lang="en-US" b="0" i="0" dirty="0">
                          <a:effectLst/>
                          <a:latin typeface="Monaco" pitchFamily="2" charset="77"/>
                        </a:rPr>
                        <a:t> a </a:t>
                      </a:r>
                      <a:r>
                        <a:rPr lang="en-US" b="0" i="0" dirty="0" err="1">
                          <a:effectLst/>
                          <a:latin typeface="Monaco" pitchFamily="2" charset="77"/>
                        </a:rPr>
                        <a:t>int</a:t>
                      </a:r>
                      <a:r>
                        <a:rPr lang="en-US" b="0" i="0" dirty="0">
                          <a:effectLst/>
                          <a:latin typeface="Monaco" pitchFamily="2" charset="77"/>
                        </a:rPr>
                        <a:t> = -2</a:t>
                      </a:r>
                    </a:p>
                    <a:p>
                      <a:pPr algn="l" rtl="0" fontAlgn="base"/>
                      <a:r>
                        <a:rPr lang="en-US" b="0" i="0" dirty="0" err="1">
                          <a:effectLst/>
                          <a:latin typeface="Monaco" pitchFamily="2" charset="77"/>
                        </a:rPr>
                        <a:t>var</a:t>
                      </a:r>
                      <a:r>
                        <a:rPr lang="en-US" b="0" i="0" dirty="0">
                          <a:effectLst/>
                          <a:latin typeface="Monaco" pitchFamily="2" charset="77"/>
                        </a:rPr>
                        <a:t> b </a:t>
                      </a:r>
                      <a:r>
                        <a:rPr lang="en-US" b="0" i="0" dirty="0" err="1">
                          <a:effectLst/>
                          <a:latin typeface="Monaco" pitchFamily="2" charset="77"/>
                        </a:rPr>
                        <a:t>uint</a:t>
                      </a:r>
                      <a:r>
                        <a:rPr lang="en-US" b="0" i="0" dirty="0">
                          <a:effectLst/>
                          <a:latin typeface="Monaco" pitchFamily="2" charset="77"/>
                        </a:rPr>
                        <a:t> = a</a:t>
                      </a:r>
                    </a:p>
                    <a:p>
                      <a:pPr algn="l" rtl="0" fontAlgn="base"/>
                      <a:r>
                        <a:rPr lang="en-US" b="0" i="0" dirty="0" err="1">
                          <a:effectLst/>
                          <a:latin typeface="Monaco" pitchFamily="2" charset="77"/>
                        </a:rPr>
                        <a:t>var</a:t>
                      </a:r>
                      <a:r>
                        <a:rPr lang="en-US" b="0" i="0" dirty="0">
                          <a:effectLst/>
                          <a:latin typeface="Monaco" pitchFamily="2" charset="77"/>
                        </a:rPr>
                        <a:t> d float64 = 1.345</a:t>
                      </a:r>
                    </a:p>
                    <a:p>
                      <a:pPr algn="l" rtl="0" fontAlgn="base"/>
                      <a:r>
                        <a:rPr lang="en-US" b="0" i="0" dirty="0" err="1">
                          <a:effectLst/>
                          <a:latin typeface="Monaco" pitchFamily="2" charset="77"/>
                        </a:rPr>
                        <a:t>var</a:t>
                      </a:r>
                      <a:r>
                        <a:rPr lang="en-US" b="0" i="0" dirty="0">
                          <a:effectLst/>
                          <a:latin typeface="Monaco" pitchFamily="2" charset="77"/>
                        </a:rPr>
                        <a:t> e </a:t>
                      </a:r>
                      <a:r>
                        <a:rPr lang="en-US" b="0" i="0" dirty="0" err="1">
                          <a:effectLst/>
                          <a:latin typeface="Monaco" pitchFamily="2" charset="77"/>
                        </a:rPr>
                        <a:t>int</a:t>
                      </a:r>
                      <a:r>
                        <a:rPr lang="en-US" b="0" i="0" dirty="0">
                          <a:effectLst/>
                          <a:latin typeface="Monaco" pitchFamily="2" charset="77"/>
                        </a:rPr>
                        <a:t> = `c`</a:t>
                      </a:r>
                    </a:p>
                  </a:txBody>
                  <a:tcPr marL="0" marR="0" marT="0" marB="0" anchor="ctr"/>
                </a:tc>
                <a:extLst>
                  <a:ext uri="{0D108BD9-81ED-4DB2-BD59-A6C34878D82A}">
                    <a16:rowId xmlns:a16="http://schemas.microsoft.com/office/drawing/2014/main" val="349818609"/>
                  </a:ext>
                </a:extLst>
              </a:tr>
              <a:tr h="298548">
                <a:tc gridSpan="2">
                  <a:txBody>
                    <a:bodyPr/>
                    <a:lstStyle/>
                    <a:p>
                      <a:pPr algn="ctr"/>
                      <a:r>
                        <a:rPr lang="en-US" sz="1800" b="1" i="0" kern="1200" dirty="0">
                          <a:solidFill>
                            <a:schemeClr val="dk1"/>
                          </a:solidFill>
                          <a:effectLst/>
                          <a:latin typeface="+mn-lt"/>
                          <a:ea typeface="+mn-ea"/>
                          <a:cs typeface="+mn-cs"/>
                        </a:rPr>
                        <a:t>No </a:t>
                      </a:r>
                      <a:r>
                        <a:rPr lang="en-US" sz="1800" b="1" i="0" kern="1200" dirty="0" err="1">
                          <a:solidFill>
                            <a:schemeClr val="dk1"/>
                          </a:solidFill>
                          <a:effectLst/>
                          <a:latin typeface="+mn-lt"/>
                          <a:ea typeface="+mn-ea"/>
                          <a:cs typeface="+mn-cs"/>
                        </a:rPr>
                        <a:t>Enums</a:t>
                      </a:r>
                      <a:endParaRPr lang="en-US" sz="1800" b="1" i="0" kern="1200" dirty="0">
                        <a:solidFill>
                          <a:schemeClr val="dk1"/>
                        </a:solidFill>
                        <a:effectLst/>
                        <a:latin typeface="+mn-lt"/>
                        <a:ea typeface="+mn-ea"/>
                        <a:cs typeface="+mn-cs"/>
                      </a:endParaRPr>
                    </a:p>
                  </a:txBody>
                  <a:tcPr/>
                </a:tc>
                <a:tc hMerge="1">
                  <a:txBody>
                    <a:bodyPr/>
                    <a:lstStyle/>
                    <a:p>
                      <a:endParaRPr lang="en-US" dirty="0"/>
                    </a:p>
                  </a:txBody>
                  <a:tcPr/>
                </a:tc>
                <a:extLst>
                  <a:ext uri="{0D108BD9-81ED-4DB2-BD59-A6C34878D82A}">
                    <a16:rowId xmlns:a16="http://schemas.microsoft.com/office/drawing/2014/main" val="2474370415"/>
                  </a:ext>
                </a:extLst>
              </a:tr>
              <a:tr h="323336">
                <a:tc gridSpan="2">
                  <a:txBody>
                    <a:bodyPr/>
                    <a:lstStyle/>
                    <a:p>
                      <a:pPr algn="ctr"/>
                      <a:r>
                        <a:rPr lang="en-US" sz="1800" b="1" i="0" kern="1200" dirty="0">
                          <a:solidFill>
                            <a:schemeClr val="dk1"/>
                          </a:solidFill>
                          <a:effectLst/>
                          <a:latin typeface="+mn-lt"/>
                          <a:ea typeface="+mn-ea"/>
                          <a:cs typeface="+mn-cs"/>
                        </a:rPr>
                        <a:t>Only for loops</a:t>
                      </a:r>
                    </a:p>
                  </a:txBody>
                  <a:tcPr/>
                </a:tc>
                <a:tc hMerge="1">
                  <a:txBody>
                    <a:bodyPr/>
                    <a:lstStyle/>
                    <a:p>
                      <a:endParaRPr lang="en-US" dirty="0"/>
                    </a:p>
                  </a:txBody>
                  <a:tcPr/>
                </a:tc>
                <a:extLst>
                  <a:ext uri="{0D108BD9-81ED-4DB2-BD59-A6C34878D82A}">
                    <a16:rowId xmlns:a16="http://schemas.microsoft.com/office/drawing/2014/main" val="3984434686"/>
                  </a:ext>
                </a:extLst>
              </a:tr>
              <a:tr h="961846">
                <a:tc gridSpan="2">
                  <a:txBody>
                    <a:bodyPr/>
                    <a:lstStyle/>
                    <a:p>
                      <a:pPr algn="ctr"/>
                      <a:r>
                        <a:rPr lang="en-US" dirty="0"/>
                        <a:t>for </a:t>
                      </a:r>
                      <a:r>
                        <a:rPr lang="en-US" dirty="0" err="1"/>
                        <a:t>i</a:t>
                      </a:r>
                      <a:r>
                        <a:rPr lang="en-US" dirty="0"/>
                        <a:t> := 0; </a:t>
                      </a:r>
                      <a:r>
                        <a:rPr lang="en-US" dirty="0" err="1"/>
                        <a:t>i</a:t>
                      </a:r>
                      <a:r>
                        <a:rPr lang="en-US" dirty="0"/>
                        <a:t> &lt; 100; </a:t>
                      </a:r>
                      <a:r>
                        <a:rPr lang="en-US" dirty="0" err="1"/>
                        <a:t>i</a:t>
                      </a:r>
                      <a:r>
                        <a:rPr lang="en-US" dirty="0"/>
                        <a:t>++ {…. }</a:t>
                      </a:r>
                    </a:p>
                    <a:p>
                      <a:pPr algn="ctr"/>
                      <a:r>
                        <a:rPr lang="en-US" dirty="0"/>
                        <a:t>  </a:t>
                      </a:r>
                      <a:r>
                        <a:rPr lang="en-US" sz="900" dirty="0"/>
                        <a:t>...</a:t>
                      </a:r>
                      <a:endParaRPr lang="en-US" dirty="0"/>
                    </a:p>
                    <a:p>
                      <a:pPr algn="ctr"/>
                      <a:r>
                        <a:rPr lang="en-US" dirty="0"/>
                        <a:t>for </a:t>
                      </a:r>
                      <a:r>
                        <a:rPr lang="en-US" dirty="0" err="1"/>
                        <a:t>keepGoing</a:t>
                      </a:r>
                      <a:r>
                        <a:rPr lang="en-US" dirty="0"/>
                        <a:t> {….}</a:t>
                      </a:r>
                    </a:p>
                    <a:p>
                      <a:pPr marL="0" algn="ctr" defTabSz="914400" rtl="0" eaLnBrk="1" latinLnBrk="0" hangingPunct="1"/>
                      <a:r>
                        <a:rPr lang="en-US" sz="900" kern="1200" dirty="0">
                          <a:solidFill>
                            <a:schemeClr val="dk1"/>
                          </a:solidFill>
                          <a:latin typeface="+mn-lt"/>
                          <a:ea typeface="+mn-ea"/>
                          <a:cs typeface="+mn-cs"/>
                        </a:rPr>
                        <a:t>  ...</a:t>
                      </a:r>
                    </a:p>
                    <a:p>
                      <a:pPr marL="0" algn="ctr" defTabSz="914400" rtl="0" eaLnBrk="1" latinLnBrk="0" hangingPunct="1"/>
                      <a:endParaRPr kumimoji="0" lang="en-US" sz="1800" b="0" i="0" u="none" strike="noStrike" kern="1200" cap="none" spc="0" normalizeH="0" baseline="0" noProof="0" dirty="0">
                        <a:ln>
                          <a:noFill/>
                        </a:ln>
                        <a:solidFill>
                          <a:prstClr val="black"/>
                        </a:solidFill>
                        <a:effectLst/>
                        <a:uLnTx/>
                        <a:uFillTx/>
                        <a:latin typeface="+mn-lt"/>
                        <a:ea typeface="+mn-ea"/>
                        <a:cs typeface="+mn-cs"/>
                      </a:endParaRPr>
                    </a:p>
                    <a:p>
                      <a:pPr marL="0" algn="ctr" defTabSz="914400" rtl="0" eaLnBrk="1" latinLnBrk="0" hangingPunct="1"/>
                      <a:r>
                        <a:rPr lang="en-US" dirty="0"/>
                        <a:t>for </a:t>
                      </a:r>
                      <a:r>
                        <a:rPr lang="en-US" dirty="0" err="1"/>
                        <a:t>i</a:t>
                      </a:r>
                      <a:r>
                        <a:rPr lang="en-US" dirty="0"/>
                        <a:t>, c := range things {…}</a:t>
                      </a:r>
                    </a:p>
                    <a:p>
                      <a:pPr algn="ctr"/>
                      <a:r>
                        <a:rPr lang="en-US" dirty="0"/>
                        <a:t>  </a:t>
                      </a:r>
                    </a:p>
                  </a:txBody>
                  <a:tcPr/>
                </a:tc>
                <a:tc hMerge="1">
                  <a:txBody>
                    <a:bodyPr/>
                    <a:lstStyle/>
                    <a:p>
                      <a:endParaRPr lang="en-US" dirty="0"/>
                    </a:p>
                  </a:txBody>
                  <a:tcPr/>
                </a:tc>
                <a:extLst>
                  <a:ext uri="{0D108BD9-81ED-4DB2-BD59-A6C34878D82A}">
                    <a16:rowId xmlns:a16="http://schemas.microsoft.com/office/drawing/2014/main" val="4070353485"/>
                  </a:ext>
                </a:extLst>
              </a:tr>
            </a:tbl>
          </a:graphicData>
        </a:graphic>
      </p:graphicFrame>
      <p:sp>
        <p:nvSpPr>
          <p:cNvPr id="5" name="TextBox 4">
            <a:extLst>
              <a:ext uri="{FF2B5EF4-FFF2-40B4-BE49-F238E27FC236}">
                <a16:creationId xmlns:a16="http://schemas.microsoft.com/office/drawing/2014/main" id="{6FF776B6-E9A2-A041-B54E-9F6B38D76845}"/>
              </a:ext>
            </a:extLst>
          </p:cNvPr>
          <p:cNvSpPr txBox="1"/>
          <p:nvPr/>
        </p:nvSpPr>
        <p:spPr>
          <a:xfrm>
            <a:off x="5176687" y="958646"/>
            <a:ext cx="1587294" cy="523220"/>
          </a:xfrm>
          <a:prstGeom prst="rect">
            <a:avLst/>
          </a:prstGeom>
          <a:noFill/>
        </p:spPr>
        <p:txBody>
          <a:bodyPr wrap="none" rtlCol="0">
            <a:spAutoFit/>
          </a:bodyPr>
          <a:lstStyle/>
          <a:p>
            <a:r>
              <a:rPr lang="en-US" sz="2800" dirty="0"/>
              <a:t>Simplicity</a:t>
            </a:r>
          </a:p>
        </p:txBody>
      </p:sp>
    </p:spTree>
    <p:extLst>
      <p:ext uri="{BB962C8B-B14F-4D97-AF65-F5344CB8AC3E}">
        <p14:creationId xmlns:p14="http://schemas.microsoft.com/office/powerpoint/2010/main" val="3960955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EB5AF-DF4E-7A43-B230-1CD151DEAD3D}"/>
              </a:ext>
            </a:extLst>
          </p:cNvPr>
          <p:cNvSpPr>
            <a:spLocks noGrp="1"/>
          </p:cNvSpPr>
          <p:nvPr>
            <p:ph idx="1"/>
          </p:nvPr>
        </p:nvSpPr>
        <p:spPr>
          <a:xfrm>
            <a:off x="162232" y="1120877"/>
            <a:ext cx="11191568" cy="4527755"/>
          </a:xfrm>
        </p:spPr>
        <p:txBody>
          <a:bodyPr>
            <a:normAutofit lnSpcReduction="10000"/>
          </a:bodyPr>
          <a:lstStyle/>
          <a:p>
            <a:r>
              <a:rPr lang="en-US" dirty="0"/>
              <a:t>A function can return </a:t>
            </a:r>
            <a:r>
              <a:rPr lang="en-US" b="1" dirty="0">
                <a:solidFill>
                  <a:schemeClr val="accent2"/>
                </a:solidFill>
              </a:rPr>
              <a:t>a reference to a local variable </a:t>
            </a:r>
            <a:r>
              <a:rPr lang="en-US" dirty="0"/>
              <a:t>(declared in a method). </a:t>
            </a:r>
          </a:p>
          <a:p>
            <a:pPr marL="1371600" lvl="3" indent="0">
              <a:lnSpc>
                <a:spcPct val="100000"/>
              </a:lnSpc>
              <a:buNone/>
            </a:pPr>
            <a:r>
              <a:rPr lang="en-US" dirty="0">
                <a:solidFill>
                  <a:srgbClr val="002060"/>
                </a:solidFill>
              </a:rPr>
              <a:t>package main</a:t>
            </a:r>
          </a:p>
          <a:p>
            <a:pPr marL="1371600" lvl="3" indent="0">
              <a:buNone/>
            </a:pPr>
            <a:r>
              <a:rPr lang="en-US" dirty="0">
                <a:solidFill>
                  <a:srgbClr val="002060"/>
                </a:solidFill>
              </a:rPr>
              <a:t>import "</a:t>
            </a:r>
            <a:r>
              <a:rPr lang="en-US" dirty="0" err="1">
                <a:solidFill>
                  <a:srgbClr val="002060"/>
                </a:solidFill>
              </a:rPr>
              <a:t>fmt</a:t>
            </a:r>
            <a:r>
              <a:rPr lang="en-US" dirty="0">
                <a:solidFill>
                  <a:srgbClr val="002060"/>
                </a:solidFill>
              </a:rPr>
              <a:t>"</a:t>
            </a:r>
          </a:p>
          <a:p>
            <a:pPr marL="1371600" lvl="3" indent="0">
              <a:buNone/>
            </a:pPr>
            <a:endParaRPr lang="en-US" dirty="0">
              <a:solidFill>
                <a:srgbClr val="002060"/>
              </a:solidFill>
            </a:endParaRPr>
          </a:p>
          <a:p>
            <a:pPr marL="1371600" lvl="3" indent="0">
              <a:buNone/>
            </a:pPr>
            <a:r>
              <a:rPr lang="en-US" dirty="0">
                <a:solidFill>
                  <a:srgbClr val="002060"/>
                </a:solidFill>
              </a:rPr>
              <a:t>type Record struct {</a:t>
            </a:r>
          </a:p>
          <a:p>
            <a:pPr marL="1371600" lvl="3" indent="0">
              <a:buNone/>
            </a:pPr>
            <a:r>
              <a:rPr lang="en-US" dirty="0">
                <a:solidFill>
                  <a:srgbClr val="002060"/>
                </a:solidFill>
              </a:rPr>
              <a:t>        </a:t>
            </a:r>
            <a:r>
              <a:rPr lang="en-US" dirty="0" err="1">
                <a:solidFill>
                  <a:srgbClr val="002060"/>
                </a:solidFill>
              </a:rPr>
              <a:t>i</a:t>
            </a:r>
            <a:r>
              <a:rPr lang="en-US" dirty="0">
                <a:solidFill>
                  <a:srgbClr val="002060"/>
                </a:solidFill>
              </a:rPr>
              <a:t> </a:t>
            </a:r>
            <a:r>
              <a:rPr lang="en-US" dirty="0" err="1">
                <a:solidFill>
                  <a:srgbClr val="002060"/>
                </a:solidFill>
              </a:rPr>
              <a:t>int</a:t>
            </a:r>
            <a:endParaRPr lang="en-US" dirty="0">
              <a:solidFill>
                <a:srgbClr val="002060"/>
              </a:solidFill>
            </a:endParaRPr>
          </a:p>
          <a:p>
            <a:pPr marL="1371600" lvl="3" indent="0">
              <a:buNone/>
            </a:pPr>
            <a:r>
              <a:rPr lang="en-US" dirty="0">
                <a:solidFill>
                  <a:srgbClr val="002060"/>
                </a:solidFill>
              </a:rPr>
              <a:t>}</a:t>
            </a:r>
          </a:p>
          <a:p>
            <a:pPr marL="1371600" lvl="3" indent="0">
              <a:buNone/>
            </a:pPr>
            <a:r>
              <a:rPr lang="en-US" dirty="0" err="1">
                <a:solidFill>
                  <a:srgbClr val="002060"/>
                </a:solidFill>
              </a:rPr>
              <a:t>func</a:t>
            </a:r>
            <a:r>
              <a:rPr lang="en-US" dirty="0">
                <a:solidFill>
                  <a:srgbClr val="002060"/>
                </a:solidFill>
              </a:rPr>
              <a:t> </a:t>
            </a:r>
            <a:r>
              <a:rPr lang="en-US" dirty="0" err="1">
                <a:solidFill>
                  <a:srgbClr val="002060"/>
                </a:solidFill>
              </a:rPr>
              <a:t>returnLocalVariableAddress</a:t>
            </a:r>
            <a:r>
              <a:rPr lang="en-US" dirty="0">
                <a:solidFill>
                  <a:srgbClr val="002060"/>
                </a:solidFill>
              </a:rPr>
              <a:t>() *Record {</a:t>
            </a:r>
          </a:p>
          <a:p>
            <a:pPr marL="1371600" lvl="3" indent="0">
              <a:buNone/>
            </a:pPr>
            <a:r>
              <a:rPr lang="en-US" dirty="0">
                <a:solidFill>
                  <a:srgbClr val="002060"/>
                </a:solidFill>
              </a:rPr>
              <a:t>        </a:t>
            </a:r>
            <a:r>
              <a:rPr lang="en-US" dirty="0">
                <a:solidFill>
                  <a:srgbClr val="FF0000"/>
                </a:solidFill>
              </a:rPr>
              <a:t>return</a:t>
            </a:r>
            <a:r>
              <a:rPr lang="en-US" dirty="0">
                <a:solidFill>
                  <a:srgbClr val="002060"/>
                </a:solidFill>
              </a:rPr>
              <a:t> &amp;Record{1}                          // a new record is allocated  on the stack</a:t>
            </a:r>
          </a:p>
          <a:p>
            <a:pPr marL="1371600" lvl="3" indent="0">
              <a:buNone/>
            </a:pPr>
            <a:r>
              <a:rPr lang="en-US" dirty="0">
                <a:solidFill>
                  <a:srgbClr val="002060"/>
                </a:solidFill>
              </a:rPr>
              <a:t>}</a:t>
            </a:r>
          </a:p>
          <a:p>
            <a:pPr marL="1371600" lvl="3" indent="0">
              <a:buNone/>
            </a:pPr>
            <a:r>
              <a:rPr lang="en-US" dirty="0" err="1">
                <a:solidFill>
                  <a:srgbClr val="002060"/>
                </a:solidFill>
              </a:rPr>
              <a:t>func</a:t>
            </a:r>
            <a:r>
              <a:rPr lang="en-US" dirty="0">
                <a:solidFill>
                  <a:srgbClr val="002060"/>
                </a:solidFill>
              </a:rPr>
              <a:t> main() {</a:t>
            </a:r>
          </a:p>
          <a:p>
            <a:pPr marL="1371600" lvl="3" indent="0">
              <a:buNone/>
            </a:pPr>
            <a:r>
              <a:rPr lang="en-US" dirty="0">
                <a:solidFill>
                  <a:srgbClr val="002060"/>
                </a:solidFill>
              </a:rPr>
              <a:t>            r := </a:t>
            </a:r>
            <a:r>
              <a:rPr lang="en-US" dirty="0" err="1">
                <a:solidFill>
                  <a:srgbClr val="002060"/>
                </a:solidFill>
              </a:rPr>
              <a:t>returnLocalVariableAddress</a:t>
            </a:r>
            <a:r>
              <a:rPr lang="en-US" dirty="0">
                <a:solidFill>
                  <a:srgbClr val="002060"/>
                </a:solidFill>
              </a:rPr>
              <a:t>()</a:t>
            </a:r>
          </a:p>
          <a:p>
            <a:pPr marL="1371600" lvl="3" indent="0">
              <a:buNone/>
            </a:pPr>
            <a:r>
              <a:rPr lang="en-US" dirty="0">
                <a:solidFill>
                  <a:srgbClr val="002060"/>
                </a:solidFill>
              </a:rPr>
              <a:t>            </a:t>
            </a:r>
            <a:r>
              <a:rPr lang="en-US" dirty="0" err="1">
                <a:solidFill>
                  <a:srgbClr val="002060"/>
                </a:solidFill>
              </a:rPr>
              <a:t>fmt.Printf</a:t>
            </a:r>
            <a:r>
              <a:rPr lang="en-US" dirty="0">
                <a:solidFill>
                  <a:srgbClr val="002060"/>
                </a:solidFill>
              </a:rPr>
              <a:t>("%d", </a:t>
            </a:r>
            <a:r>
              <a:rPr lang="en-US" dirty="0" err="1">
                <a:solidFill>
                  <a:srgbClr val="002060"/>
                </a:solidFill>
              </a:rPr>
              <a:t>r.i</a:t>
            </a:r>
            <a:r>
              <a:rPr lang="en-US" dirty="0">
                <a:solidFill>
                  <a:srgbClr val="002060"/>
                </a:solidFill>
              </a:rPr>
              <a:t>)</a:t>
            </a:r>
          </a:p>
          <a:p>
            <a:pPr marL="1371600" lvl="3" indent="0">
              <a:buNone/>
            </a:pPr>
            <a:r>
              <a:rPr lang="en-US" dirty="0">
                <a:solidFill>
                  <a:srgbClr val="002060"/>
                </a:solidFill>
              </a:rPr>
              <a:t>}</a:t>
            </a:r>
          </a:p>
          <a:p>
            <a:pPr marL="457200" lvl="1" indent="0">
              <a:buNone/>
            </a:pPr>
            <a:endParaRPr lang="en-US" dirty="0"/>
          </a:p>
        </p:txBody>
      </p:sp>
      <p:sp>
        <p:nvSpPr>
          <p:cNvPr id="4" name="Title 1">
            <a:extLst>
              <a:ext uri="{FF2B5EF4-FFF2-40B4-BE49-F238E27FC236}">
                <a16:creationId xmlns:a16="http://schemas.microsoft.com/office/drawing/2014/main" id="{A2F85B5A-5C1A-F348-88DD-D5805182C3B5}"/>
              </a:ext>
            </a:extLst>
          </p:cNvPr>
          <p:cNvSpPr>
            <a:spLocks noGrp="1"/>
          </p:cNvSpPr>
          <p:nvPr>
            <p:ph type="title"/>
          </p:nvPr>
        </p:nvSpPr>
        <p:spPr>
          <a:xfrm>
            <a:off x="838200" y="232390"/>
            <a:ext cx="10515600" cy="726256"/>
          </a:xfrm>
        </p:spPr>
        <p:txBody>
          <a:bodyPr/>
          <a:lstStyle/>
          <a:p>
            <a:pPr algn="ctr"/>
            <a:r>
              <a:rPr lang="en-US" dirty="0"/>
              <a:t>New in Go Language</a:t>
            </a:r>
          </a:p>
        </p:txBody>
      </p:sp>
      <p:sp>
        <p:nvSpPr>
          <p:cNvPr id="5" name="TextBox 4">
            <a:extLst>
              <a:ext uri="{FF2B5EF4-FFF2-40B4-BE49-F238E27FC236}">
                <a16:creationId xmlns:a16="http://schemas.microsoft.com/office/drawing/2014/main" id="{C57EF1E3-8AD7-D542-9956-A4635515FDBA}"/>
              </a:ext>
            </a:extLst>
          </p:cNvPr>
          <p:cNvSpPr txBox="1"/>
          <p:nvPr/>
        </p:nvSpPr>
        <p:spPr>
          <a:xfrm>
            <a:off x="339213" y="6032090"/>
            <a:ext cx="11695471" cy="646331"/>
          </a:xfrm>
          <a:prstGeom prst="rect">
            <a:avLst/>
          </a:prstGeom>
          <a:noFill/>
        </p:spPr>
        <p:txBody>
          <a:bodyPr wrap="square" rtlCol="0">
            <a:spAutoFit/>
          </a:bodyPr>
          <a:lstStyle/>
          <a:p>
            <a:r>
              <a:rPr lang="en-US" dirty="0"/>
              <a:t>Go performs pointer escape analysis. If the pointer escapes the local stack, which it does in this case, the object is allocated on the heap. If it doesn't escape the local function, the compiler is free to allocate it on the stack</a:t>
            </a:r>
          </a:p>
        </p:txBody>
      </p:sp>
    </p:spTree>
    <p:extLst>
      <p:ext uri="{BB962C8B-B14F-4D97-AF65-F5344CB8AC3E}">
        <p14:creationId xmlns:p14="http://schemas.microsoft.com/office/powerpoint/2010/main" val="3415122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EB5AF-DF4E-7A43-B230-1CD151DEAD3D}"/>
              </a:ext>
            </a:extLst>
          </p:cNvPr>
          <p:cNvSpPr>
            <a:spLocks noGrp="1"/>
          </p:cNvSpPr>
          <p:nvPr>
            <p:ph idx="1"/>
          </p:nvPr>
        </p:nvSpPr>
        <p:spPr>
          <a:xfrm>
            <a:off x="162232" y="1120877"/>
            <a:ext cx="11191568" cy="5456904"/>
          </a:xfrm>
        </p:spPr>
        <p:txBody>
          <a:bodyPr>
            <a:normAutofit fontScale="77500" lnSpcReduction="20000"/>
          </a:bodyPr>
          <a:lstStyle/>
          <a:p>
            <a:r>
              <a:rPr lang="en-US" b="1" dirty="0"/>
              <a:t>Closures: </a:t>
            </a:r>
            <a:r>
              <a:rPr lang="en-US" dirty="0"/>
              <a:t> You can </a:t>
            </a:r>
            <a:r>
              <a:rPr lang="en-US" dirty="0">
                <a:solidFill>
                  <a:srgbClr val="C00000"/>
                </a:solidFill>
              </a:rPr>
              <a:t>write functions inside </a:t>
            </a:r>
            <a:r>
              <a:rPr lang="en-US" dirty="0"/>
              <a:t>functions and </a:t>
            </a:r>
            <a:r>
              <a:rPr lang="en-US" b="1" dirty="0">
                <a:solidFill>
                  <a:schemeClr val="accent2"/>
                </a:solidFill>
              </a:rPr>
              <a:t>you can return functions </a:t>
            </a:r>
            <a:r>
              <a:rPr lang="en-US" dirty="0"/>
              <a:t>just like in a functional language.</a:t>
            </a:r>
          </a:p>
          <a:p>
            <a:pPr marL="0" indent="0">
              <a:buNone/>
            </a:pPr>
            <a:endParaRPr lang="en-US" dirty="0"/>
          </a:p>
          <a:p>
            <a:pPr marL="1371600" lvl="3" indent="0">
              <a:lnSpc>
                <a:spcPct val="100000"/>
              </a:lnSpc>
              <a:buNone/>
            </a:pPr>
            <a:r>
              <a:rPr lang="en-US" sz="2300" dirty="0">
                <a:solidFill>
                  <a:srgbClr val="002060"/>
                </a:solidFill>
              </a:rPr>
              <a:t>package main</a:t>
            </a:r>
          </a:p>
          <a:p>
            <a:pPr marL="1371600" lvl="3" indent="0">
              <a:buNone/>
            </a:pPr>
            <a:r>
              <a:rPr lang="en-US" sz="2300" dirty="0">
                <a:solidFill>
                  <a:srgbClr val="002060"/>
                </a:solidFill>
              </a:rPr>
              <a:t>import "</a:t>
            </a:r>
            <a:r>
              <a:rPr lang="en-US" sz="2300" dirty="0" err="1">
                <a:solidFill>
                  <a:srgbClr val="002060"/>
                </a:solidFill>
              </a:rPr>
              <a:t>fmt</a:t>
            </a:r>
            <a:r>
              <a:rPr lang="en-US" sz="2300" dirty="0">
                <a:solidFill>
                  <a:srgbClr val="002060"/>
                </a:solidFill>
              </a:rPr>
              <a:t>"</a:t>
            </a:r>
          </a:p>
          <a:p>
            <a:pPr marL="1371600" lvl="3" indent="0">
              <a:buNone/>
            </a:pPr>
            <a:endParaRPr lang="en-US" sz="2300" dirty="0">
              <a:solidFill>
                <a:srgbClr val="002060"/>
              </a:solidFill>
            </a:endParaRPr>
          </a:p>
          <a:p>
            <a:pPr marL="1371600" lvl="3" indent="0">
              <a:buNone/>
            </a:pPr>
            <a:r>
              <a:rPr lang="en-US" sz="2300" dirty="0" err="1">
                <a:solidFill>
                  <a:srgbClr val="002060"/>
                </a:solidFill>
              </a:rPr>
              <a:t>func</a:t>
            </a:r>
            <a:r>
              <a:rPr lang="en-US" sz="2300" dirty="0">
                <a:solidFill>
                  <a:srgbClr val="002060"/>
                </a:solidFill>
              </a:rPr>
              <a:t> </a:t>
            </a:r>
            <a:r>
              <a:rPr lang="en-US" sz="2300" dirty="0" err="1">
                <a:solidFill>
                  <a:srgbClr val="002060"/>
                </a:solidFill>
              </a:rPr>
              <a:t>CounterFactory</a:t>
            </a:r>
            <a:r>
              <a:rPr lang="en-US" sz="2300" dirty="0">
                <a:solidFill>
                  <a:srgbClr val="002060"/>
                </a:solidFill>
              </a:rPr>
              <a:t>(j </a:t>
            </a:r>
            <a:r>
              <a:rPr lang="en-US" sz="2300" dirty="0" err="1">
                <a:solidFill>
                  <a:srgbClr val="002060"/>
                </a:solidFill>
              </a:rPr>
              <a:t>int</a:t>
            </a:r>
            <a:r>
              <a:rPr lang="en-US" sz="2300" dirty="0">
                <a:solidFill>
                  <a:srgbClr val="002060"/>
                </a:solidFill>
              </a:rPr>
              <a:t>) </a:t>
            </a:r>
            <a:r>
              <a:rPr lang="en-US" sz="2300" dirty="0" err="1">
                <a:solidFill>
                  <a:srgbClr val="FF0000"/>
                </a:solidFill>
              </a:rPr>
              <a:t>func</a:t>
            </a:r>
            <a:r>
              <a:rPr lang="en-US" sz="2300" dirty="0">
                <a:solidFill>
                  <a:srgbClr val="FF0000"/>
                </a:solidFill>
              </a:rPr>
              <a:t>() </a:t>
            </a:r>
            <a:r>
              <a:rPr lang="en-US" sz="2300" dirty="0" err="1">
                <a:solidFill>
                  <a:srgbClr val="FF0000"/>
                </a:solidFill>
              </a:rPr>
              <a:t>int</a:t>
            </a:r>
            <a:r>
              <a:rPr lang="en-US" sz="2300" dirty="0">
                <a:solidFill>
                  <a:srgbClr val="FF0000"/>
                </a:solidFill>
              </a:rPr>
              <a:t> </a:t>
            </a:r>
            <a:r>
              <a:rPr lang="en-US" sz="2300" dirty="0">
                <a:solidFill>
                  <a:srgbClr val="002060"/>
                </a:solidFill>
              </a:rPr>
              <a:t>{</a:t>
            </a:r>
          </a:p>
          <a:p>
            <a:pPr marL="1371600" lvl="3" indent="0">
              <a:buNone/>
            </a:pPr>
            <a:r>
              <a:rPr lang="en-US" sz="2300" dirty="0">
                <a:solidFill>
                  <a:srgbClr val="002060"/>
                </a:solidFill>
              </a:rPr>
              <a:t>    </a:t>
            </a:r>
            <a:r>
              <a:rPr lang="en-US" sz="2300" dirty="0" err="1">
                <a:solidFill>
                  <a:srgbClr val="002060"/>
                </a:solidFill>
              </a:rPr>
              <a:t>i</a:t>
            </a:r>
            <a:r>
              <a:rPr lang="en-US" sz="2300" dirty="0">
                <a:solidFill>
                  <a:srgbClr val="002060"/>
                </a:solidFill>
              </a:rPr>
              <a:t> := j</a:t>
            </a:r>
          </a:p>
          <a:p>
            <a:pPr marL="1371600" lvl="3" indent="0">
              <a:buNone/>
            </a:pPr>
            <a:r>
              <a:rPr lang="en-US" sz="2300" dirty="0">
                <a:solidFill>
                  <a:srgbClr val="002060"/>
                </a:solidFill>
              </a:rPr>
              <a:t>    return </a:t>
            </a:r>
            <a:r>
              <a:rPr lang="en-US" sz="2300" dirty="0" err="1">
                <a:solidFill>
                  <a:srgbClr val="002060"/>
                </a:solidFill>
              </a:rPr>
              <a:t>func</a:t>
            </a:r>
            <a:r>
              <a:rPr lang="en-US" sz="2300" dirty="0">
                <a:solidFill>
                  <a:srgbClr val="002060"/>
                </a:solidFill>
              </a:rPr>
              <a:t>() </a:t>
            </a:r>
            <a:r>
              <a:rPr lang="en-US" sz="2300" dirty="0" err="1">
                <a:solidFill>
                  <a:srgbClr val="002060"/>
                </a:solidFill>
              </a:rPr>
              <a:t>int</a:t>
            </a:r>
            <a:r>
              <a:rPr lang="en-US" sz="2300" dirty="0">
                <a:solidFill>
                  <a:srgbClr val="002060"/>
                </a:solidFill>
              </a:rPr>
              <a:t> {</a:t>
            </a:r>
          </a:p>
          <a:p>
            <a:pPr marL="1371600" lvl="3" indent="0">
              <a:buNone/>
            </a:pPr>
            <a:r>
              <a:rPr lang="en-US" sz="2300" dirty="0">
                <a:solidFill>
                  <a:srgbClr val="002060"/>
                </a:solidFill>
              </a:rPr>
              <a:t>        </a:t>
            </a:r>
            <a:r>
              <a:rPr lang="en-US" sz="2300" dirty="0" err="1">
                <a:solidFill>
                  <a:srgbClr val="002060"/>
                </a:solidFill>
              </a:rPr>
              <a:t>i</a:t>
            </a:r>
            <a:r>
              <a:rPr lang="en-US" sz="2300" dirty="0">
                <a:solidFill>
                  <a:srgbClr val="002060"/>
                </a:solidFill>
              </a:rPr>
              <a:t>++</a:t>
            </a:r>
          </a:p>
          <a:p>
            <a:pPr marL="1371600" lvl="3" indent="0">
              <a:buNone/>
            </a:pPr>
            <a:r>
              <a:rPr lang="en-US" sz="2300" dirty="0">
                <a:solidFill>
                  <a:srgbClr val="002060"/>
                </a:solidFill>
              </a:rPr>
              <a:t>        return </a:t>
            </a:r>
            <a:r>
              <a:rPr lang="en-US" sz="2300" dirty="0" err="1">
                <a:solidFill>
                  <a:srgbClr val="002060"/>
                </a:solidFill>
              </a:rPr>
              <a:t>i</a:t>
            </a:r>
            <a:endParaRPr lang="en-US" sz="2300" dirty="0">
              <a:solidFill>
                <a:srgbClr val="002060"/>
              </a:solidFill>
            </a:endParaRPr>
          </a:p>
          <a:p>
            <a:pPr marL="1371600" lvl="3" indent="0">
              <a:buNone/>
            </a:pPr>
            <a:r>
              <a:rPr lang="en-US" sz="2300" dirty="0">
                <a:solidFill>
                  <a:srgbClr val="002060"/>
                </a:solidFill>
              </a:rPr>
              <a:t>    }</a:t>
            </a:r>
          </a:p>
          <a:p>
            <a:pPr marL="1371600" lvl="3" indent="0">
              <a:buNone/>
            </a:pPr>
            <a:r>
              <a:rPr lang="en-US" sz="2300" dirty="0">
                <a:solidFill>
                  <a:srgbClr val="002060"/>
                </a:solidFill>
              </a:rPr>
              <a:t>}</a:t>
            </a:r>
          </a:p>
          <a:p>
            <a:pPr marL="1371600" lvl="3" indent="0">
              <a:buNone/>
            </a:pPr>
            <a:r>
              <a:rPr lang="en-US" sz="2300" dirty="0" err="1">
                <a:solidFill>
                  <a:srgbClr val="002060"/>
                </a:solidFill>
              </a:rPr>
              <a:t>func</a:t>
            </a:r>
            <a:r>
              <a:rPr lang="en-US" sz="2300" dirty="0">
                <a:solidFill>
                  <a:srgbClr val="002060"/>
                </a:solidFill>
              </a:rPr>
              <a:t> main() {</a:t>
            </a:r>
          </a:p>
          <a:p>
            <a:pPr marL="1371600" lvl="3" indent="0">
              <a:buNone/>
            </a:pPr>
            <a:r>
              <a:rPr lang="en-US" sz="2300" dirty="0">
                <a:solidFill>
                  <a:srgbClr val="002060"/>
                </a:solidFill>
              </a:rPr>
              <a:t>    r := </a:t>
            </a:r>
            <a:r>
              <a:rPr lang="en-US" sz="2300" dirty="0" err="1">
                <a:solidFill>
                  <a:srgbClr val="002060"/>
                </a:solidFill>
              </a:rPr>
              <a:t>CounterFactory</a:t>
            </a:r>
            <a:r>
              <a:rPr lang="en-US" sz="2300" dirty="0">
                <a:solidFill>
                  <a:srgbClr val="002060"/>
                </a:solidFill>
              </a:rPr>
              <a:t>(13)</a:t>
            </a:r>
          </a:p>
          <a:p>
            <a:pPr marL="1371600" lvl="3" indent="0">
              <a:buNone/>
            </a:pPr>
            <a:r>
              <a:rPr lang="en-US" sz="2300" dirty="0">
                <a:solidFill>
                  <a:srgbClr val="002060"/>
                </a:solidFill>
              </a:rPr>
              <a:t>    </a:t>
            </a:r>
            <a:r>
              <a:rPr lang="en-US" sz="2300" dirty="0" err="1">
                <a:solidFill>
                  <a:srgbClr val="002060"/>
                </a:solidFill>
              </a:rPr>
              <a:t>fmt.Printf</a:t>
            </a:r>
            <a:r>
              <a:rPr lang="en-US" sz="2300" dirty="0">
                <a:solidFill>
                  <a:srgbClr val="002060"/>
                </a:solidFill>
              </a:rPr>
              <a:t>("%d\n", r())</a:t>
            </a:r>
          </a:p>
          <a:p>
            <a:pPr marL="1371600" lvl="3" indent="0">
              <a:buNone/>
            </a:pPr>
            <a:r>
              <a:rPr lang="en-US" sz="2300" dirty="0">
                <a:solidFill>
                  <a:srgbClr val="002060"/>
                </a:solidFill>
              </a:rPr>
              <a:t>    </a:t>
            </a:r>
            <a:r>
              <a:rPr lang="en-US" sz="2300" dirty="0" err="1">
                <a:solidFill>
                  <a:srgbClr val="002060"/>
                </a:solidFill>
              </a:rPr>
              <a:t>fmt.Printf</a:t>
            </a:r>
            <a:r>
              <a:rPr lang="en-US" sz="2300" dirty="0">
                <a:solidFill>
                  <a:srgbClr val="002060"/>
                </a:solidFill>
              </a:rPr>
              <a:t>("%d\n", r())</a:t>
            </a:r>
          </a:p>
          <a:p>
            <a:pPr marL="1371600" lvl="3" indent="0">
              <a:buNone/>
            </a:pPr>
            <a:r>
              <a:rPr lang="en-US" sz="2300" dirty="0">
                <a:solidFill>
                  <a:srgbClr val="002060"/>
                </a:solidFill>
              </a:rPr>
              <a:t>    </a:t>
            </a:r>
            <a:r>
              <a:rPr lang="en-US" sz="2300" dirty="0" err="1">
                <a:solidFill>
                  <a:srgbClr val="002060"/>
                </a:solidFill>
              </a:rPr>
              <a:t>fmt.Printf</a:t>
            </a:r>
            <a:r>
              <a:rPr lang="en-US" sz="2300" dirty="0">
                <a:solidFill>
                  <a:srgbClr val="002060"/>
                </a:solidFill>
              </a:rPr>
              <a:t>("%d\n", r())</a:t>
            </a:r>
          </a:p>
          <a:p>
            <a:pPr marL="1371600" lvl="3" indent="0">
              <a:buNone/>
            </a:pPr>
            <a:r>
              <a:rPr lang="en-US" sz="2300" dirty="0">
                <a:solidFill>
                  <a:srgbClr val="002060"/>
                </a:solidFill>
              </a:rPr>
              <a:t>}</a:t>
            </a:r>
            <a:endParaRPr lang="en-US" sz="2300" dirty="0"/>
          </a:p>
        </p:txBody>
      </p:sp>
      <p:sp>
        <p:nvSpPr>
          <p:cNvPr id="4" name="Title 1">
            <a:extLst>
              <a:ext uri="{FF2B5EF4-FFF2-40B4-BE49-F238E27FC236}">
                <a16:creationId xmlns:a16="http://schemas.microsoft.com/office/drawing/2014/main" id="{A2F85B5A-5C1A-F348-88DD-D5805182C3B5}"/>
              </a:ext>
            </a:extLst>
          </p:cNvPr>
          <p:cNvSpPr>
            <a:spLocks noGrp="1"/>
          </p:cNvSpPr>
          <p:nvPr>
            <p:ph type="title"/>
          </p:nvPr>
        </p:nvSpPr>
        <p:spPr>
          <a:xfrm>
            <a:off x="838200" y="232390"/>
            <a:ext cx="10515600" cy="726256"/>
          </a:xfrm>
        </p:spPr>
        <p:txBody>
          <a:bodyPr/>
          <a:lstStyle/>
          <a:p>
            <a:pPr algn="ctr"/>
            <a:r>
              <a:rPr lang="en-US" dirty="0"/>
              <a:t>New in Go Language</a:t>
            </a:r>
          </a:p>
        </p:txBody>
      </p:sp>
    </p:spTree>
    <p:extLst>
      <p:ext uri="{BB962C8B-B14F-4D97-AF65-F5344CB8AC3E}">
        <p14:creationId xmlns:p14="http://schemas.microsoft.com/office/powerpoint/2010/main" val="219238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BF73-03B5-CC47-B810-765CE7970EC5}"/>
              </a:ext>
            </a:extLst>
          </p:cNvPr>
          <p:cNvSpPr>
            <a:spLocks noGrp="1"/>
          </p:cNvSpPr>
          <p:nvPr>
            <p:ph type="title"/>
          </p:nvPr>
        </p:nvSpPr>
        <p:spPr>
          <a:xfrm>
            <a:off x="838200" y="365126"/>
            <a:ext cx="10515600" cy="890238"/>
          </a:xfrm>
        </p:spPr>
        <p:txBody>
          <a:bodyPr/>
          <a:lstStyle/>
          <a:p>
            <a:pPr algn="ctr"/>
            <a:r>
              <a:rPr lang="en-US" dirty="0"/>
              <a:t>Overview</a:t>
            </a:r>
          </a:p>
        </p:txBody>
      </p:sp>
      <p:sp>
        <p:nvSpPr>
          <p:cNvPr id="3" name="Content Placeholder 2">
            <a:extLst>
              <a:ext uri="{FF2B5EF4-FFF2-40B4-BE49-F238E27FC236}">
                <a16:creationId xmlns:a16="http://schemas.microsoft.com/office/drawing/2014/main" id="{F92BDCE1-FB8F-0246-94AC-A686001DD160}"/>
              </a:ext>
            </a:extLst>
          </p:cNvPr>
          <p:cNvSpPr>
            <a:spLocks noGrp="1"/>
          </p:cNvSpPr>
          <p:nvPr>
            <p:ph idx="1"/>
          </p:nvPr>
        </p:nvSpPr>
        <p:spPr>
          <a:xfrm>
            <a:off x="838200" y="1394847"/>
            <a:ext cx="10515600" cy="4782116"/>
          </a:xfrm>
        </p:spPr>
        <p:txBody>
          <a:bodyPr>
            <a:normAutofit/>
          </a:bodyPr>
          <a:lstStyle/>
          <a:p>
            <a:r>
              <a:rPr lang="en-US" sz="3200" dirty="0"/>
              <a:t>At Google there are </a:t>
            </a:r>
            <a:r>
              <a:rPr lang="en-US" sz="3200" b="1" dirty="0"/>
              <a:t>many many millions</a:t>
            </a:r>
            <a:r>
              <a:rPr lang="en-US" sz="3200" dirty="0"/>
              <a:t> of lines of software on servers mostly in C++ and lots of Java and Python for the other pieces. </a:t>
            </a:r>
          </a:p>
          <a:p>
            <a:r>
              <a:rPr lang="en-US" sz="3200" dirty="0"/>
              <a:t>All this software runs on zillions of machines, which are treated as a modest number of independent, networked compute clusters.</a:t>
            </a:r>
          </a:p>
          <a:p>
            <a:pPr>
              <a:lnSpc>
                <a:spcPct val="100000"/>
              </a:lnSpc>
              <a:spcBef>
                <a:spcPts val="0"/>
              </a:spcBef>
              <a:defRPr/>
            </a:pPr>
            <a:r>
              <a:rPr lang="en-US" sz="3200" dirty="0"/>
              <a:t>Thousands of engineers work on the code, at the "head" of a single tree comprising all the software, so from day to day there are significant changes to all levels of the tree. </a:t>
            </a:r>
          </a:p>
          <a:p>
            <a:pPr marL="0" lvl="0" indent="0">
              <a:lnSpc>
                <a:spcPct val="100000"/>
              </a:lnSpc>
              <a:spcBef>
                <a:spcPts val="0"/>
              </a:spcBef>
              <a:buNone/>
              <a:defRPr/>
            </a:pPr>
            <a:endParaRPr lang="en-US" sz="3200" dirty="0"/>
          </a:p>
          <a:p>
            <a:endParaRPr lang="en-US" sz="3200" dirty="0"/>
          </a:p>
        </p:txBody>
      </p:sp>
    </p:spTree>
    <p:extLst>
      <p:ext uri="{BB962C8B-B14F-4D97-AF65-F5344CB8AC3E}">
        <p14:creationId xmlns:p14="http://schemas.microsoft.com/office/powerpoint/2010/main" val="32075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EB5AF-DF4E-7A43-B230-1CD151DEAD3D}"/>
              </a:ext>
            </a:extLst>
          </p:cNvPr>
          <p:cNvSpPr>
            <a:spLocks noGrp="1"/>
          </p:cNvSpPr>
          <p:nvPr>
            <p:ph idx="1"/>
          </p:nvPr>
        </p:nvSpPr>
        <p:spPr>
          <a:xfrm>
            <a:off x="162232" y="1120877"/>
            <a:ext cx="11191568" cy="5456904"/>
          </a:xfrm>
        </p:spPr>
        <p:txBody>
          <a:bodyPr>
            <a:normAutofit/>
          </a:bodyPr>
          <a:lstStyle/>
          <a:p>
            <a:r>
              <a:rPr lang="en-US" b="1" dirty="0"/>
              <a:t>Function can have multiple return types </a:t>
            </a:r>
          </a:p>
          <a:p>
            <a:pPr marL="0" indent="0">
              <a:buNone/>
            </a:pPr>
            <a:endParaRPr lang="en-US" dirty="0"/>
          </a:p>
          <a:p>
            <a:pPr marL="1371600" lvl="3" indent="0">
              <a:lnSpc>
                <a:spcPct val="100000"/>
              </a:lnSpc>
              <a:buNone/>
            </a:pPr>
            <a:r>
              <a:rPr lang="en-US" dirty="0">
                <a:solidFill>
                  <a:srgbClr val="002060"/>
                </a:solidFill>
              </a:rPr>
              <a:t>For instance:</a:t>
            </a:r>
          </a:p>
          <a:p>
            <a:pPr marL="1371600" lvl="3" indent="0">
              <a:lnSpc>
                <a:spcPct val="100000"/>
              </a:lnSpc>
              <a:buNone/>
            </a:pPr>
            <a:endParaRPr lang="en-US" dirty="0">
              <a:solidFill>
                <a:srgbClr val="002060"/>
              </a:solidFill>
            </a:endParaRPr>
          </a:p>
          <a:p>
            <a:pPr marL="1371600" lvl="3" indent="0">
              <a:lnSpc>
                <a:spcPct val="100000"/>
              </a:lnSpc>
              <a:buNone/>
            </a:pPr>
            <a:r>
              <a:rPr lang="en-US" sz="2400" dirty="0" err="1">
                <a:solidFill>
                  <a:srgbClr val="002060"/>
                </a:solidFill>
              </a:rPr>
              <a:t>func</a:t>
            </a:r>
            <a:r>
              <a:rPr lang="en-US" sz="2400" dirty="0">
                <a:solidFill>
                  <a:srgbClr val="002060"/>
                </a:solidFill>
              </a:rPr>
              <a:t> </a:t>
            </a:r>
            <a:r>
              <a:rPr lang="en-US" sz="2400" dirty="0" err="1">
                <a:solidFill>
                  <a:srgbClr val="002060"/>
                </a:solidFill>
              </a:rPr>
              <a:t>getThings</a:t>
            </a:r>
            <a:r>
              <a:rPr lang="en-US" sz="2400" dirty="0">
                <a:solidFill>
                  <a:srgbClr val="002060"/>
                </a:solidFill>
              </a:rPr>
              <a:t>() (</a:t>
            </a:r>
            <a:r>
              <a:rPr lang="en-US" sz="2400" dirty="0" err="1">
                <a:solidFill>
                  <a:srgbClr val="002060"/>
                </a:solidFill>
              </a:rPr>
              <a:t>int</a:t>
            </a:r>
            <a:r>
              <a:rPr lang="en-US" sz="2400" dirty="0">
                <a:solidFill>
                  <a:srgbClr val="002060"/>
                </a:solidFill>
              </a:rPr>
              <a:t>, Foo) {</a:t>
            </a:r>
          </a:p>
          <a:p>
            <a:pPr marL="1371600" lvl="3" indent="0">
              <a:lnSpc>
                <a:spcPct val="100000"/>
              </a:lnSpc>
              <a:buNone/>
            </a:pPr>
            <a:r>
              <a:rPr lang="en-US" sz="2400" dirty="0">
                <a:solidFill>
                  <a:srgbClr val="002060"/>
                </a:solidFill>
              </a:rPr>
              <a:t>  return 2, </a:t>
            </a:r>
            <a:r>
              <a:rPr lang="en-US" sz="2400" dirty="0" err="1">
                <a:solidFill>
                  <a:srgbClr val="002060"/>
                </a:solidFill>
              </a:rPr>
              <a:t>getFoo</a:t>
            </a:r>
            <a:r>
              <a:rPr lang="en-US" sz="2400" dirty="0">
                <a:solidFill>
                  <a:srgbClr val="002060"/>
                </a:solidFill>
              </a:rPr>
              <a:t>()</a:t>
            </a:r>
          </a:p>
          <a:p>
            <a:pPr marL="1371600" lvl="3" indent="0">
              <a:lnSpc>
                <a:spcPct val="100000"/>
              </a:lnSpc>
              <a:buNone/>
            </a:pPr>
            <a:r>
              <a:rPr lang="en-US" sz="2400" dirty="0">
                <a:solidFill>
                  <a:srgbClr val="002060"/>
                </a:solidFill>
              </a:rPr>
              <a:t>}</a:t>
            </a:r>
          </a:p>
          <a:p>
            <a:pPr marL="1371600" lvl="3" indent="0">
              <a:lnSpc>
                <a:spcPct val="100000"/>
              </a:lnSpc>
              <a:buNone/>
            </a:pPr>
            <a:r>
              <a:rPr lang="en-US" sz="2400" dirty="0">
                <a:solidFill>
                  <a:srgbClr val="002060"/>
                </a:solidFill>
              </a:rPr>
              <a:t> </a:t>
            </a:r>
          </a:p>
          <a:p>
            <a:pPr marL="1371600" lvl="3" indent="0">
              <a:lnSpc>
                <a:spcPct val="100000"/>
              </a:lnSpc>
              <a:buNone/>
            </a:pPr>
            <a:r>
              <a:rPr lang="en-US" sz="2400" dirty="0">
                <a:solidFill>
                  <a:srgbClr val="002060"/>
                </a:solidFill>
              </a:rPr>
              <a:t>a, b := </a:t>
            </a:r>
            <a:r>
              <a:rPr lang="en-US" sz="2400" dirty="0" err="1">
                <a:solidFill>
                  <a:srgbClr val="002060"/>
                </a:solidFill>
              </a:rPr>
              <a:t>getThings</a:t>
            </a:r>
            <a:r>
              <a:rPr lang="en-US" sz="2400" dirty="0">
                <a:solidFill>
                  <a:srgbClr val="002060"/>
                </a:solidFill>
              </a:rPr>
              <a:t>()</a:t>
            </a:r>
          </a:p>
        </p:txBody>
      </p:sp>
      <p:sp>
        <p:nvSpPr>
          <p:cNvPr id="4" name="Title 1">
            <a:extLst>
              <a:ext uri="{FF2B5EF4-FFF2-40B4-BE49-F238E27FC236}">
                <a16:creationId xmlns:a16="http://schemas.microsoft.com/office/drawing/2014/main" id="{A2F85B5A-5C1A-F348-88DD-D5805182C3B5}"/>
              </a:ext>
            </a:extLst>
          </p:cNvPr>
          <p:cNvSpPr>
            <a:spLocks noGrp="1"/>
          </p:cNvSpPr>
          <p:nvPr>
            <p:ph type="title"/>
          </p:nvPr>
        </p:nvSpPr>
        <p:spPr>
          <a:xfrm>
            <a:off x="838200" y="232390"/>
            <a:ext cx="10515600" cy="726256"/>
          </a:xfrm>
        </p:spPr>
        <p:txBody>
          <a:bodyPr/>
          <a:lstStyle/>
          <a:p>
            <a:pPr algn="ctr"/>
            <a:r>
              <a:rPr lang="en-US" dirty="0"/>
              <a:t>New in Go Language</a:t>
            </a:r>
          </a:p>
        </p:txBody>
      </p:sp>
    </p:spTree>
    <p:extLst>
      <p:ext uri="{BB962C8B-B14F-4D97-AF65-F5344CB8AC3E}">
        <p14:creationId xmlns:p14="http://schemas.microsoft.com/office/powerpoint/2010/main" val="365363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EB5AF-DF4E-7A43-B230-1CD151DEAD3D}"/>
              </a:ext>
            </a:extLst>
          </p:cNvPr>
          <p:cNvSpPr>
            <a:spLocks noGrp="1"/>
          </p:cNvSpPr>
          <p:nvPr>
            <p:ph idx="1"/>
          </p:nvPr>
        </p:nvSpPr>
        <p:spPr>
          <a:xfrm>
            <a:off x="162232" y="1120876"/>
            <a:ext cx="11191568" cy="5619135"/>
          </a:xfrm>
        </p:spPr>
        <p:txBody>
          <a:bodyPr>
            <a:normAutofit/>
          </a:bodyPr>
          <a:lstStyle/>
          <a:p>
            <a:r>
              <a:rPr lang="en-US" b="1" dirty="0"/>
              <a:t>Arrays, Slices and Map</a:t>
            </a:r>
          </a:p>
          <a:p>
            <a:pPr marL="0" indent="0">
              <a:buNone/>
            </a:pPr>
            <a:endParaRPr lang="en-US" sz="1600" dirty="0"/>
          </a:p>
          <a:p>
            <a:pPr marL="0" indent="0">
              <a:buNone/>
            </a:pPr>
            <a:r>
              <a:rPr lang="en-US" dirty="0"/>
              <a:t>Array is a fixed length array. </a:t>
            </a:r>
            <a:r>
              <a:rPr lang="en-US" sz="2400" i="1" dirty="0" err="1">
                <a:solidFill>
                  <a:srgbClr val="C00000"/>
                </a:solidFill>
              </a:rPr>
              <a:t>var</a:t>
            </a:r>
            <a:r>
              <a:rPr lang="en-US" sz="2400" i="1" dirty="0">
                <a:solidFill>
                  <a:srgbClr val="C00000"/>
                </a:solidFill>
              </a:rPr>
              <a:t> x [5]</a:t>
            </a:r>
            <a:r>
              <a:rPr lang="en-US" sz="2400" i="1" dirty="0" err="1">
                <a:solidFill>
                  <a:srgbClr val="C00000"/>
                </a:solidFill>
              </a:rPr>
              <a:t>int</a:t>
            </a:r>
            <a:endParaRPr lang="en-US" i="1" dirty="0">
              <a:solidFill>
                <a:srgbClr val="C00000"/>
              </a:solidFill>
            </a:endParaRPr>
          </a:p>
          <a:p>
            <a:pPr marL="0" indent="0">
              <a:buNone/>
            </a:pPr>
            <a:endParaRPr lang="en-US" sz="1600" dirty="0"/>
          </a:p>
          <a:p>
            <a:pPr marL="0" indent="0">
              <a:buNone/>
            </a:pPr>
            <a:r>
              <a:rPr lang="en-US" dirty="0"/>
              <a:t>A slice is a segment of an array. Like arrays slices are indexable and have a length. Unlike arrays this length is allowed to change. </a:t>
            </a:r>
          </a:p>
          <a:p>
            <a:pPr marL="0" indent="0">
              <a:buNone/>
            </a:pPr>
            <a:r>
              <a:rPr lang="en-US" sz="2400" i="1" dirty="0">
                <a:solidFill>
                  <a:srgbClr val="C00000"/>
                </a:solidFill>
              </a:rPr>
              <a:t>	</a:t>
            </a:r>
            <a:r>
              <a:rPr lang="en-US" sz="2400" i="1" dirty="0" err="1">
                <a:solidFill>
                  <a:srgbClr val="C00000"/>
                </a:solidFill>
              </a:rPr>
              <a:t>var</a:t>
            </a:r>
            <a:r>
              <a:rPr lang="en-US" sz="2400" i="1" dirty="0">
                <a:solidFill>
                  <a:srgbClr val="C00000"/>
                </a:solidFill>
              </a:rPr>
              <a:t> x []float64</a:t>
            </a:r>
          </a:p>
          <a:p>
            <a:pPr marL="0" indent="0">
              <a:buNone/>
            </a:pPr>
            <a:r>
              <a:rPr lang="en-US" sz="2400" i="1" dirty="0">
                <a:solidFill>
                  <a:srgbClr val="C00000"/>
                </a:solidFill>
              </a:rPr>
              <a:t>or        </a:t>
            </a:r>
          </a:p>
          <a:p>
            <a:pPr marL="0" indent="0">
              <a:buNone/>
            </a:pPr>
            <a:r>
              <a:rPr lang="en-US" sz="2400" i="1" dirty="0">
                <a:solidFill>
                  <a:srgbClr val="C00000"/>
                </a:solidFill>
              </a:rPr>
              <a:t>            x := make([]float64, 5, 10)</a:t>
            </a:r>
            <a:endParaRPr lang="en-US" sz="2400" b="1" i="1" dirty="0">
              <a:solidFill>
                <a:srgbClr val="C00000"/>
              </a:solidFill>
            </a:endParaRPr>
          </a:p>
          <a:p>
            <a:pPr marL="0" indent="0">
              <a:buNone/>
            </a:pPr>
            <a:r>
              <a:rPr lang="en-US" sz="2000" dirty="0"/>
              <a:t> 10 represents the capacity of the </a:t>
            </a:r>
            <a:r>
              <a:rPr lang="en-US" sz="2000" b="1" dirty="0">
                <a:solidFill>
                  <a:srgbClr val="C00000"/>
                </a:solidFill>
              </a:rPr>
              <a:t>underlying</a:t>
            </a:r>
            <a:r>
              <a:rPr lang="en-US" sz="2000" dirty="0"/>
              <a:t> array which the slice points to:</a:t>
            </a:r>
            <a:r>
              <a:rPr lang="en-US" sz="2400" i="1" dirty="0">
                <a:solidFill>
                  <a:srgbClr val="C00000"/>
                </a:solidFill>
              </a:rPr>
              <a:t>   </a:t>
            </a:r>
          </a:p>
        </p:txBody>
      </p:sp>
      <p:sp>
        <p:nvSpPr>
          <p:cNvPr id="4" name="Title 1">
            <a:extLst>
              <a:ext uri="{FF2B5EF4-FFF2-40B4-BE49-F238E27FC236}">
                <a16:creationId xmlns:a16="http://schemas.microsoft.com/office/drawing/2014/main" id="{A2F85B5A-5C1A-F348-88DD-D5805182C3B5}"/>
              </a:ext>
            </a:extLst>
          </p:cNvPr>
          <p:cNvSpPr>
            <a:spLocks noGrp="1"/>
          </p:cNvSpPr>
          <p:nvPr>
            <p:ph type="title"/>
          </p:nvPr>
        </p:nvSpPr>
        <p:spPr>
          <a:xfrm>
            <a:off x="838200" y="232390"/>
            <a:ext cx="10515600" cy="726256"/>
          </a:xfrm>
        </p:spPr>
        <p:txBody>
          <a:bodyPr/>
          <a:lstStyle/>
          <a:p>
            <a:pPr algn="ctr"/>
            <a:r>
              <a:rPr lang="en-US" dirty="0"/>
              <a:t>New in Go Language</a:t>
            </a:r>
          </a:p>
        </p:txBody>
      </p:sp>
      <p:pic>
        <p:nvPicPr>
          <p:cNvPr id="3074" name="Picture 2" descr="https://www.golang-book.com/public/img/intro/10000000000001740000006A3733A30E.0.png">
            <a:extLst>
              <a:ext uri="{FF2B5EF4-FFF2-40B4-BE49-F238E27FC236}">
                <a16:creationId xmlns:a16="http://schemas.microsoft.com/office/drawing/2014/main" id="{BED9618F-D410-5D43-8531-FD69F8773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511800"/>
            <a:ext cx="4724400" cy="1346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A8574D-6E06-3142-889D-8F9EF2D54A7B}"/>
              </a:ext>
            </a:extLst>
          </p:cNvPr>
          <p:cNvSpPr txBox="1"/>
          <p:nvPr/>
        </p:nvSpPr>
        <p:spPr>
          <a:xfrm>
            <a:off x="162232" y="5539682"/>
            <a:ext cx="3557361" cy="1200329"/>
          </a:xfrm>
          <a:prstGeom prst="rect">
            <a:avLst/>
          </a:prstGeom>
          <a:noFill/>
          <a:ln w="25400">
            <a:solidFill>
              <a:srgbClr val="C00000"/>
            </a:solidFill>
            <a:prstDash val="solid"/>
          </a:ln>
          <a:effectLst>
            <a:softEdge rad="177800"/>
          </a:effectLst>
        </p:spPr>
        <p:txBody>
          <a:bodyPr wrap="square" rtlCol="0">
            <a:spAutoFit/>
          </a:bodyPr>
          <a:lstStyle/>
          <a:p>
            <a:r>
              <a:rPr lang="en-US" sz="2400" i="1" dirty="0">
                <a:solidFill>
                  <a:srgbClr val="C00000"/>
                </a:solidFill>
              </a:rPr>
              <a:t>or</a:t>
            </a:r>
            <a:endParaRPr lang="en-US" sz="2400" dirty="0"/>
          </a:p>
          <a:p>
            <a:r>
              <a:rPr lang="en-US" sz="2400" dirty="0" err="1"/>
              <a:t>arr</a:t>
            </a:r>
            <a:r>
              <a:rPr lang="en-US" sz="2400" dirty="0"/>
              <a:t> := [5]float64{1,2,3,4,5}</a:t>
            </a:r>
          </a:p>
          <a:p>
            <a:r>
              <a:rPr lang="en-US" sz="2400" dirty="0"/>
              <a:t>x := </a:t>
            </a:r>
            <a:r>
              <a:rPr lang="en-US" sz="2400" dirty="0" err="1"/>
              <a:t>arr</a:t>
            </a:r>
            <a:r>
              <a:rPr lang="en-US" sz="2400" dirty="0"/>
              <a:t>[3:5]</a:t>
            </a:r>
          </a:p>
        </p:txBody>
      </p:sp>
    </p:spTree>
    <p:extLst>
      <p:ext uri="{BB962C8B-B14F-4D97-AF65-F5344CB8AC3E}">
        <p14:creationId xmlns:p14="http://schemas.microsoft.com/office/powerpoint/2010/main" val="1459809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F85B5A-5C1A-F348-88DD-D5805182C3B5}"/>
              </a:ext>
            </a:extLst>
          </p:cNvPr>
          <p:cNvSpPr>
            <a:spLocks noGrp="1"/>
          </p:cNvSpPr>
          <p:nvPr>
            <p:ph type="title"/>
          </p:nvPr>
        </p:nvSpPr>
        <p:spPr>
          <a:xfrm>
            <a:off x="838200" y="232390"/>
            <a:ext cx="10515600" cy="726256"/>
          </a:xfrm>
        </p:spPr>
        <p:txBody>
          <a:bodyPr/>
          <a:lstStyle/>
          <a:p>
            <a:pPr algn="ctr"/>
            <a:r>
              <a:rPr lang="en-US" dirty="0"/>
              <a:t>New in Go Language</a:t>
            </a:r>
          </a:p>
        </p:txBody>
      </p:sp>
      <p:sp>
        <p:nvSpPr>
          <p:cNvPr id="5" name="Content Placeholder 4">
            <a:extLst>
              <a:ext uri="{FF2B5EF4-FFF2-40B4-BE49-F238E27FC236}">
                <a16:creationId xmlns:a16="http://schemas.microsoft.com/office/drawing/2014/main" id="{52E0511C-0098-AC49-96DE-95628A02271C}"/>
              </a:ext>
            </a:extLst>
          </p:cNvPr>
          <p:cNvSpPr>
            <a:spLocks noGrp="1"/>
          </p:cNvSpPr>
          <p:nvPr>
            <p:ph idx="1"/>
          </p:nvPr>
        </p:nvSpPr>
        <p:spPr/>
        <p:txBody>
          <a:bodyPr/>
          <a:lstStyle/>
          <a:p>
            <a:r>
              <a:rPr lang="en-US" dirty="0"/>
              <a:t>Map</a:t>
            </a:r>
          </a:p>
          <a:p>
            <a:pPr marL="0" indent="0">
              <a:buNone/>
            </a:pPr>
            <a:r>
              <a:rPr lang="en-US" dirty="0"/>
              <a:t>  A map is an unordered collection of key-value pairs. </a:t>
            </a:r>
          </a:p>
          <a:p>
            <a:pPr marL="0" indent="0">
              <a:buNone/>
            </a:pPr>
            <a:r>
              <a:rPr lang="en-US" sz="2000" dirty="0"/>
              <a:t>   </a:t>
            </a:r>
          </a:p>
          <a:p>
            <a:pPr marL="0" indent="0">
              <a:buNone/>
            </a:pPr>
            <a:r>
              <a:rPr lang="en-US" sz="2000" dirty="0"/>
              <a:t>        </a:t>
            </a:r>
            <a:r>
              <a:rPr lang="en-US" sz="2000" strike="sngStrike" dirty="0" err="1"/>
              <a:t>var</a:t>
            </a:r>
            <a:r>
              <a:rPr lang="en-US" sz="2000" strike="sngStrike" dirty="0"/>
              <a:t> x map[string]</a:t>
            </a:r>
            <a:r>
              <a:rPr lang="en-US" sz="2000" strike="sngStrike" dirty="0" err="1"/>
              <a:t>int</a:t>
            </a:r>
            <a:endParaRPr lang="en-US" sz="2000" strike="sngStrike" dirty="0"/>
          </a:p>
          <a:p>
            <a:pPr marL="0" indent="0">
              <a:buNone/>
            </a:pPr>
            <a:r>
              <a:rPr lang="en-US" sz="2000" dirty="0"/>
              <a:t>        x := make(map[string]</a:t>
            </a:r>
            <a:r>
              <a:rPr lang="en-US" sz="2000" dirty="0" err="1"/>
              <a:t>int</a:t>
            </a:r>
            <a:r>
              <a:rPr lang="en-US" sz="2000" dirty="0"/>
              <a:t>).   ////Length is 0</a:t>
            </a:r>
          </a:p>
          <a:p>
            <a:pPr marL="0" indent="0">
              <a:buNone/>
            </a:pPr>
            <a:r>
              <a:rPr lang="en-US" sz="2000" dirty="0"/>
              <a:t>       x["key"] = 10             // length is 1</a:t>
            </a:r>
          </a:p>
          <a:p>
            <a:pPr marL="0" indent="0">
              <a:buNone/>
            </a:pPr>
            <a:r>
              <a:rPr lang="en-US" sz="2000" dirty="0"/>
              <a:t>       x["key"] = 10             // length is 2</a:t>
            </a:r>
          </a:p>
          <a:p>
            <a:pPr marL="0" indent="0">
              <a:buNone/>
            </a:pPr>
            <a:r>
              <a:rPr lang="en-US" sz="2000" dirty="0"/>
              <a:t>       </a:t>
            </a:r>
            <a:r>
              <a:rPr lang="en-US" sz="2000" dirty="0" err="1"/>
              <a:t>fmt.Println</a:t>
            </a:r>
            <a:r>
              <a:rPr lang="en-US" sz="2000" dirty="0"/>
              <a:t>(x)</a:t>
            </a:r>
          </a:p>
          <a:p>
            <a:pPr marL="0" indent="0">
              <a:buNone/>
            </a:pPr>
            <a:endParaRPr lang="en-US" sz="2000" dirty="0"/>
          </a:p>
          <a:p>
            <a:pPr marL="0" indent="0">
              <a:buNone/>
            </a:pPr>
            <a:r>
              <a:rPr lang="en-US" sz="2000" dirty="0"/>
              <a:t>      delete(x, 1)</a:t>
            </a:r>
          </a:p>
        </p:txBody>
      </p:sp>
    </p:spTree>
    <p:extLst>
      <p:ext uri="{BB962C8B-B14F-4D97-AF65-F5344CB8AC3E}">
        <p14:creationId xmlns:p14="http://schemas.microsoft.com/office/powerpoint/2010/main" val="2772651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EB5AF-DF4E-7A43-B230-1CD151DEAD3D}"/>
              </a:ext>
            </a:extLst>
          </p:cNvPr>
          <p:cNvSpPr>
            <a:spLocks noGrp="1"/>
          </p:cNvSpPr>
          <p:nvPr>
            <p:ph idx="1"/>
          </p:nvPr>
        </p:nvSpPr>
        <p:spPr>
          <a:xfrm>
            <a:off x="838200" y="280219"/>
            <a:ext cx="10515600" cy="5896744"/>
          </a:xfrm>
        </p:spPr>
        <p:txBody>
          <a:bodyPr/>
          <a:lstStyle/>
          <a:p>
            <a:r>
              <a:rPr lang="en-US" dirty="0"/>
              <a:t>GO is not a replacement for Java/C/(C++?) even on a language level. </a:t>
            </a:r>
          </a:p>
          <a:p>
            <a:r>
              <a:rPr lang="en-US" dirty="0"/>
              <a:t>Java and Go are not supposed to serve the same type of tasks – </a:t>
            </a:r>
          </a:p>
          <a:p>
            <a:r>
              <a:rPr lang="en-US" dirty="0"/>
              <a:t>Java is enterprise development language, </a:t>
            </a:r>
          </a:p>
          <a:p>
            <a:r>
              <a:rPr lang="en-US" dirty="0"/>
              <a:t>Go is a system programming language. </a:t>
            </a:r>
          </a:p>
        </p:txBody>
      </p:sp>
    </p:spTree>
    <p:extLst>
      <p:ext uri="{BB962C8B-B14F-4D97-AF65-F5344CB8AC3E}">
        <p14:creationId xmlns:p14="http://schemas.microsoft.com/office/powerpoint/2010/main" val="2582065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0F2B-D04C-2547-BAE6-006132FA7FA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AC425334-1537-9349-AE44-B64A534DF766}"/>
              </a:ext>
            </a:extLst>
          </p:cNvPr>
          <p:cNvSpPr>
            <a:spLocks noGrp="1"/>
          </p:cNvSpPr>
          <p:nvPr>
            <p:ph idx="1"/>
          </p:nvPr>
        </p:nvSpPr>
        <p:spPr/>
        <p:txBody>
          <a:bodyPr/>
          <a:lstStyle/>
          <a:p>
            <a:r>
              <a:rPr lang="en-US" dirty="0"/>
              <a:t>The new </a:t>
            </a:r>
            <a:r>
              <a:rPr lang="en-US" dirty="0" err="1"/>
              <a:t>darwin</a:t>
            </a:r>
            <a:r>
              <a:rPr lang="en-US" dirty="0"/>
              <a:t>/arm64 port and external linking features fuel the</a:t>
            </a:r>
          </a:p>
          <a:p>
            <a:r>
              <a:rPr lang="en-US" dirty="0"/>
              <a:t> </a:t>
            </a:r>
            <a:r>
              <a:rPr lang="en-US" u="sng" dirty="0">
                <a:hlinkClick r:id="rId2"/>
              </a:rPr>
              <a:t>Go mobile project</a:t>
            </a:r>
            <a:r>
              <a:rPr lang="en-US" dirty="0"/>
              <a:t>, an experiment to see how Go might be used for building apps on Android and iOS devices. (The Go mobile work itself is not part of this release.)</a:t>
            </a:r>
          </a:p>
          <a:p>
            <a:endParaRPr lang="en-US" dirty="0"/>
          </a:p>
        </p:txBody>
      </p:sp>
    </p:spTree>
    <p:extLst>
      <p:ext uri="{BB962C8B-B14F-4D97-AF65-F5344CB8AC3E}">
        <p14:creationId xmlns:p14="http://schemas.microsoft.com/office/powerpoint/2010/main" val="4289334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A037-E359-C648-A473-F3E7DB0008AD}"/>
              </a:ext>
            </a:extLst>
          </p:cNvPr>
          <p:cNvSpPr>
            <a:spLocks noGrp="1"/>
          </p:cNvSpPr>
          <p:nvPr>
            <p:ph type="title"/>
          </p:nvPr>
        </p:nvSpPr>
        <p:spPr/>
        <p:txBody>
          <a:bodyPr/>
          <a:lstStyle/>
          <a:p>
            <a:pPr algn="ctr"/>
            <a:r>
              <a:rPr lang="en-US" dirty="0"/>
              <a:t>Companies using Go</a:t>
            </a:r>
          </a:p>
        </p:txBody>
      </p:sp>
      <p:sp>
        <p:nvSpPr>
          <p:cNvPr id="3" name="Content Placeholder 2">
            <a:extLst>
              <a:ext uri="{FF2B5EF4-FFF2-40B4-BE49-F238E27FC236}">
                <a16:creationId xmlns:a16="http://schemas.microsoft.com/office/drawing/2014/main" id="{3AD461FF-5FF3-464A-8567-3B084FD05A31}"/>
              </a:ext>
            </a:extLst>
          </p:cNvPr>
          <p:cNvSpPr>
            <a:spLocks noGrp="1"/>
          </p:cNvSpPr>
          <p:nvPr>
            <p:ph idx="1"/>
          </p:nvPr>
        </p:nvSpPr>
        <p:spPr/>
        <p:txBody>
          <a:bodyPr>
            <a:normAutofit fontScale="92500" lnSpcReduction="10000"/>
          </a:bodyPr>
          <a:lstStyle/>
          <a:p>
            <a:pPr marL="0" indent="0">
              <a:buNone/>
            </a:pPr>
            <a:r>
              <a:rPr lang="en-US" dirty="0"/>
              <a:t>Many other companies use Go as well; the list is very long, but a few of the better known are:</a:t>
            </a:r>
          </a:p>
          <a:p>
            <a:pPr lvl="2"/>
            <a:r>
              <a:rPr lang="en-US" sz="3200" dirty="0"/>
              <a:t>Uber</a:t>
            </a:r>
          </a:p>
          <a:p>
            <a:pPr lvl="2"/>
            <a:r>
              <a:rPr lang="en-US" sz="3200" dirty="0"/>
              <a:t>Novartis</a:t>
            </a:r>
          </a:p>
          <a:p>
            <a:pPr lvl="2"/>
            <a:r>
              <a:rPr lang="en-US" sz="3200" dirty="0"/>
              <a:t>Basecamp</a:t>
            </a:r>
          </a:p>
          <a:p>
            <a:pPr lvl="2"/>
            <a:r>
              <a:rPr lang="en-US" sz="3200" dirty="0"/>
              <a:t>BBC Worldwide</a:t>
            </a:r>
          </a:p>
          <a:p>
            <a:pPr lvl="2"/>
            <a:r>
              <a:rPr lang="en-US" sz="3200" dirty="0"/>
              <a:t>Canonical</a:t>
            </a:r>
          </a:p>
          <a:p>
            <a:pPr lvl="2"/>
            <a:r>
              <a:rPr lang="en-US" sz="3200" dirty="0"/>
              <a:t>Heroku</a:t>
            </a:r>
          </a:p>
          <a:p>
            <a:pPr lvl="2"/>
            <a:r>
              <a:rPr lang="en-US" sz="3200" dirty="0"/>
              <a:t>Nokia</a:t>
            </a:r>
          </a:p>
          <a:p>
            <a:pPr lvl="2"/>
            <a:r>
              <a:rPr lang="en-US" sz="3200" dirty="0"/>
              <a:t>SoundCloud</a:t>
            </a:r>
          </a:p>
          <a:p>
            <a:endParaRPr lang="en-US" dirty="0"/>
          </a:p>
        </p:txBody>
      </p:sp>
    </p:spTree>
    <p:extLst>
      <p:ext uri="{BB962C8B-B14F-4D97-AF65-F5344CB8AC3E}">
        <p14:creationId xmlns:p14="http://schemas.microsoft.com/office/powerpoint/2010/main" val="270428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D35B-8709-8D44-B4A5-2A6162E902C9}"/>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CB019169-3B03-1041-BC60-972032C72F20}"/>
              </a:ext>
            </a:extLst>
          </p:cNvPr>
          <p:cNvSpPr>
            <a:spLocks noGrp="1"/>
          </p:cNvSpPr>
          <p:nvPr>
            <p:ph idx="1"/>
          </p:nvPr>
        </p:nvSpPr>
        <p:spPr/>
        <p:txBody>
          <a:bodyPr>
            <a:normAutofit lnSpcReduction="10000"/>
          </a:bodyPr>
          <a:lstStyle/>
          <a:p>
            <a:r>
              <a:rPr lang="en-US" sz="3600" dirty="0"/>
              <a:t>Development at Google is big, </a:t>
            </a:r>
            <a:r>
              <a:rPr lang="en-US" sz="3600" dirty="0">
                <a:solidFill>
                  <a:srgbClr val="C00000"/>
                </a:solidFill>
              </a:rPr>
              <a:t>can be slow</a:t>
            </a:r>
            <a:r>
              <a:rPr lang="en-US" sz="3600" dirty="0"/>
              <a:t>, and is </a:t>
            </a:r>
            <a:r>
              <a:rPr lang="en-US" sz="3600" dirty="0">
                <a:solidFill>
                  <a:srgbClr val="C00000"/>
                </a:solidFill>
              </a:rPr>
              <a:t>often clumsy</a:t>
            </a:r>
            <a:r>
              <a:rPr lang="en-US" sz="3600" dirty="0"/>
              <a:t>. </a:t>
            </a:r>
          </a:p>
          <a:p>
            <a:r>
              <a:rPr lang="en-US" sz="3600" dirty="0"/>
              <a:t>The goals of the Go project were to </a:t>
            </a:r>
            <a:r>
              <a:rPr lang="en-US" sz="3600" b="1" dirty="0"/>
              <a:t>eliminate the slowness </a:t>
            </a:r>
            <a:r>
              <a:rPr lang="en-US" sz="3600" dirty="0"/>
              <a:t>and </a:t>
            </a:r>
            <a:r>
              <a:rPr lang="en-US" sz="3600" b="1" dirty="0"/>
              <a:t>clumsiness of software development </a:t>
            </a:r>
            <a:r>
              <a:rPr lang="en-US" sz="3600" dirty="0"/>
              <a:t>at Google, and thereby to make the process </a:t>
            </a:r>
            <a:r>
              <a:rPr lang="en-US" sz="3600" b="1" dirty="0"/>
              <a:t>more productive and scalable</a:t>
            </a:r>
            <a:r>
              <a:rPr lang="en-US" sz="3600" dirty="0"/>
              <a:t>. </a:t>
            </a:r>
          </a:p>
          <a:p>
            <a:r>
              <a:rPr lang="en-US" sz="3600" dirty="0">
                <a:solidFill>
                  <a:schemeClr val="accent1"/>
                </a:solidFill>
              </a:rPr>
              <a:t>The language was designed by and for people who write—and read and debug and maintain—</a:t>
            </a:r>
            <a:r>
              <a:rPr lang="en-US" sz="3600" b="1" dirty="0">
                <a:solidFill>
                  <a:schemeClr val="accent1"/>
                </a:solidFill>
              </a:rPr>
              <a:t>large</a:t>
            </a:r>
            <a:r>
              <a:rPr lang="en-US" sz="3600" dirty="0">
                <a:solidFill>
                  <a:schemeClr val="accent1"/>
                </a:solidFill>
              </a:rPr>
              <a:t> software </a:t>
            </a:r>
            <a:r>
              <a:rPr lang="en-US" sz="3600" b="1" dirty="0">
                <a:solidFill>
                  <a:schemeClr val="accent1"/>
                </a:solidFill>
              </a:rPr>
              <a:t>systems.</a:t>
            </a:r>
          </a:p>
        </p:txBody>
      </p:sp>
    </p:spTree>
    <p:extLst>
      <p:ext uri="{BB962C8B-B14F-4D97-AF65-F5344CB8AC3E}">
        <p14:creationId xmlns:p14="http://schemas.microsoft.com/office/powerpoint/2010/main" val="2779332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A04F-E89D-F348-8528-83B7E38ADEB3}"/>
              </a:ext>
            </a:extLst>
          </p:cNvPr>
          <p:cNvSpPr>
            <a:spLocks noGrp="1"/>
          </p:cNvSpPr>
          <p:nvPr>
            <p:ph type="title"/>
          </p:nvPr>
        </p:nvSpPr>
        <p:spPr/>
        <p:txBody>
          <a:bodyPr/>
          <a:lstStyle/>
          <a:p>
            <a:pPr algn="ctr"/>
            <a:r>
              <a:rPr lang="en-US" dirty="0"/>
              <a:t>Pain Points</a:t>
            </a:r>
          </a:p>
        </p:txBody>
      </p:sp>
      <p:sp>
        <p:nvSpPr>
          <p:cNvPr id="3" name="Content Placeholder 2">
            <a:extLst>
              <a:ext uri="{FF2B5EF4-FFF2-40B4-BE49-F238E27FC236}">
                <a16:creationId xmlns:a16="http://schemas.microsoft.com/office/drawing/2014/main" id="{25D8AB6A-391D-6E4E-A9A5-B308790D9437}"/>
              </a:ext>
            </a:extLst>
          </p:cNvPr>
          <p:cNvSpPr>
            <a:spLocks noGrp="1"/>
          </p:cNvSpPr>
          <p:nvPr>
            <p:ph idx="1"/>
          </p:nvPr>
        </p:nvSpPr>
        <p:spPr>
          <a:xfrm>
            <a:off x="838200" y="1332854"/>
            <a:ext cx="10515600" cy="5284922"/>
          </a:xfrm>
        </p:spPr>
        <p:txBody>
          <a:bodyPr>
            <a:normAutofit fontScale="92500"/>
          </a:bodyPr>
          <a:lstStyle/>
          <a:p>
            <a:pPr marL="0" indent="0">
              <a:buNone/>
            </a:pPr>
            <a:r>
              <a:rPr lang="en-US" dirty="0"/>
              <a:t>Go </a:t>
            </a:r>
            <a:r>
              <a:rPr lang="en-US" i="1" dirty="0"/>
              <a:t>does</a:t>
            </a:r>
            <a:r>
              <a:rPr lang="en-US" dirty="0"/>
              <a:t> have address the issues that make large-scale software development difficult. These issues include:</a:t>
            </a:r>
          </a:p>
          <a:p>
            <a:pPr marL="0" indent="0">
              <a:buNone/>
            </a:pPr>
            <a:endParaRPr lang="en-US" sz="800" dirty="0"/>
          </a:p>
          <a:p>
            <a:pPr lvl="1"/>
            <a:r>
              <a:rPr lang="en-US" b="1" dirty="0"/>
              <a:t>slow builds</a:t>
            </a:r>
          </a:p>
          <a:p>
            <a:pPr lvl="1"/>
            <a:r>
              <a:rPr lang="en-US" b="1" dirty="0"/>
              <a:t>uncontrolled dependencies</a:t>
            </a:r>
          </a:p>
          <a:p>
            <a:pPr lvl="1"/>
            <a:r>
              <a:rPr lang="en-US" b="1" dirty="0"/>
              <a:t>each programmer using a different subset of the language</a:t>
            </a:r>
          </a:p>
          <a:p>
            <a:pPr lvl="1"/>
            <a:r>
              <a:rPr lang="en-US" b="1" dirty="0"/>
              <a:t>poor program understanding (code hard to read, poorly documented, and so on)</a:t>
            </a:r>
          </a:p>
          <a:p>
            <a:pPr lvl="1"/>
            <a:r>
              <a:rPr lang="en-US" b="1" dirty="0"/>
              <a:t>duplication of effort</a:t>
            </a:r>
          </a:p>
          <a:p>
            <a:pPr lvl="1"/>
            <a:r>
              <a:rPr lang="en-US" b="1" dirty="0"/>
              <a:t>cost of updates</a:t>
            </a:r>
          </a:p>
          <a:p>
            <a:pPr lvl="1"/>
            <a:r>
              <a:rPr lang="en-US" b="1" dirty="0"/>
              <a:t>version skew</a:t>
            </a:r>
          </a:p>
          <a:p>
            <a:pPr lvl="1"/>
            <a:r>
              <a:rPr lang="en-US" b="1" dirty="0"/>
              <a:t>difficulty of writing automatic tools</a:t>
            </a:r>
          </a:p>
          <a:p>
            <a:pPr lvl="1"/>
            <a:r>
              <a:rPr lang="en-US" b="1" dirty="0"/>
              <a:t>cross-language builds</a:t>
            </a:r>
          </a:p>
          <a:p>
            <a:pPr marL="0" indent="0">
              <a:buNone/>
            </a:pPr>
            <a:r>
              <a:rPr lang="en-US" dirty="0"/>
              <a:t>A larger view of software engineering is required, and in the design of Go it has been tried to focus on solutions to </a:t>
            </a:r>
            <a:r>
              <a:rPr lang="en-US" i="1" dirty="0"/>
              <a:t>these</a:t>
            </a:r>
            <a:r>
              <a:rPr lang="en-US" dirty="0"/>
              <a:t> problems.</a:t>
            </a:r>
          </a:p>
        </p:txBody>
      </p:sp>
    </p:spTree>
    <p:extLst>
      <p:ext uri="{BB962C8B-B14F-4D97-AF65-F5344CB8AC3E}">
        <p14:creationId xmlns:p14="http://schemas.microsoft.com/office/powerpoint/2010/main" val="28833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9AC6-B47B-F44C-87F5-E54B214A93BE}"/>
              </a:ext>
            </a:extLst>
          </p:cNvPr>
          <p:cNvSpPr>
            <a:spLocks noGrp="1"/>
          </p:cNvSpPr>
          <p:nvPr>
            <p:ph type="title"/>
          </p:nvPr>
        </p:nvSpPr>
        <p:spPr/>
        <p:txBody>
          <a:bodyPr/>
          <a:lstStyle/>
          <a:p>
            <a:r>
              <a:rPr lang="en-US" dirty="0"/>
              <a:t>Dependencies Management</a:t>
            </a:r>
          </a:p>
        </p:txBody>
      </p:sp>
      <p:sp>
        <p:nvSpPr>
          <p:cNvPr id="3" name="Content Placeholder 2">
            <a:extLst>
              <a:ext uri="{FF2B5EF4-FFF2-40B4-BE49-F238E27FC236}">
                <a16:creationId xmlns:a16="http://schemas.microsoft.com/office/drawing/2014/main" id="{662B4B2F-5B87-FF41-8663-43E27667AC58}"/>
              </a:ext>
            </a:extLst>
          </p:cNvPr>
          <p:cNvSpPr>
            <a:spLocks noGrp="1"/>
          </p:cNvSpPr>
          <p:nvPr>
            <p:ph idx="1"/>
          </p:nvPr>
        </p:nvSpPr>
        <p:spPr/>
        <p:txBody>
          <a:bodyPr>
            <a:normAutofit/>
          </a:bodyPr>
          <a:lstStyle/>
          <a:p>
            <a:r>
              <a:rPr lang="en-US" dirty="0"/>
              <a:t>A file contained about </a:t>
            </a:r>
            <a:r>
              <a:rPr lang="en-US" b="1" dirty="0"/>
              <a:t>two thousand files </a:t>
            </a:r>
            <a:r>
              <a:rPr lang="en-US" dirty="0"/>
              <a:t>that, if simply concatenated together, totaled </a:t>
            </a:r>
            <a:r>
              <a:rPr lang="en-US" b="1" dirty="0"/>
              <a:t>4.2 megabytes</a:t>
            </a:r>
            <a:r>
              <a:rPr lang="en-US" dirty="0"/>
              <a:t>. By the time the #includes had been expanded, over </a:t>
            </a:r>
            <a:r>
              <a:rPr lang="en-US" b="1" dirty="0"/>
              <a:t>8 gigabytes </a:t>
            </a:r>
            <a:r>
              <a:rPr lang="en-US" dirty="0"/>
              <a:t>were being delivered to the input of the compiler, a blow-up of 2000 bytes for every C++ source byte.</a:t>
            </a:r>
          </a:p>
          <a:p>
            <a:endParaRPr lang="en-US" dirty="0"/>
          </a:p>
          <a:p>
            <a:r>
              <a:rPr lang="en-US" dirty="0"/>
              <a:t>Java : There are certain tools (JBOSS </a:t>
            </a:r>
            <a:r>
              <a:rPr lang="en-US" dirty="0" err="1"/>
              <a:t>TattleTale</a:t>
            </a:r>
            <a:r>
              <a:rPr lang="en-US" dirty="0"/>
              <a:t> ) can be used to identify unused jars at compile time. Then for each of the jar in that list, one has to search in the project to find if the highest package level of the jar was used anywhere .</a:t>
            </a:r>
          </a:p>
          <a:p>
            <a:r>
              <a:rPr lang="en-US" dirty="0"/>
              <a:t>Still there are many jars are used to just at compile time.</a:t>
            </a:r>
          </a:p>
        </p:txBody>
      </p:sp>
    </p:spTree>
    <p:extLst>
      <p:ext uri="{BB962C8B-B14F-4D97-AF65-F5344CB8AC3E}">
        <p14:creationId xmlns:p14="http://schemas.microsoft.com/office/powerpoint/2010/main" val="96385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49B1-3C05-5F42-AEF0-598967F45914}"/>
              </a:ext>
            </a:extLst>
          </p:cNvPr>
          <p:cNvSpPr>
            <a:spLocks noGrp="1"/>
          </p:cNvSpPr>
          <p:nvPr>
            <p:ph type="title"/>
          </p:nvPr>
        </p:nvSpPr>
        <p:spPr/>
        <p:txBody>
          <a:bodyPr/>
          <a:lstStyle/>
          <a:p>
            <a:r>
              <a:rPr lang="en-US" dirty="0"/>
              <a:t>GO way to controlling unused imports</a:t>
            </a:r>
          </a:p>
        </p:txBody>
      </p:sp>
      <p:sp>
        <p:nvSpPr>
          <p:cNvPr id="3" name="Content Placeholder 2">
            <a:extLst>
              <a:ext uri="{FF2B5EF4-FFF2-40B4-BE49-F238E27FC236}">
                <a16:creationId xmlns:a16="http://schemas.microsoft.com/office/drawing/2014/main" id="{24EBB39D-1D61-A141-84BF-DAC939C7B286}"/>
              </a:ext>
            </a:extLst>
          </p:cNvPr>
          <p:cNvSpPr>
            <a:spLocks noGrp="1"/>
          </p:cNvSpPr>
          <p:nvPr>
            <p:ph idx="1"/>
          </p:nvPr>
        </p:nvSpPr>
        <p:spPr/>
        <p:txBody>
          <a:bodyPr/>
          <a:lstStyle/>
          <a:p>
            <a:pPr marL="0" indent="0">
              <a:buNone/>
            </a:pPr>
            <a:r>
              <a:rPr lang="en-US" dirty="0"/>
              <a:t>Unused dependencies are a compile-time error (not a warning, an </a:t>
            </a:r>
            <a:r>
              <a:rPr lang="en-US" i="1" dirty="0"/>
              <a:t>error</a:t>
            </a:r>
            <a:r>
              <a:rPr lang="en-US" dirty="0"/>
              <a:t>).</a:t>
            </a:r>
          </a:p>
          <a:p>
            <a:pPr marL="0" indent="0">
              <a:buNone/>
            </a:pPr>
            <a:endParaRPr lang="en-US" dirty="0"/>
          </a:p>
        </p:txBody>
      </p:sp>
      <p:pic>
        <p:nvPicPr>
          <p:cNvPr id="5" name="Picture 4">
            <a:extLst>
              <a:ext uri="{FF2B5EF4-FFF2-40B4-BE49-F238E27FC236}">
                <a16:creationId xmlns:a16="http://schemas.microsoft.com/office/drawing/2014/main" id="{BDFEC6D6-B7CC-834D-9752-FC7F5B6F5BC6}"/>
              </a:ext>
            </a:extLst>
          </p:cNvPr>
          <p:cNvPicPr>
            <a:picLocks noChangeAspect="1"/>
          </p:cNvPicPr>
          <p:nvPr/>
        </p:nvPicPr>
        <p:blipFill>
          <a:blip r:embed="rId2"/>
          <a:stretch>
            <a:fillRect/>
          </a:stretch>
        </p:blipFill>
        <p:spPr>
          <a:xfrm>
            <a:off x="838200" y="2756868"/>
            <a:ext cx="6895454" cy="3902757"/>
          </a:xfrm>
          <a:prstGeom prst="rect">
            <a:avLst/>
          </a:prstGeom>
        </p:spPr>
      </p:pic>
    </p:spTree>
    <p:extLst>
      <p:ext uri="{BB962C8B-B14F-4D97-AF65-F5344CB8AC3E}">
        <p14:creationId xmlns:p14="http://schemas.microsoft.com/office/powerpoint/2010/main" val="262460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B532-289C-3C41-86B7-E43FF871DD76}"/>
              </a:ext>
            </a:extLst>
          </p:cNvPr>
          <p:cNvSpPr>
            <a:spLocks noGrp="1"/>
          </p:cNvSpPr>
          <p:nvPr>
            <p:ph type="title"/>
          </p:nvPr>
        </p:nvSpPr>
        <p:spPr/>
        <p:txBody>
          <a:bodyPr/>
          <a:lstStyle/>
          <a:p>
            <a:pPr algn="ctr"/>
            <a:r>
              <a:rPr lang="en-US" dirty="0"/>
              <a:t>Bigger Changes</a:t>
            </a:r>
          </a:p>
        </p:txBody>
      </p:sp>
      <p:sp>
        <p:nvSpPr>
          <p:cNvPr id="3" name="Content Placeholder 2">
            <a:extLst>
              <a:ext uri="{FF2B5EF4-FFF2-40B4-BE49-F238E27FC236}">
                <a16:creationId xmlns:a16="http://schemas.microsoft.com/office/drawing/2014/main" id="{208E72C5-D10C-F748-905E-4ED6A142BD78}"/>
              </a:ext>
            </a:extLst>
          </p:cNvPr>
          <p:cNvSpPr>
            <a:spLocks noGrp="1"/>
          </p:cNvSpPr>
          <p:nvPr>
            <p:ph idx="1"/>
          </p:nvPr>
        </p:nvSpPr>
        <p:spPr/>
        <p:txBody>
          <a:bodyPr/>
          <a:lstStyle/>
          <a:p>
            <a:pPr marL="0" indent="0">
              <a:buNone/>
            </a:pPr>
            <a:r>
              <a:rPr lang="en-US" dirty="0"/>
              <a:t>There are some much bigger changes too, stepping far from the traditional C, C++, and even Java models. These include linguistic support for:</a:t>
            </a:r>
          </a:p>
          <a:p>
            <a:pPr lvl="2"/>
            <a:r>
              <a:rPr lang="en-US" sz="3200" dirty="0"/>
              <a:t>concurrency</a:t>
            </a:r>
          </a:p>
          <a:p>
            <a:pPr lvl="2"/>
            <a:r>
              <a:rPr lang="en-US" sz="3200" dirty="0"/>
              <a:t>garbage collection</a:t>
            </a:r>
          </a:p>
          <a:p>
            <a:pPr lvl="2"/>
            <a:r>
              <a:rPr lang="en-US" sz="3200" dirty="0"/>
              <a:t>interface types</a:t>
            </a:r>
          </a:p>
          <a:p>
            <a:pPr lvl="2"/>
            <a:r>
              <a:rPr lang="en-US" sz="3200" dirty="0"/>
              <a:t>reflection</a:t>
            </a:r>
          </a:p>
          <a:p>
            <a:pPr lvl="2"/>
            <a:r>
              <a:rPr lang="en-US" sz="3200" dirty="0"/>
              <a:t>type switches</a:t>
            </a:r>
          </a:p>
          <a:p>
            <a:endParaRPr lang="en-US" dirty="0"/>
          </a:p>
        </p:txBody>
      </p:sp>
    </p:spTree>
    <p:extLst>
      <p:ext uri="{BB962C8B-B14F-4D97-AF65-F5344CB8AC3E}">
        <p14:creationId xmlns:p14="http://schemas.microsoft.com/office/powerpoint/2010/main" val="300305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7974</TotalTime>
  <Words>2647</Words>
  <Application>Microsoft Macintosh PowerPoint</Application>
  <PresentationFormat>Widescreen</PresentationFormat>
  <Paragraphs>448</Paragraphs>
  <Slides>45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ＭＳ Ｐゴシック</vt:lpstr>
      <vt:lpstr>Arial</vt:lpstr>
      <vt:lpstr>Calibri</vt:lpstr>
      <vt:lpstr>Calibri Light</vt:lpstr>
      <vt:lpstr>Monaco</vt:lpstr>
      <vt:lpstr>Office Theme</vt:lpstr>
      <vt:lpstr>Overview of  Go Programming Language</vt:lpstr>
      <vt:lpstr>Origin</vt:lpstr>
      <vt:lpstr>Outline</vt:lpstr>
      <vt:lpstr>Overview</vt:lpstr>
      <vt:lpstr>Overview</vt:lpstr>
      <vt:lpstr>Pain Points</vt:lpstr>
      <vt:lpstr>Dependencies Management</vt:lpstr>
      <vt:lpstr>GO way to controlling unused imports</vt:lpstr>
      <vt:lpstr>Bigger Changes</vt:lpstr>
      <vt:lpstr>Concurrency</vt:lpstr>
      <vt:lpstr>Concurrency</vt:lpstr>
      <vt:lpstr>Goroutines</vt:lpstr>
      <vt:lpstr>Goroutines</vt:lpstr>
      <vt:lpstr>Channels</vt:lpstr>
      <vt:lpstr>Channels</vt:lpstr>
      <vt:lpstr>Channel Directions</vt:lpstr>
      <vt:lpstr>Garbage collection</vt:lpstr>
      <vt:lpstr>Layout of data structures in Go</vt:lpstr>
      <vt:lpstr>Composition not inheritance</vt:lpstr>
      <vt:lpstr>No Implements Declaration</vt:lpstr>
      <vt:lpstr>Errors</vt:lpstr>
      <vt:lpstr>PowerPoint Presentation</vt:lpstr>
      <vt:lpstr>Where it is today?</vt:lpstr>
      <vt:lpstr>Releases</vt:lpstr>
      <vt:lpstr>Question?</vt:lpstr>
      <vt:lpstr>Code Base</vt:lpstr>
      <vt:lpstr>PowerPoint Presentation</vt:lpstr>
      <vt:lpstr>What is it?</vt:lpstr>
      <vt:lpstr>New Language</vt:lpstr>
      <vt:lpstr>No Generics</vt:lpstr>
      <vt:lpstr>Need?</vt:lpstr>
      <vt:lpstr>PowerPoint Presentation</vt:lpstr>
      <vt:lpstr>Where is Go language is being used?</vt:lpstr>
      <vt:lpstr>Top 5 editors</vt:lpstr>
      <vt:lpstr>C++ vs Go</vt:lpstr>
      <vt:lpstr>C++ vs Go</vt:lpstr>
      <vt:lpstr>C++ vs Goc</vt:lpstr>
      <vt:lpstr>New in Go Language</vt:lpstr>
      <vt:lpstr>New in Go Language</vt:lpstr>
      <vt:lpstr>New in Go Language</vt:lpstr>
      <vt:lpstr>New in Go Language</vt:lpstr>
      <vt:lpstr>New in Go Language</vt:lpstr>
      <vt:lpstr>PowerPoint Presentation</vt:lpstr>
      <vt:lpstr>Future</vt:lpstr>
      <vt:lpstr>Companies using Go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Go Programming Language</dc:title>
  <dc:creator>Pankaj Chopra</dc:creator>
  <cp:lastModifiedBy>Pankaj Chopra</cp:lastModifiedBy>
  <cp:revision>55</cp:revision>
  <dcterms:created xsi:type="dcterms:W3CDTF">2018-10-04T03:11:16Z</dcterms:created>
  <dcterms:modified xsi:type="dcterms:W3CDTF">2018-10-09T16:06:08Z</dcterms:modified>
</cp:coreProperties>
</file>