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7" r:id="rId4"/>
    <p:sldId id="257" r:id="rId5"/>
    <p:sldId id="258" r:id="rId6"/>
    <p:sldId id="260" r:id="rId7"/>
    <p:sldId id="261" r:id="rId8"/>
    <p:sldId id="259" r:id="rId9"/>
    <p:sldId id="268" r:id="rId10"/>
    <p:sldId id="263" r:id="rId11"/>
    <p:sldId id="264" r:id="rId12"/>
    <p:sldId id="265" r:id="rId13"/>
    <p:sldId id="266" r:id="rId14"/>
    <p:sldId id="267" r:id="rId15"/>
    <p:sldId id="270"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6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82" autoAdjust="0"/>
  </p:normalViewPr>
  <p:slideViewPr>
    <p:cSldViewPr snapToGrid="0" snapToObjects="1">
      <p:cViewPr>
        <p:scale>
          <a:sx n="150" d="100"/>
          <a:sy n="150" d="100"/>
        </p:scale>
        <p:origin x="-1800" y="-6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5EAE09-B5D7-B74D-8721-30A8713A5E0E}" type="datetimeFigureOut">
              <a:rPr lang="en-US" smtClean="0"/>
              <a:t>9/24/12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329283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EAE09-B5D7-B74D-8721-30A8713A5E0E}" type="datetimeFigureOut">
              <a:rPr lang="en-US" smtClean="0"/>
              <a:t>9/24/12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360404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EAE09-B5D7-B74D-8721-30A8713A5E0E}" type="datetimeFigureOut">
              <a:rPr lang="en-US" smtClean="0"/>
              <a:t>9/24/12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280435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5EAE09-B5D7-B74D-8721-30A8713A5E0E}" type="datetimeFigureOut">
              <a:rPr lang="en-US" smtClean="0"/>
              <a:t>9/24/12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289782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5EAE09-B5D7-B74D-8721-30A8713A5E0E}" type="datetimeFigureOut">
              <a:rPr lang="en-US" smtClean="0"/>
              <a:t>9/24/12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197899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5EAE09-B5D7-B74D-8721-30A8713A5E0E}" type="datetimeFigureOut">
              <a:rPr lang="en-US" smtClean="0"/>
              <a:t>9/24/12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263097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5EAE09-B5D7-B74D-8721-30A8713A5E0E}" type="datetimeFigureOut">
              <a:rPr lang="en-US" smtClean="0"/>
              <a:t>9/24/12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98682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5EAE09-B5D7-B74D-8721-30A8713A5E0E}" type="datetimeFigureOut">
              <a:rPr lang="en-US" smtClean="0"/>
              <a:t>9/24/12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101103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EAE09-B5D7-B74D-8721-30A8713A5E0E}" type="datetimeFigureOut">
              <a:rPr lang="en-US" smtClean="0"/>
              <a:t>9/24/12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56456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EAE09-B5D7-B74D-8721-30A8713A5E0E}" type="datetimeFigureOut">
              <a:rPr lang="en-US" smtClean="0"/>
              <a:t>9/24/12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5880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EAE09-B5D7-B74D-8721-30A8713A5E0E}" type="datetimeFigureOut">
              <a:rPr lang="en-US" smtClean="0"/>
              <a:t>9/24/12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C252-E308-BC44-A519-0C7E1192329C}" type="slidenum">
              <a:rPr lang="en-US" smtClean="0"/>
              <a:t>‹#›</a:t>
            </a:fld>
            <a:endParaRPr lang="en-US"/>
          </a:p>
        </p:txBody>
      </p:sp>
    </p:spTree>
    <p:extLst>
      <p:ext uri="{BB962C8B-B14F-4D97-AF65-F5344CB8AC3E}">
        <p14:creationId xmlns:p14="http://schemas.microsoft.com/office/powerpoint/2010/main" val="3473334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EAE09-B5D7-B74D-8721-30A8713A5E0E}" type="datetimeFigureOut">
              <a:rPr lang="en-US" smtClean="0"/>
              <a:t>9/24/12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4C252-E308-BC44-A519-0C7E1192329C}" type="slidenum">
              <a:rPr lang="en-US" smtClean="0"/>
              <a:t>‹#›</a:t>
            </a:fld>
            <a:endParaRPr lang="en-US"/>
          </a:p>
        </p:txBody>
      </p:sp>
    </p:spTree>
    <p:extLst>
      <p:ext uri="{BB962C8B-B14F-4D97-AF65-F5344CB8AC3E}">
        <p14:creationId xmlns:p14="http://schemas.microsoft.com/office/powerpoint/2010/main" val="833866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upport@tangotab.com" TargetMode="Externa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upport@tangotab.com" TargetMode="Externa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TangoTab</a:t>
            </a:r>
            <a:r>
              <a:rPr lang="en-US" dirty="0" smtClean="0"/>
              <a:t> App </a:t>
            </a:r>
            <a:br>
              <a:rPr lang="en-US" dirty="0" smtClean="0"/>
            </a:br>
            <a:r>
              <a:rPr lang="en-US" dirty="0" smtClean="0"/>
              <a:t>v1.7 Requirements</a:t>
            </a:r>
            <a:endParaRPr lang="en-US" dirty="0"/>
          </a:p>
        </p:txBody>
      </p:sp>
      <p:sp>
        <p:nvSpPr>
          <p:cNvPr id="3" name="Subtitle 2"/>
          <p:cNvSpPr>
            <a:spLocks noGrp="1"/>
          </p:cNvSpPr>
          <p:nvPr>
            <p:ph type="subTitle" idx="1"/>
          </p:nvPr>
        </p:nvSpPr>
        <p:spPr/>
        <p:txBody>
          <a:bodyPr/>
          <a:lstStyle/>
          <a:p>
            <a:r>
              <a:rPr lang="en-US" dirty="0" smtClean="0"/>
              <a:t>24-September-12</a:t>
            </a:r>
            <a:endParaRPr lang="en-US" dirty="0"/>
          </a:p>
        </p:txBody>
      </p:sp>
    </p:spTree>
    <p:extLst>
      <p:ext uri="{BB962C8B-B14F-4D97-AF65-F5344CB8AC3E}">
        <p14:creationId xmlns:p14="http://schemas.microsoft.com/office/powerpoint/2010/main" val="307190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Not Near </a:t>
            </a:r>
            <a:r>
              <a:rPr lang="en-US" dirty="0" err="1" smtClean="0"/>
              <a:t>TangoTab</a:t>
            </a:r>
            <a:r>
              <a:rPr lang="en-US" dirty="0" smtClean="0"/>
              <a:t> City</a:t>
            </a:r>
            <a:endParaRPr lang="en-US" dirty="0"/>
          </a:p>
        </p:txBody>
      </p:sp>
      <p:sp>
        <p:nvSpPr>
          <p:cNvPr id="3" name="Content Placeholder 2"/>
          <p:cNvSpPr>
            <a:spLocks noGrp="1"/>
          </p:cNvSpPr>
          <p:nvPr>
            <p:ph idx="1"/>
          </p:nvPr>
        </p:nvSpPr>
        <p:spPr>
          <a:xfrm>
            <a:off x="457200" y="5213683"/>
            <a:ext cx="8229600" cy="1550737"/>
          </a:xfrm>
        </p:spPr>
        <p:txBody>
          <a:bodyPr>
            <a:normAutofit fontScale="55000" lnSpcReduction="20000"/>
          </a:bodyPr>
          <a:lstStyle/>
          <a:p>
            <a:r>
              <a:rPr lang="en-US" dirty="0" smtClean="0"/>
              <a:t>Show these dialogs when a user signs up (after auto-login of req. #13)</a:t>
            </a:r>
          </a:p>
          <a:p>
            <a:r>
              <a:rPr lang="en-US" dirty="0" smtClean="0"/>
              <a:t>&lt;City&gt; = nearest offer city (if &lt;25 miles from zip) or nearest preferred city (if &gt;25 miles from zip)</a:t>
            </a:r>
          </a:p>
          <a:p>
            <a:r>
              <a:rPr lang="en-US" dirty="0" smtClean="0"/>
              <a:t>If user clicks: “Browse Our Cities”, show the “Cities” window and allow user to click on the cities to bring up the “offers” for that city (from the search window)</a:t>
            </a:r>
          </a:p>
          <a:p>
            <a:endParaRPr lang="en-US" dirty="0"/>
          </a:p>
        </p:txBody>
      </p:sp>
      <p:pic>
        <p:nvPicPr>
          <p:cNvPr id="14" name="Picture 13"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13" y="1731697"/>
            <a:ext cx="2296151" cy="3444227"/>
          </a:xfrm>
          <a:prstGeom prst="rect">
            <a:avLst/>
          </a:prstGeom>
        </p:spPr>
      </p:pic>
      <p:sp>
        <p:nvSpPr>
          <p:cNvPr id="15" name="Rectangle 14"/>
          <p:cNvSpPr/>
          <p:nvPr/>
        </p:nvSpPr>
        <p:spPr>
          <a:xfrm>
            <a:off x="3573513" y="1838682"/>
            <a:ext cx="2296151" cy="296391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3615849" y="2429917"/>
            <a:ext cx="2226818" cy="2025175"/>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dirty="0" smtClean="0">
              <a:solidFill>
                <a:srgbClr val="000000"/>
              </a:solidFill>
            </a:endParaRPr>
          </a:p>
          <a:p>
            <a:r>
              <a:rPr lang="en-US" sz="1200" dirty="0" smtClean="0">
                <a:solidFill>
                  <a:srgbClr val="000000"/>
                </a:solidFill>
              </a:rPr>
              <a:t>We’re not in your city yet.  The closest </a:t>
            </a:r>
            <a:r>
              <a:rPr lang="en-US" sz="1200" dirty="0" err="1" smtClean="0">
                <a:solidFill>
                  <a:srgbClr val="000000"/>
                </a:solidFill>
              </a:rPr>
              <a:t>TangoTab</a:t>
            </a:r>
            <a:r>
              <a:rPr lang="en-US" sz="1200" dirty="0" smtClean="0">
                <a:solidFill>
                  <a:srgbClr val="000000"/>
                </a:solidFill>
              </a:rPr>
              <a:t> city is:</a:t>
            </a:r>
          </a:p>
          <a:p>
            <a:endParaRPr lang="en-US" sz="1200" dirty="0">
              <a:solidFill>
                <a:srgbClr val="000000"/>
              </a:solidFill>
            </a:endParaRPr>
          </a:p>
          <a:p>
            <a:endParaRPr lang="en-US" sz="1200" dirty="0" smtClean="0">
              <a:solidFill>
                <a:srgbClr val="000000"/>
              </a:solidFill>
            </a:endParaRPr>
          </a:p>
          <a:p>
            <a:r>
              <a:rPr lang="en-US" sz="1200" dirty="0" smtClean="0">
                <a:solidFill>
                  <a:srgbClr val="000000"/>
                </a:solidFill>
              </a:rPr>
              <a:t>We will let you know when we come to your city.</a:t>
            </a:r>
          </a:p>
          <a:p>
            <a:endParaRPr lang="en-US" sz="1200" dirty="0">
              <a:solidFill>
                <a:srgbClr val="000000"/>
              </a:solidFill>
            </a:endParaRPr>
          </a:p>
          <a:p>
            <a:endParaRPr lang="en-US" sz="1200" dirty="0" smtClean="0">
              <a:solidFill>
                <a:srgbClr val="000000"/>
              </a:solidFill>
            </a:endParaRPr>
          </a:p>
          <a:p>
            <a:endParaRPr lang="en-US" sz="1200" dirty="0">
              <a:solidFill>
                <a:srgbClr val="000000"/>
              </a:solidFill>
            </a:endParaRPr>
          </a:p>
          <a:p>
            <a:endParaRPr lang="en-US" sz="1400" dirty="0" smtClean="0">
              <a:solidFill>
                <a:srgbClr val="000000"/>
              </a:solidFill>
            </a:endParaRPr>
          </a:p>
        </p:txBody>
      </p:sp>
      <p:sp>
        <p:nvSpPr>
          <p:cNvPr id="17" name="TextBox 16"/>
          <p:cNvSpPr txBox="1"/>
          <p:nvPr/>
        </p:nvSpPr>
        <p:spPr>
          <a:xfrm>
            <a:off x="3628549" y="2418065"/>
            <a:ext cx="2226818" cy="338554"/>
          </a:xfrm>
          <a:prstGeom prst="rect">
            <a:avLst/>
          </a:prstGeom>
          <a:noFill/>
        </p:spPr>
        <p:txBody>
          <a:bodyPr wrap="square" rtlCol="0">
            <a:spAutoFit/>
          </a:bodyPr>
          <a:lstStyle/>
          <a:p>
            <a:pPr algn="ctr"/>
            <a:r>
              <a:rPr lang="en-US" sz="1600" b="1" dirty="0" smtClean="0">
                <a:solidFill>
                  <a:schemeClr val="accent6">
                    <a:lumMod val="75000"/>
                  </a:schemeClr>
                </a:solidFill>
              </a:rPr>
              <a:t>We’re Coming Soon</a:t>
            </a:r>
            <a:endParaRPr lang="en-US" sz="1600" b="1" dirty="0">
              <a:solidFill>
                <a:schemeClr val="accent6">
                  <a:lumMod val="75000"/>
                </a:schemeClr>
              </a:solidFill>
            </a:endParaRPr>
          </a:p>
        </p:txBody>
      </p:sp>
      <p:sp>
        <p:nvSpPr>
          <p:cNvPr id="19" name="Rounded Rectangle 18"/>
          <p:cNvSpPr/>
          <p:nvPr/>
        </p:nvSpPr>
        <p:spPr>
          <a:xfrm>
            <a:off x="3731834" y="3275378"/>
            <a:ext cx="2026165" cy="178954"/>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200" dirty="0" smtClean="0">
                <a:solidFill>
                  <a:schemeClr val="tx1"/>
                </a:solidFill>
              </a:rPr>
              <a:t>&lt;city&gt;	      	      	x mi.</a:t>
            </a:r>
            <a:endParaRPr lang="en-US" sz="1200" dirty="0">
              <a:solidFill>
                <a:schemeClr val="tx1"/>
              </a:solidFill>
            </a:endParaRPr>
          </a:p>
        </p:txBody>
      </p:sp>
      <p:sp>
        <p:nvSpPr>
          <p:cNvPr id="21" name="TextBox 20"/>
          <p:cNvSpPr txBox="1"/>
          <p:nvPr/>
        </p:nvSpPr>
        <p:spPr>
          <a:xfrm>
            <a:off x="3573513" y="1855616"/>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err="1" smtClean="0">
                <a:solidFill>
                  <a:srgbClr val="FFFFFF"/>
                </a:solidFill>
              </a:rPr>
              <a:t>TangoTab</a:t>
            </a:r>
            <a:endParaRPr lang="en-US" sz="1400" dirty="0">
              <a:solidFill>
                <a:srgbClr val="FFFFFF"/>
              </a:solidFill>
            </a:endParaRPr>
          </a:p>
        </p:txBody>
      </p:sp>
      <p:sp>
        <p:nvSpPr>
          <p:cNvPr id="23" name="Rounded Rectangle 22"/>
          <p:cNvSpPr/>
          <p:nvPr/>
        </p:nvSpPr>
        <p:spPr>
          <a:xfrm>
            <a:off x="3905051" y="4035271"/>
            <a:ext cx="1650198" cy="293030"/>
          </a:xfrm>
          <a:prstGeom prst="round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200" i="1" dirty="0" smtClean="0">
                <a:solidFill>
                  <a:srgbClr val="FFFFFF"/>
                </a:solidFill>
              </a:rPr>
              <a:t>See Our Current Cities</a:t>
            </a:r>
            <a:endParaRPr lang="en-US" sz="1200" i="1" dirty="0">
              <a:solidFill>
                <a:srgbClr val="FFFFFF"/>
              </a:solidFill>
            </a:endParaRPr>
          </a:p>
        </p:txBody>
      </p:sp>
      <p:pic>
        <p:nvPicPr>
          <p:cNvPr id="24" name="Picture 23"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553" y="1750678"/>
            <a:ext cx="2296151" cy="3444227"/>
          </a:xfrm>
          <a:prstGeom prst="rect">
            <a:avLst/>
          </a:prstGeom>
        </p:spPr>
      </p:pic>
      <p:sp>
        <p:nvSpPr>
          <p:cNvPr id="25" name="Rectangle 24"/>
          <p:cNvSpPr/>
          <p:nvPr/>
        </p:nvSpPr>
        <p:spPr>
          <a:xfrm>
            <a:off x="6433553" y="1857663"/>
            <a:ext cx="2296151" cy="296391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6475889" y="2285809"/>
            <a:ext cx="2226818" cy="2374903"/>
          </a:xfrm>
          <a:prstGeom prst="roundRect">
            <a:avLst/>
          </a:prstGeom>
          <a:solidFill>
            <a:srgbClr val="E5E6C0"/>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r>
              <a:rPr lang="en-US" dirty="0" smtClean="0">
                <a:solidFill>
                  <a:srgbClr val="000000"/>
                </a:solidFill>
              </a:rPr>
              <a:t>Dallas</a:t>
            </a:r>
          </a:p>
          <a:p>
            <a:r>
              <a:rPr lang="en-US" dirty="0" smtClean="0">
                <a:solidFill>
                  <a:srgbClr val="000000"/>
                </a:solidFill>
              </a:rPr>
              <a:t>Fort Worth</a:t>
            </a:r>
          </a:p>
          <a:p>
            <a:r>
              <a:rPr lang="en-US" dirty="0" smtClean="0">
                <a:solidFill>
                  <a:srgbClr val="000000"/>
                </a:solidFill>
              </a:rPr>
              <a:t>Oklahoma City</a:t>
            </a:r>
          </a:p>
          <a:p>
            <a:r>
              <a:rPr lang="en-US" dirty="0" smtClean="0">
                <a:solidFill>
                  <a:srgbClr val="000000"/>
                </a:solidFill>
              </a:rPr>
              <a:t>Chicago</a:t>
            </a:r>
          </a:p>
          <a:p>
            <a:r>
              <a:rPr lang="en-US" dirty="0" smtClean="0">
                <a:solidFill>
                  <a:srgbClr val="000000"/>
                </a:solidFill>
              </a:rPr>
              <a:t>Los Angeles</a:t>
            </a:r>
          </a:p>
          <a:p>
            <a:r>
              <a:rPr lang="en-US" dirty="0" smtClean="0">
                <a:solidFill>
                  <a:srgbClr val="000000"/>
                </a:solidFill>
              </a:rPr>
              <a:t>New York City</a:t>
            </a:r>
          </a:p>
          <a:p>
            <a:r>
              <a:rPr lang="en-US" dirty="0" smtClean="0">
                <a:solidFill>
                  <a:srgbClr val="000000"/>
                </a:solidFill>
              </a:rPr>
              <a:t>Hoboken</a:t>
            </a:r>
          </a:p>
          <a:p>
            <a:r>
              <a:rPr lang="en-US" dirty="0" smtClean="0">
                <a:solidFill>
                  <a:srgbClr val="000000"/>
                </a:solidFill>
              </a:rPr>
              <a:t>Toronto</a:t>
            </a:r>
          </a:p>
        </p:txBody>
      </p:sp>
      <p:sp>
        <p:nvSpPr>
          <p:cNvPr id="30" name="TextBox 29"/>
          <p:cNvSpPr txBox="1"/>
          <p:nvPr/>
        </p:nvSpPr>
        <p:spPr>
          <a:xfrm>
            <a:off x="6433553" y="1874597"/>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Cities</a:t>
            </a:r>
            <a:endParaRPr lang="en-US" sz="1400" dirty="0">
              <a:solidFill>
                <a:srgbClr val="FFFFFF"/>
              </a:solidFill>
            </a:endParaRPr>
          </a:p>
        </p:txBody>
      </p:sp>
      <p:sp>
        <p:nvSpPr>
          <p:cNvPr id="33" name="Freeform 32"/>
          <p:cNvSpPr/>
          <p:nvPr/>
        </p:nvSpPr>
        <p:spPr>
          <a:xfrm>
            <a:off x="6475889" y="1899997"/>
            <a:ext cx="482600" cy="228600"/>
          </a:xfrm>
          <a:custGeom>
            <a:avLst/>
            <a:gdLst>
              <a:gd name="connsiteX0" fmla="*/ 0 w 482600"/>
              <a:gd name="connsiteY0" fmla="*/ 88900 h 152400"/>
              <a:gd name="connsiteX1" fmla="*/ 127000 w 482600"/>
              <a:gd name="connsiteY1" fmla="*/ 0 h 152400"/>
              <a:gd name="connsiteX2" fmla="*/ 482600 w 482600"/>
              <a:gd name="connsiteY2" fmla="*/ 0 h 152400"/>
              <a:gd name="connsiteX3" fmla="*/ 482600 w 482600"/>
              <a:gd name="connsiteY3" fmla="*/ 152400 h 152400"/>
              <a:gd name="connsiteX4" fmla="*/ 139700 w 482600"/>
              <a:gd name="connsiteY4" fmla="*/ 152400 h 152400"/>
              <a:gd name="connsiteX5" fmla="*/ 0 w 482600"/>
              <a:gd name="connsiteY5" fmla="*/ 889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 h="152400">
                <a:moveTo>
                  <a:pt x="0" y="88900"/>
                </a:moveTo>
                <a:lnTo>
                  <a:pt x="127000" y="0"/>
                </a:lnTo>
                <a:lnTo>
                  <a:pt x="482600" y="0"/>
                </a:lnTo>
                <a:lnTo>
                  <a:pt x="482600" y="152400"/>
                </a:lnTo>
                <a:lnTo>
                  <a:pt x="139700" y="152400"/>
                </a:lnTo>
                <a:lnTo>
                  <a:pt x="0" y="88900"/>
                </a:lnTo>
                <a:close/>
              </a:path>
            </a:pathLst>
          </a:cu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Back</a:t>
            </a:r>
            <a:endParaRPr lang="en-US" sz="1200" dirty="0">
              <a:solidFill>
                <a:srgbClr val="000000"/>
              </a:solidFill>
            </a:endParaRPr>
          </a:p>
        </p:txBody>
      </p:sp>
      <p:cxnSp>
        <p:nvCxnSpPr>
          <p:cNvPr id="5" name="Straight Arrow Connector 4"/>
          <p:cNvCxnSpPr/>
          <p:nvPr/>
        </p:nvCxnSpPr>
        <p:spPr>
          <a:xfrm flipV="1">
            <a:off x="5595353" y="3540692"/>
            <a:ext cx="880536" cy="6368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20" name="Picture 19"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597" y="1747417"/>
            <a:ext cx="2296151" cy="3444227"/>
          </a:xfrm>
          <a:prstGeom prst="rect">
            <a:avLst/>
          </a:prstGeom>
        </p:spPr>
      </p:pic>
      <p:sp>
        <p:nvSpPr>
          <p:cNvPr id="22" name="Rectangle 21"/>
          <p:cNvSpPr/>
          <p:nvPr/>
        </p:nvSpPr>
        <p:spPr>
          <a:xfrm>
            <a:off x="811597" y="1854402"/>
            <a:ext cx="2296151" cy="296391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853933" y="2445637"/>
            <a:ext cx="2226818" cy="2025175"/>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dirty="0" smtClean="0">
              <a:solidFill>
                <a:srgbClr val="000000"/>
              </a:solidFill>
            </a:endParaRPr>
          </a:p>
          <a:p>
            <a:r>
              <a:rPr lang="en-US" sz="1200" dirty="0" smtClean="0">
                <a:solidFill>
                  <a:srgbClr val="000000"/>
                </a:solidFill>
              </a:rPr>
              <a:t>You have offers nearby in:</a:t>
            </a:r>
          </a:p>
          <a:p>
            <a:endParaRPr lang="en-US" sz="1200" dirty="0">
              <a:solidFill>
                <a:srgbClr val="000000"/>
              </a:solidFill>
            </a:endParaRPr>
          </a:p>
          <a:p>
            <a:endParaRPr lang="en-US" sz="1200" dirty="0" smtClean="0">
              <a:solidFill>
                <a:srgbClr val="000000"/>
              </a:solidFill>
            </a:endParaRPr>
          </a:p>
          <a:p>
            <a:r>
              <a:rPr lang="en-US" sz="1200" dirty="0" smtClean="0">
                <a:solidFill>
                  <a:srgbClr val="000000"/>
                </a:solidFill>
              </a:rPr>
              <a:t>Find your favorite restaurants and come back often as we add more restaurants.</a:t>
            </a:r>
          </a:p>
          <a:p>
            <a:endParaRPr lang="en-US" sz="1200" dirty="0" smtClean="0">
              <a:solidFill>
                <a:srgbClr val="000000"/>
              </a:solidFill>
            </a:endParaRPr>
          </a:p>
          <a:p>
            <a:pPr algn="ctr"/>
            <a:r>
              <a:rPr lang="en-US" sz="1200" b="1" i="1" dirty="0" smtClean="0">
                <a:solidFill>
                  <a:srgbClr val="E46C0A"/>
                </a:solidFill>
              </a:rPr>
              <a:t>When you eat, they eat</a:t>
            </a:r>
            <a:endParaRPr lang="en-US" sz="1200" b="1" i="1" dirty="0">
              <a:solidFill>
                <a:srgbClr val="E46C0A"/>
              </a:solidFill>
            </a:endParaRPr>
          </a:p>
          <a:p>
            <a:endParaRPr lang="en-US" sz="1200" dirty="0" smtClean="0">
              <a:solidFill>
                <a:srgbClr val="000000"/>
              </a:solidFill>
            </a:endParaRPr>
          </a:p>
          <a:p>
            <a:endParaRPr lang="en-US" sz="1200" dirty="0">
              <a:solidFill>
                <a:srgbClr val="000000"/>
              </a:solidFill>
            </a:endParaRPr>
          </a:p>
          <a:p>
            <a:endParaRPr lang="en-US" sz="1400" dirty="0" smtClean="0">
              <a:solidFill>
                <a:srgbClr val="000000"/>
              </a:solidFill>
            </a:endParaRPr>
          </a:p>
        </p:txBody>
      </p:sp>
      <p:sp>
        <p:nvSpPr>
          <p:cNvPr id="29" name="TextBox 28"/>
          <p:cNvSpPr txBox="1"/>
          <p:nvPr/>
        </p:nvSpPr>
        <p:spPr>
          <a:xfrm>
            <a:off x="866633" y="2433785"/>
            <a:ext cx="2226818" cy="338554"/>
          </a:xfrm>
          <a:prstGeom prst="rect">
            <a:avLst/>
          </a:prstGeom>
          <a:noFill/>
        </p:spPr>
        <p:txBody>
          <a:bodyPr wrap="square" rtlCol="0">
            <a:spAutoFit/>
          </a:bodyPr>
          <a:lstStyle/>
          <a:p>
            <a:pPr algn="ctr"/>
            <a:r>
              <a:rPr lang="en-US" sz="1600" b="1" dirty="0" smtClean="0">
                <a:solidFill>
                  <a:schemeClr val="accent6">
                    <a:lumMod val="75000"/>
                  </a:schemeClr>
                </a:solidFill>
              </a:rPr>
              <a:t>Welcome to </a:t>
            </a:r>
            <a:r>
              <a:rPr lang="en-US" sz="1600" b="1" dirty="0" err="1" smtClean="0">
                <a:solidFill>
                  <a:schemeClr val="accent6">
                    <a:lumMod val="75000"/>
                  </a:schemeClr>
                </a:solidFill>
              </a:rPr>
              <a:t>TangoTab</a:t>
            </a:r>
            <a:endParaRPr lang="en-US" sz="1600" b="1" dirty="0">
              <a:solidFill>
                <a:schemeClr val="accent6">
                  <a:lumMod val="75000"/>
                </a:schemeClr>
              </a:solidFill>
            </a:endParaRPr>
          </a:p>
        </p:txBody>
      </p:sp>
      <p:sp>
        <p:nvSpPr>
          <p:cNvPr id="31" name="Rounded Rectangle 30"/>
          <p:cNvSpPr/>
          <p:nvPr/>
        </p:nvSpPr>
        <p:spPr>
          <a:xfrm>
            <a:off x="969918" y="3119011"/>
            <a:ext cx="2026165" cy="178954"/>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200" dirty="0" smtClean="0">
                <a:solidFill>
                  <a:schemeClr val="tx1"/>
                </a:solidFill>
              </a:rPr>
              <a:t>&lt;city&gt;	      	      	x mi.</a:t>
            </a:r>
            <a:endParaRPr lang="en-US" sz="1200" dirty="0">
              <a:solidFill>
                <a:schemeClr val="tx1"/>
              </a:solidFill>
            </a:endParaRPr>
          </a:p>
        </p:txBody>
      </p:sp>
      <p:sp>
        <p:nvSpPr>
          <p:cNvPr id="32" name="TextBox 31"/>
          <p:cNvSpPr txBox="1"/>
          <p:nvPr/>
        </p:nvSpPr>
        <p:spPr>
          <a:xfrm>
            <a:off x="811597" y="1871336"/>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err="1" smtClean="0">
                <a:solidFill>
                  <a:srgbClr val="FFFFFF"/>
                </a:solidFill>
              </a:rPr>
              <a:t>TangoTab</a:t>
            </a:r>
            <a:endParaRPr lang="en-US" sz="1400" dirty="0">
              <a:solidFill>
                <a:srgbClr val="FFFFFF"/>
              </a:solidFill>
            </a:endParaRPr>
          </a:p>
        </p:txBody>
      </p:sp>
      <p:sp>
        <p:nvSpPr>
          <p:cNvPr id="7" name="TextBox 6"/>
          <p:cNvSpPr txBox="1"/>
          <p:nvPr/>
        </p:nvSpPr>
        <p:spPr>
          <a:xfrm>
            <a:off x="920105" y="1335629"/>
            <a:ext cx="2101882" cy="369332"/>
          </a:xfrm>
          <a:prstGeom prst="rect">
            <a:avLst/>
          </a:prstGeom>
          <a:noFill/>
        </p:spPr>
        <p:txBody>
          <a:bodyPr wrap="none" rtlCol="0">
            <a:spAutoFit/>
          </a:bodyPr>
          <a:lstStyle/>
          <a:p>
            <a:r>
              <a:rPr lang="en-US" dirty="0" smtClean="0"/>
              <a:t>Zip is &lt;25miles away</a:t>
            </a:r>
            <a:endParaRPr lang="en-US" dirty="0"/>
          </a:p>
        </p:txBody>
      </p:sp>
      <p:sp>
        <p:nvSpPr>
          <p:cNvPr id="35" name="TextBox 34"/>
          <p:cNvSpPr txBox="1"/>
          <p:nvPr/>
        </p:nvSpPr>
        <p:spPr>
          <a:xfrm>
            <a:off x="3656117" y="1322261"/>
            <a:ext cx="2101882" cy="369332"/>
          </a:xfrm>
          <a:prstGeom prst="rect">
            <a:avLst/>
          </a:prstGeom>
          <a:noFill/>
        </p:spPr>
        <p:txBody>
          <a:bodyPr wrap="none" rtlCol="0">
            <a:spAutoFit/>
          </a:bodyPr>
          <a:lstStyle/>
          <a:p>
            <a:r>
              <a:rPr lang="en-US" dirty="0" smtClean="0"/>
              <a:t>Zip is &gt;25miles away</a:t>
            </a:r>
            <a:endParaRPr lang="en-US" dirty="0"/>
          </a:p>
        </p:txBody>
      </p:sp>
    </p:spTree>
    <p:extLst>
      <p:ext uri="{BB962C8B-B14F-4D97-AF65-F5344CB8AC3E}">
        <p14:creationId xmlns:p14="http://schemas.microsoft.com/office/powerpoint/2010/main" val="7153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Change Default Mile Radius</a:t>
            </a:r>
            <a:endParaRPr lang="en-US" dirty="0"/>
          </a:p>
        </p:txBody>
      </p:sp>
      <p:sp>
        <p:nvSpPr>
          <p:cNvPr id="3" name="Content Placeholder 2"/>
          <p:cNvSpPr>
            <a:spLocks noGrp="1"/>
          </p:cNvSpPr>
          <p:nvPr>
            <p:ph idx="1"/>
          </p:nvPr>
        </p:nvSpPr>
        <p:spPr/>
        <p:txBody>
          <a:bodyPr/>
          <a:lstStyle/>
          <a:p>
            <a:r>
              <a:rPr lang="en-US" dirty="0" smtClean="0"/>
              <a:t>Please change the default mile radius to “20 miles”</a:t>
            </a:r>
            <a:endParaRPr lang="en-US" dirty="0"/>
          </a:p>
        </p:txBody>
      </p:sp>
    </p:spTree>
    <p:extLst>
      <p:ext uri="{BB962C8B-B14F-4D97-AF65-F5344CB8AC3E}">
        <p14:creationId xmlns:p14="http://schemas.microsoft.com/office/powerpoint/2010/main" val="161773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396" y="1222247"/>
            <a:ext cx="2296151" cy="3444227"/>
          </a:xfrm>
          <a:prstGeom prst="rect">
            <a:avLst/>
          </a:prstGeom>
        </p:spPr>
      </p:pic>
      <p:sp>
        <p:nvSpPr>
          <p:cNvPr id="29" name="Rectangle 28"/>
          <p:cNvSpPr/>
          <p:nvPr/>
        </p:nvSpPr>
        <p:spPr>
          <a:xfrm>
            <a:off x="2051396" y="1676947"/>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p:cNvSpPr/>
          <p:nvPr/>
        </p:nvSpPr>
        <p:spPr>
          <a:xfrm>
            <a:off x="2161463" y="1788673"/>
            <a:ext cx="2105737" cy="1615628"/>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2161463" y="2808251"/>
            <a:ext cx="2105737" cy="616263"/>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2059863" y="1358919"/>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Redeem</a:t>
            </a:r>
            <a:endParaRPr lang="en-US" sz="1400" dirty="0">
              <a:solidFill>
                <a:srgbClr val="FFFFFF"/>
              </a:solidFill>
            </a:endParaRPr>
          </a:p>
        </p:txBody>
      </p:sp>
      <p:sp>
        <p:nvSpPr>
          <p:cNvPr id="4" name="TextBox 3"/>
          <p:cNvSpPr txBox="1"/>
          <p:nvPr/>
        </p:nvSpPr>
        <p:spPr>
          <a:xfrm>
            <a:off x="2085263" y="1766748"/>
            <a:ext cx="1303437" cy="276999"/>
          </a:xfrm>
          <a:prstGeom prst="rect">
            <a:avLst/>
          </a:prstGeom>
          <a:noFill/>
        </p:spPr>
        <p:txBody>
          <a:bodyPr wrap="none" rtlCol="0">
            <a:spAutoFit/>
          </a:bodyPr>
          <a:lstStyle/>
          <a:p>
            <a:r>
              <a:rPr lang="en-US" sz="1200" b="1" dirty="0" smtClean="0"/>
              <a:t>Restaurant Name</a:t>
            </a:r>
            <a:endParaRPr lang="en-US" sz="1200" b="1" dirty="0"/>
          </a:p>
        </p:txBody>
      </p:sp>
      <p:sp>
        <p:nvSpPr>
          <p:cNvPr id="5" name="Rectangle 4"/>
          <p:cNvSpPr/>
          <p:nvPr/>
        </p:nvSpPr>
        <p:spPr>
          <a:xfrm>
            <a:off x="2186949" y="2074525"/>
            <a:ext cx="647700" cy="54530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Picture</a:t>
            </a:r>
            <a:endParaRPr lang="en-US" sz="1200" dirty="0">
              <a:solidFill>
                <a:schemeClr val="tx1"/>
              </a:solidFill>
            </a:endParaRPr>
          </a:p>
        </p:txBody>
      </p:sp>
      <p:sp>
        <p:nvSpPr>
          <p:cNvPr id="23" name="Freeform 22"/>
          <p:cNvSpPr/>
          <p:nvPr/>
        </p:nvSpPr>
        <p:spPr>
          <a:xfrm>
            <a:off x="2110663" y="1404283"/>
            <a:ext cx="482600" cy="228600"/>
          </a:xfrm>
          <a:custGeom>
            <a:avLst/>
            <a:gdLst>
              <a:gd name="connsiteX0" fmla="*/ 0 w 482600"/>
              <a:gd name="connsiteY0" fmla="*/ 88900 h 152400"/>
              <a:gd name="connsiteX1" fmla="*/ 127000 w 482600"/>
              <a:gd name="connsiteY1" fmla="*/ 0 h 152400"/>
              <a:gd name="connsiteX2" fmla="*/ 482600 w 482600"/>
              <a:gd name="connsiteY2" fmla="*/ 0 h 152400"/>
              <a:gd name="connsiteX3" fmla="*/ 482600 w 482600"/>
              <a:gd name="connsiteY3" fmla="*/ 152400 h 152400"/>
              <a:gd name="connsiteX4" fmla="*/ 139700 w 482600"/>
              <a:gd name="connsiteY4" fmla="*/ 152400 h 152400"/>
              <a:gd name="connsiteX5" fmla="*/ 0 w 482600"/>
              <a:gd name="connsiteY5" fmla="*/ 889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 h="152400">
                <a:moveTo>
                  <a:pt x="0" y="88900"/>
                </a:moveTo>
                <a:lnTo>
                  <a:pt x="127000" y="0"/>
                </a:lnTo>
                <a:lnTo>
                  <a:pt x="482600" y="0"/>
                </a:lnTo>
                <a:lnTo>
                  <a:pt x="482600" y="152400"/>
                </a:lnTo>
                <a:lnTo>
                  <a:pt x="139700" y="152400"/>
                </a:lnTo>
                <a:lnTo>
                  <a:pt x="0" y="88900"/>
                </a:lnTo>
                <a:close/>
              </a:path>
            </a:pathLst>
          </a:cu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Back</a:t>
            </a:r>
            <a:endParaRPr lang="en-US" sz="1200" dirty="0">
              <a:solidFill>
                <a:srgbClr val="000000"/>
              </a:solidFill>
            </a:endParaRPr>
          </a:p>
        </p:txBody>
      </p:sp>
      <p:sp>
        <p:nvSpPr>
          <p:cNvPr id="24" name="TextBox 23"/>
          <p:cNvSpPr txBox="1"/>
          <p:nvPr/>
        </p:nvSpPr>
        <p:spPr>
          <a:xfrm>
            <a:off x="2889381" y="2108042"/>
            <a:ext cx="988897" cy="276999"/>
          </a:xfrm>
          <a:prstGeom prst="rect">
            <a:avLst/>
          </a:prstGeom>
          <a:noFill/>
        </p:spPr>
        <p:txBody>
          <a:bodyPr wrap="none" rtlCol="0">
            <a:spAutoFit/>
          </a:bodyPr>
          <a:lstStyle/>
          <a:p>
            <a:r>
              <a:rPr lang="en-US" sz="1200" b="1" dirty="0" smtClean="0"/>
              <a:t>Offer Details</a:t>
            </a:r>
            <a:endParaRPr lang="en-US" sz="1200" b="1" dirty="0"/>
          </a:p>
        </p:txBody>
      </p:sp>
      <p:sp>
        <p:nvSpPr>
          <p:cNvPr id="25" name="TextBox 24"/>
          <p:cNvSpPr txBox="1"/>
          <p:nvPr/>
        </p:nvSpPr>
        <p:spPr>
          <a:xfrm>
            <a:off x="2186949" y="2793842"/>
            <a:ext cx="2128708" cy="276999"/>
          </a:xfrm>
          <a:prstGeom prst="rect">
            <a:avLst/>
          </a:prstGeom>
          <a:noFill/>
        </p:spPr>
        <p:txBody>
          <a:bodyPr wrap="none" rtlCol="0">
            <a:spAutoFit/>
          </a:bodyPr>
          <a:lstStyle/>
          <a:p>
            <a:r>
              <a:rPr lang="en-US" sz="1200" b="1" dirty="0" smtClean="0"/>
              <a:t>Offer Date, Confirmation Code</a:t>
            </a:r>
            <a:endParaRPr lang="en-US" sz="1200" b="1" dirty="0"/>
          </a:p>
        </p:txBody>
      </p:sp>
      <p:sp>
        <p:nvSpPr>
          <p:cNvPr id="2" name="Title 1"/>
          <p:cNvSpPr>
            <a:spLocks noGrp="1"/>
          </p:cNvSpPr>
          <p:nvPr>
            <p:ph type="title"/>
          </p:nvPr>
        </p:nvSpPr>
        <p:spPr>
          <a:xfrm>
            <a:off x="457200" y="33338"/>
            <a:ext cx="8229600" cy="1143000"/>
          </a:xfrm>
        </p:spPr>
        <p:txBody>
          <a:bodyPr>
            <a:normAutofit/>
          </a:bodyPr>
          <a:lstStyle/>
          <a:p>
            <a:r>
              <a:rPr lang="en-US" dirty="0" smtClean="0"/>
              <a:t>#9 Redeemed/Expired Offers</a:t>
            </a:r>
            <a:endParaRPr lang="en-US" dirty="0"/>
          </a:p>
        </p:txBody>
      </p:sp>
      <p:sp>
        <p:nvSpPr>
          <p:cNvPr id="3" name="Content Placeholder 2"/>
          <p:cNvSpPr>
            <a:spLocks noGrp="1"/>
          </p:cNvSpPr>
          <p:nvPr>
            <p:ph idx="1"/>
          </p:nvPr>
        </p:nvSpPr>
        <p:spPr>
          <a:xfrm>
            <a:off x="457200" y="4870726"/>
            <a:ext cx="8229600" cy="1703951"/>
          </a:xfrm>
        </p:spPr>
        <p:txBody>
          <a:bodyPr>
            <a:normAutofit fontScale="77500" lnSpcReduction="20000"/>
          </a:bodyPr>
          <a:lstStyle/>
          <a:p>
            <a:r>
              <a:rPr lang="en-US" dirty="0" smtClean="0"/>
              <a:t>If an offer is redeemed or expired, remove “Redeem – I’m at the restaurant” and change “Cancel Offer – I can’t go” to:</a:t>
            </a:r>
          </a:p>
          <a:p>
            <a:pPr lvl="1"/>
            <a:r>
              <a:rPr lang="en-US" dirty="0" smtClean="0"/>
              <a:t>Redeemed</a:t>
            </a:r>
          </a:p>
          <a:p>
            <a:pPr lvl="1"/>
            <a:r>
              <a:rPr lang="en-US" dirty="0" smtClean="0"/>
              <a:t>Expired</a:t>
            </a:r>
          </a:p>
        </p:txBody>
      </p:sp>
      <p:pic>
        <p:nvPicPr>
          <p:cNvPr id="21" name="Picture 20"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496" y="1223956"/>
            <a:ext cx="2296151" cy="3444227"/>
          </a:xfrm>
          <a:prstGeom prst="rect">
            <a:avLst/>
          </a:prstGeom>
        </p:spPr>
      </p:pic>
      <p:sp>
        <p:nvSpPr>
          <p:cNvPr id="22" name="Rectangle 21"/>
          <p:cNvSpPr/>
          <p:nvPr/>
        </p:nvSpPr>
        <p:spPr>
          <a:xfrm>
            <a:off x="4756496" y="1678656"/>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4764963" y="1360628"/>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Redeem</a:t>
            </a:r>
            <a:endParaRPr lang="en-US" sz="1400" dirty="0">
              <a:solidFill>
                <a:srgbClr val="FFFFFF"/>
              </a:solidFill>
            </a:endParaRPr>
          </a:p>
        </p:txBody>
      </p:sp>
      <p:sp>
        <p:nvSpPr>
          <p:cNvPr id="33" name="Freeform 32"/>
          <p:cNvSpPr/>
          <p:nvPr/>
        </p:nvSpPr>
        <p:spPr>
          <a:xfrm>
            <a:off x="4815763" y="1405992"/>
            <a:ext cx="482600" cy="228600"/>
          </a:xfrm>
          <a:custGeom>
            <a:avLst/>
            <a:gdLst>
              <a:gd name="connsiteX0" fmla="*/ 0 w 482600"/>
              <a:gd name="connsiteY0" fmla="*/ 88900 h 152400"/>
              <a:gd name="connsiteX1" fmla="*/ 127000 w 482600"/>
              <a:gd name="connsiteY1" fmla="*/ 0 h 152400"/>
              <a:gd name="connsiteX2" fmla="*/ 482600 w 482600"/>
              <a:gd name="connsiteY2" fmla="*/ 0 h 152400"/>
              <a:gd name="connsiteX3" fmla="*/ 482600 w 482600"/>
              <a:gd name="connsiteY3" fmla="*/ 152400 h 152400"/>
              <a:gd name="connsiteX4" fmla="*/ 139700 w 482600"/>
              <a:gd name="connsiteY4" fmla="*/ 152400 h 152400"/>
              <a:gd name="connsiteX5" fmla="*/ 0 w 482600"/>
              <a:gd name="connsiteY5" fmla="*/ 889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 h="152400">
                <a:moveTo>
                  <a:pt x="0" y="88900"/>
                </a:moveTo>
                <a:lnTo>
                  <a:pt x="127000" y="0"/>
                </a:lnTo>
                <a:lnTo>
                  <a:pt x="482600" y="0"/>
                </a:lnTo>
                <a:lnTo>
                  <a:pt x="482600" y="152400"/>
                </a:lnTo>
                <a:lnTo>
                  <a:pt x="139700" y="152400"/>
                </a:lnTo>
                <a:lnTo>
                  <a:pt x="0" y="88900"/>
                </a:lnTo>
                <a:close/>
              </a:path>
            </a:pathLst>
          </a:cu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Back</a:t>
            </a:r>
            <a:endParaRPr lang="en-US" sz="1200" dirty="0">
              <a:solidFill>
                <a:srgbClr val="000000"/>
              </a:solidFill>
            </a:endParaRPr>
          </a:p>
        </p:txBody>
      </p:sp>
      <p:sp>
        <p:nvSpPr>
          <p:cNvPr id="36" name="Rounded Rectangle 35"/>
          <p:cNvSpPr/>
          <p:nvPr/>
        </p:nvSpPr>
        <p:spPr>
          <a:xfrm>
            <a:off x="5334566" y="3926569"/>
            <a:ext cx="1274231" cy="29303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Redeemed</a:t>
            </a:r>
            <a:endParaRPr lang="en-US" sz="1100" b="1" dirty="0">
              <a:solidFill>
                <a:schemeClr val="tx1"/>
              </a:solidFill>
            </a:endParaRPr>
          </a:p>
        </p:txBody>
      </p:sp>
      <p:sp>
        <p:nvSpPr>
          <p:cNvPr id="47" name="Rounded Rectangle 46"/>
          <p:cNvSpPr/>
          <p:nvPr/>
        </p:nvSpPr>
        <p:spPr>
          <a:xfrm>
            <a:off x="7218397" y="3926569"/>
            <a:ext cx="1274231" cy="29303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Expired</a:t>
            </a:r>
            <a:endParaRPr lang="en-US" sz="1100" b="1" dirty="0">
              <a:solidFill>
                <a:schemeClr val="tx1"/>
              </a:solidFill>
            </a:endParaRPr>
          </a:p>
        </p:txBody>
      </p:sp>
      <p:sp>
        <p:nvSpPr>
          <p:cNvPr id="57" name="Rectangle 56"/>
          <p:cNvSpPr/>
          <p:nvPr/>
        </p:nvSpPr>
        <p:spPr>
          <a:xfrm>
            <a:off x="4841249" y="1825923"/>
            <a:ext cx="2105737" cy="1615628"/>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4841249" y="2845501"/>
            <a:ext cx="2105737" cy="616263"/>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4790363" y="1768457"/>
            <a:ext cx="1303437" cy="276999"/>
          </a:xfrm>
          <a:prstGeom prst="rect">
            <a:avLst/>
          </a:prstGeom>
          <a:noFill/>
        </p:spPr>
        <p:txBody>
          <a:bodyPr wrap="none" rtlCol="0">
            <a:spAutoFit/>
          </a:bodyPr>
          <a:lstStyle/>
          <a:p>
            <a:r>
              <a:rPr lang="en-US" sz="1200" b="1" dirty="0" smtClean="0"/>
              <a:t>Restaurant Name</a:t>
            </a:r>
            <a:endParaRPr lang="en-US" sz="1200" b="1" dirty="0"/>
          </a:p>
        </p:txBody>
      </p:sp>
      <p:sp>
        <p:nvSpPr>
          <p:cNvPr id="32" name="Rectangle 31"/>
          <p:cNvSpPr/>
          <p:nvPr/>
        </p:nvSpPr>
        <p:spPr>
          <a:xfrm>
            <a:off x="4892049" y="2076234"/>
            <a:ext cx="647700" cy="54530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Picture</a:t>
            </a:r>
            <a:endParaRPr lang="en-US" sz="1200" dirty="0">
              <a:solidFill>
                <a:schemeClr val="tx1"/>
              </a:solidFill>
            </a:endParaRPr>
          </a:p>
        </p:txBody>
      </p:sp>
      <p:sp>
        <p:nvSpPr>
          <p:cNvPr id="34" name="TextBox 33"/>
          <p:cNvSpPr txBox="1"/>
          <p:nvPr/>
        </p:nvSpPr>
        <p:spPr>
          <a:xfrm>
            <a:off x="5594481" y="2109751"/>
            <a:ext cx="988897" cy="276999"/>
          </a:xfrm>
          <a:prstGeom prst="rect">
            <a:avLst/>
          </a:prstGeom>
          <a:noFill/>
        </p:spPr>
        <p:txBody>
          <a:bodyPr wrap="none" rtlCol="0">
            <a:spAutoFit/>
          </a:bodyPr>
          <a:lstStyle/>
          <a:p>
            <a:r>
              <a:rPr lang="en-US" sz="1200" b="1" dirty="0" smtClean="0"/>
              <a:t>Offer Details</a:t>
            </a:r>
            <a:endParaRPr lang="en-US" sz="1200" b="1" dirty="0"/>
          </a:p>
        </p:txBody>
      </p:sp>
      <p:sp>
        <p:nvSpPr>
          <p:cNvPr id="35" name="TextBox 34"/>
          <p:cNvSpPr txBox="1"/>
          <p:nvPr/>
        </p:nvSpPr>
        <p:spPr>
          <a:xfrm>
            <a:off x="4892049" y="2795551"/>
            <a:ext cx="2128708" cy="276999"/>
          </a:xfrm>
          <a:prstGeom prst="rect">
            <a:avLst/>
          </a:prstGeom>
          <a:noFill/>
        </p:spPr>
        <p:txBody>
          <a:bodyPr wrap="none" rtlCol="0">
            <a:spAutoFit/>
          </a:bodyPr>
          <a:lstStyle/>
          <a:p>
            <a:r>
              <a:rPr lang="en-US" sz="1200" b="1" dirty="0" smtClean="0"/>
              <a:t>Offer Date, Confirmation Code</a:t>
            </a:r>
            <a:endParaRPr lang="en-US" sz="1200" b="1" dirty="0"/>
          </a:p>
        </p:txBody>
      </p:sp>
      <p:sp>
        <p:nvSpPr>
          <p:cNvPr id="30" name="Rounded Rectangle 29"/>
          <p:cNvSpPr/>
          <p:nvPr/>
        </p:nvSpPr>
        <p:spPr>
          <a:xfrm>
            <a:off x="2181783" y="3539965"/>
            <a:ext cx="2063609" cy="293030"/>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rgbClr val="FFFFFF"/>
                </a:solidFill>
              </a:rPr>
              <a:t>Redeem – I’m at the restaurant</a:t>
            </a:r>
            <a:endParaRPr lang="en-US" sz="1100" b="1" dirty="0">
              <a:solidFill>
                <a:srgbClr val="FFFFFF"/>
              </a:solidFill>
            </a:endParaRPr>
          </a:p>
        </p:txBody>
      </p:sp>
      <p:sp>
        <p:nvSpPr>
          <p:cNvPr id="38" name="Rounded Rectangle 37"/>
          <p:cNvSpPr/>
          <p:nvPr/>
        </p:nvSpPr>
        <p:spPr>
          <a:xfrm>
            <a:off x="2181784" y="3914010"/>
            <a:ext cx="2063608" cy="29303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Cancel Offer – I can’t go</a:t>
            </a:r>
            <a:endParaRPr lang="en-US" sz="1100" b="1" dirty="0">
              <a:solidFill>
                <a:schemeClr val="tx1"/>
              </a:solidFill>
            </a:endParaRPr>
          </a:p>
        </p:txBody>
      </p:sp>
    </p:spTree>
    <p:extLst>
      <p:ext uri="{BB962C8B-B14F-4D97-AF65-F5344CB8AC3E}">
        <p14:creationId xmlns:p14="http://schemas.microsoft.com/office/powerpoint/2010/main" val="287727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396" y="1211996"/>
            <a:ext cx="2296151" cy="3444227"/>
          </a:xfrm>
          <a:prstGeom prst="rect">
            <a:avLst/>
          </a:prstGeom>
        </p:spPr>
      </p:pic>
      <p:sp>
        <p:nvSpPr>
          <p:cNvPr id="29" name="Rectangle 28"/>
          <p:cNvSpPr/>
          <p:nvPr/>
        </p:nvSpPr>
        <p:spPr>
          <a:xfrm>
            <a:off x="3575396" y="1666696"/>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p:cNvSpPr/>
          <p:nvPr/>
        </p:nvSpPr>
        <p:spPr>
          <a:xfrm>
            <a:off x="3600796" y="1684996"/>
            <a:ext cx="2252221" cy="92458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3583863" y="1348668"/>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My Offers</a:t>
            </a:r>
            <a:endParaRPr lang="en-US" sz="1400" dirty="0">
              <a:solidFill>
                <a:srgbClr val="FFFFFF"/>
              </a:solidFill>
            </a:endParaRPr>
          </a:p>
        </p:txBody>
      </p:sp>
      <p:sp>
        <p:nvSpPr>
          <p:cNvPr id="4" name="TextBox 3"/>
          <p:cNvSpPr txBox="1"/>
          <p:nvPr/>
        </p:nvSpPr>
        <p:spPr>
          <a:xfrm>
            <a:off x="3609263" y="1692997"/>
            <a:ext cx="1303437" cy="276999"/>
          </a:xfrm>
          <a:prstGeom prst="rect">
            <a:avLst/>
          </a:prstGeom>
          <a:noFill/>
        </p:spPr>
        <p:txBody>
          <a:bodyPr wrap="none" rtlCol="0">
            <a:spAutoFit/>
          </a:bodyPr>
          <a:lstStyle/>
          <a:p>
            <a:r>
              <a:rPr lang="en-US" sz="1200" b="1" dirty="0" smtClean="0"/>
              <a:t>Restaurant Name</a:t>
            </a:r>
            <a:endParaRPr lang="en-US" sz="1200" b="1" dirty="0"/>
          </a:p>
        </p:txBody>
      </p:sp>
      <p:sp>
        <p:nvSpPr>
          <p:cNvPr id="5" name="Rectangle 4"/>
          <p:cNvSpPr/>
          <p:nvPr/>
        </p:nvSpPr>
        <p:spPr>
          <a:xfrm>
            <a:off x="3710949" y="2000774"/>
            <a:ext cx="647700" cy="54530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Picture</a:t>
            </a:r>
            <a:endParaRPr lang="en-US" sz="1200" dirty="0">
              <a:solidFill>
                <a:schemeClr val="tx1"/>
              </a:solidFill>
            </a:endParaRPr>
          </a:p>
        </p:txBody>
      </p:sp>
      <p:sp>
        <p:nvSpPr>
          <p:cNvPr id="24" name="TextBox 23"/>
          <p:cNvSpPr txBox="1"/>
          <p:nvPr/>
        </p:nvSpPr>
        <p:spPr>
          <a:xfrm>
            <a:off x="4375281" y="1958091"/>
            <a:ext cx="1511051" cy="646331"/>
          </a:xfrm>
          <a:prstGeom prst="rect">
            <a:avLst/>
          </a:prstGeom>
          <a:noFill/>
        </p:spPr>
        <p:txBody>
          <a:bodyPr wrap="none" rtlCol="0">
            <a:spAutoFit/>
          </a:bodyPr>
          <a:lstStyle/>
          <a:p>
            <a:r>
              <a:rPr lang="en-US" sz="1200" b="1" dirty="0" smtClean="0"/>
              <a:t>Restaurant</a:t>
            </a:r>
          </a:p>
          <a:p>
            <a:r>
              <a:rPr lang="en-US" sz="1200" dirty="0" smtClean="0"/>
              <a:t>Confirmation Code:…</a:t>
            </a:r>
          </a:p>
          <a:p>
            <a:r>
              <a:rPr lang="en-US" sz="1200" dirty="0" smtClean="0"/>
              <a:t>Etc.</a:t>
            </a:r>
          </a:p>
        </p:txBody>
      </p:sp>
      <p:sp>
        <p:nvSpPr>
          <p:cNvPr id="2" name="Title 1"/>
          <p:cNvSpPr>
            <a:spLocks noGrp="1"/>
          </p:cNvSpPr>
          <p:nvPr>
            <p:ph type="title"/>
          </p:nvPr>
        </p:nvSpPr>
        <p:spPr>
          <a:xfrm>
            <a:off x="457200" y="33338"/>
            <a:ext cx="8229600" cy="1143000"/>
          </a:xfrm>
        </p:spPr>
        <p:txBody>
          <a:bodyPr>
            <a:normAutofit/>
          </a:bodyPr>
          <a:lstStyle/>
          <a:p>
            <a:r>
              <a:rPr lang="en-US" dirty="0" smtClean="0"/>
              <a:t>#10 Gray-Out Expired Offers</a:t>
            </a:r>
            <a:endParaRPr lang="en-US" dirty="0"/>
          </a:p>
        </p:txBody>
      </p:sp>
      <p:sp>
        <p:nvSpPr>
          <p:cNvPr id="3" name="Content Placeholder 2"/>
          <p:cNvSpPr>
            <a:spLocks noGrp="1"/>
          </p:cNvSpPr>
          <p:nvPr>
            <p:ph idx="1"/>
          </p:nvPr>
        </p:nvSpPr>
        <p:spPr>
          <a:xfrm>
            <a:off x="457200" y="4870726"/>
            <a:ext cx="8229600" cy="1703951"/>
          </a:xfrm>
        </p:spPr>
        <p:txBody>
          <a:bodyPr>
            <a:normAutofit fontScale="85000" lnSpcReduction="20000"/>
          </a:bodyPr>
          <a:lstStyle/>
          <a:p>
            <a:r>
              <a:rPr lang="en-US" dirty="0" smtClean="0"/>
              <a:t>“Gray-Out” expired offers</a:t>
            </a:r>
          </a:p>
          <a:p>
            <a:r>
              <a:rPr lang="en-US" dirty="0" smtClean="0"/>
              <a:t>Change “Confirmation code” to “Redeemed” or “Expired”</a:t>
            </a:r>
          </a:p>
          <a:p>
            <a:r>
              <a:rPr lang="en-US" dirty="0" smtClean="0"/>
              <a:t>Allow the user to “tap” into the offer to see the details</a:t>
            </a:r>
          </a:p>
        </p:txBody>
      </p:sp>
      <p:sp>
        <p:nvSpPr>
          <p:cNvPr id="30" name="Rectangle 29"/>
          <p:cNvSpPr/>
          <p:nvPr/>
        </p:nvSpPr>
        <p:spPr>
          <a:xfrm>
            <a:off x="3600796" y="2634980"/>
            <a:ext cx="2252221" cy="92458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3609263" y="2642981"/>
            <a:ext cx="1303437" cy="276999"/>
          </a:xfrm>
          <a:prstGeom prst="rect">
            <a:avLst/>
          </a:prstGeom>
          <a:noFill/>
        </p:spPr>
        <p:txBody>
          <a:bodyPr wrap="none" rtlCol="0">
            <a:spAutoFit/>
          </a:bodyPr>
          <a:lstStyle/>
          <a:p>
            <a:r>
              <a:rPr lang="en-US" sz="1200" b="1" dirty="0" smtClean="0"/>
              <a:t>Restaurant Name</a:t>
            </a:r>
            <a:endParaRPr lang="en-US" sz="1200" b="1" dirty="0"/>
          </a:p>
        </p:txBody>
      </p:sp>
      <p:sp>
        <p:nvSpPr>
          <p:cNvPr id="39" name="Rectangle 38"/>
          <p:cNvSpPr/>
          <p:nvPr/>
        </p:nvSpPr>
        <p:spPr>
          <a:xfrm>
            <a:off x="3710949" y="2950758"/>
            <a:ext cx="647700" cy="54530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Picture</a:t>
            </a:r>
            <a:endParaRPr lang="en-US" sz="1200" dirty="0">
              <a:solidFill>
                <a:schemeClr val="tx1"/>
              </a:solidFill>
            </a:endParaRPr>
          </a:p>
        </p:txBody>
      </p:sp>
      <p:sp>
        <p:nvSpPr>
          <p:cNvPr id="41" name="Rectangle 40"/>
          <p:cNvSpPr/>
          <p:nvPr/>
        </p:nvSpPr>
        <p:spPr>
          <a:xfrm>
            <a:off x="3600796" y="3597664"/>
            <a:ext cx="2252221" cy="68523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3609263" y="3605665"/>
            <a:ext cx="1303437" cy="276999"/>
          </a:xfrm>
          <a:prstGeom prst="rect">
            <a:avLst/>
          </a:prstGeom>
          <a:noFill/>
        </p:spPr>
        <p:txBody>
          <a:bodyPr wrap="none" rtlCol="0">
            <a:spAutoFit/>
          </a:bodyPr>
          <a:lstStyle/>
          <a:p>
            <a:r>
              <a:rPr lang="en-US" sz="1200" b="1" dirty="0" smtClean="0"/>
              <a:t>Restaurant Name</a:t>
            </a:r>
            <a:endParaRPr lang="en-US" sz="1200" b="1" dirty="0"/>
          </a:p>
        </p:txBody>
      </p:sp>
      <p:sp>
        <p:nvSpPr>
          <p:cNvPr id="43" name="Rectangle 42"/>
          <p:cNvSpPr/>
          <p:nvPr/>
        </p:nvSpPr>
        <p:spPr>
          <a:xfrm>
            <a:off x="3710949" y="3913442"/>
            <a:ext cx="647700" cy="54530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Picture</a:t>
            </a:r>
            <a:endParaRPr lang="en-US" sz="1200" dirty="0">
              <a:solidFill>
                <a:schemeClr val="tx1"/>
              </a:solidFill>
            </a:endParaRPr>
          </a:p>
        </p:txBody>
      </p:sp>
      <p:sp>
        <p:nvSpPr>
          <p:cNvPr id="45" name="TextBox 44"/>
          <p:cNvSpPr txBox="1"/>
          <p:nvPr/>
        </p:nvSpPr>
        <p:spPr>
          <a:xfrm>
            <a:off x="4387981" y="2884171"/>
            <a:ext cx="889987" cy="646331"/>
          </a:xfrm>
          <a:prstGeom prst="rect">
            <a:avLst/>
          </a:prstGeom>
          <a:noFill/>
        </p:spPr>
        <p:txBody>
          <a:bodyPr wrap="none" rtlCol="0">
            <a:spAutoFit/>
          </a:bodyPr>
          <a:lstStyle/>
          <a:p>
            <a:r>
              <a:rPr lang="en-US" sz="1200" b="1" dirty="0" smtClean="0"/>
              <a:t>Restaurant</a:t>
            </a:r>
          </a:p>
          <a:p>
            <a:r>
              <a:rPr lang="en-US" sz="1200" dirty="0" smtClean="0"/>
              <a:t>Redeemed</a:t>
            </a:r>
          </a:p>
          <a:p>
            <a:r>
              <a:rPr lang="en-US" sz="1200" dirty="0" smtClean="0"/>
              <a:t>Etc.</a:t>
            </a:r>
          </a:p>
        </p:txBody>
      </p:sp>
      <p:sp>
        <p:nvSpPr>
          <p:cNvPr id="46" name="TextBox 45"/>
          <p:cNvSpPr txBox="1"/>
          <p:nvPr/>
        </p:nvSpPr>
        <p:spPr>
          <a:xfrm>
            <a:off x="4387981" y="3835204"/>
            <a:ext cx="889987" cy="461665"/>
          </a:xfrm>
          <a:prstGeom prst="rect">
            <a:avLst/>
          </a:prstGeom>
          <a:noFill/>
        </p:spPr>
        <p:txBody>
          <a:bodyPr wrap="none" rtlCol="0">
            <a:spAutoFit/>
          </a:bodyPr>
          <a:lstStyle/>
          <a:p>
            <a:r>
              <a:rPr lang="en-US" sz="1200" b="1" dirty="0" smtClean="0"/>
              <a:t>Restaurant</a:t>
            </a:r>
          </a:p>
          <a:p>
            <a:r>
              <a:rPr lang="en-US" sz="1200" dirty="0" smtClean="0"/>
              <a:t>Expired</a:t>
            </a:r>
          </a:p>
        </p:txBody>
      </p:sp>
    </p:spTree>
    <p:extLst>
      <p:ext uri="{BB962C8B-B14F-4D97-AF65-F5344CB8AC3E}">
        <p14:creationId xmlns:p14="http://schemas.microsoft.com/office/powerpoint/2010/main" val="319449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normAutofit/>
          </a:bodyPr>
          <a:lstStyle/>
          <a:p>
            <a:r>
              <a:rPr lang="en-US" dirty="0" smtClean="0"/>
              <a:t>#11 Removed “Claimed Offers”</a:t>
            </a:r>
            <a:endParaRPr lang="en-US" dirty="0"/>
          </a:p>
        </p:txBody>
      </p:sp>
      <p:sp>
        <p:nvSpPr>
          <p:cNvPr id="3" name="Content Placeholder 2"/>
          <p:cNvSpPr>
            <a:spLocks noGrp="1"/>
          </p:cNvSpPr>
          <p:nvPr>
            <p:ph idx="1"/>
          </p:nvPr>
        </p:nvSpPr>
        <p:spPr>
          <a:xfrm>
            <a:off x="457200" y="1397000"/>
            <a:ext cx="8229600" cy="5177677"/>
          </a:xfrm>
        </p:spPr>
        <p:txBody>
          <a:bodyPr>
            <a:normAutofit/>
          </a:bodyPr>
          <a:lstStyle/>
          <a:p>
            <a:r>
              <a:rPr lang="en-US" dirty="0" smtClean="0"/>
              <a:t>After a user “claims” an offer, remove it from the offers shown in the “Search” or “Near Me” Windows</a:t>
            </a:r>
          </a:p>
          <a:p>
            <a:r>
              <a:rPr lang="en-US" dirty="0" smtClean="0"/>
              <a:t>In other words, once an offer has been claimed, we no longer need to show it to the user</a:t>
            </a:r>
          </a:p>
        </p:txBody>
      </p:sp>
    </p:spTree>
    <p:extLst>
      <p:ext uri="{BB962C8B-B14F-4D97-AF65-F5344CB8AC3E}">
        <p14:creationId xmlns:p14="http://schemas.microsoft.com/office/powerpoint/2010/main" val="19018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normAutofit/>
          </a:bodyPr>
          <a:lstStyle/>
          <a:p>
            <a:r>
              <a:rPr lang="en-US" dirty="0" smtClean="0"/>
              <a:t>#12 Add “Date” option</a:t>
            </a:r>
            <a:endParaRPr lang="en-US" dirty="0"/>
          </a:p>
        </p:txBody>
      </p:sp>
      <p:sp>
        <p:nvSpPr>
          <p:cNvPr id="3" name="Content Placeholder 2"/>
          <p:cNvSpPr>
            <a:spLocks noGrp="1"/>
          </p:cNvSpPr>
          <p:nvPr>
            <p:ph idx="1"/>
          </p:nvPr>
        </p:nvSpPr>
        <p:spPr>
          <a:xfrm>
            <a:off x="457200" y="1397000"/>
            <a:ext cx="8229600" cy="5177677"/>
          </a:xfrm>
        </p:spPr>
        <p:txBody>
          <a:bodyPr>
            <a:normAutofit fontScale="85000" lnSpcReduction="20000"/>
          </a:bodyPr>
          <a:lstStyle/>
          <a:p>
            <a:r>
              <a:rPr lang="en-US" dirty="0" smtClean="0"/>
              <a:t>Add a method for users to choose the date to search for </a:t>
            </a:r>
            <a:r>
              <a:rPr lang="en-US" dirty="0" smtClean="0"/>
              <a:t>offers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NOTE: This needs to be comprehended in the new “filtering” scheme referenced in requirement #21</a:t>
            </a:r>
            <a:endParaRPr lang="en-US" dirty="0" smtClean="0"/>
          </a:p>
        </p:txBody>
      </p:sp>
      <p:grpSp>
        <p:nvGrpSpPr>
          <p:cNvPr id="7" name="Group 6"/>
          <p:cNvGrpSpPr/>
          <p:nvPr/>
        </p:nvGrpSpPr>
        <p:grpSpPr>
          <a:xfrm>
            <a:off x="457200" y="2261325"/>
            <a:ext cx="7970158" cy="3070343"/>
            <a:chOff x="157842" y="2716832"/>
            <a:chExt cx="8909958" cy="3444227"/>
          </a:xfrm>
        </p:grpSpPr>
        <p:pic>
          <p:nvPicPr>
            <p:cNvPr id="4" name="Picture 3"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127" y="2716832"/>
              <a:ext cx="2296151" cy="3444227"/>
            </a:xfrm>
            <a:prstGeom prst="rect">
              <a:avLst/>
            </a:prstGeom>
          </p:spPr>
        </p:pic>
        <p:sp>
          <p:nvSpPr>
            <p:cNvPr id="5" name="Rectangle 4"/>
            <p:cNvSpPr/>
            <p:nvPr/>
          </p:nvSpPr>
          <p:spPr>
            <a:xfrm>
              <a:off x="1582127" y="3171532"/>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590594" y="2853504"/>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Near Me</a:t>
              </a:r>
              <a:endParaRPr lang="en-US" sz="1400" dirty="0">
                <a:solidFill>
                  <a:srgbClr val="FFFFFF"/>
                </a:solidFill>
              </a:endParaRPr>
            </a:p>
          </p:txBody>
        </p:sp>
        <p:sp>
          <p:nvSpPr>
            <p:cNvPr id="16" name="Rounded Rectangle 15"/>
            <p:cNvSpPr/>
            <p:nvPr/>
          </p:nvSpPr>
          <p:spPr>
            <a:xfrm>
              <a:off x="3389848" y="2929084"/>
              <a:ext cx="419100" cy="161632"/>
            </a:xfrm>
            <a:prstGeom prst="roundRect">
              <a:avLst/>
            </a:prstGeom>
            <a:solidFill>
              <a:schemeClr val="accent6">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Map</a:t>
              </a:r>
              <a:endParaRPr lang="en-US" sz="900" dirty="0"/>
            </a:p>
          </p:txBody>
        </p:sp>
        <p:sp>
          <p:nvSpPr>
            <p:cNvPr id="17" name="Rounded Rectangle 16"/>
            <p:cNvSpPr/>
            <p:nvPr/>
          </p:nvSpPr>
          <p:spPr>
            <a:xfrm>
              <a:off x="1618200" y="2929084"/>
              <a:ext cx="625467" cy="161632"/>
            </a:xfrm>
            <a:prstGeom prst="roundRect">
              <a:avLst/>
            </a:prstGeom>
            <a:solidFill>
              <a:schemeClr val="accent6">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Dec 25</a:t>
              </a:r>
              <a:endParaRPr lang="en-US" sz="800" dirty="0"/>
            </a:p>
          </p:txBody>
        </p:sp>
        <p:pic>
          <p:nvPicPr>
            <p:cNvPr id="18" name="Picture 1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261" y="2716832"/>
              <a:ext cx="2296151" cy="3444227"/>
            </a:xfrm>
            <a:prstGeom prst="rect">
              <a:avLst/>
            </a:prstGeom>
          </p:spPr>
        </p:pic>
        <p:sp>
          <p:nvSpPr>
            <p:cNvPr id="19" name="Rectangle 18"/>
            <p:cNvSpPr/>
            <p:nvPr/>
          </p:nvSpPr>
          <p:spPr>
            <a:xfrm>
              <a:off x="4202561" y="3171532"/>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4211028" y="2853504"/>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Select Date</a:t>
              </a:r>
              <a:endParaRPr lang="en-US" sz="1400" dirty="0">
                <a:solidFill>
                  <a:srgbClr val="FFFFFF"/>
                </a:solidFill>
              </a:endParaRPr>
            </a:p>
          </p:txBody>
        </p:sp>
        <p:sp>
          <p:nvSpPr>
            <p:cNvPr id="21" name="Rounded Rectangle 20"/>
            <p:cNvSpPr/>
            <p:nvPr/>
          </p:nvSpPr>
          <p:spPr>
            <a:xfrm>
              <a:off x="6010282" y="2929084"/>
              <a:ext cx="419100" cy="161632"/>
            </a:xfrm>
            <a:prstGeom prst="roundRect">
              <a:avLst/>
            </a:prstGeom>
            <a:solidFill>
              <a:schemeClr val="accent6">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Save</a:t>
              </a:r>
              <a:endParaRPr lang="en-US" sz="900" dirty="0"/>
            </a:p>
          </p:txBody>
        </p:sp>
        <p:pic>
          <p:nvPicPr>
            <p:cNvPr id="23" name="Picture 22"/>
            <p:cNvPicPr>
              <a:picLocks noChangeAspect="1"/>
            </p:cNvPicPr>
            <p:nvPr/>
          </p:nvPicPr>
          <p:blipFill>
            <a:blip r:embed="rId3"/>
            <a:stretch>
              <a:fillRect/>
            </a:stretch>
          </p:blipFill>
          <p:spPr>
            <a:xfrm>
              <a:off x="4207339" y="3171532"/>
              <a:ext cx="2286736" cy="1527468"/>
            </a:xfrm>
            <a:prstGeom prst="rect">
              <a:avLst/>
            </a:prstGeom>
          </p:spPr>
        </p:pic>
        <p:cxnSp>
          <p:nvCxnSpPr>
            <p:cNvPr id="25" name="Straight Arrow Connector 24"/>
            <p:cNvCxnSpPr>
              <a:stCxn id="17" idx="3"/>
            </p:cNvCxnSpPr>
            <p:nvPr/>
          </p:nvCxnSpPr>
          <p:spPr>
            <a:xfrm>
              <a:off x="2243667" y="3009900"/>
              <a:ext cx="2136694" cy="6519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7842" y="2767550"/>
              <a:ext cx="1211943" cy="2246769"/>
            </a:xfrm>
            <a:prstGeom prst="rect">
              <a:avLst/>
            </a:prstGeom>
            <a:noFill/>
          </p:spPr>
          <p:txBody>
            <a:bodyPr wrap="square" rtlCol="0">
              <a:spAutoFit/>
            </a:bodyPr>
            <a:lstStyle/>
            <a:p>
              <a:r>
                <a:rPr lang="en-US" sz="1400" dirty="0" smtClean="0"/>
                <a:t>e.g. “Today”</a:t>
              </a:r>
            </a:p>
            <a:p>
              <a:r>
                <a:rPr lang="en-US" sz="1400" dirty="0" smtClean="0"/>
                <a:t>or 3-character month abbreviation (</a:t>
              </a:r>
              <a:r>
                <a:rPr lang="en-US" sz="1400" dirty="0" err="1" smtClean="0"/>
                <a:t>Jan,Feb,Mar,Apr,May,Jun,Jul,Aug,Sep,Oct,Nov,Dec</a:t>
              </a:r>
              <a:r>
                <a:rPr lang="en-US" sz="1400" dirty="0" smtClean="0"/>
                <a:t>) followed by day</a:t>
              </a:r>
              <a:endParaRPr lang="en-US" sz="1400" dirty="0"/>
            </a:p>
          </p:txBody>
        </p:sp>
        <p:cxnSp>
          <p:nvCxnSpPr>
            <p:cNvPr id="9" name="Straight Arrow Connector 8"/>
            <p:cNvCxnSpPr>
              <a:endCxn id="17" idx="1"/>
            </p:cNvCxnSpPr>
            <p:nvPr/>
          </p:nvCxnSpPr>
          <p:spPr>
            <a:xfrm flipV="1">
              <a:off x="1233714" y="3009900"/>
              <a:ext cx="384486" cy="3737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22" name="Picture 21"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649" y="2716832"/>
              <a:ext cx="2296151" cy="3444227"/>
            </a:xfrm>
            <a:prstGeom prst="rect">
              <a:avLst/>
            </a:prstGeom>
          </p:spPr>
        </p:pic>
        <p:sp>
          <p:nvSpPr>
            <p:cNvPr id="24" name="Rectangle 23"/>
            <p:cNvSpPr/>
            <p:nvPr/>
          </p:nvSpPr>
          <p:spPr>
            <a:xfrm>
              <a:off x="6758949" y="3171532"/>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Box 25"/>
            <p:cNvSpPr txBox="1"/>
            <p:nvPr/>
          </p:nvSpPr>
          <p:spPr>
            <a:xfrm>
              <a:off x="6767416" y="2853504"/>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Search</a:t>
              </a:r>
              <a:endParaRPr lang="en-US" sz="1400" dirty="0">
                <a:solidFill>
                  <a:srgbClr val="FFFFFF"/>
                </a:solidFill>
              </a:endParaRPr>
            </a:p>
          </p:txBody>
        </p:sp>
        <p:sp>
          <p:nvSpPr>
            <p:cNvPr id="28" name="Rounded Rectangle 27"/>
            <p:cNvSpPr/>
            <p:nvPr/>
          </p:nvSpPr>
          <p:spPr>
            <a:xfrm>
              <a:off x="6795022" y="2929084"/>
              <a:ext cx="625467" cy="161632"/>
            </a:xfrm>
            <a:prstGeom prst="roundRect">
              <a:avLst/>
            </a:prstGeom>
            <a:solidFill>
              <a:schemeClr val="accent6">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Dec 25</a:t>
              </a:r>
              <a:endParaRPr lang="en-US" sz="800" dirty="0"/>
            </a:p>
          </p:txBody>
        </p:sp>
        <p:cxnSp>
          <p:nvCxnSpPr>
            <p:cNvPr id="29" name="Straight Arrow Connector 28"/>
            <p:cNvCxnSpPr>
              <a:stCxn id="28" idx="1"/>
            </p:cNvCxnSpPr>
            <p:nvPr/>
          </p:nvCxnSpPr>
          <p:spPr>
            <a:xfrm flipH="1">
              <a:off x="6324600" y="3009900"/>
              <a:ext cx="470422" cy="6519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8256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 Auto sign-in after sign-up</a:t>
            </a:r>
            <a:endParaRPr lang="en-US" dirty="0"/>
          </a:p>
        </p:txBody>
      </p:sp>
      <p:sp>
        <p:nvSpPr>
          <p:cNvPr id="3" name="Content Placeholder 2"/>
          <p:cNvSpPr>
            <a:spLocks noGrp="1"/>
          </p:cNvSpPr>
          <p:nvPr>
            <p:ph idx="1"/>
          </p:nvPr>
        </p:nvSpPr>
        <p:spPr/>
        <p:txBody>
          <a:bodyPr/>
          <a:lstStyle/>
          <a:p>
            <a:r>
              <a:rPr lang="en-US" dirty="0" smtClean="0"/>
              <a:t>If a user signs up via the email, automatically sign them in (do not request them to log in and re-input their password)</a:t>
            </a:r>
            <a:endParaRPr lang="en-US" dirty="0"/>
          </a:p>
        </p:txBody>
      </p:sp>
    </p:spTree>
    <p:extLst>
      <p:ext uri="{BB962C8B-B14F-4D97-AF65-F5344CB8AC3E}">
        <p14:creationId xmlns:p14="http://schemas.microsoft.com/office/powerpoint/2010/main" val="73663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 “Refresh”</a:t>
            </a:r>
            <a:endParaRPr lang="en-US" dirty="0"/>
          </a:p>
        </p:txBody>
      </p:sp>
      <p:sp>
        <p:nvSpPr>
          <p:cNvPr id="3" name="Content Placeholder 2"/>
          <p:cNvSpPr>
            <a:spLocks noGrp="1"/>
          </p:cNvSpPr>
          <p:nvPr>
            <p:ph idx="1"/>
          </p:nvPr>
        </p:nvSpPr>
        <p:spPr/>
        <p:txBody>
          <a:bodyPr>
            <a:normAutofit/>
          </a:bodyPr>
          <a:lstStyle/>
          <a:p>
            <a:r>
              <a:rPr lang="en-US" sz="2400" dirty="0" smtClean="0"/>
              <a:t>If user “pulls down” on list in “near me”, </a:t>
            </a:r>
            <a:r>
              <a:rPr lang="en-US" sz="2400" dirty="0"/>
              <a:t>then refresh: </a:t>
            </a:r>
            <a:r>
              <a:rPr lang="en-US" sz="2400" dirty="0" smtClean="0"/>
              <a:t/>
            </a:r>
            <a:br>
              <a:rPr lang="en-US" sz="2400" dirty="0" smtClean="0"/>
            </a:br>
            <a:r>
              <a:rPr lang="en-US" sz="1800" dirty="0" smtClean="0"/>
              <a:t>http</a:t>
            </a:r>
            <a:r>
              <a:rPr lang="en-US" sz="1800" dirty="0"/>
              <a:t>://</a:t>
            </a:r>
            <a:r>
              <a:rPr lang="en-US" sz="1800" dirty="0" err="1"/>
              <a:t>www.iphonehacks.com</a:t>
            </a:r>
            <a:r>
              <a:rPr lang="en-US" sz="1800" dirty="0"/>
              <a:t>/2012/03/native-apps-pull-to-refresh-</a:t>
            </a:r>
            <a:r>
              <a:rPr lang="en-US" sz="1800" dirty="0" err="1"/>
              <a:t>feature.html</a:t>
            </a:r>
            <a:endParaRPr lang="en-US" sz="1800" dirty="0"/>
          </a:p>
        </p:txBody>
      </p:sp>
      <p:pic>
        <p:nvPicPr>
          <p:cNvPr id="8" name="Picture 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247" y="2716832"/>
            <a:ext cx="2296151" cy="3444227"/>
          </a:xfrm>
          <a:prstGeom prst="rect">
            <a:avLst/>
          </a:prstGeom>
        </p:spPr>
      </p:pic>
      <p:sp>
        <p:nvSpPr>
          <p:cNvPr id="9" name="Rectangle 8"/>
          <p:cNvSpPr/>
          <p:nvPr/>
        </p:nvSpPr>
        <p:spPr>
          <a:xfrm>
            <a:off x="2923247" y="3171532"/>
            <a:ext cx="2296151" cy="2616200"/>
          </a:xfrm>
          <a:prstGeom prst="rect">
            <a:avLst/>
          </a:prstGeom>
          <a:solidFill>
            <a:srgbClr val="E5E6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2931714" y="2853504"/>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Near Me</a:t>
            </a:r>
            <a:endParaRPr lang="en-US" sz="1400" dirty="0">
              <a:solidFill>
                <a:srgbClr val="FFFFFF"/>
              </a:solidFill>
            </a:endParaRPr>
          </a:p>
        </p:txBody>
      </p:sp>
      <p:sp>
        <p:nvSpPr>
          <p:cNvPr id="11" name="Rounded Rectangle 10"/>
          <p:cNvSpPr/>
          <p:nvPr/>
        </p:nvSpPr>
        <p:spPr>
          <a:xfrm>
            <a:off x="4730968" y="2929084"/>
            <a:ext cx="419100" cy="161632"/>
          </a:xfrm>
          <a:prstGeom prst="roundRect">
            <a:avLst/>
          </a:prstGeom>
          <a:solidFill>
            <a:schemeClr val="accent6">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Map</a:t>
            </a:r>
            <a:endParaRPr lang="en-US" sz="900" dirty="0"/>
          </a:p>
        </p:txBody>
      </p:sp>
      <p:sp>
        <p:nvSpPr>
          <p:cNvPr id="12" name="Rounded Rectangle 11"/>
          <p:cNvSpPr/>
          <p:nvPr/>
        </p:nvSpPr>
        <p:spPr>
          <a:xfrm>
            <a:off x="2959320" y="2929084"/>
            <a:ext cx="625467" cy="161632"/>
          </a:xfrm>
          <a:prstGeom prst="roundRect">
            <a:avLst/>
          </a:prstGeom>
          <a:solidFill>
            <a:schemeClr val="accent6">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Dec 25</a:t>
            </a:r>
            <a:endParaRPr lang="en-US" sz="800" dirty="0"/>
          </a:p>
        </p:txBody>
      </p:sp>
      <p:pic>
        <p:nvPicPr>
          <p:cNvPr id="7" name="Picture 6"/>
          <p:cNvPicPr>
            <a:picLocks noChangeAspect="1"/>
          </p:cNvPicPr>
          <p:nvPr/>
        </p:nvPicPr>
        <p:blipFill>
          <a:blip r:embed="rId3"/>
          <a:stretch>
            <a:fillRect/>
          </a:stretch>
        </p:blipFill>
        <p:spPr>
          <a:xfrm>
            <a:off x="2931714" y="3171532"/>
            <a:ext cx="2279985" cy="384468"/>
          </a:xfrm>
          <a:prstGeom prst="rect">
            <a:avLst/>
          </a:prstGeom>
        </p:spPr>
      </p:pic>
      <p:sp>
        <p:nvSpPr>
          <p:cNvPr id="13" name="TextBox 12"/>
          <p:cNvSpPr txBox="1"/>
          <p:nvPr/>
        </p:nvSpPr>
        <p:spPr>
          <a:xfrm>
            <a:off x="5481320" y="3276600"/>
            <a:ext cx="2594994" cy="369332"/>
          </a:xfrm>
          <a:prstGeom prst="rect">
            <a:avLst/>
          </a:prstGeom>
          <a:noFill/>
        </p:spPr>
        <p:txBody>
          <a:bodyPr wrap="none" rtlCol="0">
            <a:spAutoFit/>
          </a:bodyPr>
          <a:lstStyle/>
          <a:p>
            <a:r>
              <a:rPr lang="en-US" dirty="0" smtClean="0"/>
              <a:t>Show if user “pulls down”</a:t>
            </a:r>
            <a:endParaRPr lang="en-US" dirty="0"/>
          </a:p>
        </p:txBody>
      </p:sp>
      <p:cxnSp>
        <p:nvCxnSpPr>
          <p:cNvPr id="15" name="Straight Connector 14"/>
          <p:cNvCxnSpPr/>
          <p:nvPr/>
        </p:nvCxnSpPr>
        <p:spPr>
          <a:xfrm>
            <a:off x="5036820" y="3378200"/>
            <a:ext cx="444500" cy="44966"/>
          </a:xfrm>
          <a:prstGeom prst="line">
            <a:avLst/>
          </a:prstGeom>
          <a:ln w="6350" cmpd="sng">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6281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 Server Communication Problem</a:t>
            </a:r>
            <a:endParaRPr lang="en-US" dirty="0"/>
          </a:p>
        </p:txBody>
      </p:sp>
      <p:sp>
        <p:nvSpPr>
          <p:cNvPr id="3" name="Content Placeholder 2"/>
          <p:cNvSpPr>
            <a:spLocks noGrp="1"/>
          </p:cNvSpPr>
          <p:nvPr>
            <p:ph idx="1"/>
          </p:nvPr>
        </p:nvSpPr>
        <p:spPr/>
        <p:txBody>
          <a:bodyPr>
            <a:noAutofit/>
          </a:bodyPr>
          <a:lstStyle/>
          <a:p>
            <a:r>
              <a:rPr lang="en-US" sz="2400" dirty="0" smtClean="0"/>
              <a:t>Better handling of back-end communication problems:</a:t>
            </a:r>
          </a:p>
          <a:p>
            <a:pPr lvl="1"/>
            <a:r>
              <a:rPr lang="en-US" sz="2000" dirty="0" smtClean="0"/>
              <a:t>Time-out after </a:t>
            </a:r>
            <a:r>
              <a:rPr lang="en-US" sz="2000" u="sng" dirty="0" smtClean="0"/>
              <a:t>10 seconds</a:t>
            </a:r>
          </a:p>
          <a:p>
            <a:pPr lvl="2"/>
            <a:r>
              <a:rPr lang="en-US" sz="1600" dirty="0" smtClean="0"/>
              <a:t>Flurry Event named “Time-out”</a:t>
            </a:r>
          </a:p>
          <a:p>
            <a:pPr lvl="2"/>
            <a:r>
              <a:rPr lang="en-US" sz="1600" dirty="0" smtClean="0"/>
              <a:t>Show Alert Title: “Network Time-out”</a:t>
            </a:r>
          </a:p>
          <a:p>
            <a:pPr lvl="3"/>
            <a:r>
              <a:rPr lang="en-US" sz="1400" dirty="0" smtClean="0"/>
              <a:t>Body: See below</a:t>
            </a:r>
          </a:p>
          <a:p>
            <a:pPr lvl="3"/>
            <a:r>
              <a:rPr lang="en-US" sz="1400" dirty="0" smtClean="0"/>
              <a:t>Button “Dismiss”: Reset the time-out and continue waiting for a response</a:t>
            </a:r>
          </a:p>
          <a:p>
            <a:pPr lvl="3"/>
            <a:r>
              <a:rPr lang="en-US" sz="1400" dirty="0" smtClean="0"/>
              <a:t>Button “Contact Support”</a:t>
            </a:r>
          </a:p>
          <a:p>
            <a:pPr lvl="1"/>
            <a:r>
              <a:rPr lang="en-US" sz="2000" dirty="0" smtClean="0"/>
              <a:t>Empty response:</a:t>
            </a:r>
          </a:p>
          <a:p>
            <a:pPr lvl="2"/>
            <a:r>
              <a:rPr lang="en-US" sz="1600" dirty="0"/>
              <a:t>Flurry Event named </a:t>
            </a:r>
            <a:r>
              <a:rPr lang="en-US" sz="1600" dirty="0" smtClean="0"/>
              <a:t>“Empty back-end response”</a:t>
            </a:r>
            <a:endParaRPr lang="en-US" sz="1600" dirty="0"/>
          </a:p>
          <a:p>
            <a:pPr lvl="2"/>
            <a:r>
              <a:rPr lang="en-US" sz="1600" dirty="0"/>
              <a:t>Show </a:t>
            </a:r>
            <a:r>
              <a:rPr lang="en-US" sz="1600" dirty="0" smtClean="0"/>
              <a:t>Alert Title</a:t>
            </a:r>
            <a:r>
              <a:rPr lang="en-US" sz="1600" dirty="0"/>
              <a:t>: </a:t>
            </a:r>
            <a:r>
              <a:rPr lang="en-US" sz="1600" dirty="0" smtClean="0"/>
              <a:t>“System Error”</a:t>
            </a:r>
          </a:p>
          <a:p>
            <a:pPr lvl="3"/>
            <a:r>
              <a:rPr lang="en-US" sz="1400" dirty="0" smtClean="0"/>
              <a:t>Body: See below</a:t>
            </a:r>
          </a:p>
          <a:p>
            <a:pPr lvl="3"/>
            <a:r>
              <a:rPr lang="en-US" sz="1400" dirty="0" smtClean="0"/>
              <a:t>Button “Dismiss”</a:t>
            </a:r>
          </a:p>
          <a:p>
            <a:pPr lvl="3"/>
            <a:r>
              <a:rPr lang="en-US" sz="1400" dirty="0" smtClean="0"/>
              <a:t>Button “Contact Support”</a:t>
            </a:r>
            <a:endParaRPr lang="en-US" sz="1400" dirty="0"/>
          </a:p>
          <a:p>
            <a:pPr lvl="1"/>
            <a:r>
              <a:rPr lang="en-US" sz="2000" dirty="0" smtClean="0"/>
              <a:t>Other alert details:</a:t>
            </a:r>
          </a:p>
          <a:p>
            <a:pPr lvl="2"/>
            <a:r>
              <a:rPr lang="en-US" sz="1600" dirty="0" smtClean="0"/>
              <a:t>Body: </a:t>
            </a:r>
            <a:r>
              <a:rPr lang="en-US" sz="1600" dirty="0"/>
              <a:t>“We apologize for the inconvenience, but we are having technical difficulties in reaching our servers.  If you receive this frequently, please contact support.</a:t>
            </a:r>
            <a:r>
              <a:rPr lang="en-US" sz="1600" dirty="0" smtClean="0"/>
              <a:t>”</a:t>
            </a:r>
          </a:p>
        </p:txBody>
      </p:sp>
    </p:spTree>
    <p:extLst>
      <p:ext uri="{BB962C8B-B14F-4D97-AF65-F5344CB8AC3E}">
        <p14:creationId xmlns:p14="http://schemas.microsoft.com/office/powerpoint/2010/main" val="357028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 Miles vs. Kilometers</a:t>
            </a:r>
            <a:endParaRPr lang="en-US" dirty="0"/>
          </a:p>
        </p:txBody>
      </p:sp>
      <p:sp>
        <p:nvSpPr>
          <p:cNvPr id="3" name="Content Placeholder 2"/>
          <p:cNvSpPr>
            <a:spLocks noGrp="1"/>
          </p:cNvSpPr>
          <p:nvPr>
            <p:ph idx="1"/>
          </p:nvPr>
        </p:nvSpPr>
        <p:spPr/>
        <p:txBody>
          <a:bodyPr/>
          <a:lstStyle/>
          <a:p>
            <a:r>
              <a:rPr lang="en-US" dirty="0" smtClean="0"/>
              <a:t>If user registers in Canada, show settings “distance” in km instead of “miles”</a:t>
            </a:r>
          </a:p>
          <a:p>
            <a:r>
              <a:rPr lang="en-US" dirty="0" smtClean="0"/>
              <a:t>Determine which to show based on the user registration information (Canada zip-code vs. US zip-code)</a:t>
            </a:r>
            <a:endParaRPr lang="en-US" dirty="0"/>
          </a:p>
        </p:txBody>
      </p:sp>
    </p:spTree>
    <p:extLst>
      <p:ext uri="{BB962C8B-B14F-4D97-AF65-F5344CB8AC3E}">
        <p14:creationId xmlns:p14="http://schemas.microsoft.com/office/powerpoint/2010/main" val="33878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History</a:t>
            </a:r>
            <a:endParaRPr lang="en-US" dirty="0"/>
          </a:p>
        </p:txBody>
      </p:sp>
      <p:sp>
        <p:nvSpPr>
          <p:cNvPr id="3" name="Content Placeholder 2"/>
          <p:cNvSpPr>
            <a:spLocks noGrp="1"/>
          </p:cNvSpPr>
          <p:nvPr>
            <p:ph idx="1"/>
          </p:nvPr>
        </p:nvSpPr>
        <p:spPr/>
        <p:txBody>
          <a:bodyPr>
            <a:normAutofit fontScale="47500" lnSpcReduction="20000"/>
          </a:bodyPr>
          <a:lstStyle/>
          <a:p>
            <a:pPr>
              <a:tabLst>
                <a:tab pos="1028700" algn="l"/>
              </a:tabLst>
            </a:pPr>
            <a:r>
              <a:rPr lang="en-US" sz="1800" dirty="0" smtClean="0"/>
              <a:t>v0.4	#1: updated wording for FB/Twitter Shares and added FB title vs. FB body</a:t>
            </a:r>
            <a:br>
              <a:rPr lang="en-US" sz="1800" dirty="0" smtClean="0"/>
            </a:br>
            <a:r>
              <a:rPr lang="en-US" sz="1800" dirty="0" smtClean="0"/>
              <a:t>	#1: clarified that sharing should occur when an offer is claimed (not redeemed)</a:t>
            </a:r>
            <a:br>
              <a:rPr lang="en-US" sz="1800" dirty="0" smtClean="0"/>
            </a:br>
            <a:r>
              <a:rPr lang="en-US" sz="1800" dirty="0" smtClean="0"/>
              <a:t>	#1: added “?” to sharing with description of message to show</a:t>
            </a:r>
            <a:br>
              <a:rPr lang="en-US" sz="1800" dirty="0" smtClean="0"/>
            </a:br>
            <a:r>
              <a:rPr lang="en-US" sz="1800" dirty="0" smtClean="0"/>
              <a:t>	#1: clarified that login should occur before asking user to link sharing</a:t>
            </a:r>
            <a:br>
              <a:rPr lang="en-US" sz="1800" dirty="0" smtClean="0"/>
            </a:br>
            <a:r>
              <a:rPr lang="en-US" sz="1800" dirty="0"/>
              <a:t>	#2: remove “dismiss” button</a:t>
            </a:r>
            <a:br>
              <a:rPr lang="en-US" sz="1800" dirty="0"/>
            </a:br>
            <a:r>
              <a:rPr lang="en-US" sz="1800" dirty="0" smtClean="0"/>
              <a:t>	#3: changed wording to be consistent with web-page</a:t>
            </a:r>
            <a:br>
              <a:rPr lang="en-US" sz="1800" dirty="0" smtClean="0"/>
            </a:br>
            <a:r>
              <a:rPr lang="en-US" sz="1800" dirty="0" smtClean="0"/>
              <a:t>	#3: added instructions on what to do if they cancel</a:t>
            </a:r>
            <a:br>
              <a:rPr lang="en-US" sz="1800" dirty="0" smtClean="0"/>
            </a:br>
            <a:r>
              <a:rPr lang="en-US" sz="1800" dirty="0" smtClean="0"/>
              <a:t>	#3: removed additional confirmation step when at restaurant</a:t>
            </a:r>
            <a:br>
              <a:rPr lang="en-US" sz="1800" dirty="0" smtClean="0"/>
            </a:br>
            <a:r>
              <a:rPr lang="en-US" sz="1800" dirty="0" smtClean="0"/>
              <a:t>	#3.a: added clarification of field states in the database</a:t>
            </a:r>
            <a:br>
              <a:rPr lang="en-US" sz="1800" dirty="0" smtClean="0"/>
            </a:br>
            <a:r>
              <a:rPr lang="en-US" sz="1800" dirty="0" smtClean="0"/>
              <a:t>	#5: added user email address to “Contact Support” email</a:t>
            </a:r>
            <a:br>
              <a:rPr lang="en-US" sz="1800" dirty="0" smtClean="0"/>
            </a:br>
            <a:r>
              <a:rPr lang="en-US" sz="1800" dirty="0" smtClean="0"/>
              <a:t>	#6: fixed arrow from “confirm”, not “cancel” </a:t>
            </a:r>
            <a:br>
              <a:rPr lang="en-US" sz="1800" dirty="0" smtClean="0"/>
            </a:br>
            <a:r>
              <a:rPr lang="en-US" sz="1800" dirty="0" smtClean="0"/>
              <a:t>	#6: clarified to ask user only if setting is not active</a:t>
            </a:r>
            <a:br>
              <a:rPr lang="en-US" sz="1800" dirty="0" smtClean="0"/>
            </a:br>
            <a:r>
              <a:rPr lang="en-US" sz="1800" dirty="0" smtClean="0"/>
              <a:t>	#7: updated to match web (two options)</a:t>
            </a:r>
            <a:br>
              <a:rPr lang="en-US" sz="1800" dirty="0" smtClean="0"/>
            </a:br>
            <a:r>
              <a:rPr lang="en-US" sz="1800" dirty="0"/>
              <a:t>	#7: updated to 25 miles (not 50 miles)</a:t>
            </a:r>
            <a:br>
              <a:rPr lang="en-US" sz="1800" dirty="0"/>
            </a:br>
            <a:r>
              <a:rPr lang="en-US" sz="1800" dirty="0"/>
              <a:t>	#9: Removed “auto redeemed” button and replaced with “redeemed”</a:t>
            </a:r>
            <a:br>
              <a:rPr lang="en-US" sz="1800" dirty="0"/>
            </a:br>
            <a:r>
              <a:rPr lang="en-US" sz="1800" dirty="0" smtClean="0"/>
              <a:t>	#10: clarified to show “redeemed” or “expired”, but not “redeemed/expired”</a:t>
            </a:r>
            <a:br>
              <a:rPr lang="en-US" sz="1800" dirty="0" smtClean="0"/>
            </a:br>
            <a:r>
              <a:rPr lang="en-US" sz="1800" dirty="0" smtClean="0"/>
              <a:t>	#12: added note that “date” button should be visible from “Search” too</a:t>
            </a:r>
            <a:br>
              <a:rPr lang="en-US" sz="1800" dirty="0" smtClean="0"/>
            </a:br>
            <a:r>
              <a:rPr lang="en-US" sz="1800" dirty="0" smtClean="0"/>
              <a:t>	#13: new – added auto-</a:t>
            </a:r>
            <a:r>
              <a:rPr lang="en-US" sz="1800" dirty="0" err="1" smtClean="0"/>
              <a:t>signin</a:t>
            </a:r>
            <a:r>
              <a:rPr lang="en-US" sz="1800" dirty="0" smtClean="0"/>
              <a:t> after sign-up</a:t>
            </a:r>
            <a:br>
              <a:rPr lang="en-US" sz="1800" dirty="0" smtClean="0"/>
            </a:br>
            <a:r>
              <a:rPr lang="en-US" sz="1800" dirty="0" smtClean="0"/>
              <a:t>	#14: new – added “refresh” pull-down</a:t>
            </a:r>
            <a:br>
              <a:rPr lang="en-US" sz="1800" dirty="0" smtClean="0"/>
            </a:br>
            <a:r>
              <a:rPr lang="en-US" sz="1800" dirty="0" smtClean="0"/>
              <a:t>	#15: new – add better handling of server errors</a:t>
            </a:r>
          </a:p>
          <a:p>
            <a:pPr marL="0" indent="0">
              <a:buNone/>
              <a:tabLst>
                <a:tab pos="1028700" algn="l"/>
              </a:tabLst>
            </a:pPr>
            <a:r>
              <a:rPr lang="en-US" sz="1800" dirty="0" smtClean="0"/>
              <a:t>	#16: new – add requirement on miles vs. kilometers</a:t>
            </a:r>
            <a:br>
              <a:rPr lang="en-US" sz="1800" dirty="0" smtClean="0"/>
            </a:br>
            <a:r>
              <a:rPr lang="en-US" sz="1800" dirty="0"/>
              <a:t>	#17: new – auto-scroll down to next 10 offers	</a:t>
            </a:r>
            <a:endParaRPr lang="en-US" sz="1800" dirty="0" smtClean="0"/>
          </a:p>
          <a:p>
            <a:pPr>
              <a:tabLst>
                <a:tab pos="1028700" algn="l"/>
              </a:tabLst>
            </a:pPr>
            <a:r>
              <a:rPr lang="en-US" sz="1800" dirty="0"/>
              <a:t>v</a:t>
            </a:r>
            <a:r>
              <a:rPr lang="en-US" sz="1800" dirty="0" smtClean="0"/>
              <a:t>0.5</a:t>
            </a:r>
            <a:r>
              <a:rPr lang="en-US" sz="1800" dirty="0"/>
              <a:t>	#</a:t>
            </a:r>
            <a:r>
              <a:rPr lang="en-US" sz="1800" dirty="0" smtClean="0"/>
              <a:t>18: Zip/Postal Code Validation</a:t>
            </a:r>
          </a:p>
          <a:p>
            <a:pPr marL="0" indent="0">
              <a:buNone/>
              <a:tabLst>
                <a:tab pos="1028700" algn="l"/>
              </a:tabLst>
            </a:pPr>
            <a:r>
              <a:rPr lang="en-US" sz="1800" dirty="0" smtClean="0"/>
              <a:t>	#19: New Splash Screen</a:t>
            </a:r>
            <a:br>
              <a:rPr lang="en-US" sz="1800" dirty="0" smtClean="0"/>
            </a:br>
            <a:r>
              <a:rPr lang="en-US" sz="1800" dirty="0" smtClean="0"/>
              <a:t>	#20: Passbook</a:t>
            </a:r>
          </a:p>
          <a:p>
            <a:pPr marL="0" indent="0">
              <a:buNone/>
              <a:tabLst>
                <a:tab pos="1028700" algn="l"/>
              </a:tabLst>
            </a:pPr>
            <a:r>
              <a:rPr lang="en-US" sz="1800" dirty="0"/>
              <a:t>	</a:t>
            </a:r>
            <a:r>
              <a:rPr lang="en-US" sz="1800" dirty="0" smtClean="0"/>
              <a:t>#21: Consolidation of UI</a:t>
            </a:r>
          </a:p>
          <a:p>
            <a:pPr marL="0" indent="0">
              <a:buNone/>
              <a:tabLst>
                <a:tab pos="1028700" algn="l"/>
              </a:tabLst>
            </a:pPr>
            <a:r>
              <a:rPr lang="en-US" sz="1800" dirty="0"/>
              <a:t>	</a:t>
            </a:r>
            <a:r>
              <a:rPr lang="en-US" sz="1800" dirty="0" smtClean="0"/>
              <a:t>#22: Push notification support</a:t>
            </a:r>
          </a:p>
          <a:p>
            <a:pPr marL="0" indent="0">
              <a:buNone/>
              <a:tabLst>
                <a:tab pos="1028700" algn="l"/>
              </a:tabLst>
            </a:pPr>
            <a:r>
              <a:rPr lang="en-US" sz="1800" dirty="0"/>
              <a:t>	</a:t>
            </a:r>
            <a:r>
              <a:rPr lang="en-US" sz="1800" dirty="0" smtClean="0"/>
              <a:t>#23: check-in restricted</a:t>
            </a:r>
          </a:p>
          <a:p>
            <a:pPr marL="0" indent="0">
              <a:buNone/>
              <a:tabLst>
                <a:tab pos="1028700" algn="l"/>
              </a:tabLst>
            </a:pPr>
            <a:r>
              <a:rPr lang="en-US" sz="1800" dirty="0"/>
              <a:t>	</a:t>
            </a:r>
            <a:r>
              <a:rPr lang="en-US" sz="1800" dirty="0" smtClean="0"/>
              <a:t>#24: Search offers before sign-in/up</a:t>
            </a:r>
          </a:p>
          <a:p>
            <a:pPr marL="0" indent="0">
              <a:buNone/>
              <a:tabLst>
                <a:tab pos="1028700" algn="l"/>
              </a:tabLst>
            </a:pPr>
            <a:r>
              <a:rPr lang="en-US" sz="1800" dirty="0"/>
              <a:t>	</a:t>
            </a:r>
            <a:r>
              <a:rPr lang="en-US" sz="1800" dirty="0" smtClean="0"/>
              <a:t>#25: User Sign-up from within app (given #24)</a:t>
            </a:r>
          </a:p>
          <a:p>
            <a:pPr marL="0" indent="0">
              <a:buNone/>
              <a:tabLst>
                <a:tab pos="1028700" algn="l"/>
              </a:tabLst>
            </a:pPr>
            <a:r>
              <a:rPr lang="en-US" sz="1800" dirty="0"/>
              <a:t>	</a:t>
            </a:r>
            <a:r>
              <a:rPr lang="en-US" sz="1800" dirty="0" smtClean="0"/>
              <a:t>#26: New sign-in graphics</a:t>
            </a:r>
          </a:p>
          <a:p>
            <a:pPr marL="0" indent="0">
              <a:buNone/>
              <a:tabLst>
                <a:tab pos="1028700" algn="l"/>
              </a:tabLst>
            </a:pPr>
            <a:r>
              <a:rPr lang="en-US" sz="1800" dirty="0"/>
              <a:t>	</a:t>
            </a:r>
            <a:r>
              <a:rPr lang="en-US" sz="1800" dirty="0" smtClean="0"/>
              <a:t>#27: Show “Loading offers” instead of blank blip</a:t>
            </a:r>
          </a:p>
          <a:p>
            <a:pPr marL="0" indent="0">
              <a:buNone/>
              <a:tabLst>
                <a:tab pos="1028700" algn="l"/>
              </a:tabLst>
            </a:pPr>
            <a:r>
              <a:rPr lang="en-US" sz="1800" dirty="0"/>
              <a:t>	</a:t>
            </a:r>
            <a:r>
              <a:rPr lang="en-US" sz="1800" dirty="0" smtClean="0"/>
              <a:t>#28: </a:t>
            </a:r>
            <a:r>
              <a:rPr lang="en-US" sz="1800" dirty="0" err="1" smtClean="0"/>
              <a:t>iPad</a:t>
            </a:r>
            <a:r>
              <a:rPr lang="en-US" sz="1800" dirty="0" smtClean="0"/>
              <a:t> version</a:t>
            </a:r>
          </a:p>
          <a:p>
            <a:pPr marL="0" indent="0">
              <a:buNone/>
              <a:tabLst>
                <a:tab pos="1028700" algn="l"/>
              </a:tabLst>
            </a:pPr>
            <a:r>
              <a:rPr lang="en-US" sz="1800" dirty="0"/>
              <a:t>	</a:t>
            </a:r>
            <a:r>
              <a:rPr lang="en-US" sz="1800" dirty="0" smtClean="0"/>
              <a:t>#29: Move </a:t>
            </a:r>
            <a:r>
              <a:rPr lang="en-US" sz="1800" dirty="0" err="1" smtClean="0"/>
              <a:t>Ts</a:t>
            </a:r>
            <a:r>
              <a:rPr lang="en-US" sz="1800" dirty="0" smtClean="0"/>
              <a:t> and Cs down</a:t>
            </a:r>
          </a:p>
          <a:p>
            <a:pPr marL="0" indent="0">
              <a:buNone/>
              <a:tabLst>
                <a:tab pos="1028700" algn="l"/>
              </a:tabLst>
            </a:pPr>
            <a:r>
              <a:rPr lang="en-US" sz="1800" dirty="0"/>
              <a:t>	</a:t>
            </a:r>
            <a:r>
              <a:rPr lang="en-US" sz="1800" dirty="0" smtClean="0"/>
              <a:t>#30: Asynchronous auto-</a:t>
            </a:r>
            <a:r>
              <a:rPr lang="en-US" sz="1800" dirty="0" err="1" smtClean="0"/>
              <a:t>checkin</a:t>
            </a:r>
            <a:endParaRPr lang="en-US" sz="1800" dirty="0" smtClean="0"/>
          </a:p>
        </p:txBody>
      </p:sp>
    </p:spTree>
    <p:extLst>
      <p:ext uri="{BB962C8B-B14F-4D97-AF65-F5344CB8AC3E}">
        <p14:creationId xmlns:p14="http://schemas.microsoft.com/office/powerpoint/2010/main" val="1552945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 Auto scroll down offers</a:t>
            </a:r>
            <a:endParaRPr lang="en-US" dirty="0"/>
          </a:p>
        </p:txBody>
      </p:sp>
      <p:sp>
        <p:nvSpPr>
          <p:cNvPr id="3" name="Content Placeholder 2"/>
          <p:cNvSpPr>
            <a:spLocks noGrp="1"/>
          </p:cNvSpPr>
          <p:nvPr>
            <p:ph idx="1"/>
          </p:nvPr>
        </p:nvSpPr>
        <p:spPr/>
        <p:txBody>
          <a:bodyPr/>
          <a:lstStyle/>
          <a:p>
            <a:r>
              <a:rPr lang="en-US" dirty="0" smtClean="0"/>
              <a:t>When the user scrolls to the bottom of the page, automatically load the next 10 offers (rather than ask them to push a button)</a:t>
            </a:r>
          </a:p>
          <a:p>
            <a:r>
              <a:rPr lang="en-US" dirty="0" smtClean="0"/>
              <a:t>In other words, when the user hits the bottom of the screen, have the app automatically perform the function that would have occurred if the user had pushed the button to show the next 10 offers</a:t>
            </a:r>
            <a:endParaRPr lang="en-US" dirty="0"/>
          </a:p>
        </p:txBody>
      </p:sp>
    </p:spTree>
    <p:extLst>
      <p:ext uri="{BB962C8B-B14F-4D97-AF65-F5344CB8AC3E}">
        <p14:creationId xmlns:p14="http://schemas.microsoft.com/office/powerpoint/2010/main" val="4102369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 Zip/Postal Code Validation</a:t>
            </a:r>
            <a:endParaRPr lang="en-US" dirty="0"/>
          </a:p>
        </p:txBody>
      </p:sp>
      <p:sp>
        <p:nvSpPr>
          <p:cNvPr id="3" name="Content Placeholder 2"/>
          <p:cNvSpPr>
            <a:spLocks noGrp="1"/>
          </p:cNvSpPr>
          <p:nvPr>
            <p:ph idx="1"/>
          </p:nvPr>
        </p:nvSpPr>
        <p:spPr/>
        <p:txBody>
          <a:bodyPr/>
          <a:lstStyle/>
          <a:p>
            <a:r>
              <a:rPr lang="en-US" dirty="0" smtClean="0"/>
              <a:t>We need to add zip/postal code validation to the mobile apps.</a:t>
            </a:r>
            <a:endParaRPr lang="en-US" dirty="0"/>
          </a:p>
        </p:txBody>
      </p:sp>
    </p:spTree>
    <p:extLst>
      <p:ext uri="{BB962C8B-B14F-4D97-AF65-F5344CB8AC3E}">
        <p14:creationId xmlns:p14="http://schemas.microsoft.com/office/powerpoint/2010/main" val="107979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 New Splash Screen</a:t>
            </a:r>
            <a:endParaRPr lang="en-US" dirty="0"/>
          </a:p>
        </p:txBody>
      </p:sp>
      <p:sp>
        <p:nvSpPr>
          <p:cNvPr id="3" name="Content Placeholder 2"/>
          <p:cNvSpPr>
            <a:spLocks noGrp="1"/>
          </p:cNvSpPr>
          <p:nvPr>
            <p:ph idx="1"/>
          </p:nvPr>
        </p:nvSpPr>
        <p:spPr/>
        <p:txBody>
          <a:bodyPr/>
          <a:lstStyle/>
          <a:p>
            <a:r>
              <a:rPr lang="en-US" dirty="0" smtClean="0"/>
              <a:t>We want to replace the splash screen on both apps to reflect our new logo and fresher branding</a:t>
            </a:r>
            <a:endParaRPr lang="en-US" dirty="0"/>
          </a:p>
        </p:txBody>
      </p:sp>
      <p:pic>
        <p:nvPicPr>
          <p:cNvPr id="4" name="Picture 3"/>
          <p:cNvPicPr>
            <a:picLocks noChangeAspect="1"/>
          </p:cNvPicPr>
          <p:nvPr/>
        </p:nvPicPr>
        <p:blipFill>
          <a:blip r:embed="rId2"/>
          <a:stretch>
            <a:fillRect/>
          </a:stretch>
        </p:blipFill>
        <p:spPr>
          <a:xfrm>
            <a:off x="3293533" y="2832056"/>
            <a:ext cx="2587258" cy="3594143"/>
          </a:xfrm>
          <a:prstGeom prst="rect">
            <a:avLst/>
          </a:prstGeom>
        </p:spPr>
      </p:pic>
    </p:spTree>
    <p:extLst>
      <p:ext uri="{BB962C8B-B14F-4D97-AF65-F5344CB8AC3E}">
        <p14:creationId xmlns:p14="http://schemas.microsoft.com/office/powerpoint/2010/main" val="3168529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 Passbook Integration</a:t>
            </a:r>
            <a:endParaRPr lang="en-US" dirty="0"/>
          </a:p>
        </p:txBody>
      </p:sp>
      <p:sp>
        <p:nvSpPr>
          <p:cNvPr id="3" name="Content Placeholder 2"/>
          <p:cNvSpPr>
            <a:spLocks noGrp="1"/>
          </p:cNvSpPr>
          <p:nvPr>
            <p:ph idx="1"/>
          </p:nvPr>
        </p:nvSpPr>
        <p:spPr/>
        <p:txBody>
          <a:bodyPr/>
          <a:lstStyle/>
          <a:p>
            <a:r>
              <a:rPr lang="en-US" dirty="0" smtClean="0"/>
              <a:t>Allow the option for users to upload claimed offers to Passbook</a:t>
            </a:r>
          </a:p>
          <a:p>
            <a:r>
              <a:rPr lang="en-US" dirty="0" smtClean="0"/>
              <a:t>The offers should support geo-location, such that the offer creates a notification when they arrive at the restaurant</a:t>
            </a:r>
            <a:endParaRPr lang="en-US" dirty="0"/>
          </a:p>
        </p:txBody>
      </p:sp>
    </p:spTree>
    <p:extLst>
      <p:ext uri="{BB962C8B-B14F-4D97-AF65-F5344CB8AC3E}">
        <p14:creationId xmlns:p14="http://schemas.microsoft.com/office/powerpoint/2010/main" val="410166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#21 - Consolidation and Simplification of UI</a:t>
            </a:r>
            <a:endParaRPr lang="en-US" sz="36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Remove bar from bottom of screen</a:t>
            </a:r>
          </a:p>
          <a:p>
            <a:pPr marL="514350" indent="-514350">
              <a:buFont typeface="+mj-lt"/>
              <a:buAutoNum type="arabicPeriod"/>
            </a:pPr>
            <a:r>
              <a:rPr lang="en-US" dirty="0" smtClean="0"/>
              <a:t>Move settings icon to be in the title bar</a:t>
            </a:r>
          </a:p>
          <a:p>
            <a:pPr marL="514350" indent="-514350">
              <a:buFont typeface="+mj-lt"/>
              <a:buAutoNum type="arabicPeriod"/>
            </a:pPr>
            <a:r>
              <a:rPr lang="en-US" dirty="0" smtClean="0"/>
              <a:t>Add mechanism to display a set of filters:</a:t>
            </a:r>
          </a:p>
          <a:p>
            <a:pPr marL="971550" lvl="1" indent="-514350">
              <a:buFont typeface="+mj-lt"/>
              <a:buAutoNum type="arabicPeriod"/>
            </a:pPr>
            <a:r>
              <a:rPr lang="en-US" dirty="0" smtClean="0"/>
              <a:t>Date</a:t>
            </a:r>
          </a:p>
          <a:p>
            <a:pPr marL="971550" lvl="1" indent="-514350">
              <a:buFont typeface="+mj-lt"/>
              <a:buAutoNum type="arabicPeriod"/>
            </a:pPr>
            <a:r>
              <a:rPr lang="en-US" dirty="0" smtClean="0"/>
              <a:t>Meal (breakfast, lunch, drinks, dinner)</a:t>
            </a:r>
          </a:p>
          <a:p>
            <a:pPr marL="971550" lvl="1" indent="-514350">
              <a:buFont typeface="+mj-lt"/>
              <a:buAutoNum type="arabicPeriod"/>
            </a:pPr>
            <a:r>
              <a:rPr lang="en-US" dirty="0" smtClean="0"/>
              <a:t>Cuisine Type (Fine, Fast, Food, Drink)</a:t>
            </a:r>
          </a:p>
          <a:p>
            <a:pPr marL="971550" lvl="1" indent="-514350">
              <a:buFont typeface="+mj-lt"/>
              <a:buAutoNum type="arabicPeriod"/>
            </a:pPr>
            <a:r>
              <a:rPr lang="en-US" dirty="0" smtClean="0"/>
              <a:t>Features in current “Search” bar (restaurant name, city/state/zip)</a:t>
            </a:r>
          </a:p>
          <a:p>
            <a:pPr marL="514350" indent="-514350">
              <a:buFont typeface="+mj-lt"/>
              <a:buAutoNum type="arabicPeriod"/>
            </a:pPr>
            <a:r>
              <a:rPr lang="en-US" dirty="0" smtClean="0"/>
              <a:t>Need intuitive way to add “My Offers”</a:t>
            </a:r>
            <a:endParaRPr lang="en-US" dirty="0"/>
          </a:p>
        </p:txBody>
      </p:sp>
    </p:spTree>
    <p:extLst>
      <p:ext uri="{BB962C8B-B14F-4D97-AF65-F5344CB8AC3E}">
        <p14:creationId xmlns:p14="http://schemas.microsoft.com/office/powerpoint/2010/main" val="256623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 Push Notifications</a:t>
            </a:r>
            <a:endParaRPr lang="en-US" dirty="0"/>
          </a:p>
        </p:txBody>
      </p:sp>
      <p:sp>
        <p:nvSpPr>
          <p:cNvPr id="3" name="Content Placeholder 2"/>
          <p:cNvSpPr>
            <a:spLocks noGrp="1"/>
          </p:cNvSpPr>
          <p:nvPr>
            <p:ph idx="1"/>
          </p:nvPr>
        </p:nvSpPr>
        <p:spPr/>
        <p:txBody>
          <a:bodyPr/>
          <a:lstStyle/>
          <a:p>
            <a:r>
              <a:rPr lang="en-US" dirty="0" smtClean="0"/>
              <a:t>Add support to send push notifications to the device</a:t>
            </a:r>
          </a:p>
          <a:p>
            <a:r>
              <a:rPr lang="en-US" dirty="0" smtClean="0"/>
              <a:t>Also need to setup a push notifications </a:t>
            </a:r>
            <a:r>
              <a:rPr lang="en-US" dirty="0" smtClean="0"/>
              <a:t>server</a:t>
            </a:r>
          </a:p>
          <a:p>
            <a:r>
              <a:rPr lang="en-US" dirty="0" smtClean="0"/>
              <a:t>Push notification server will need a method to be accessed from our email system (</a:t>
            </a:r>
            <a:r>
              <a:rPr lang="en-US" dirty="0" err="1" smtClean="0"/>
              <a:t>Silverpop</a:t>
            </a:r>
            <a:r>
              <a:rPr lang="en-US" dirty="0" smtClean="0"/>
              <a:t>)</a:t>
            </a:r>
            <a:endParaRPr lang="en-US" dirty="0"/>
          </a:p>
        </p:txBody>
      </p:sp>
    </p:spTree>
    <p:extLst>
      <p:ext uri="{BB962C8B-B14F-4D97-AF65-F5344CB8AC3E}">
        <p14:creationId xmlns:p14="http://schemas.microsoft.com/office/powerpoint/2010/main" val="102915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 Check-In Restriction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Check-ins should occur automatically</a:t>
            </a:r>
          </a:p>
          <a:p>
            <a:r>
              <a:rPr lang="en-US" dirty="0" smtClean="0"/>
              <a:t>As a back-up users can check-in manually (this capability is already present)</a:t>
            </a:r>
          </a:p>
          <a:p>
            <a:r>
              <a:rPr lang="en-US" dirty="0" smtClean="0"/>
              <a:t>We want to restrict this only be allowed in the time window:</a:t>
            </a:r>
          </a:p>
          <a:p>
            <a:pPr lvl="1"/>
            <a:r>
              <a:rPr lang="en-US" dirty="0" smtClean="0"/>
              <a:t>15 min before the offer period starts</a:t>
            </a:r>
          </a:p>
          <a:p>
            <a:pPr lvl="1"/>
            <a:r>
              <a:rPr lang="en-US" dirty="0" smtClean="0"/>
              <a:t>2 hours after the claim period ends (this is to allow sufficient time for a customer to finish their meal and pay)</a:t>
            </a:r>
          </a:p>
          <a:p>
            <a:r>
              <a:rPr lang="en-US" dirty="0" smtClean="0"/>
              <a:t>This will require coordination with our team responsible for web-services (which currently does the validity check)</a:t>
            </a:r>
          </a:p>
          <a:p>
            <a:r>
              <a:rPr lang="en-US" dirty="0" smtClean="0"/>
              <a:t>If the offer is </a:t>
            </a:r>
            <a:r>
              <a:rPr lang="en-US" dirty="0" smtClean="0"/>
              <a:t>before the valid time </a:t>
            </a:r>
            <a:r>
              <a:rPr lang="en-US" dirty="0" smtClean="0"/>
              <a:t>period, please display:</a:t>
            </a:r>
          </a:p>
          <a:p>
            <a:pPr lvl="1"/>
            <a:r>
              <a:rPr lang="en-US" dirty="0" smtClean="0"/>
              <a:t>The offer is not valid </a:t>
            </a:r>
            <a:r>
              <a:rPr lang="en-US" dirty="0" smtClean="0"/>
              <a:t>yet</a:t>
            </a:r>
          </a:p>
          <a:p>
            <a:r>
              <a:rPr lang="en-US" dirty="0" smtClean="0"/>
              <a:t>If the offer is after, please tie into the v1.5 functionality that asks if they attended an offer instead:</a:t>
            </a:r>
          </a:p>
          <a:p>
            <a:pPr lvl="1"/>
            <a:r>
              <a:rPr lang="en-US" dirty="0" smtClean="0"/>
              <a:t>i.e. “We hope you enjoyed your visit to…”  “Were you able to attend?”</a:t>
            </a:r>
            <a:endParaRPr lang="en-US" dirty="0" smtClean="0"/>
          </a:p>
        </p:txBody>
      </p:sp>
    </p:spTree>
    <p:extLst>
      <p:ext uri="{BB962C8B-B14F-4D97-AF65-F5344CB8AC3E}">
        <p14:creationId xmlns:p14="http://schemas.microsoft.com/office/powerpoint/2010/main" val="364746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noAutofit/>
          </a:bodyPr>
          <a:lstStyle/>
          <a:p>
            <a:r>
              <a:rPr lang="en-US" dirty="0" smtClean="0"/>
              <a:t>#24 - View offers before sign-up</a:t>
            </a:r>
            <a:endParaRPr lang="en-US" dirty="0"/>
          </a:p>
        </p:txBody>
      </p:sp>
      <p:sp>
        <p:nvSpPr>
          <p:cNvPr id="4" name="Content Placeholder 3"/>
          <p:cNvSpPr>
            <a:spLocks noGrp="1"/>
          </p:cNvSpPr>
          <p:nvPr>
            <p:ph idx="1"/>
          </p:nvPr>
        </p:nvSpPr>
        <p:spPr>
          <a:xfrm>
            <a:off x="457200" y="1600200"/>
            <a:ext cx="5104063" cy="4525963"/>
          </a:xfrm>
        </p:spPr>
        <p:txBody>
          <a:bodyPr>
            <a:normAutofit lnSpcReduction="10000"/>
          </a:bodyPr>
          <a:lstStyle/>
          <a:p>
            <a:r>
              <a:rPr lang="en-US" dirty="0" smtClean="0"/>
              <a:t>Support bottom bar if not already done in v1.6 (it was optional)</a:t>
            </a:r>
          </a:p>
          <a:p>
            <a:pPr lvl="1"/>
            <a:r>
              <a:rPr lang="en-US" dirty="0" smtClean="0"/>
              <a:t>If user pushes “find deals” without any input, then please search near the current location (e.g. “Near Me” functionality)</a:t>
            </a:r>
          </a:p>
          <a:p>
            <a:pPr lvl="1"/>
            <a:r>
              <a:rPr lang="en-US" dirty="0" smtClean="0"/>
              <a:t>Otherwise, please use input criteria </a:t>
            </a:r>
          </a:p>
          <a:p>
            <a:endParaRPr lang="en-US" dirty="0"/>
          </a:p>
        </p:txBody>
      </p:sp>
      <p:pic>
        <p:nvPicPr>
          <p:cNvPr id="5" name="Picture 4" descr="Screen Shot 2012-09-14 at 8.23.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734" y="1600200"/>
            <a:ext cx="3190939" cy="4148221"/>
          </a:xfrm>
          <a:prstGeom prst="rect">
            <a:avLst/>
          </a:prstGeom>
        </p:spPr>
      </p:pic>
    </p:spTree>
    <p:extLst>
      <p:ext uri="{BB962C8B-B14F-4D97-AF65-F5344CB8AC3E}">
        <p14:creationId xmlns:p14="http://schemas.microsoft.com/office/powerpoint/2010/main" val="48709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#25 – User sign-in/sign-up</a:t>
            </a:r>
            <a:endParaRPr lang="en-US" dirty="0"/>
          </a:p>
        </p:txBody>
      </p:sp>
      <p:sp>
        <p:nvSpPr>
          <p:cNvPr id="3" name="Content Placeholder 2"/>
          <p:cNvSpPr>
            <a:spLocks noGrp="1"/>
          </p:cNvSpPr>
          <p:nvPr>
            <p:ph idx="1"/>
          </p:nvPr>
        </p:nvSpPr>
        <p:spPr/>
        <p:txBody>
          <a:bodyPr/>
          <a:lstStyle/>
          <a:p>
            <a:r>
              <a:rPr lang="en-US" dirty="0"/>
              <a:t>Since the app can now be used before sign-in/sign-up, please add the ability for the user to sign-up in the new </a:t>
            </a:r>
            <a:r>
              <a:rPr lang="en-US" dirty="0" smtClean="0"/>
              <a:t>UI</a:t>
            </a:r>
          </a:p>
          <a:p>
            <a:r>
              <a:rPr lang="en-US" dirty="0" smtClean="0"/>
              <a:t>If they do not do this before trying to view “my offers” or “claim” a new offer, then direct them to the sign-in/sign-up screen automatically</a:t>
            </a:r>
          </a:p>
          <a:p>
            <a:endParaRPr lang="en-US" dirty="0"/>
          </a:p>
        </p:txBody>
      </p:sp>
    </p:spTree>
    <p:extLst>
      <p:ext uri="{BB962C8B-B14F-4D97-AF65-F5344CB8AC3E}">
        <p14:creationId xmlns:p14="http://schemas.microsoft.com/office/powerpoint/2010/main" val="4054257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 New Sign-in Screens</a:t>
            </a:r>
            <a:endParaRPr lang="en-US" dirty="0"/>
          </a:p>
        </p:txBody>
      </p:sp>
      <p:pic>
        <p:nvPicPr>
          <p:cNvPr id="4" name="Picture 3"/>
          <p:cNvPicPr>
            <a:picLocks noChangeAspect="1"/>
          </p:cNvPicPr>
          <p:nvPr/>
        </p:nvPicPr>
        <p:blipFill>
          <a:blip r:embed="rId2"/>
          <a:stretch>
            <a:fillRect/>
          </a:stretch>
        </p:blipFill>
        <p:spPr>
          <a:xfrm>
            <a:off x="304800" y="2012191"/>
            <a:ext cx="3256119" cy="4024542"/>
          </a:xfrm>
          <a:prstGeom prst="rect">
            <a:avLst/>
          </a:prstGeom>
        </p:spPr>
      </p:pic>
      <p:sp>
        <p:nvSpPr>
          <p:cNvPr id="5" name="TextBox 4"/>
          <p:cNvSpPr txBox="1"/>
          <p:nvPr/>
        </p:nvSpPr>
        <p:spPr>
          <a:xfrm>
            <a:off x="301268" y="1559467"/>
            <a:ext cx="3259651" cy="369332"/>
          </a:xfrm>
          <a:prstGeom prst="rect">
            <a:avLst/>
          </a:prstGeom>
          <a:noFill/>
        </p:spPr>
        <p:txBody>
          <a:bodyPr wrap="none" rtlCol="0">
            <a:spAutoFit/>
          </a:bodyPr>
          <a:lstStyle/>
          <a:p>
            <a:r>
              <a:rPr lang="en-US" dirty="0" smtClean="0"/>
              <a:t>If they search offers, then sign-in</a:t>
            </a:r>
            <a:endParaRPr lang="en-US" dirty="0"/>
          </a:p>
        </p:txBody>
      </p:sp>
      <p:pic>
        <p:nvPicPr>
          <p:cNvPr id="6" name="Picture 5"/>
          <p:cNvPicPr>
            <a:picLocks noChangeAspect="1"/>
          </p:cNvPicPr>
          <p:nvPr/>
        </p:nvPicPr>
        <p:blipFill>
          <a:blip r:embed="rId3"/>
          <a:stretch>
            <a:fillRect/>
          </a:stretch>
        </p:blipFill>
        <p:spPr>
          <a:xfrm>
            <a:off x="4002030" y="2012191"/>
            <a:ext cx="3661639" cy="3674532"/>
          </a:xfrm>
          <a:prstGeom prst="rect">
            <a:avLst/>
          </a:prstGeom>
        </p:spPr>
      </p:pic>
      <p:sp>
        <p:nvSpPr>
          <p:cNvPr id="7" name="TextBox 6"/>
          <p:cNvSpPr txBox="1"/>
          <p:nvPr/>
        </p:nvSpPr>
        <p:spPr>
          <a:xfrm>
            <a:off x="4002030" y="1559467"/>
            <a:ext cx="4276306" cy="369332"/>
          </a:xfrm>
          <a:prstGeom prst="rect">
            <a:avLst/>
          </a:prstGeom>
          <a:noFill/>
        </p:spPr>
        <p:txBody>
          <a:bodyPr wrap="none" rtlCol="0">
            <a:spAutoFit/>
          </a:bodyPr>
          <a:lstStyle/>
          <a:p>
            <a:r>
              <a:rPr lang="en-US" dirty="0" smtClean="0"/>
              <a:t>If they click “email sign-in” from first screen</a:t>
            </a:r>
            <a:endParaRPr lang="en-US" dirty="0"/>
          </a:p>
        </p:txBody>
      </p:sp>
    </p:spTree>
    <p:extLst>
      <p:ext uri="{BB962C8B-B14F-4D97-AF65-F5344CB8AC3E}">
        <p14:creationId xmlns:p14="http://schemas.microsoft.com/office/powerpoint/2010/main" val="275207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Art</a:t>
            </a:r>
            <a:endParaRPr lang="en-US" dirty="0"/>
          </a:p>
        </p:txBody>
      </p:sp>
      <p:sp>
        <p:nvSpPr>
          <p:cNvPr id="3" name="Content Placeholder 2"/>
          <p:cNvSpPr>
            <a:spLocks noGrp="1"/>
          </p:cNvSpPr>
          <p:nvPr>
            <p:ph idx="1"/>
          </p:nvPr>
        </p:nvSpPr>
        <p:spPr/>
        <p:txBody>
          <a:bodyPr>
            <a:normAutofit fontScale="92500"/>
          </a:bodyPr>
          <a:lstStyle/>
          <a:p>
            <a:r>
              <a:rPr lang="en-US" dirty="0" smtClean="0"/>
              <a:t>Please note that the artwork shown in the following pages is for illustration</a:t>
            </a:r>
          </a:p>
          <a:p>
            <a:r>
              <a:rPr lang="en-US" dirty="0" smtClean="0"/>
              <a:t>Some items, like buttons (“Back”, date, etc.), spinning wheel, etc. are not meant to be copied exactly.</a:t>
            </a:r>
          </a:p>
          <a:p>
            <a:r>
              <a:rPr lang="en-US" dirty="0" smtClean="0"/>
              <a:t>Please use standard iPhone artwork when possible, and match existing buttons and colors to the existing app</a:t>
            </a:r>
          </a:p>
          <a:p>
            <a:r>
              <a:rPr lang="en-US" u="sng" dirty="0" smtClean="0"/>
              <a:t>We will provide updates to some of the artwork </a:t>
            </a:r>
            <a:endParaRPr lang="en-US" u="sng" dirty="0"/>
          </a:p>
        </p:txBody>
      </p:sp>
    </p:spTree>
    <p:extLst>
      <p:ext uri="{BB962C8B-B14F-4D97-AF65-F5344CB8AC3E}">
        <p14:creationId xmlns:p14="http://schemas.microsoft.com/office/powerpoint/2010/main" val="198344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#27 – Show “Loading Offers” instead of flashing a blank screen while offers are loading</a:t>
            </a:r>
            <a:endParaRPr lang="en-US" sz="3200" dirty="0"/>
          </a:p>
        </p:txBody>
      </p:sp>
      <p:sp>
        <p:nvSpPr>
          <p:cNvPr id="3" name="Content Placeholder 2"/>
          <p:cNvSpPr>
            <a:spLocks noGrp="1"/>
          </p:cNvSpPr>
          <p:nvPr>
            <p:ph idx="1"/>
          </p:nvPr>
        </p:nvSpPr>
        <p:spPr/>
        <p:txBody>
          <a:bodyPr/>
          <a:lstStyle/>
          <a:p>
            <a:r>
              <a:rPr lang="en-US" dirty="0" smtClean="0"/>
              <a:t>If the user changes the zip-code radius and then goes to “Near Me”, the app currently flashes a blank screen while loading, which looks very awkward</a:t>
            </a:r>
          </a:p>
          <a:p>
            <a:r>
              <a:rPr lang="en-US" dirty="0" smtClean="0"/>
              <a:t>Please change to show “Loading Offers” instead.</a:t>
            </a:r>
            <a:endParaRPr lang="en-US" dirty="0"/>
          </a:p>
        </p:txBody>
      </p:sp>
    </p:spTree>
    <p:extLst>
      <p:ext uri="{BB962C8B-B14F-4D97-AF65-F5344CB8AC3E}">
        <p14:creationId xmlns:p14="http://schemas.microsoft.com/office/powerpoint/2010/main" val="1883593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 please create an </a:t>
            </a:r>
            <a:r>
              <a:rPr lang="en-US" dirty="0" err="1" smtClean="0"/>
              <a:t>iPad</a:t>
            </a:r>
            <a:r>
              <a:rPr lang="en-US" dirty="0" smtClean="0"/>
              <a:t> version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0282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#29 – Move </a:t>
            </a:r>
            <a:r>
              <a:rPr lang="en-US" dirty="0" err="1" smtClean="0"/>
              <a:t>Ts</a:t>
            </a:r>
            <a:r>
              <a:rPr lang="en-US" dirty="0" smtClean="0"/>
              <a:t> &amp; Cs to bottom of offer</a:t>
            </a:r>
            <a:endParaRPr lang="en-US" dirty="0"/>
          </a:p>
        </p:txBody>
      </p:sp>
      <p:sp>
        <p:nvSpPr>
          <p:cNvPr id="3" name="Content Placeholder 2"/>
          <p:cNvSpPr>
            <a:spLocks noGrp="1"/>
          </p:cNvSpPr>
          <p:nvPr>
            <p:ph idx="1"/>
          </p:nvPr>
        </p:nvSpPr>
        <p:spPr/>
        <p:txBody>
          <a:bodyPr/>
          <a:lstStyle/>
          <a:p>
            <a:r>
              <a:rPr lang="en-US" dirty="0" smtClean="0"/>
              <a:t>Goal is to show enter </a:t>
            </a:r>
            <a:r>
              <a:rPr lang="en-US" dirty="0" err="1" smtClean="0"/>
              <a:t>Ts</a:t>
            </a:r>
            <a:r>
              <a:rPr lang="en-US" dirty="0" smtClean="0"/>
              <a:t> &amp; Cs if desired, but not obscure the action oriented buttons.</a:t>
            </a:r>
          </a:p>
          <a:p>
            <a:r>
              <a:rPr lang="en-US" dirty="0" smtClean="0"/>
              <a:t>Thus, the user can scroll if they want to see them all, but it won’t hurt the user experience.</a:t>
            </a:r>
            <a:endParaRPr lang="en-US" dirty="0"/>
          </a:p>
        </p:txBody>
      </p:sp>
    </p:spTree>
    <p:extLst>
      <p:ext uri="{BB962C8B-B14F-4D97-AF65-F5344CB8AC3E}">
        <p14:creationId xmlns:p14="http://schemas.microsoft.com/office/powerpoint/2010/main" val="3584909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#30 – Auto-</a:t>
            </a:r>
            <a:r>
              <a:rPr lang="en-US" dirty="0" err="1" smtClean="0"/>
              <a:t>checkin</a:t>
            </a:r>
            <a:r>
              <a:rPr lang="en-US" dirty="0" smtClean="0"/>
              <a:t> </a:t>
            </a:r>
            <a:r>
              <a:rPr lang="en-US" dirty="0" err="1" smtClean="0"/>
              <a:t>async</a:t>
            </a:r>
            <a:r>
              <a:rPr lang="en-US" dirty="0" smtClean="0"/>
              <a:t> to user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Currently, if there is a delay on web-services or the internet is slow, the system can time out while trying to auto-</a:t>
            </a:r>
            <a:r>
              <a:rPr lang="en-US" dirty="0" err="1" smtClean="0"/>
              <a:t>checkin</a:t>
            </a:r>
            <a:r>
              <a:rPr lang="en-US" dirty="0" smtClean="0"/>
              <a:t> and eventually show an error</a:t>
            </a:r>
          </a:p>
          <a:p>
            <a:r>
              <a:rPr lang="en-US" dirty="0"/>
              <a:t>C</a:t>
            </a:r>
            <a:r>
              <a:rPr lang="en-US" dirty="0" smtClean="0"/>
              <a:t>hange this to:</a:t>
            </a:r>
          </a:p>
          <a:p>
            <a:pPr lvl="1"/>
            <a:r>
              <a:rPr lang="en-US" dirty="0" smtClean="0"/>
              <a:t>Do the auto-</a:t>
            </a:r>
            <a:r>
              <a:rPr lang="en-US" dirty="0" err="1" smtClean="0"/>
              <a:t>checkin</a:t>
            </a:r>
            <a:r>
              <a:rPr lang="en-US" dirty="0" smtClean="0"/>
              <a:t> in the background</a:t>
            </a:r>
          </a:p>
          <a:p>
            <a:pPr lvl="1"/>
            <a:r>
              <a:rPr lang="en-US" dirty="0" smtClean="0"/>
              <a:t>Immediately show the confirmation to the user (instead of waiting for the server)</a:t>
            </a:r>
          </a:p>
          <a:p>
            <a:pPr lvl="1"/>
            <a:r>
              <a:rPr lang="en-US" dirty="0" smtClean="0"/>
              <a:t>If the auto-</a:t>
            </a:r>
            <a:r>
              <a:rPr lang="en-US" dirty="0" err="1" smtClean="0"/>
              <a:t>checkin</a:t>
            </a:r>
            <a:r>
              <a:rPr lang="en-US" dirty="0" smtClean="0"/>
              <a:t> fails, queue it up in the app to try again later </a:t>
            </a:r>
            <a:endParaRPr lang="en-US" dirty="0"/>
          </a:p>
        </p:txBody>
      </p:sp>
    </p:spTree>
    <p:extLst>
      <p:ext uri="{BB962C8B-B14F-4D97-AF65-F5344CB8AC3E}">
        <p14:creationId xmlns:p14="http://schemas.microsoft.com/office/powerpoint/2010/main" val="136611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lstStyle/>
          <a:p>
            <a:r>
              <a:rPr lang="en-US" dirty="0" smtClean="0"/>
              <a:t>#1 Automated Sharing</a:t>
            </a:r>
            <a:endParaRPr lang="en-US" dirty="0"/>
          </a:p>
        </p:txBody>
      </p:sp>
      <p:sp>
        <p:nvSpPr>
          <p:cNvPr id="3" name="Content Placeholder 2"/>
          <p:cNvSpPr>
            <a:spLocks noGrp="1"/>
          </p:cNvSpPr>
          <p:nvPr>
            <p:ph idx="1"/>
          </p:nvPr>
        </p:nvSpPr>
        <p:spPr>
          <a:xfrm>
            <a:off x="457200" y="4523252"/>
            <a:ext cx="8229600" cy="2233148"/>
          </a:xfrm>
        </p:spPr>
        <p:txBody>
          <a:bodyPr>
            <a:normAutofit fontScale="70000" lnSpcReduction="20000"/>
          </a:bodyPr>
          <a:lstStyle/>
          <a:p>
            <a:r>
              <a:rPr lang="en-US" dirty="0" smtClean="0"/>
              <a:t>Display alert to request user to link FB/Twitter in the following cases:</a:t>
            </a:r>
          </a:p>
          <a:p>
            <a:pPr lvl="1"/>
            <a:r>
              <a:rPr lang="en-US" dirty="0" smtClean="0"/>
              <a:t>For an app upgrade: after login or when app opens (if already logged in)</a:t>
            </a:r>
          </a:p>
          <a:p>
            <a:pPr lvl="1"/>
            <a:r>
              <a:rPr lang="en-US" dirty="0" smtClean="0"/>
              <a:t>For a new user: after 3</a:t>
            </a:r>
            <a:r>
              <a:rPr lang="en-US" baseline="30000" dirty="0" smtClean="0"/>
              <a:t>rd</a:t>
            </a:r>
            <a:r>
              <a:rPr lang="en-US" dirty="0" smtClean="0"/>
              <a:t> claim</a:t>
            </a:r>
          </a:p>
          <a:p>
            <a:r>
              <a:rPr lang="en-US" dirty="0"/>
              <a:t>Share </a:t>
            </a:r>
            <a:r>
              <a:rPr lang="en-US" dirty="0" smtClean="0"/>
              <a:t>automatically when an offer is claimed</a:t>
            </a:r>
            <a:r>
              <a:rPr lang="en-US" dirty="0"/>
              <a:t> </a:t>
            </a:r>
            <a:r>
              <a:rPr lang="en-US" dirty="0" smtClean="0"/>
              <a:t>(using the same messaging currently in the Facebook App)</a:t>
            </a:r>
          </a:p>
        </p:txBody>
      </p:sp>
      <p:pic>
        <p:nvPicPr>
          <p:cNvPr id="7" name="Picture 6"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903" y="1040454"/>
            <a:ext cx="2296151" cy="3444227"/>
          </a:xfrm>
          <a:prstGeom prst="rect">
            <a:avLst/>
          </a:prstGeom>
        </p:spPr>
      </p:pic>
      <p:sp>
        <p:nvSpPr>
          <p:cNvPr id="8" name="Rectangle 7"/>
          <p:cNvSpPr/>
          <p:nvPr/>
        </p:nvSpPr>
        <p:spPr>
          <a:xfrm>
            <a:off x="5148903" y="1495154"/>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48903" y="1533894"/>
            <a:ext cx="1303812" cy="261610"/>
          </a:xfrm>
          <a:prstGeom prst="rect">
            <a:avLst/>
          </a:prstGeom>
          <a:noFill/>
        </p:spPr>
        <p:txBody>
          <a:bodyPr wrap="none" rtlCol="0">
            <a:spAutoFit/>
          </a:bodyPr>
          <a:lstStyle/>
          <a:p>
            <a:r>
              <a:rPr lang="en-US" sz="1100" b="1" dirty="0" smtClean="0"/>
              <a:t>Search Preferences</a:t>
            </a:r>
            <a:endParaRPr lang="en-US" sz="1100" b="1" dirty="0"/>
          </a:p>
        </p:txBody>
      </p:sp>
      <p:sp>
        <p:nvSpPr>
          <p:cNvPr id="10" name="Rounded Rectangle 9"/>
          <p:cNvSpPr/>
          <p:nvPr/>
        </p:nvSpPr>
        <p:spPr>
          <a:xfrm>
            <a:off x="5237804" y="1833379"/>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100" b="1" dirty="0" smtClean="0">
                <a:solidFill>
                  <a:schemeClr val="tx1"/>
                </a:solidFill>
              </a:rPr>
              <a:t>Search Radius	   	     </a:t>
            </a:r>
            <a:r>
              <a:rPr lang="en-US" sz="1100" dirty="0" smtClean="0">
                <a:solidFill>
                  <a:schemeClr val="tx1"/>
                </a:solidFill>
              </a:rPr>
              <a:t>10mi</a:t>
            </a:r>
            <a:endParaRPr lang="en-US" sz="1100" b="1" dirty="0">
              <a:solidFill>
                <a:schemeClr val="tx1"/>
              </a:solidFill>
            </a:endParaRPr>
          </a:p>
        </p:txBody>
      </p:sp>
      <p:sp>
        <p:nvSpPr>
          <p:cNvPr id="11" name="TextBox 10"/>
          <p:cNvSpPr txBox="1"/>
          <p:nvPr/>
        </p:nvSpPr>
        <p:spPr>
          <a:xfrm>
            <a:off x="5132056" y="2117456"/>
            <a:ext cx="2210862" cy="261610"/>
          </a:xfrm>
          <a:prstGeom prst="rect">
            <a:avLst/>
          </a:prstGeom>
          <a:noFill/>
        </p:spPr>
        <p:txBody>
          <a:bodyPr wrap="none" rtlCol="0">
            <a:spAutoFit/>
          </a:bodyPr>
          <a:lstStyle/>
          <a:p>
            <a:r>
              <a:rPr lang="en-US" sz="1100" b="1" dirty="0" smtClean="0"/>
              <a:t>Magnify Impact in Fighting Hunger</a:t>
            </a:r>
            <a:endParaRPr lang="en-US" sz="1100" b="1" dirty="0"/>
          </a:p>
        </p:txBody>
      </p:sp>
      <p:sp>
        <p:nvSpPr>
          <p:cNvPr id="12" name="Rounded Rectangle 11"/>
          <p:cNvSpPr/>
          <p:nvPr/>
        </p:nvSpPr>
        <p:spPr>
          <a:xfrm>
            <a:off x="5220957" y="2416941"/>
            <a:ext cx="1231758"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err="1" smtClean="0">
                <a:solidFill>
                  <a:schemeClr val="tx1"/>
                </a:solidFill>
              </a:rPr>
              <a:t>FaceBook</a:t>
            </a:r>
            <a:r>
              <a:rPr lang="en-US" sz="1100" b="1" dirty="0" smtClean="0">
                <a:solidFill>
                  <a:schemeClr val="tx1"/>
                </a:solidFill>
              </a:rPr>
              <a:t> Share</a:t>
            </a:r>
            <a:endParaRPr lang="en-US" sz="1100" b="1" dirty="0">
              <a:solidFill>
                <a:schemeClr val="tx1"/>
              </a:solidFill>
            </a:endParaRPr>
          </a:p>
        </p:txBody>
      </p:sp>
      <p:sp>
        <p:nvSpPr>
          <p:cNvPr id="13" name="Rounded Rectangle 12"/>
          <p:cNvSpPr/>
          <p:nvPr/>
        </p:nvSpPr>
        <p:spPr>
          <a:xfrm>
            <a:off x="5220957" y="2685979"/>
            <a:ext cx="1231758"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Twitter Share</a:t>
            </a:r>
            <a:endParaRPr lang="en-US" sz="1100" b="1" dirty="0">
              <a:solidFill>
                <a:schemeClr val="tx1"/>
              </a:solidFill>
            </a:endParaRPr>
          </a:p>
        </p:txBody>
      </p:sp>
      <p:pic>
        <p:nvPicPr>
          <p:cNvPr id="28" name="Picture 2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850" y="1023520"/>
            <a:ext cx="2296151" cy="3444227"/>
          </a:xfrm>
          <a:prstGeom prst="rect">
            <a:avLst/>
          </a:prstGeom>
        </p:spPr>
      </p:pic>
      <p:sp>
        <p:nvSpPr>
          <p:cNvPr id="29" name="Rectangle 28"/>
          <p:cNvSpPr/>
          <p:nvPr/>
        </p:nvSpPr>
        <p:spPr>
          <a:xfrm>
            <a:off x="1707850" y="1478220"/>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716317" y="1160192"/>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Enlisting Evangelists</a:t>
            </a:r>
            <a:endParaRPr lang="en-US" sz="1400" dirty="0">
              <a:solidFill>
                <a:srgbClr val="FFFFFF"/>
              </a:solidFill>
            </a:endParaRPr>
          </a:p>
        </p:txBody>
      </p:sp>
      <p:sp>
        <p:nvSpPr>
          <p:cNvPr id="40" name="TextBox 39"/>
          <p:cNvSpPr txBox="1"/>
          <p:nvPr/>
        </p:nvSpPr>
        <p:spPr>
          <a:xfrm>
            <a:off x="4009658" y="1871326"/>
            <a:ext cx="996261" cy="954107"/>
          </a:xfrm>
          <a:prstGeom prst="rect">
            <a:avLst/>
          </a:prstGeom>
          <a:noFill/>
        </p:spPr>
        <p:txBody>
          <a:bodyPr wrap="none" rtlCol="0">
            <a:spAutoFit/>
          </a:bodyPr>
          <a:lstStyle/>
          <a:p>
            <a:pPr algn="ctr"/>
            <a:r>
              <a:rPr lang="en-US" sz="1400" dirty="0" smtClean="0"/>
              <a:t>Display</a:t>
            </a:r>
          </a:p>
          <a:p>
            <a:pPr algn="ctr"/>
            <a:r>
              <a:rPr lang="en-US" sz="1400" dirty="0" smtClean="0"/>
              <a:t>After</a:t>
            </a:r>
          </a:p>
          <a:p>
            <a:pPr algn="ctr"/>
            <a:r>
              <a:rPr lang="en-US" sz="1400" dirty="0" smtClean="0"/>
              <a:t>Upgrade</a:t>
            </a:r>
          </a:p>
          <a:p>
            <a:pPr algn="ctr"/>
            <a:r>
              <a:rPr lang="en-US" sz="1400" dirty="0" smtClean="0"/>
              <a:t>Or 3 claims</a:t>
            </a:r>
            <a:endParaRPr lang="en-US" sz="1400" dirty="0"/>
          </a:p>
        </p:txBody>
      </p:sp>
      <p:sp>
        <p:nvSpPr>
          <p:cNvPr id="43" name="TextBox 42"/>
          <p:cNvSpPr txBox="1"/>
          <p:nvPr/>
        </p:nvSpPr>
        <p:spPr>
          <a:xfrm>
            <a:off x="4183611" y="3293724"/>
            <a:ext cx="883700" cy="954107"/>
          </a:xfrm>
          <a:prstGeom prst="rect">
            <a:avLst/>
          </a:prstGeom>
          <a:noFill/>
        </p:spPr>
        <p:txBody>
          <a:bodyPr wrap="square" rtlCol="0">
            <a:spAutoFit/>
          </a:bodyPr>
          <a:lstStyle/>
          <a:p>
            <a:pPr algn="ctr"/>
            <a:r>
              <a:rPr lang="en-US" sz="1400" dirty="0" smtClean="0"/>
              <a:t>Link to</a:t>
            </a:r>
          </a:p>
          <a:p>
            <a:pPr algn="ctr"/>
            <a:r>
              <a:rPr lang="en-US" sz="1400" dirty="0" smtClean="0"/>
              <a:t>Facebook and then Twitter</a:t>
            </a:r>
          </a:p>
        </p:txBody>
      </p:sp>
      <p:pic>
        <p:nvPicPr>
          <p:cNvPr id="4" name="Picture 3"/>
          <p:cNvPicPr>
            <a:picLocks noChangeAspect="1"/>
          </p:cNvPicPr>
          <p:nvPr/>
        </p:nvPicPr>
        <p:blipFill>
          <a:blip r:embed="rId3"/>
          <a:stretch>
            <a:fillRect/>
          </a:stretch>
        </p:blipFill>
        <p:spPr>
          <a:xfrm>
            <a:off x="1716317" y="1478220"/>
            <a:ext cx="2276633" cy="2616200"/>
          </a:xfrm>
          <a:prstGeom prst="rect">
            <a:avLst/>
          </a:prstGeom>
        </p:spPr>
      </p:pic>
      <p:cxnSp>
        <p:nvCxnSpPr>
          <p:cNvPr id="44" name="Straight Arrow Connector 43"/>
          <p:cNvCxnSpPr/>
          <p:nvPr/>
        </p:nvCxnSpPr>
        <p:spPr>
          <a:xfrm>
            <a:off x="3632200" y="3479800"/>
            <a:ext cx="615736" cy="3182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0" idx="2"/>
          </p:cNvCxnSpPr>
          <p:nvPr/>
        </p:nvCxnSpPr>
        <p:spPr>
          <a:xfrm flipH="1">
            <a:off x="3892336" y="2825433"/>
            <a:ext cx="615453" cy="1295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4"/>
          <a:stretch>
            <a:fillRect/>
          </a:stretch>
        </p:blipFill>
        <p:spPr>
          <a:xfrm>
            <a:off x="6553483" y="2432098"/>
            <a:ext cx="840769" cy="235053"/>
          </a:xfrm>
          <a:prstGeom prst="rect">
            <a:avLst/>
          </a:prstGeom>
        </p:spPr>
      </p:pic>
      <p:pic>
        <p:nvPicPr>
          <p:cNvPr id="41" name="Picture 40"/>
          <p:cNvPicPr>
            <a:picLocks noChangeAspect="1"/>
          </p:cNvPicPr>
          <p:nvPr/>
        </p:nvPicPr>
        <p:blipFill>
          <a:blip r:embed="rId4"/>
          <a:stretch>
            <a:fillRect/>
          </a:stretch>
        </p:blipFill>
        <p:spPr>
          <a:xfrm>
            <a:off x="6553483" y="2688143"/>
            <a:ext cx="840769" cy="235053"/>
          </a:xfrm>
          <a:prstGeom prst="rect">
            <a:avLst/>
          </a:prstGeom>
        </p:spPr>
      </p:pic>
    </p:spTree>
    <p:extLst>
      <p:ext uri="{BB962C8B-B14F-4D97-AF65-F5344CB8AC3E}">
        <p14:creationId xmlns:p14="http://schemas.microsoft.com/office/powerpoint/2010/main" val="200476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lstStyle/>
          <a:p>
            <a:r>
              <a:rPr lang="en-US" dirty="0" smtClean="0"/>
              <a:t>#</a:t>
            </a:r>
            <a:r>
              <a:rPr lang="en-US" dirty="0"/>
              <a:t>2</a:t>
            </a:r>
            <a:r>
              <a:rPr lang="en-US" dirty="0" smtClean="0"/>
              <a:t> Upgrade Notification</a:t>
            </a:r>
            <a:endParaRPr lang="en-US" dirty="0"/>
          </a:p>
        </p:txBody>
      </p:sp>
      <p:sp>
        <p:nvSpPr>
          <p:cNvPr id="3" name="Content Placeholder 2"/>
          <p:cNvSpPr>
            <a:spLocks noGrp="1"/>
          </p:cNvSpPr>
          <p:nvPr>
            <p:ph idx="1"/>
          </p:nvPr>
        </p:nvSpPr>
        <p:spPr>
          <a:xfrm>
            <a:off x="457200" y="4870726"/>
            <a:ext cx="8229600" cy="1703951"/>
          </a:xfrm>
        </p:spPr>
        <p:txBody>
          <a:bodyPr>
            <a:normAutofit fontScale="55000" lnSpcReduction="20000"/>
          </a:bodyPr>
          <a:lstStyle/>
          <a:p>
            <a:r>
              <a:rPr lang="en-US" dirty="0" smtClean="0"/>
              <a:t>Store version history in database accessible via web: version number followed by update notes</a:t>
            </a:r>
          </a:p>
          <a:p>
            <a:r>
              <a:rPr lang="en-US" dirty="0" smtClean="0"/>
              <a:t>@ app start, check:</a:t>
            </a:r>
          </a:p>
          <a:p>
            <a:pPr lvl="1"/>
            <a:r>
              <a:rPr lang="en-US" dirty="0"/>
              <a:t>1</a:t>
            </a:r>
            <a:r>
              <a:rPr lang="en-US" dirty="0" smtClean="0"/>
              <a:t>) If version is older than available version, show update is available</a:t>
            </a:r>
          </a:p>
          <a:p>
            <a:pPr lvl="2"/>
            <a:r>
              <a:rPr lang="en-US" dirty="0" smtClean="0"/>
              <a:t>If user selects: “Remind Me Later”, then open a reminder after 5 more opens</a:t>
            </a:r>
          </a:p>
          <a:p>
            <a:pPr lvl="1"/>
            <a:r>
              <a:rPr lang="en-US" dirty="0"/>
              <a:t>2</a:t>
            </a:r>
            <a:r>
              <a:rPr lang="en-US" dirty="0" smtClean="0"/>
              <a:t>) If version changed versus prior version, show “Version Updated”:</a:t>
            </a:r>
          </a:p>
          <a:p>
            <a:pPr lvl="2"/>
            <a:r>
              <a:rPr lang="en-US" dirty="0" smtClean="0"/>
              <a:t>Show notes for all version changes </a:t>
            </a:r>
            <a:r>
              <a:rPr lang="en-US" u="sng" dirty="0" smtClean="0"/>
              <a:t>since</a:t>
            </a:r>
            <a:r>
              <a:rPr lang="en-US" dirty="0" smtClean="0"/>
              <a:t> the prior version</a:t>
            </a:r>
          </a:p>
        </p:txBody>
      </p:sp>
      <p:pic>
        <p:nvPicPr>
          <p:cNvPr id="28" name="Picture 2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47" y="1293666"/>
            <a:ext cx="2296151" cy="3444227"/>
          </a:xfrm>
          <a:prstGeom prst="rect">
            <a:avLst/>
          </a:prstGeom>
        </p:spPr>
      </p:pic>
      <p:sp>
        <p:nvSpPr>
          <p:cNvPr id="29" name="Rectangle 28"/>
          <p:cNvSpPr/>
          <p:nvPr/>
        </p:nvSpPr>
        <p:spPr>
          <a:xfrm>
            <a:off x="1998047" y="1748366"/>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040383" y="1790698"/>
            <a:ext cx="2226818" cy="1408822"/>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a:solidFill>
                <a:srgbClr val="FFFFFF"/>
              </a:solidFill>
            </a:endParaRPr>
          </a:p>
          <a:p>
            <a:endParaRPr lang="en-US" sz="1100" dirty="0" smtClean="0">
              <a:solidFill>
                <a:srgbClr val="FFFFFF"/>
              </a:solidFill>
            </a:endParaRPr>
          </a:p>
        </p:txBody>
      </p:sp>
      <p:sp>
        <p:nvSpPr>
          <p:cNvPr id="30" name="TextBox 29"/>
          <p:cNvSpPr txBox="1"/>
          <p:nvPr/>
        </p:nvSpPr>
        <p:spPr>
          <a:xfrm>
            <a:off x="2383280" y="1804246"/>
            <a:ext cx="1467068" cy="307777"/>
          </a:xfrm>
          <a:prstGeom prst="rect">
            <a:avLst/>
          </a:prstGeom>
          <a:noFill/>
        </p:spPr>
        <p:txBody>
          <a:bodyPr wrap="none" rtlCol="0">
            <a:spAutoFit/>
          </a:bodyPr>
          <a:lstStyle/>
          <a:p>
            <a:r>
              <a:rPr lang="en-US" sz="1400" b="1" dirty="0" smtClean="0">
                <a:solidFill>
                  <a:srgbClr val="FFFFFF"/>
                </a:solidFill>
              </a:rPr>
              <a:t>Update Available</a:t>
            </a:r>
            <a:endParaRPr lang="en-US" sz="1400" b="1" dirty="0">
              <a:solidFill>
                <a:srgbClr val="FFFFFF"/>
              </a:solidFill>
            </a:endParaRPr>
          </a:p>
        </p:txBody>
      </p:sp>
      <p:sp>
        <p:nvSpPr>
          <p:cNvPr id="37" name="TextBox 36"/>
          <p:cNvSpPr txBox="1"/>
          <p:nvPr/>
        </p:nvSpPr>
        <p:spPr>
          <a:xfrm>
            <a:off x="2006514" y="1430338"/>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38" name="Rounded Rectangle 37"/>
          <p:cNvSpPr/>
          <p:nvPr/>
        </p:nvSpPr>
        <p:spPr>
          <a:xfrm>
            <a:off x="2156366" y="2274904"/>
            <a:ext cx="2026165" cy="357398"/>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Update Now</a:t>
            </a:r>
            <a:endParaRPr lang="en-US" sz="1100" b="1" dirty="0">
              <a:solidFill>
                <a:schemeClr val="tx1"/>
              </a:solidFill>
            </a:endParaRPr>
          </a:p>
        </p:txBody>
      </p:sp>
      <p:sp>
        <p:nvSpPr>
          <p:cNvPr id="32" name="Rounded Rectangle 31"/>
          <p:cNvSpPr/>
          <p:nvPr/>
        </p:nvSpPr>
        <p:spPr>
          <a:xfrm>
            <a:off x="2156367" y="2701639"/>
            <a:ext cx="2026165" cy="309962"/>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Remind Me Later</a:t>
            </a:r>
            <a:endParaRPr lang="en-US" sz="1100" b="1" dirty="0">
              <a:solidFill>
                <a:schemeClr val="tx1"/>
              </a:solidFill>
            </a:endParaRPr>
          </a:p>
        </p:txBody>
      </p:sp>
      <p:pic>
        <p:nvPicPr>
          <p:cNvPr id="49" name="Picture 48"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847" y="1280966"/>
            <a:ext cx="2296151" cy="3444227"/>
          </a:xfrm>
          <a:prstGeom prst="rect">
            <a:avLst/>
          </a:prstGeom>
        </p:spPr>
      </p:pic>
      <p:sp>
        <p:nvSpPr>
          <p:cNvPr id="50" name="Rectangle 49"/>
          <p:cNvSpPr/>
          <p:nvPr/>
        </p:nvSpPr>
        <p:spPr>
          <a:xfrm>
            <a:off x="5096847" y="1735666"/>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5139183" y="1777997"/>
            <a:ext cx="2226818" cy="1816103"/>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a:solidFill>
                <a:srgbClr val="FFFFFF"/>
              </a:solidFill>
            </a:endParaRPr>
          </a:p>
          <a:p>
            <a:endParaRPr lang="en-US" sz="1100" dirty="0" smtClean="0">
              <a:solidFill>
                <a:srgbClr val="FFFFFF"/>
              </a:solidFill>
            </a:endParaRPr>
          </a:p>
          <a:p>
            <a:r>
              <a:rPr lang="en-US" sz="1100" dirty="0" smtClean="0">
                <a:solidFill>
                  <a:srgbClr val="FFFFFF"/>
                </a:solidFill>
              </a:rPr>
              <a:t>Version </a:t>
            </a:r>
            <a:r>
              <a:rPr lang="en-US" sz="1100" dirty="0" err="1" smtClean="0">
                <a:solidFill>
                  <a:srgbClr val="FFFFFF"/>
                </a:solidFill>
              </a:rPr>
              <a:t>x.y</a:t>
            </a:r>
            <a:r>
              <a:rPr lang="en-US" sz="1100" dirty="0" smtClean="0">
                <a:solidFill>
                  <a:srgbClr val="FFFFFF"/>
                </a:solidFill>
              </a:rPr>
              <a:t>:</a:t>
            </a:r>
          </a:p>
          <a:p>
            <a:pPr marL="171450" indent="-171450">
              <a:buFont typeface="Arial"/>
              <a:buChar char="•"/>
            </a:pPr>
            <a:r>
              <a:rPr lang="en-US" sz="1100" dirty="0" smtClean="0">
                <a:solidFill>
                  <a:srgbClr val="FFFFFF"/>
                </a:solidFill>
              </a:rPr>
              <a:t>Improvement A</a:t>
            </a:r>
          </a:p>
          <a:p>
            <a:pPr marL="171450" indent="-171450">
              <a:buFont typeface="Arial"/>
              <a:buChar char="•"/>
            </a:pPr>
            <a:r>
              <a:rPr lang="en-US" sz="1100" dirty="0" smtClean="0">
                <a:solidFill>
                  <a:srgbClr val="FFFFFF"/>
                </a:solidFill>
              </a:rPr>
              <a:t>Etc. </a:t>
            </a:r>
            <a:endParaRPr lang="en-US" sz="1100" dirty="0">
              <a:solidFill>
                <a:srgbClr val="FFFFFF"/>
              </a:solidFill>
            </a:endParaRPr>
          </a:p>
          <a:p>
            <a:r>
              <a:rPr lang="en-US" sz="1100" dirty="0" smtClean="0">
                <a:solidFill>
                  <a:srgbClr val="FFFFFF"/>
                </a:solidFill>
              </a:rPr>
              <a:t>Version </a:t>
            </a:r>
            <a:r>
              <a:rPr lang="en-US" sz="1100" dirty="0" err="1" smtClean="0">
                <a:solidFill>
                  <a:srgbClr val="FFFFFF"/>
                </a:solidFill>
              </a:rPr>
              <a:t>x.y</a:t>
            </a:r>
            <a:r>
              <a:rPr lang="en-US" sz="1100" dirty="0" smtClean="0">
                <a:solidFill>
                  <a:srgbClr val="FFFFFF"/>
                </a:solidFill>
              </a:rPr>
              <a:t>:</a:t>
            </a:r>
          </a:p>
          <a:p>
            <a:pPr marL="171450" indent="-171450">
              <a:buFont typeface="Arial"/>
              <a:buChar char="•"/>
            </a:pPr>
            <a:r>
              <a:rPr lang="en-US" sz="1100" dirty="0" smtClean="0">
                <a:solidFill>
                  <a:srgbClr val="FFFFFF"/>
                </a:solidFill>
              </a:rPr>
              <a:t>Improvement A</a:t>
            </a:r>
          </a:p>
          <a:p>
            <a:r>
              <a:rPr lang="en-US" sz="1100" dirty="0" smtClean="0">
                <a:solidFill>
                  <a:srgbClr val="FFFFFF"/>
                </a:solidFill>
              </a:rPr>
              <a:t>Etc.</a:t>
            </a:r>
          </a:p>
          <a:p>
            <a:endParaRPr lang="en-US" sz="1100" dirty="0">
              <a:solidFill>
                <a:srgbClr val="FFFFFF"/>
              </a:solidFill>
            </a:endParaRPr>
          </a:p>
        </p:txBody>
      </p:sp>
      <p:sp>
        <p:nvSpPr>
          <p:cNvPr id="52" name="TextBox 51"/>
          <p:cNvSpPr txBox="1"/>
          <p:nvPr/>
        </p:nvSpPr>
        <p:spPr>
          <a:xfrm>
            <a:off x="5482080" y="1791546"/>
            <a:ext cx="1441683" cy="307777"/>
          </a:xfrm>
          <a:prstGeom prst="rect">
            <a:avLst/>
          </a:prstGeom>
          <a:noFill/>
        </p:spPr>
        <p:txBody>
          <a:bodyPr wrap="none" rtlCol="0">
            <a:spAutoFit/>
          </a:bodyPr>
          <a:lstStyle/>
          <a:p>
            <a:r>
              <a:rPr lang="en-US" sz="1400" b="1" dirty="0" smtClean="0">
                <a:solidFill>
                  <a:srgbClr val="FFFFFF"/>
                </a:solidFill>
              </a:rPr>
              <a:t>Version Updated</a:t>
            </a:r>
            <a:endParaRPr lang="en-US" sz="1400" b="1" dirty="0">
              <a:solidFill>
                <a:srgbClr val="FFFFFF"/>
              </a:solidFill>
            </a:endParaRPr>
          </a:p>
        </p:txBody>
      </p:sp>
      <p:sp>
        <p:nvSpPr>
          <p:cNvPr id="53" name="TextBox 52"/>
          <p:cNvSpPr txBox="1"/>
          <p:nvPr/>
        </p:nvSpPr>
        <p:spPr>
          <a:xfrm>
            <a:off x="5105314" y="1417638"/>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56" name="Rounded Rectangle 55"/>
          <p:cNvSpPr/>
          <p:nvPr/>
        </p:nvSpPr>
        <p:spPr>
          <a:xfrm>
            <a:off x="5255168" y="3199519"/>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Dismiss</a:t>
            </a:r>
            <a:endParaRPr lang="en-US" sz="1100" b="1" dirty="0">
              <a:solidFill>
                <a:schemeClr val="tx1"/>
              </a:solidFill>
            </a:endParaRPr>
          </a:p>
        </p:txBody>
      </p:sp>
    </p:spTree>
    <p:extLst>
      <p:ext uri="{BB962C8B-B14F-4D97-AF65-F5344CB8AC3E}">
        <p14:creationId xmlns:p14="http://schemas.microsoft.com/office/powerpoint/2010/main" val="415291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lstStyle/>
          <a:p>
            <a:r>
              <a:rPr lang="en-US" dirty="0" smtClean="0"/>
              <a:t>#3 Cancel Offer</a:t>
            </a:r>
            <a:endParaRPr lang="en-US" dirty="0"/>
          </a:p>
        </p:txBody>
      </p:sp>
      <p:sp>
        <p:nvSpPr>
          <p:cNvPr id="3" name="Content Placeholder 2"/>
          <p:cNvSpPr>
            <a:spLocks noGrp="1"/>
          </p:cNvSpPr>
          <p:nvPr>
            <p:ph idx="1"/>
          </p:nvPr>
        </p:nvSpPr>
        <p:spPr>
          <a:xfrm>
            <a:off x="457200" y="4870726"/>
            <a:ext cx="8229600" cy="1703951"/>
          </a:xfrm>
        </p:spPr>
        <p:txBody>
          <a:bodyPr>
            <a:normAutofit fontScale="62500" lnSpcReduction="20000"/>
          </a:bodyPr>
          <a:lstStyle/>
          <a:p>
            <a:r>
              <a:rPr lang="en-US" dirty="0" smtClean="0"/>
              <a:t>Allow user to “cancel” claims – display an alert after they “claim” an offer</a:t>
            </a:r>
          </a:p>
          <a:p>
            <a:r>
              <a:rPr lang="en-US" dirty="0" smtClean="0"/>
              <a:t>In "My Offers", within each offer:</a:t>
            </a:r>
          </a:p>
          <a:p>
            <a:pPr lvl="1"/>
            <a:r>
              <a:rPr lang="en-US" dirty="0" smtClean="0"/>
              <a:t>Add a "Cancel Offer – I can’t go" button </a:t>
            </a:r>
          </a:p>
          <a:p>
            <a:pPr lvl="2"/>
            <a:r>
              <a:rPr lang="en-US" dirty="0" smtClean="0"/>
              <a:t>Save to database “cancelled” occurred and email </a:t>
            </a:r>
            <a:r>
              <a:rPr lang="en-US" dirty="0" err="1" smtClean="0"/>
              <a:t>admin@TT</a:t>
            </a:r>
            <a:endParaRPr lang="en-US" dirty="0" smtClean="0"/>
          </a:p>
          <a:p>
            <a:pPr lvl="1"/>
            <a:r>
              <a:rPr lang="en-US" dirty="0" smtClean="0"/>
              <a:t>Rename: “Check In” to “Redeem – I’m at the restaurant”</a:t>
            </a:r>
          </a:p>
          <a:p>
            <a:pPr lvl="2"/>
            <a:r>
              <a:rPr lang="en-US" dirty="0" smtClean="0"/>
              <a:t>Save to database “manual </a:t>
            </a:r>
            <a:r>
              <a:rPr lang="en-US" dirty="0" err="1" smtClean="0"/>
              <a:t>checkin</a:t>
            </a:r>
            <a:r>
              <a:rPr lang="en-US" dirty="0" smtClean="0"/>
              <a:t>” occurred and email deal manager @ </a:t>
            </a:r>
            <a:r>
              <a:rPr lang="en-US" dirty="0" err="1" smtClean="0"/>
              <a:t>admin@TT</a:t>
            </a:r>
            <a:endParaRPr lang="en-US" dirty="0" smtClean="0"/>
          </a:p>
          <a:p>
            <a:endParaRPr lang="en-US" dirty="0" smtClean="0"/>
          </a:p>
          <a:p>
            <a:pPr lvl="1"/>
            <a:endParaRPr lang="en-US" dirty="0" smtClean="0"/>
          </a:p>
          <a:p>
            <a:pPr lvl="1"/>
            <a:endParaRPr lang="en-US" dirty="0" smtClean="0"/>
          </a:p>
          <a:p>
            <a:endParaRPr lang="en-US" dirty="0" smtClean="0"/>
          </a:p>
        </p:txBody>
      </p:sp>
      <p:pic>
        <p:nvPicPr>
          <p:cNvPr id="28" name="Picture 27"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879" y="1180517"/>
            <a:ext cx="2296151" cy="3444227"/>
          </a:xfrm>
          <a:prstGeom prst="rect">
            <a:avLst/>
          </a:prstGeom>
        </p:spPr>
      </p:pic>
      <p:sp>
        <p:nvSpPr>
          <p:cNvPr id="29" name="Rectangle 28"/>
          <p:cNvSpPr/>
          <p:nvPr/>
        </p:nvSpPr>
        <p:spPr>
          <a:xfrm>
            <a:off x="4770879" y="1635217"/>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4779346" y="1317189"/>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r>
              <a:rPr lang="en-US" sz="1400" dirty="0" smtClean="0">
                <a:solidFill>
                  <a:srgbClr val="FFFFFF"/>
                </a:solidFill>
              </a:rPr>
              <a:t>Redeem</a:t>
            </a:r>
            <a:endParaRPr lang="en-US" sz="1400" dirty="0">
              <a:solidFill>
                <a:srgbClr val="FFFFFF"/>
              </a:solidFill>
            </a:endParaRPr>
          </a:p>
        </p:txBody>
      </p:sp>
      <p:pic>
        <p:nvPicPr>
          <p:cNvPr id="49" name="Picture 48"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521" y="1186498"/>
            <a:ext cx="2296151" cy="3444227"/>
          </a:xfrm>
          <a:prstGeom prst="rect">
            <a:avLst/>
          </a:prstGeom>
        </p:spPr>
      </p:pic>
      <p:sp>
        <p:nvSpPr>
          <p:cNvPr id="50" name="Rectangle 49"/>
          <p:cNvSpPr/>
          <p:nvPr/>
        </p:nvSpPr>
        <p:spPr>
          <a:xfrm>
            <a:off x="1990521" y="1641198"/>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2032857" y="1721629"/>
            <a:ext cx="2226818" cy="2464691"/>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a:solidFill>
                <a:srgbClr val="FFFFFF"/>
              </a:solidFill>
            </a:endParaRPr>
          </a:p>
          <a:p>
            <a:endParaRPr lang="en-US" sz="500" dirty="0" smtClean="0">
              <a:solidFill>
                <a:srgbClr val="FFFFFF"/>
              </a:solidFill>
            </a:endParaRPr>
          </a:p>
          <a:p>
            <a:r>
              <a:rPr lang="en-US" sz="1100" dirty="0" smtClean="0">
                <a:solidFill>
                  <a:srgbClr val="FFFFFF"/>
                </a:solidFill>
              </a:rPr>
              <a:t>Please remember this is only valid Monday, June 4</a:t>
            </a:r>
            <a:r>
              <a:rPr lang="en-US" sz="1100" baseline="30000" dirty="0" smtClean="0">
                <a:solidFill>
                  <a:srgbClr val="FFFFFF"/>
                </a:solidFill>
              </a:rPr>
              <a:t>th</a:t>
            </a:r>
            <a:r>
              <a:rPr lang="en-US" sz="1100" dirty="0" smtClean="0">
                <a:solidFill>
                  <a:srgbClr val="FFFFFF"/>
                </a:solidFill>
              </a:rPr>
              <a:t> from 03:00pm to 07:00pm. </a:t>
            </a:r>
          </a:p>
          <a:p>
            <a:endParaRPr lang="en-US" sz="500" dirty="0">
              <a:solidFill>
                <a:srgbClr val="FFFFFF"/>
              </a:solidFill>
            </a:endParaRPr>
          </a:p>
          <a:p>
            <a:r>
              <a:rPr lang="en-US" sz="1100" dirty="0" smtClean="0">
                <a:solidFill>
                  <a:srgbClr val="FFFFFF"/>
                </a:solidFill>
              </a:rPr>
              <a:t>When you redeem at the restaurant, </a:t>
            </a:r>
            <a:r>
              <a:rPr lang="en-US" sz="1100" dirty="0" err="1" smtClean="0">
                <a:solidFill>
                  <a:srgbClr val="FFFFFF"/>
                </a:solidFill>
              </a:rPr>
              <a:t>TangoTab</a:t>
            </a:r>
            <a:r>
              <a:rPr lang="en-US" sz="1100" dirty="0" smtClean="0">
                <a:solidFill>
                  <a:srgbClr val="FFFFFF"/>
                </a:solidFill>
              </a:rPr>
              <a:t> feeds a person in need.</a:t>
            </a:r>
          </a:p>
          <a:p>
            <a:endParaRPr lang="en-US" sz="1100" dirty="0">
              <a:solidFill>
                <a:srgbClr val="FFFFFF"/>
              </a:solidFill>
            </a:endParaRPr>
          </a:p>
        </p:txBody>
      </p:sp>
      <p:sp>
        <p:nvSpPr>
          <p:cNvPr id="52" name="TextBox 51"/>
          <p:cNvSpPr txBox="1"/>
          <p:nvPr/>
        </p:nvSpPr>
        <p:spPr>
          <a:xfrm>
            <a:off x="2375754" y="1735178"/>
            <a:ext cx="1579120" cy="307777"/>
          </a:xfrm>
          <a:prstGeom prst="rect">
            <a:avLst/>
          </a:prstGeom>
          <a:noFill/>
        </p:spPr>
        <p:txBody>
          <a:bodyPr wrap="square" rtlCol="0">
            <a:spAutoFit/>
          </a:bodyPr>
          <a:lstStyle/>
          <a:p>
            <a:pPr algn="ctr"/>
            <a:r>
              <a:rPr lang="en-US" sz="1400" b="1" dirty="0" smtClean="0">
                <a:solidFill>
                  <a:srgbClr val="FFFFFF"/>
                </a:solidFill>
              </a:rPr>
              <a:t>Thank You</a:t>
            </a:r>
            <a:endParaRPr lang="en-US" sz="1400" b="1" dirty="0">
              <a:solidFill>
                <a:srgbClr val="FFFFFF"/>
              </a:solidFill>
            </a:endParaRPr>
          </a:p>
        </p:txBody>
      </p:sp>
      <p:sp>
        <p:nvSpPr>
          <p:cNvPr id="53" name="TextBox 52"/>
          <p:cNvSpPr txBox="1"/>
          <p:nvPr/>
        </p:nvSpPr>
        <p:spPr>
          <a:xfrm>
            <a:off x="1998988" y="1323170"/>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18" name="Rounded Rectangle 17"/>
          <p:cNvSpPr/>
          <p:nvPr/>
        </p:nvSpPr>
        <p:spPr>
          <a:xfrm>
            <a:off x="2148842" y="3777353"/>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Oops – Cancel Offer</a:t>
            </a:r>
            <a:endParaRPr lang="en-US" sz="1100" b="1" dirty="0">
              <a:solidFill>
                <a:schemeClr val="tx1"/>
              </a:solidFill>
            </a:endParaRPr>
          </a:p>
        </p:txBody>
      </p:sp>
      <p:sp>
        <p:nvSpPr>
          <p:cNvPr id="19" name="Rounded Rectangle 18"/>
          <p:cNvSpPr/>
          <p:nvPr/>
        </p:nvSpPr>
        <p:spPr>
          <a:xfrm>
            <a:off x="4906432" y="3509085"/>
            <a:ext cx="2063609" cy="293030"/>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rgbClr val="FFFFFF"/>
                </a:solidFill>
              </a:rPr>
              <a:t>Redeem – I’m at the restaurant</a:t>
            </a:r>
            <a:endParaRPr lang="en-US" sz="1100" b="1" dirty="0">
              <a:solidFill>
                <a:srgbClr val="FFFFFF"/>
              </a:solidFill>
            </a:endParaRPr>
          </a:p>
        </p:txBody>
      </p:sp>
      <p:sp>
        <p:nvSpPr>
          <p:cNvPr id="23" name="Freeform 22"/>
          <p:cNvSpPr/>
          <p:nvPr/>
        </p:nvSpPr>
        <p:spPr>
          <a:xfrm>
            <a:off x="4830146" y="1362553"/>
            <a:ext cx="482600" cy="228600"/>
          </a:xfrm>
          <a:custGeom>
            <a:avLst/>
            <a:gdLst>
              <a:gd name="connsiteX0" fmla="*/ 0 w 482600"/>
              <a:gd name="connsiteY0" fmla="*/ 88900 h 152400"/>
              <a:gd name="connsiteX1" fmla="*/ 127000 w 482600"/>
              <a:gd name="connsiteY1" fmla="*/ 0 h 152400"/>
              <a:gd name="connsiteX2" fmla="*/ 482600 w 482600"/>
              <a:gd name="connsiteY2" fmla="*/ 0 h 152400"/>
              <a:gd name="connsiteX3" fmla="*/ 482600 w 482600"/>
              <a:gd name="connsiteY3" fmla="*/ 152400 h 152400"/>
              <a:gd name="connsiteX4" fmla="*/ 139700 w 482600"/>
              <a:gd name="connsiteY4" fmla="*/ 152400 h 152400"/>
              <a:gd name="connsiteX5" fmla="*/ 0 w 482600"/>
              <a:gd name="connsiteY5" fmla="*/ 889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 h="152400">
                <a:moveTo>
                  <a:pt x="0" y="88900"/>
                </a:moveTo>
                <a:lnTo>
                  <a:pt x="127000" y="0"/>
                </a:lnTo>
                <a:lnTo>
                  <a:pt x="482600" y="0"/>
                </a:lnTo>
                <a:lnTo>
                  <a:pt x="482600" y="152400"/>
                </a:lnTo>
                <a:lnTo>
                  <a:pt x="139700" y="152400"/>
                </a:lnTo>
                <a:lnTo>
                  <a:pt x="0" y="88900"/>
                </a:lnTo>
                <a:close/>
              </a:path>
            </a:pathLst>
          </a:cu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Back</a:t>
            </a:r>
            <a:endParaRPr lang="en-US" sz="1200" dirty="0">
              <a:solidFill>
                <a:srgbClr val="000000"/>
              </a:solidFill>
            </a:endParaRPr>
          </a:p>
        </p:txBody>
      </p:sp>
      <p:sp>
        <p:nvSpPr>
          <p:cNvPr id="26" name="Rounded Rectangle 25"/>
          <p:cNvSpPr/>
          <p:nvPr/>
        </p:nvSpPr>
        <p:spPr>
          <a:xfrm>
            <a:off x="4906433" y="3883130"/>
            <a:ext cx="2063608" cy="29303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Cancel Offer – I can’t go</a:t>
            </a:r>
            <a:endParaRPr lang="en-US" sz="1100" b="1" dirty="0">
              <a:solidFill>
                <a:schemeClr val="tx1"/>
              </a:solidFill>
            </a:endParaRPr>
          </a:p>
        </p:txBody>
      </p:sp>
      <p:sp>
        <p:nvSpPr>
          <p:cNvPr id="27" name="Rectangle 26"/>
          <p:cNvSpPr/>
          <p:nvPr/>
        </p:nvSpPr>
        <p:spPr>
          <a:xfrm>
            <a:off x="4864305" y="1768460"/>
            <a:ext cx="2105737" cy="1615628"/>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4864305" y="2788038"/>
            <a:ext cx="2105737" cy="616263"/>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804746" y="1725018"/>
            <a:ext cx="1303437" cy="276999"/>
          </a:xfrm>
          <a:prstGeom prst="rect">
            <a:avLst/>
          </a:prstGeom>
          <a:noFill/>
        </p:spPr>
        <p:txBody>
          <a:bodyPr wrap="none" rtlCol="0">
            <a:spAutoFit/>
          </a:bodyPr>
          <a:lstStyle/>
          <a:p>
            <a:r>
              <a:rPr lang="en-US" sz="1200" b="1" dirty="0" smtClean="0"/>
              <a:t>Restaurant Name</a:t>
            </a:r>
            <a:endParaRPr lang="en-US" sz="1200" b="1" dirty="0"/>
          </a:p>
        </p:txBody>
      </p:sp>
      <p:sp>
        <p:nvSpPr>
          <p:cNvPr id="5" name="Rectangle 4"/>
          <p:cNvSpPr/>
          <p:nvPr/>
        </p:nvSpPr>
        <p:spPr>
          <a:xfrm>
            <a:off x="4906432" y="2032795"/>
            <a:ext cx="647700" cy="545305"/>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Picture</a:t>
            </a:r>
            <a:endParaRPr lang="en-US" sz="1200" dirty="0">
              <a:solidFill>
                <a:schemeClr val="tx1"/>
              </a:solidFill>
            </a:endParaRPr>
          </a:p>
        </p:txBody>
      </p:sp>
      <p:sp>
        <p:nvSpPr>
          <p:cNvPr id="24" name="TextBox 23"/>
          <p:cNvSpPr txBox="1"/>
          <p:nvPr/>
        </p:nvSpPr>
        <p:spPr>
          <a:xfrm>
            <a:off x="5608864" y="2066312"/>
            <a:ext cx="988897" cy="276999"/>
          </a:xfrm>
          <a:prstGeom prst="rect">
            <a:avLst/>
          </a:prstGeom>
          <a:noFill/>
        </p:spPr>
        <p:txBody>
          <a:bodyPr wrap="none" rtlCol="0">
            <a:spAutoFit/>
          </a:bodyPr>
          <a:lstStyle/>
          <a:p>
            <a:r>
              <a:rPr lang="en-US" sz="1200" b="1" dirty="0" smtClean="0"/>
              <a:t>Offer Details</a:t>
            </a:r>
            <a:endParaRPr lang="en-US" sz="1200" b="1" dirty="0"/>
          </a:p>
        </p:txBody>
      </p:sp>
      <p:sp>
        <p:nvSpPr>
          <p:cNvPr id="25" name="TextBox 24"/>
          <p:cNvSpPr txBox="1"/>
          <p:nvPr/>
        </p:nvSpPr>
        <p:spPr>
          <a:xfrm>
            <a:off x="4906432" y="2752112"/>
            <a:ext cx="2128708" cy="276999"/>
          </a:xfrm>
          <a:prstGeom prst="rect">
            <a:avLst/>
          </a:prstGeom>
          <a:noFill/>
        </p:spPr>
        <p:txBody>
          <a:bodyPr wrap="none" rtlCol="0">
            <a:spAutoFit/>
          </a:bodyPr>
          <a:lstStyle/>
          <a:p>
            <a:r>
              <a:rPr lang="en-US" sz="1200" b="1" dirty="0" smtClean="0"/>
              <a:t>Offer Date, Confirmation Code</a:t>
            </a:r>
            <a:endParaRPr lang="en-US" sz="1200" b="1" dirty="0"/>
          </a:p>
        </p:txBody>
      </p:sp>
      <p:sp>
        <p:nvSpPr>
          <p:cNvPr id="61" name="Rounded Rectangle 60"/>
          <p:cNvSpPr/>
          <p:nvPr/>
        </p:nvSpPr>
        <p:spPr>
          <a:xfrm>
            <a:off x="2148842" y="3420346"/>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Confirm</a:t>
            </a:r>
            <a:endParaRPr lang="en-US" sz="1100" b="1" dirty="0">
              <a:solidFill>
                <a:schemeClr val="tx1"/>
              </a:solidFill>
            </a:endParaRPr>
          </a:p>
        </p:txBody>
      </p:sp>
      <p:sp>
        <p:nvSpPr>
          <p:cNvPr id="6" name="TextBox 5"/>
          <p:cNvSpPr txBox="1"/>
          <p:nvPr/>
        </p:nvSpPr>
        <p:spPr>
          <a:xfrm>
            <a:off x="240632" y="807005"/>
            <a:ext cx="1651724" cy="1754327"/>
          </a:xfrm>
          <a:prstGeom prst="rect">
            <a:avLst/>
          </a:prstGeom>
          <a:noFill/>
        </p:spPr>
        <p:txBody>
          <a:bodyPr wrap="square" rtlCol="0">
            <a:spAutoFit/>
          </a:bodyPr>
          <a:lstStyle/>
          <a:p>
            <a:r>
              <a:rPr lang="en-US" dirty="0" smtClean="0"/>
              <a:t>Or “Today” if the date of the offer is the same day as the day claim is being made.</a:t>
            </a:r>
          </a:p>
        </p:txBody>
      </p:sp>
      <p:cxnSp>
        <p:nvCxnSpPr>
          <p:cNvPr id="8" name="Straight Arrow Connector 7"/>
          <p:cNvCxnSpPr/>
          <p:nvPr/>
        </p:nvCxnSpPr>
        <p:spPr>
          <a:xfrm>
            <a:off x="1663700" y="1176338"/>
            <a:ext cx="876300" cy="11669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53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lstStyle/>
          <a:p>
            <a:r>
              <a:rPr lang="en-US" dirty="0" smtClean="0"/>
              <a:t>#4 Spinning “Loading” Wheel</a:t>
            </a:r>
            <a:endParaRPr lang="en-US" dirty="0"/>
          </a:p>
        </p:txBody>
      </p:sp>
      <p:sp>
        <p:nvSpPr>
          <p:cNvPr id="3" name="Content Placeholder 2"/>
          <p:cNvSpPr>
            <a:spLocks noGrp="1"/>
          </p:cNvSpPr>
          <p:nvPr>
            <p:ph idx="1"/>
          </p:nvPr>
        </p:nvSpPr>
        <p:spPr>
          <a:xfrm>
            <a:off x="457200" y="4870726"/>
            <a:ext cx="8229600" cy="1703951"/>
          </a:xfrm>
        </p:spPr>
        <p:txBody>
          <a:bodyPr>
            <a:normAutofit fontScale="47500" lnSpcReduction="20000"/>
          </a:bodyPr>
          <a:lstStyle/>
          <a:p>
            <a:r>
              <a:rPr lang="en-US" dirty="0" smtClean="0"/>
              <a:t>Use during delays: logging in, searching offers, etc.</a:t>
            </a:r>
          </a:p>
          <a:p>
            <a:pPr lvl="1"/>
            <a:r>
              <a:rPr lang="en-US" dirty="0" smtClean="0"/>
              <a:t>Connecting (when logging in)</a:t>
            </a:r>
          </a:p>
          <a:p>
            <a:pPr lvl="1"/>
            <a:r>
              <a:rPr lang="en-US" dirty="0" smtClean="0"/>
              <a:t>Searching (when searching offers)</a:t>
            </a:r>
          </a:p>
          <a:p>
            <a:r>
              <a:rPr lang="en-US" dirty="0" smtClean="0"/>
              <a:t>Time-out after 10 seconds and display error</a:t>
            </a:r>
          </a:p>
          <a:p>
            <a:r>
              <a:rPr lang="en-US" dirty="0" smtClean="0"/>
              <a:t>If they “contact support”, open an email:</a:t>
            </a:r>
          </a:p>
          <a:p>
            <a:pPr lvl="1"/>
            <a:r>
              <a:rPr lang="en-US" dirty="0" smtClean="0"/>
              <a:t>To: </a:t>
            </a:r>
            <a:r>
              <a:rPr lang="en-US" dirty="0" smtClean="0">
                <a:hlinkClick r:id="rId2"/>
              </a:rPr>
              <a:t>support@tangotab.com</a:t>
            </a:r>
            <a:endParaRPr lang="en-US" dirty="0" smtClean="0"/>
          </a:p>
          <a:p>
            <a:pPr lvl="1"/>
            <a:r>
              <a:rPr lang="en-US" dirty="0" smtClean="0"/>
              <a:t>Subject: “iPhone App Network Delay”</a:t>
            </a:r>
          </a:p>
          <a:p>
            <a:pPr marL="457200" lvl="1" indent="0">
              <a:buNone/>
            </a:pPr>
            <a:endParaRPr lang="en-US" dirty="0" smtClean="0"/>
          </a:p>
          <a:p>
            <a:pPr lvl="1"/>
            <a:endParaRPr lang="en-US" dirty="0" smtClean="0"/>
          </a:p>
          <a:p>
            <a:pPr lvl="1"/>
            <a:endParaRPr lang="en-US" dirty="0" smtClean="0"/>
          </a:p>
          <a:p>
            <a:endParaRPr lang="en-US" dirty="0" smtClean="0"/>
          </a:p>
        </p:txBody>
      </p:sp>
      <p:pic>
        <p:nvPicPr>
          <p:cNvPr id="49" name="Picture 48" descr="IMG_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164" y="1232579"/>
            <a:ext cx="2296151" cy="3444227"/>
          </a:xfrm>
          <a:prstGeom prst="rect">
            <a:avLst/>
          </a:prstGeom>
        </p:spPr>
      </p:pic>
      <p:sp>
        <p:nvSpPr>
          <p:cNvPr id="50" name="Rectangle 49"/>
          <p:cNvSpPr/>
          <p:nvPr/>
        </p:nvSpPr>
        <p:spPr>
          <a:xfrm>
            <a:off x="2351164" y="1687279"/>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2359631" y="1369251"/>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pic>
        <p:nvPicPr>
          <p:cNvPr id="21" name="Picture 20" descr="IMG_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164" y="1232579"/>
            <a:ext cx="2296151" cy="3444227"/>
          </a:xfrm>
          <a:prstGeom prst="rect">
            <a:avLst/>
          </a:prstGeom>
        </p:spPr>
      </p:pic>
      <p:sp>
        <p:nvSpPr>
          <p:cNvPr id="22" name="Rectangle 21"/>
          <p:cNvSpPr/>
          <p:nvPr/>
        </p:nvSpPr>
        <p:spPr>
          <a:xfrm>
            <a:off x="5018164" y="1687279"/>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5060500" y="1767710"/>
            <a:ext cx="2226818" cy="2374903"/>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smtClean="0">
              <a:solidFill>
                <a:srgbClr val="FFFFFF"/>
              </a:solidFill>
            </a:endParaRPr>
          </a:p>
          <a:p>
            <a:endParaRPr lang="en-US" sz="500" dirty="0" smtClean="0">
              <a:solidFill>
                <a:srgbClr val="FFFFFF"/>
              </a:solidFill>
            </a:endParaRPr>
          </a:p>
          <a:p>
            <a:r>
              <a:rPr lang="en-US" sz="1600" dirty="0" smtClean="0">
                <a:solidFill>
                  <a:srgbClr val="FFFFFF"/>
                </a:solidFill>
              </a:rPr>
              <a:t>There is an extended delay in reaching our servers.  This could be a network problem.  </a:t>
            </a:r>
            <a:endParaRPr lang="en-US" sz="1600" dirty="0">
              <a:solidFill>
                <a:srgbClr val="FFFFFF"/>
              </a:solidFill>
            </a:endParaRPr>
          </a:p>
        </p:txBody>
      </p:sp>
      <p:sp>
        <p:nvSpPr>
          <p:cNvPr id="30" name="TextBox 29"/>
          <p:cNvSpPr txBox="1"/>
          <p:nvPr/>
        </p:nvSpPr>
        <p:spPr>
          <a:xfrm>
            <a:off x="5403397" y="1781259"/>
            <a:ext cx="1579120" cy="307777"/>
          </a:xfrm>
          <a:prstGeom prst="rect">
            <a:avLst/>
          </a:prstGeom>
          <a:noFill/>
        </p:spPr>
        <p:txBody>
          <a:bodyPr wrap="square" rtlCol="0">
            <a:spAutoFit/>
          </a:bodyPr>
          <a:lstStyle/>
          <a:p>
            <a:pPr algn="ctr"/>
            <a:r>
              <a:rPr lang="en-US" sz="1400" b="1" dirty="0" smtClean="0">
                <a:solidFill>
                  <a:srgbClr val="FFFFFF"/>
                </a:solidFill>
              </a:rPr>
              <a:t>Error</a:t>
            </a:r>
            <a:endParaRPr lang="en-US" sz="1400" b="1" dirty="0">
              <a:solidFill>
                <a:srgbClr val="FFFFFF"/>
              </a:solidFill>
            </a:endParaRPr>
          </a:p>
        </p:txBody>
      </p:sp>
      <p:sp>
        <p:nvSpPr>
          <p:cNvPr id="31" name="TextBox 30"/>
          <p:cNvSpPr txBox="1"/>
          <p:nvPr/>
        </p:nvSpPr>
        <p:spPr>
          <a:xfrm>
            <a:off x="5026631" y="1369251"/>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32" name="Rounded Rectangle 31"/>
          <p:cNvSpPr/>
          <p:nvPr/>
        </p:nvSpPr>
        <p:spPr>
          <a:xfrm>
            <a:off x="5176485" y="3298972"/>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Keep Waiting</a:t>
            </a:r>
            <a:endParaRPr lang="en-US" sz="1100" b="1" dirty="0">
              <a:solidFill>
                <a:schemeClr val="tx1"/>
              </a:solidFill>
            </a:endParaRPr>
          </a:p>
        </p:txBody>
      </p:sp>
      <p:sp>
        <p:nvSpPr>
          <p:cNvPr id="6" name="Rounded Rectangle 5"/>
          <p:cNvSpPr/>
          <p:nvPr/>
        </p:nvSpPr>
        <p:spPr>
          <a:xfrm>
            <a:off x="2870200" y="2359172"/>
            <a:ext cx="1239524" cy="1104900"/>
          </a:xfrm>
          <a:prstGeom prst="roundRect">
            <a:avLst/>
          </a:prstGeom>
          <a:solidFill>
            <a:srgbClr val="A6A6A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smtClean="0">
                <a:solidFill>
                  <a:srgbClr val="000000"/>
                </a:solidFill>
              </a:rPr>
              <a:t>Searching…</a:t>
            </a:r>
            <a:endParaRPr lang="en-US" sz="1600" dirty="0">
              <a:solidFill>
                <a:srgbClr val="000000"/>
              </a:solidFill>
            </a:endParaRPr>
          </a:p>
        </p:txBody>
      </p:sp>
      <p:cxnSp>
        <p:nvCxnSpPr>
          <p:cNvPr id="8" name="Straight Connector 7"/>
          <p:cNvCxnSpPr/>
          <p:nvPr/>
        </p:nvCxnSpPr>
        <p:spPr>
          <a:xfrm>
            <a:off x="3313858" y="2689372"/>
            <a:ext cx="304800" cy="2159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3313858" y="2689372"/>
            <a:ext cx="304800" cy="2159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466258" y="2651272"/>
            <a:ext cx="0" cy="2794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5176485" y="3649033"/>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Contact Support</a:t>
            </a:r>
            <a:endParaRPr lang="en-US" sz="1100" b="1" dirty="0">
              <a:solidFill>
                <a:schemeClr val="tx1"/>
              </a:solidFill>
            </a:endParaRPr>
          </a:p>
        </p:txBody>
      </p:sp>
    </p:spTree>
    <p:extLst>
      <p:ext uri="{BB962C8B-B14F-4D97-AF65-F5344CB8AC3E}">
        <p14:creationId xmlns:p14="http://schemas.microsoft.com/office/powerpoint/2010/main" val="350065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#5 Contact Support</a:t>
            </a:r>
            <a:endParaRPr lang="en-US" dirty="0"/>
          </a:p>
        </p:txBody>
      </p:sp>
      <p:sp>
        <p:nvSpPr>
          <p:cNvPr id="3" name="Content Placeholder 2"/>
          <p:cNvSpPr>
            <a:spLocks noGrp="1"/>
          </p:cNvSpPr>
          <p:nvPr>
            <p:ph idx="1"/>
          </p:nvPr>
        </p:nvSpPr>
        <p:spPr>
          <a:xfrm>
            <a:off x="457200" y="4724400"/>
            <a:ext cx="8229600" cy="1818640"/>
          </a:xfrm>
        </p:spPr>
        <p:txBody>
          <a:bodyPr>
            <a:noAutofit/>
          </a:bodyPr>
          <a:lstStyle/>
          <a:p>
            <a:r>
              <a:rPr lang="en-US" sz="1100" dirty="0" smtClean="0"/>
              <a:t>Add ability for customer to contact support within the app</a:t>
            </a:r>
          </a:p>
          <a:p>
            <a:r>
              <a:rPr lang="en-US" sz="1100" dirty="0" smtClean="0"/>
              <a:t>If initiated, open an email:</a:t>
            </a:r>
          </a:p>
          <a:p>
            <a:pPr lvl="1"/>
            <a:r>
              <a:rPr lang="en-US" sz="1000" dirty="0" smtClean="0"/>
              <a:t>To: </a:t>
            </a:r>
            <a:r>
              <a:rPr lang="en-US" sz="1000" dirty="0" smtClean="0">
                <a:hlinkClick r:id="rId2"/>
              </a:rPr>
              <a:t>support@tangotab.com</a:t>
            </a:r>
            <a:endParaRPr lang="en-US" sz="1000" dirty="0" smtClean="0"/>
          </a:p>
          <a:p>
            <a:pPr lvl="1"/>
            <a:r>
              <a:rPr lang="en-US" sz="1000" dirty="0" smtClean="0"/>
              <a:t>Subject: “iPhone App Support – version </a:t>
            </a:r>
            <a:r>
              <a:rPr lang="en-US" sz="1000" dirty="0" err="1" smtClean="0"/>
              <a:t>x.y.z</a:t>
            </a:r>
            <a:r>
              <a:rPr lang="en-US" sz="1000" dirty="0" smtClean="0"/>
              <a:t>”</a:t>
            </a:r>
          </a:p>
          <a:p>
            <a:pPr lvl="1"/>
            <a:r>
              <a:rPr lang="en-US" sz="1000" dirty="0" smtClean="0"/>
              <a:t>Message:</a:t>
            </a:r>
            <a:endParaRPr lang="en-US" sz="900" dirty="0" smtClean="0"/>
          </a:p>
          <a:p>
            <a:pPr lvl="2"/>
            <a:r>
              <a:rPr lang="en-US" sz="900" dirty="0" smtClean="0"/>
              <a:t>&lt;… empty line …&gt;</a:t>
            </a:r>
            <a:endParaRPr lang="en-US" sz="900" dirty="0"/>
          </a:p>
          <a:p>
            <a:pPr lvl="2"/>
            <a:r>
              <a:rPr lang="en-US" sz="900" dirty="0" smtClean="0"/>
              <a:t>--------------------</a:t>
            </a:r>
          </a:p>
          <a:p>
            <a:pPr lvl="2"/>
            <a:r>
              <a:rPr lang="en-US" sz="900" dirty="0" smtClean="0"/>
              <a:t>Information for support:</a:t>
            </a:r>
          </a:p>
          <a:p>
            <a:pPr lvl="2"/>
            <a:r>
              <a:rPr lang="en-US" sz="900" dirty="0" smtClean="0"/>
              <a:t>Location: &lt;</a:t>
            </a:r>
            <a:r>
              <a:rPr lang="en-US" sz="900" dirty="0" err="1" smtClean="0"/>
              <a:t>gps</a:t>
            </a:r>
            <a:r>
              <a:rPr lang="en-US" sz="900" dirty="0" smtClean="0"/>
              <a:t> coordinates”</a:t>
            </a:r>
          </a:p>
          <a:p>
            <a:pPr lvl="2"/>
            <a:r>
              <a:rPr lang="en-US" sz="900" dirty="0" smtClean="0"/>
              <a:t>Search Radius Setting: &lt;search radius&gt;</a:t>
            </a:r>
          </a:p>
          <a:p>
            <a:pPr lvl="2"/>
            <a:r>
              <a:rPr lang="en-US" sz="900" dirty="0" smtClean="0"/>
              <a:t>User ID: &lt;email address&gt;</a:t>
            </a:r>
          </a:p>
        </p:txBody>
      </p:sp>
      <p:pic>
        <p:nvPicPr>
          <p:cNvPr id="4" name="Picture 3" descr="IMG_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003" y="1145500"/>
            <a:ext cx="2296151" cy="3444227"/>
          </a:xfrm>
          <a:prstGeom prst="rect">
            <a:avLst/>
          </a:prstGeom>
        </p:spPr>
      </p:pic>
      <p:sp>
        <p:nvSpPr>
          <p:cNvPr id="5" name="Rectangle 4"/>
          <p:cNvSpPr/>
          <p:nvPr/>
        </p:nvSpPr>
        <p:spPr>
          <a:xfrm>
            <a:off x="1691003" y="1600200"/>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691003" y="1816740"/>
            <a:ext cx="879724" cy="261610"/>
          </a:xfrm>
          <a:prstGeom prst="rect">
            <a:avLst/>
          </a:prstGeom>
          <a:noFill/>
        </p:spPr>
        <p:txBody>
          <a:bodyPr wrap="none" rtlCol="0">
            <a:spAutoFit/>
          </a:bodyPr>
          <a:lstStyle/>
          <a:p>
            <a:r>
              <a:rPr lang="en-US" sz="1100" b="1" dirty="0" smtClean="0"/>
              <a:t>Preferences</a:t>
            </a:r>
            <a:endParaRPr lang="en-US" sz="1100" b="1" dirty="0"/>
          </a:p>
        </p:txBody>
      </p:sp>
      <p:sp>
        <p:nvSpPr>
          <p:cNvPr id="7" name="Rounded Rectangle 6"/>
          <p:cNvSpPr/>
          <p:nvPr/>
        </p:nvSpPr>
        <p:spPr>
          <a:xfrm>
            <a:off x="1779904" y="2055265"/>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100" b="1" dirty="0" smtClean="0">
                <a:solidFill>
                  <a:schemeClr val="tx1"/>
                </a:solidFill>
              </a:rPr>
              <a:t>Search Radius	   	     </a:t>
            </a:r>
            <a:r>
              <a:rPr lang="en-US" sz="1100" dirty="0" smtClean="0">
                <a:solidFill>
                  <a:schemeClr val="tx1"/>
                </a:solidFill>
              </a:rPr>
              <a:t>10mi</a:t>
            </a:r>
            <a:endParaRPr lang="en-US" sz="1100" b="1" dirty="0">
              <a:solidFill>
                <a:schemeClr val="tx1"/>
              </a:solidFill>
            </a:endParaRPr>
          </a:p>
        </p:txBody>
      </p:sp>
      <p:sp>
        <p:nvSpPr>
          <p:cNvPr id="8" name="TextBox 7"/>
          <p:cNvSpPr txBox="1"/>
          <p:nvPr/>
        </p:nvSpPr>
        <p:spPr>
          <a:xfrm>
            <a:off x="1674156" y="2522222"/>
            <a:ext cx="2210862" cy="261610"/>
          </a:xfrm>
          <a:prstGeom prst="rect">
            <a:avLst/>
          </a:prstGeom>
          <a:noFill/>
        </p:spPr>
        <p:txBody>
          <a:bodyPr wrap="none" rtlCol="0">
            <a:spAutoFit/>
          </a:bodyPr>
          <a:lstStyle/>
          <a:p>
            <a:r>
              <a:rPr lang="en-US" sz="1100" b="1" dirty="0" smtClean="0"/>
              <a:t>Magnify Impact in Fighting Hunger</a:t>
            </a:r>
            <a:endParaRPr lang="en-US" sz="1100" b="1" dirty="0"/>
          </a:p>
        </p:txBody>
      </p:sp>
      <p:sp>
        <p:nvSpPr>
          <p:cNvPr id="9" name="Rounded Rectangle 8"/>
          <p:cNvSpPr/>
          <p:nvPr/>
        </p:nvSpPr>
        <p:spPr>
          <a:xfrm>
            <a:off x="1763057" y="2770907"/>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Link FaceBook</a:t>
            </a:r>
            <a:endParaRPr lang="en-US" sz="1100" b="1" dirty="0">
              <a:solidFill>
                <a:schemeClr val="tx1"/>
              </a:solidFill>
            </a:endParaRPr>
          </a:p>
        </p:txBody>
      </p:sp>
      <p:sp>
        <p:nvSpPr>
          <p:cNvPr id="10" name="Rounded Rectangle 9"/>
          <p:cNvSpPr/>
          <p:nvPr/>
        </p:nvSpPr>
        <p:spPr>
          <a:xfrm>
            <a:off x="1763057" y="2999305"/>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Link Twitter</a:t>
            </a:r>
            <a:endParaRPr lang="en-US" sz="1100" b="1" dirty="0">
              <a:solidFill>
                <a:schemeClr val="tx1"/>
              </a:solidFill>
            </a:endParaRPr>
          </a:p>
        </p:txBody>
      </p:sp>
      <p:sp>
        <p:nvSpPr>
          <p:cNvPr id="11" name="Rounded Rectangle 10"/>
          <p:cNvSpPr/>
          <p:nvPr/>
        </p:nvSpPr>
        <p:spPr>
          <a:xfrm>
            <a:off x="1767204" y="3237863"/>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Personalize Message</a:t>
            </a:r>
            <a:endParaRPr lang="en-US" sz="1100" b="1" dirty="0">
              <a:solidFill>
                <a:schemeClr val="tx1"/>
              </a:solidFill>
            </a:endParaRPr>
          </a:p>
        </p:txBody>
      </p:sp>
      <p:sp>
        <p:nvSpPr>
          <p:cNvPr id="12" name="Rounded Rectangle 11"/>
          <p:cNvSpPr/>
          <p:nvPr/>
        </p:nvSpPr>
        <p:spPr>
          <a:xfrm>
            <a:off x="1779904" y="3623539"/>
            <a:ext cx="2082800" cy="233276"/>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bg1"/>
                </a:solidFill>
              </a:rPr>
              <a:t>Contact Support</a:t>
            </a:r>
            <a:endParaRPr lang="en-US" sz="1100" b="1" dirty="0">
              <a:solidFill>
                <a:schemeClr val="bg1"/>
              </a:solidFill>
            </a:endParaRPr>
          </a:p>
        </p:txBody>
      </p:sp>
      <p:sp>
        <p:nvSpPr>
          <p:cNvPr id="13" name="Rounded Rectangle 12"/>
          <p:cNvSpPr/>
          <p:nvPr/>
        </p:nvSpPr>
        <p:spPr>
          <a:xfrm>
            <a:off x="1779904" y="3905277"/>
            <a:ext cx="2082800" cy="233276"/>
          </a:xfrm>
          <a:prstGeom prst="roundRect">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rgbClr val="FFFFFF"/>
                </a:solidFill>
              </a:rPr>
              <a:t>Sign out</a:t>
            </a:r>
            <a:endParaRPr lang="en-US" sz="1100" b="1" dirty="0">
              <a:solidFill>
                <a:srgbClr val="FFFFFF"/>
              </a:solidFill>
            </a:endParaRPr>
          </a:p>
        </p:txBody>
      </p:sp>
      <p:pic>
        <p:nvPicPr>
          <p:cNvPr id="14" name="Picture 13" descr="IMG_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896" y="1145500"/>
            <a:ext cx="2296151" cy="3444227"/>
          </a:xfrm>
          <a:prstGeom prst="rect">
            <a:avLst/>
          </a:prstGeom>
        </p:spPr>
      </p:pic>
      <p:sp>
        <p:nvSpPr>
          <p:cNvPr id="15" name="Rectangle 14"/>
          <p:cNvSpPr/>
          <p:nvPr/>
        </p:nvSpPr>
        <p:spPr>
          <a:xfrm>
            <a:off x="4704896" y="1600200"/>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4747232" y="1680631"/>
            <a:ext cx="2226818" cy="2374903"/>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smtClean="0">
              <a:solidFill>
                <a:srgbClr val="FFFFFF"/>
              </a:solidFill>
            </a:endParaRPr>
          </a:p>
          <a:p>
            <a:endParaRPr lang="en-US" sz="500" dirty="0" smtClean="0">
              <a:solidFill>
                <a:srgbClr val="FFFFFF"/>
              </a:solidFill>
            </a:endParaRPr>
          </a:p>
          <a:p>
            <a:r>
              <a:rPr lang="en-US" sz="1600" dirty="0" smtClean="0">
                <a:solidFill>
                  <a:srgbClr val="FFFFFF"/>
                </a:solidFill>
              </a:rPr>
              <a:t>You cannot redeem this offer.  It has already expired or is not valid yet.</a:t>
            </a:r>
            <a:endParaRPr lang="en-US" sz="1600" dirty="0">
              <a:solidFill>
                <a:srgbClr val="FFFFFF"/>
              </a:solidFill>
            </a:endParaRPr>
          </a:p>
        </p:txBody>
      </p:sp>
      <p:sp>
        <p:nvSpPr>
          <p:cNvPr id="17" name="TextBox 16"/>
          <p:cNvSpPr txBox="1"/>
          <p:nvPr/>
        </p:nvSpPr>
        <p:spPr>
          <a:xfrm>
            <a:off x="5090129" y="1694180"/>
            <a:ext cx="1579120" cy="307777"/>
          </a:xfrm>
          <a:prstGeom prst="rect">
            <a:avLst/>
          </a:prstGeom>
          <a:noFill/>
        </p:spPr>
        <p:txBody>
          <a:bodyPr wrap="square" rtlCol="0">
            <a:spAutoFit/>
          </a:bodyPr>
          <a:lstStyle/>
          <a:p>
            <a:pPr algn="ctr"/>
            <a:r>
              <a:rPr lang="en-US" sz="1400" b="1" dirty="0" err="1" smtClean="0">
                <a:solidFill>
                  <a:srgbClr val="FFFFFF"/>
                </a:solidFill>
              </a:rPr>
              <a:t>TangoTab</a:t>
            </a:r>
            <a:endParaRPr lang="en-US" sz="1400" b="1" dirty="0">
              <a:solidFill>
                <a:srgbClr val="FFFFFF"/>
              </a:solidFill>
            </a:endParaRPr>
          </a:p>
        </p:txBody>
      </p:sp>
      <p:sp>
        <p:nvSpPr>
          <p:cNvPr id="18" name="TextBox 17"/>
          <p:cNvSpPr txBox="1"/>
          <p:nvPr/>
        </p:nvSpPr>
        <p:spPr>
          <a:xfrm>
            <a:off x="4713363" y="1282172"/>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19" name="Rounded Rectangle 18"/>
          <p:cNvSpPr/>
          <p:nvPr/>
        </p:nvSpPr>
        <p:spPr>
          <a:xfrm>
            <a:off x="4863217" y="3211893"/>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smtClean="0">
                <a:solidFill>
                  <a:schemeClr val="tx1"/>
                </a:solidFill>
              </a:rPr>
              <a:t>OK</a:t>
            </a:r>
            <a:endParaRPr lang="en-US" sz="1600" b="1" dirty="0">
              <a:solidFill>
                <a:schemeClr val="tx1"/>
              </a:solidFill>
            </a:endParaRPr>
          </a:p>
        </p:txBody>
      </p:sp>
      <p:sp>
        <p:nvSpPr>
          <p:cNvPr id="20" name="Rounded Rectangle 19"/>
          <p:cNvSpPr/>
          <p:nvPr/>
        </p:nvSpPr>
        <p:spPr>
          <a:xfrm>
            <a:off x="4863217" y="3561954"/>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smtClean="0">
                <a:solidFill>
                  <a:schemeClr val="tx1"/>
                </a:solidFill>
              </a:rPr>
              <a:t>Contact Support</a:t>
            </a:r>
            <a:endParaRPr lang="en-US" sz="1600" b="1" dirty="0">
              <a:solidFill>
                <a:schemeClr val="tx1"/>
              </a:solidFill>
            </a:endParaRPr>
          </a:p>
        </p:txBody>
      </p:sp>
      <p:sp>
        <p:nvSpPr>
          <p:cNvPr id="21" name="TextBox 20"/>
          <p:cNvSpPr txBox="1"/>
          <p:nvPr/>
        </p:nvSpPr>
        <p:spPr>
          <a:xfrm>
            <a:off x="1691003" y="1600200"/>
            <a:ext cx="884032" cy="253916"/>
          </a:xfrm>
          <a:prstGeom prst="rect">
            <a:avLst/>
          </a:prstGeom>
          <a:noFill/>
        </p:spPr>
        <p:txBody>
          <a:bodyPr wrap="none" rtlCol="0">
            <a:spAutoFit/>
          </a:bodyPr>
          <a:lstStyle/>
          <a:p>
            <a:r>
              <a:rPr lang="en-US" sz="1050" dirty="0" smtClean="0"/>
              <a:t>Version </a:t>
            </a:r>
            <a:r>
              <a:rPr lang="en-US" sz="1050" dirty="0" err="1" smtClean="0"/>
              <a:t>x.y.z</a:t>
            </a:r>
            <a:endParaRPr lang="en-US" sz="1050" dirty="0"/>
          </a:p>
        </p:txBody>
      </p:sp>
      <p:sp>
        <p:nvSpPr>
          <p:cNvPr id="22" name="Rounded Rectangle 21"/>
          <p:cNvSpPr/>
          <p:nvPr/>
        </p:nvSpPr>
        <p:spPr>
          <a:xfrm>
            <a:off x="1783377" y="2288541"/>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100" b="1" dirty="0" smtClean="0">
                <a:solidFill>
                  <a:schemeClr val="tx1"/>
                </a:solidFill>
              </a:rPr>
              <a:t>Auto Add to Calendar   	  Yes</a:t>
            </a:r>
            <a:r>
              <a:rPr lang="en-US" sz="1100" dirty="0" smtClean="0">
                <a:solidFill>
                  <a:schemeClr val="tx1"/>
                </a:solidFill>
              </a:rPr>
              <a:t>/No</a:t>
            </a:r>
            <a:endParaRPr lang="en-US" sz="1100" b="1" dirty="0">
              <a:solidFill>
                <a:schemeClr val="tx1"/>
              </a:solidFill>
            </a:endParaRPr>
          </a:p>
        </p:txBody>
      </p:sp>
    </p:spTree>
    <p:extLst>
      <p:ext uri="{BB962C8B-B14F-4D97-AF65-F5344CB8AC3E}">
        <p14:creationId xmlns:p14="http://schemas.microsoft.com/office/powerpoint/2010/main" val="137213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98"/>
            <a:ext cx="8229600" cy="914082"/>
          </a:xfrm>
        </p:spPr>
        <p:txBody>
          <a:bodyPr/>
          <a:lstStyle/>
          <a:p>
            <a:r>
              <a:rPr lang="en-US" dirty="0" smtClean="0"/>
              <a:t>#6 Add to Calendar</a:t>
            </a:r>
            <a:endParaRPr lang="en-US" dirty="0"/>
          </a:p>
        </p:txBody>
      </p:sp>
      <p:sp>
        <p:nvSpPr>
          <p:cNvPr id="3" name="Content Placeholder 2"/>
          <p:cNvSpPr>
            <a:spLocks noGrp="1"/>
          </p:cNvSpPr>
          <p:nvPr>
            <p:ph idx="1"/>
          </p:nvPr>
        </p:nvSpPr>
        <p:spPr>
          <a:xfrm>
            <a:off x="457200" y="4610804"/>
            <a:ext cx="8229600" cy="2247196"/>
          </a:xfrm>
        </p:spPr>
        <p:txBody>
          <a:bodyPr>
            <a:normAutofit fontScale="77500" lnSpcReduction="20000"/>
          </a:bodyPr>
          <a:lstStyle/>
          <a:p>
            <a:r>
              <a:rPr lang="en-US" sz="1900" dirty="0" smtClean="0"/>
              <a:t>The first time the user claims an offer, if “Add to Calendar” is “No”, ask if they want to turn it on</a:t>
            </a:r>
          </a:p>
          <a:p>
            <a:r>
              <a:rPr lang="en-US" sz="1900" dirty="0" smtClean="0"/>
              <a:t>If they say “No Thanks”, do not ask again</a:t>
            </a:r>
          </a:p>
          <a:p>
            <a:r>
              <a:rPr lang="en-US" sz="1800" dirty="0" smtClean="0"/>
              <a:t>If they say “Yes”</a:t>
            </a:r>
          </a:p>
          <a:p>
            <a:pPr lvl="1"/>
            <a:r>
              <a:rPr lang="en-US" sz="1400" dirty="0" smtClean="0"/>
              <a:t>Turn “Add to Calendar” setting to “Yes”</a:t>
            </a:r>
          </a:p>
          <a:p>
            <a:pPr lvl="1"/>
            <a:r>
              <a:rPr lang="en-US" sz="1400" dirty="0" smtClean="0"/>
              <a:t>For this event AND all future events while “Add to Calendar” = Yes, Open</a:t>
            </a:r>
            <a:r>
              <a:rPr lang="en-US" sz="1400" dirty="0"/>
              <a:t>: “Add Event</a:t>
            </a:r>
            <a:r>
              <a:rPr lang="en-US" sz="1400" dirty="0" smtClean="0"/>
              <a:t>”</a:t>
            </a:r>
            <a:r>
              <a:rPr lang="en-US" sz="1400" dirty="0"/>
              <a:t> </a:t>
            </a:r>
            <a:r>
              <a:rPr lang="en-US" sz="1400" dirty="0" smtClean="0"/>
              <a:t>after a claim and Pre</a:t>
            </a:r>
            <a:r>
              <a:rPr lang="en-US" sz="1400" dirty="0"/>
              <a:t>-</a:t>
            </a:r>
            <a:r>
              <a:rPr lang="en-US" sz="1400" dirty="0" smtClean="0"/>
              <a:t>populate with:</a:t>
            </a:r>
            <a:endParaRPr lang="en-US" sz="1400" dirty="0"/>
          </a:p>
          <a:p>
            <a:pPr lvl="1"/>
            <a:r>
              <a:rPr lang="en-US" sz="1400" dirty="0"/>
              <a:t>Title: </a:t>
            </a:r>
            <a:r>
              <a:rPr lang="en-US" sz="1400" dirty="0" err="1"/>
              <a:t>TangoTab</a:t>
            </a:r>
            <a:r>
              <a:rPr lang="en-US" sz="1400" dirty="0"/>
              <a:t> at &lt;</a:t>
            </a:r>
            <a:r>
              <a:rPr lang="en-US" sz="1400" dirty="0" err="1"/>
              <a:t>Restaurant_Name</a:t>
            </a:r>
            <a:r>
              <a:rPr lang="en-US" sz="1400" dirty="0"/>
              <a:t>&gt;</a:t>
            </a:r>
          </a:p>
          <a:p>
            <a:pPr lvl="1"/>
            <a:r>
              <a:rPr lang="en-US" sz="1400" dirty="0"/>
              <a:t>Location: &lt;</a:t>
            </a:r>
            <a:r>
              <a:rPr lang="en-US" sz="1400" dirty="0" err="1"/>
              <a:t>Restaurant_Address</a:t>
            </a:r>
            <a:r>
              <a:rPr lang="en-US" sz="1400" dirty="0"/>
              <a:t>&gt;</a:t>
            </a:r>
          </a:p>
          <a:p>
            <a:pPr lvl="1"/>
            <a:r>
              <a:rPr lang="en-US" sz="1400" dirty="0"/>
              <a:t>Time/Date: Match deal time duration</a:t>
            </a:r>
          </a:p>
          <a:p>
            <a:pPr lvl="1"/>
            <a:r>
              <a:rPr lang="en-US" sz="1400" dirty="0"/>
              <a:t>Contents:</a:t>
            </a:r>
          </a:p>
          <a:p>
            <a:pPr lvl="2"/>
            <a:r>
              <a:rPr lang="en-US" sz="1000" dirty="0"/>
              <a:t>Your confirmation code is: </a:t>
            </a:r>
            <a:r>
              <a:rPr lang="en-US" sz="1000" dirty="0" err="1"/>
              <a:t>xxxx</a:t>
            </a:r>
            <a:endParaRPr lang="en-US" sz="1000" dirty="0"/>
          </a:p>
          <a:p>
            <a:pPr lvl="2"/>
            <a:r>
              <a:rPr lang="en-US" sz="1000" dirty="0"/>
              <a:t>&lt;Offer&gt;</a:t>
            </a:r>
          </a:p>
          <a:p>
            <a:pPr lvl="2"/>
            <a:r>
              <a:rPr lang="en-US" sz="1000" dirty="0"/>
              <a:t>&lt;</a:t>
            </a:r>
            <a:r>
              <a:rPr lang="en-US" sz="1000" dirty="0" err="1"/>
              <a:t>Offer_URL</a:t>
            </a:r>
            <a:r>
              <a:rPr lang="en-US" sz="1000" dirty="0"/>
              <a:t>&gt;</a:t>
            </a:r>
          </a:p>
          <a:p>
            <a:endParaRPr lang="en-US" dirty="0" smtClean="0"/>
          </a:p>
        </p:txBody>
      </p:sp>
      <p:pic>
        <p:nvPicPr>
          <p:cNvPr id="4" name="Picture 3"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49" y="1049940"/>
            <a:ext cx="2296151" cy="3444227"/>
          </a:xfrm>
          <a:prstGeom prst="rect">
            <a:avLst/>
          </a:prstGeom>
        </p:spPr>
      </p:pic>
      <p:sp>
        <p:nvSpPr>
          <p:cNvPr id="5" name="Rectangle 4"/>
          <p:cNvSpPr/>
          <p:nvPr/>
        </p:nvSpPr>
        <p:spPr>
          <a:xfrm>
            <a:off x="6390649" y="1504640"/>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390649" y="1721180"/>
            <a:ext cx="879724" cy="261610"/>
          </a:xfrm>
          <a:prstGeom prst="rect">
            <a:avLst/>
          </a:prstGeom>
          <a:noFill/>
        </p:spPr>
        <p:txBody>
          <a:bodyPr wrap="none" rtlCol="0">
            <a:spAutoFit/>
          </a:bodyPr>
          <a:lstStyle/>
          <a:p>
            <a:r>
              <a:rPr lang="en-US" sz="1100" b="1" dirty="0" smtClean="0"/>
              <a:t>Preferences</a:t>
            </a:r>
            <a:endParaRPr lang="en-US" sz="1100" b="1" dirty="0"/>
          </a:p>
        </p:txBody>
      </p:sp>
      <p:sp>
        <p:nvSpPr>
          <p:cNvPr id="7" name="Rounded Rectangle 6"/>
          <p:cNvSpPr/>
          <p:nvPr/>
        </p:nvSpPr>
        <p:spPr>
          <a:xfrm>
            <a:off x="6479550" y="1959705"/>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100" b="1" dirty="0" smtClean="0">
                <a:solidFill>
                  <a:schemeClr val="tx1"/>
                </a:solidFill>
              </a:rPr>
              <a:t>Search Radius	   	     </a:t>
            </a:r>
            <a:r>
              <a:rPr lang="en-US" sz="1100" dirty="0" smtClean="0">
                <a:solidFill>
                  <a:schemeClr val="tx1"/>
                </a:solidFill>
              </a:rPr>
              <a:t>10mi</a:t>
            </a:r>
            <a:endParaRPr lang="en-US" sz="1100" b="1" dirty="0">
              <a:solidFill>
                <a:schemeClr val="tx1"/>
              </a:solidFill>
            </a:endParaRPr>
          </a:p>
        </p:txBody>
      </p:sp>
      <p:sp>
        <p:nvSpPr>
          <p:cNvPr id="8" name="TextBox 7"/>
          <p:cNvSpPr txBox="1"/>
          <p:nvPr/>
        </p:nvSpPr>
        <p:spPr>
          <a:xfrm>
            <a:off x="6373802" y="2426662"/>
            <a:ext cx="2210862" cy="261610"/>
          </a:xfrm>
          <a:prstGeom prst="rect">
            <a:avLst/>
          </a:prstGeom>
          <a:noFill/>
        </p:spPr>
        <p:txBody>
          <a:bodyPr wrap="none" rtlCol="0">
            <a:spAutoFit/>
          </a:bodyPr>
          <a:lstStyle/>
          <a:p>
            <a:r>
              <a:rPr lang="en-US" sz="1100" b="1" dirty="0" smtClean="0"/>
              <a:t>Magnify Impact in Fighting Hunger</a:t>
            </a:r>
            <a:endParaRPr lang="en-US" sz="1100" b="1" dirty="0"/>
          </a:p>
        </p:txBody>
      </p:sp>
      <p:sp>
        <p:nvSpPr>
          <p:cNvPr id="9" name="Rounded Rectangle 8"/>
          <p:cNvSpPr/>
          <p:nvPr/>
        </p:nvSpPr>
        <p:spPr>
          <a:xfrm>
            <a:off x="6462703" y="2675347"/>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Link FaceBook</a:t>
            </a:r>
            <a:endParaRPr lang="en-US" sz="1100" b="1" dirty="0">
              <a:solidFill>
                <a:schemeClr val="tx1"/>
              </a:solidFill>
            </a:endParaRPr>
          </a:p>
        </p:txBody>
      </p:sp>
      <p:sp>
        <p:nvSpPr>
          <p:cNvPr id="10" name="Rounded Rectangle 9"/>
          <p:cNvSpPr/>
          <p:nvPr/>
        </p:nvSpPr>
        <p:spPr>
          <a:xfrm>
            <a:off x="6462703" y="2903745"/>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Link Twitter</a:t>
            </a:r>
            <a:endParaRPr lang="en-US" sz="1100" b="1" dirty="0">
              <a:solidFill>
                <a:schemeClr val="tx1"/>
              </a:solidFill>
            </a:endParaRPr>
          </a:p>
        </p:txBody>
      </p:sp>
      <p:sp>
        <p:nvSpPr>
          <p:cNvPr id="11" name="Rounded Rectangle 10"/>
          <p:cNvSpPr/>
          <p:nvPr/>
        </p:nvSpPr>
        <p:spPr>
          <a:xfrm>
            <a:off x="6466850" y="3142303"/>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Personalize Message</a:t>
            </a:r>
            <a:endParaRPr lang="en-US" sz="1100" b="1" dirty="0">
              <a:solidFill>
                <a:schemeClr val="tx1"/>
              </a:solidFill>
            </a:endParaRPr>
          </a:p>
        </p:txBody>
      </p:sp>
      <p:sp>
        <p:nvSpPr>
          <p:cNvPr id="12" name="Rounded Rectangle 11"/>
          <p:cNvSpPr/>
          <p:nvPr/>
        </p:nvSpPr>
        <p:spPr>
          <a:xfrm>
            <a:off x="6479550" y="3527979"/>
            <a:ext cx="2082800" cy="233276"/>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bg1"/>
                </a:solidFill>
              </a:rPr>
              <a:t>Contact Support</a:t>
            </a:r>
            <a:endParaRPr lang="en-US" sz="1100" b="1" dirty="0">
              <a:solidFill>
                <a:schemeClr val="bg1"/>
              </a:solidFill>
            </a:endParaRPr>
          </a:p>
        </p:txBody>
      </p:sp>
      <p:sp>
        <p:nvSpPr>
          <p:cNvPr id="13" name="Rounded Rectangle 12"/>
          <p:cNvSpPr/>
          <p:nvPr/>
        </p:nvSpPr>
        <p:spPr>
          <a:xfrm>
            <a:off x="6479550" y="3809717"/>
            <a:ext cx="2082800" cy="233276"/>
          </a:xfrm>
          <a:prstGeom prst="roundRect">
            <a:avLst/>
          </a:prstGeom>
          <a:solidFill>
            <a:schemeClr val="accent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rgbClr val="FFFFFF"/>
                </a:solidFill>
              </a:rPr>
              <a:t>Sign out</a:t>
            </a:r>
            <a:endParaRPr lang="en-US" sz="1100" b="1" dirty="0">
              <a:solidFill>
                <a:srgbClr val="FFFFFF"/>
              </a:solidFill>
            </a:endParaRPr>
          </a:p>
        </p:txBody>
      </p:sp>
      <p:sp>
        <p:nvSpPr>
          <p:cNvPr id="21" name="TextBox 20"/>
          <p:cNvSpPr txBox="1"/>
          <p:nvPr/>
        </p:nvSpPr>
        <p:spPr>
          <a:xfrm>
            <a:off x="6390649" y="1504640"/>
            <a:ext cx="884032" cy="253916"/>
          </a:xfrm>
          <a:prstGeom prst="rect">
            <a:avLst/>
          </a:prstGeom>
          <a:noFill/>
        </p:spPr>
        <p:txBody>
          <a:bodyPr wrap="none" rtlCol="0">
            <a:spAutoFit/>
          </a:bodyPr>
          <a:lstStyle/>
          <a:p>
            <a:r>
              <a:rPr lang="en-US" sz="1050" dirty="0" smtClean="0"/>
              <a:t>Version </a:t>
            </a:r>
            <a:r>
              <a:rPr lang="en-US" sz="1050" dirty="0" err="1" smtClean="0"/>
              <a:t>x.y.z</a:t>
            </a:r>
            <a:endParaRPr lang="en-US" sz="1050" dirty="0"/>
          </a:p>
        </p:txBody>
      </p:sp>
      <p:sp>
        <p:nvSpPr>
          <p:cNvPr id="22" name="Rounded Rectangle 21"/>
          <p:cNvSpPr/>
          <p:nvPr/>
        </p:nvSpPr>
        <p:spPr>
          <a:xfrm>
            <a:off x="6483023" y="2192981"/>
            <a:ext cx="2082800" cy="233276"/>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r>
              <a:rPr lang="en-US" sz="1100" b="1" dirty="0" smtClean="0">
                <a:solidFill>
                  <a:schemeClr val="tx1"/>
                </a:solidFill>
              </a:rPr>
              <a:t>Add to Calendar   	  Yes</a:t>
            </a:r>
            <a:r>
              <a:rPr lang="en-US" sz="1100" dirty="0" smtClean="0">
                <a:solidFill>
                  <a:schemeClr val="tx1"/>
                </a:solidFill>
              </a:rPr>
              <a:t>/No</a:t>
            </a:r>
            <a:endParaRPr lang="en-US" sz="1100" b="1" dirty="0">
              <a:solidFill>
                <a:schemeClr val="tx1"/>
              </a:solidFill>
            </a:endParaRPr>
          </a:p>
        </p:txBody>
      </p:sp>
      <p:sp>
        <p:nvSpPr>
          <p:cNvPr id="23" name="Content Placeholder 2"/>
          <p:cNvSpPr txBox="1">
            <a:spLocks/>
          </p:cNvSpPr>
          <p:nvPr/>
        </p:nvSpPr>
        <p:spPr>
          <a:xfrm>
            <a:off x="5181600" y="1176337"/>
            <a:ext cx="3576320" cy="34344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endParaRPr lang="en-US" sz="1000" dirty="0" smtClean="0"/>
          </a:p>
          <a:p>
            <a:pPr lvl="1"/>
            <a:endParaRPr lang="en-US" sz="1400" dirty="0" smtClean="0"/>
          </a:p>
          <a:p>
            <a:pPr lvl="1"/>
            <a:endParaRPr lang="en-US" sz="1400" dirty="0" smtClean="0"/>
          </a:p>
          <a:p>
            <a:endParaRPr lang="en-US" sz="1800" dirty="0" smtClean="0"/>
          </a:p>
          <a:p>
            <a:endParaRPr lang="en-US" sz="1800" dirty="0" smtClean="0"/>
          </a:p>
        </p:txBody>
      </p:sp>
      <p:pic>
        <p:nvPicPr>
          <p:cNvPr id="24" name="Picture 23"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15" y="1050816"/>
            <a:ext cx="2296151" cy="3444227"/>
          </a:xfrm>
          <a:prstGeom prst="rect">
            <a:avLst/>
          </a:prstGeom>
        </p:spPr>
      </p:pic>
      <p:sp>
        <p:nvSpPr>
          <p:cNvPr id="25" name="Rectangle 24"/>
          <p:cNvSpPr/>
          <p:nvPr/>
        </p:nvSpPr>
        <p:spPr>
          <a:xfrm>
            <a:off x="174415" y="1505516"/>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16751" y="1585947"/>
            <a:ext cx="2226818" cy="2464691"/>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a:solidFill>
                <a:srgbClr val="FFFFFF"/>
              </a:solidFill>
            </a:endParaRPr>
          </a:p>
          <a:p>
            <a:endParaRPr lang="en-US" sz="500" dirty="0" smtClean="0">
              <a:solidFill>
                <a:srgbClr val="FFFFFF"/>
              </a:solidFill>
            </a:endParaRPr>
          </a:p>
          <a:p>
            <a:r>
              <a:rPr lang="en-US" sz="1100" dirty="0" smtClean="0">
                <a:solidFill>
                  <a:srgbClr val="FFFFFF"/>
                </a:solidFill>
              </a:rPr>
              <a:t>Please remember this is only valid on Monday, June 4</a:t>
            </a:r>
            <a:r>
              <a:rPr lang="en-US" sz="1100" baseline="30000" dirty="0" smtClean="0">
                <a:solidFill>
                  <a:srgbClr val="FFFFFF"/>
                </a:solidFill>
              </a:rPr>
              <a:t>th</a:t>
            </a:r>
            <a:r>
              <a:rPr lang="en-US" sz="1100" dirty="0" smtClean="0">
                <a:solidFill>
                  <a:srgbClr val="FFFFFF"/>
                </a:solidFill>
              </a:rPr>
              <a:t> from 03:00pm to 07:00pm. </a:t>
            </a:r>
          </a:p>
          <a:p>
            <a:endParaRPr lang="en-US" sz="500" dirty="0">
              <a:solidFill>
                <a:srgbClr val="FFFFFF"/>
              </a:solidFill>
            </a:endParaRPr>
          </a:p>
          <a:p>
            <a:r>
              <a:rPr lang="en-US" sz="1100" dirty="0" err="1" smtClean="0">
                <a:solidFill>
                  <a:srgbClr val="FFFFFF"/>
                </a:solidFill>
              </a:rPr>
              <a:t>TangoTab</a:t>
            </a:r>
            <a:r>
              <a:rPr lang="en-US" sz="1100" dirty="0" smtClean="0">
                <a:solidFill>
                  <a:srgbClr val="FFFFFF"/>
                </a:solidFill>
              </a:rPr>
              <a:t> feeds someone in need when you redeem the offer at the restaurant.</a:t>
            </a:r>
          </a:p>
          <a:p>
            <a:endParaRPr lang="en-US" sz="1100" dirty="0">
              <a:solidFill>
                <a:srgbClr val="FFFFFF"/>
              </a:solidFill>
            </a:endParaRPr>
          </a:p>
        </p:txBody>
      </p:sp>
      <p:sp>
        <p:nvSpPr>
          <p:cNvPr id="27" name="TextBox 26"/>
          <p:cNvSpPr txBox="1"/>
          <p:nvPr/>
        </p:nvSpPr>
        <p:spPr>
          <a:xfrm>
            <a:off x="559648" y="1599496"/>
            <a:ext cx="1579120" cy="307777"/>
          </a:xfrm>
          <a:prstGeom prst="rect">
            <a:avLst/>
          </a:prstGeom>
          <a:noFill/>
        </p:spPr>
        <p:txBody>
          <a:bodyPr wrap="square" rtlCol="0">
            <a:spAutoFit/>
          </a:bodyPr>
          <a:lstStyle/>
          <a:p>
            <a:pPr algn="ctr"/>
            <a:r>
              <a:rPr lang="en-US" sz="1400" b="1" dirty="0" smtClean="0">
                <a:solidFill>
                  <a:srgbClr val="FFFFFF"/>
                </a:solidFill>
              </a:rPr>
              <a:t>Thank You</a:t>
            </a:r>
            <a:endParaRPr lang="en-US" sz="1400" b="1" dirty="0">
              <a:solidFill>
                <a:srgbClr val="FFFFFF"/>
              </a:solidFill>
            </a:endParaRPr>
          </a:p>
        </p:txBody>
      </p:sp>
      <p:sp>
        <p:nvSpPr>
          <p:cNvPr id="28" name="TextBox 27"/>
          <p:cNvSpPr txBox="1"/>
          <p:nvPr/>
        </p:nvSpPr>
        <p:spPr>
          <a:xfrm>
            <a:off x="182882" y="1187488"/>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29" name="Rounded Rectangle 28"/>
          <p:cNvSpPr/>
          <p:nvPr/>
        </p:nvSpPr>
        <p:spPr>
          <a:xfrm>
            <a:off x="332736" y="3641671"/>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Oops – Cancel Offer</a:t>
            </a:r>
            <a:endParaRPr lang="en-US" sz="1100" b="1" dirty="0">
              <a:solidFill>
                <a:schemeClr val="tx1"/>
              </a:solidFill>
            </a:endParaRPr>
          </a:p>
        </p:txBody>
      </p:sp>
      <p:sp>
        <p:nvSpPr>
          <p:cNvPr id="30" name="Rounded Rectangle 29"/>
          <p:cNvSpPr/>
          <p:nvPr/>
        </p:nvSpPr>
        <p:spPr>
          <a:xfrm>
            <a:off x="332736" y="3284664"/>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Confirm</a:t>
            </a:r>
            <a:endParaRPr lang="en-US" sz="1100" b="1" dirty="0">
              <a:solidFill>
                <a:schemeClr val="tx1"/>
              </a:solidFill>
            </a:endParaRPr>
          </a:p>
        </p:txBody>
      </p:sp>
      <p:pic>
        <p:nvPicPr>
          <p:cNvPr id="31" name="Picture 30" descr="IMG_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040" y="1050816"/>
            <a:ext cx="2296151" cy="3444227"/>
          </a:xfrm>
          <a:prstGeom prst="rect">
            <a:avLst/>
          </a:prstGeom>
        </p:spPr>
      </p:pic>
      <p:sp>
        <p:nvSpPr>
          <p:cNvPr id="32" name="Rectangle 31"/>
          <p:cNvSpPr/>
          <p:nvPr/>
        </p:nvSpPr>
        <p:spPr>
          <a:xfrm>
            <a:off x="3241040" y="1505516"/>
            <a:ext cx="2296151" cy="261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3283376" y="1585947"/>
            <a:ext cx="2226818" cy="2464691"/>
          </a:xfrm>
          <a:prstGeom prst="roundRect">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t"/>
          <a:lstStyle/>
          <a:p>
            <a:endParaRPr lang="en-US" sz="1100" dirty="0">
              <a:solidFill>
                <a:srgbClr val="FFFFFF"/>
              </a:solidFill>
            </a:endParaRPr>
          </a:p>
          <a:p>
            <a:endParaRPr lang="en-US" sz="500" dirty="0" smtClean="0">
              <a:solidFill>
                <a:srgbClr val="FFFFFF"/>
              </a:solidFill>
            </a:endParaRPr>
          </a:p>
          <a:p>
            <a:r>
              <a:rPr lang="en-US" sz="1100" dirty="0" smtClean="0">
                <a:solidFill>
                  <a:srgbClr val="FFFFFF"/>
                </a:solidFill>
              </a:rPr>
              <a:t>Would you like us to add this to your calendar automatically?</a:t>
            </a:r>
          </a:p>
          <a:p>
            <a:endParaRPr lang="en-US" sz="1100" dirty="0">
              <a:solidFill>
                <a:srgbClr val="FFFFFF"/>
              </a:solidFill>
            </a:endParaRPr>
          </a:p>
          <a:p>
            <a:r>
              <a:rPr lang="en-US" sz="1100" dirty="0" smtClean="0">
                <a:solidFill>
                  <a:srgbClr val="FFFFFF"/>
                </a:solidFill>
              </a:rPr>
              <a:t>If you say yes, you can always turn this off in the settings.</a:t>
            </a:r>
          </a:p>
          <a:p>
            <a:endParaRPr lang="en-US" sz="500" dirty="0">
              <a:solidFill>
                <a:srgbClr val="FFFFFF"/>
              </a:solidFill>
            </a:endParaRPr>
          </a:p>
          <a:p>
            <a:endParaRPr lang="en-US" sz="1100" dirty="0">
              <a:solidFill>
                <a:srgbClr val="FFFFFF"/>
              </a:solidFill>
            </a:endParaRPr>
          </a:p>
        </p:txBody>
      </p:sp>
      <p:sp>
        <p:nvSpPr>
          <p:cNvPr id="34" name="TextBox 33"/>
          <p:cNvSpPr txBox="1"/>
          <p:nvPr/>
        </p:nvSpPr>
        <p:spPr>
          <a:xfrm>
            <a:off x="3626273" y="1599496"/>
            <a:ext cx="1579120" cy="307777"/>
          </a:xfrm>
          <a:prstGeom prst="rect">
            <a:avLst/>
          </a:prstGeom>
          <a:noFill/>
        </p:spPr>
        <p:txBody>
          <a:bodyPr wrap="square" rtlCol="0">
            <a:spAutoFit/>
          </a:bodyPr>
          <a:lstStyle/>
          <a:p>
            <a:pPr algn="ctr"/>
            <a:r>
              <a:rPr lang="en-US" sz="1400" b="1" dirty="0" smtClean="0">
                <a:solidFill>
                  <a:srgbClr val="FFFFFF"/>
                </a:solidFill>
              </a:rPr>
              <a:t>Add To Calendar?</a:t>
            </a:r>
            <a:endParaRPr lang="en-US" sz="1400" b="1" dirty="0">
              <a:solidFill>
                <a:srgbClr val="FFFFFF"/>
              </a:solidFill>
            </a:endParaRPr>
          </a:p>
        </p:txBody>
      </p:sp>
      <p:sp>
        <p:nvSpPr>
          <p:cNvPr id="35" name="TextBox 34"/>
          <p:cNvSpPr txBox="1"/>
          <p:nvPr/>
        </p:nvSpPr>
        <p:spPr>
          <a:xfrm>
            <a:off x="3249507" y="1187488"/>
            <a:ext cx="2269154" cy="307777"/>
          </a:xfrm>
          <a:prstGeom prst="rect">
            <a:avLst/>
          </a:prstGeom>
          <a:gradFill flip="none" rotWithShape="1">
            <a:gsLst>
              <a:gs pos="0">
                <a:schemeClr val="accent6">
                  <a:lumMod val="60000"/>
                  <a:lumOff val="40000"/>
                </a:schemeClr>
              </a:gs>
              <a:gs pos="100000">
                <a:schemeClr val="accent6">
                  <a:lumMod val="75000"/>
                </a:schemeClr>
              </a:gs>
            </a:gsLst>
            <a:lin ang="5400000" scaled="0"/>
            <a:tileRect/>
          </a:gradFill>
        </p:spPr>
        <p:txBody>
          <a:bodyPr wrap="square" rtlCol="0">
            <a:noAutofit/>
          </a:bodyPr>
          <a:lstStyle/>
          <a:p>
            <a:pPr algn="ctr"/>
            <a:endParaRPr lang="en-US" sz="1400" dirty="0">
              <a:solidFill>
                <a:srgbClr val="FFFFFF"/>
              </a:solidFill>
            </a:endParaRPr>
          </a:p>
        </p:txBody>
      </p:sp>
      <p:sp>
        <p:nvSpPr>
          <p:cNvPr id="36" name="Rounded Rectangle 35"/>
          <p:cNvSpPr/>
          <p:nvPr/>
        </p:nvSpPr>
        <p:spPr>
          <a:xfrm>
            <a:off x="3399361" y="3641671"/>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No Thanks</a:t>
            </a:r>
            <a:endParaRPr lang="en-US" sz="1100" b="1" dirty="0">
              <a:solidFill>
                <a:schemeClr val="tx1"/>
              </a:solidFill>
            </a:endParaRPr>
          </a:p>
        </p:txBody>
      </p:sp>
      <p:sp>
        <p:nvSpPr>
          <p:cNvPr id="37" name="Rounded Rectangle 36"/>
          <p:cNvSpPr/>
          <p:nvPr/>
        </p:nvSpPr>
        <p:spPr>
          <a:xfrm>
            <a:off x="3399361" y="3284664"/>
            <a:ext cx="2026165" cy="293030"/>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100" b="1" dirty="0" smtClean="0">
                <a:solidFill>
                  <a:schemeClr val="tx1"/>
                </a:solidFill>
              </a:rPr>
              <a:t>Yes – Add to calendar</a:t>
            </a:r>
            <a:endParaRPr lang="en-US" sz="1100" b="1" dirty="0">
              <a:solidFill>
                <a:schemeClr val="tx1"/>
              </a:solidFill>
            </a:endParaRPr>
          </a:p>
        </p:txBody>
      </p:sp>
      <p:cxnSp>
        <p:nvCxnSpPr>
          <p:cNvPr id="39" name="Straight Arrow Connector 38"/>
          <p:cNvCxnSpPr>
            <a:stCxn id="30" idx="3"/>
          </p:cNvCxnSpPr>
          <p:nvPr/>
        </p:nvCxnSpPr>
        <p:spPr>
          <a:xfrm flipV="1">
            <a:off x="2358901" y="3137022"/>
            <a:ext cx="924475" cy="2941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044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2547</TotalTime>
  <Words>2427</Words>
  <Application>Microsoft Macintosh PowerPoint</Application>
  <PresentationFormat>On-screen Show (4:3)</PresentationFormat>
  <Paragraphs>358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TangoTab App  v1.7 Requirements</vt:lpstr>
      <vt:lpstr>Update History</vt:lpstr>
      <vt:lpstr>Notes on Art</vt:lpstr>
      <vt:lpstr>#1 Automated Sharing</vt:lpstr>
      <vt:lpstr>#2 Upgrade Notification</vt:lpstr>
      <vt:lpstr>#3 Cancel Offer</vt:lpstr>
      <vt:lpstr>#4 Spinning “Loading” Wheel</vt:lpstr>
      <vt:lpstr>#5 Contact Support</vt:lpstr>
      <vt:lpstr>#6 Add to Calendar</vt:lpstr>
      <vt:lpstr>#7 Not Near TangoTab City</vt:lpstr>
      <vt:lpstr>#8 Change Default Mile Radius</vt:lpstr>
      <vt:lpstr>#9 Redeemed/Expired Offers</vt:lpstr>
      <vt:lpstr>#10 Gray-Out Expired Offers</vt:lpstr>
      <vt:lpstr>#11 Removed “Claimed Offers”</vt:lpstr>
      <vt:lpstr>#12 Add “Date” option</vt:lpstr>
      <vt:lpstr>#13 – Auto sign-in after sign-up</vt:lpstr>
      <vt:lpstr>#14 – “Refresh”</vt:lpstr>
      <vt:lpstr>#15 – Server Communication Problem</vt:lpstr>
      <vt:lpstr>#16 – Miles vs. Kilometers</vt:lpstr>
      <vt:lpstr>#17 – Auto scroll down offers</vt:lpstr>
      <vt:lpstr>#18 – Zip/Postal Code Validation</vt:lpstr>
      <vt:lpstr>#19 – New Splash Screen</vt:lpstr>
      <vt:lpstr>#20 - Passbook Integration</vt:lpstr>
      <vt:lpstr>#21 - Consolidation and Simplification of UI</vt:lpstr>
      <vt:lpstr>#22 - Push Notifications</vt:lpstr>
      <vt:lpstr>#23 - Check-In Restriction</vt:lpstr>
      <vt:lpstr>#24 - View offers before sign-up</vt:lpstr>
      <vt:lpstr>#25 – User sign-in/sign-up</vt:lpstr>
      <vt:lpstr>#26 - New Sign-in Screens</vt:lpstr>
      <vt:lpstr>#27 – Show “Loading Offers” instead of flashing a blank screen while offers are loading</vt:lpstr>
      <vt:lpstr>#28 – please create an iPad version</vt:lpstr>
      <vt:lpstr>#29 – Move Ts &amp; Cs to bottom of offer</vt:lpstr>
      <vt:lpstr>#30 – Auto-checkin async to user interface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TangoTab App  v1.6 Requirements</dc:title>
  <dc:creator>Doug Wilson</dc:creator>
  <cp:lastModifiedBy>Doug Wilson</cp:lastModifiedBy>
  <cp:revision>96</cp:revision>
  <dcterms:created xsi:type="dcterms:W3CDTF">2012-06-11T22:25:30Z</dcterms:created>
  <dcterms:modified xsi:type="dcterms:W3CDTF">2012-09-24T17:31:48Z</dcterms:modified>
</cp:coreProperties>
</file>