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26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0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C:\Users\si85145\Desktop\Graphs_Sample.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C:\Users\si85145\Desktop\Graphs_Sample.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C:\Users\si85145\Desktop\Graphs_Sample.xlsx" TargetMode="External"/><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0.49045759648896348"/>
          <c:y val="0"/>
        </c:manualLayout>
      </c:layout>
      <c:overlay val="0"/>
    </c:title>
    <c:autoTitleDeleted val="0"/>
    <c:plotArea>
      <c:layout/>
      <c:pieChart>
        <c:varyColors val="1"/>
        <c:ser>
          <c:idx val="0"/>
          <c:order val="0"/>
          <c:tx>
            <c:strRef>
              <c:f>Sheet3!$B$1:$B$2</c:f>
              <c:strCache>
                <c:ptCount val="1"/>
                <c:pt idx="0">
                  <c:v>Inquiry (APAC)</c:v>
                </c:pt>
              </c:strCache>
            </c:strRef>
          </c:tx>
          <c:dLbls>
            <c:dLbl>
              <c:idx val="0"/>
              <c:layout/>
              <c:tx>
                <c:rich>
                  <a:bodyPr/>
                  <a:lstStyle/>
                  <a:p>
                    <a:r>
                      <a:rPr lang="en-US"/>
                      <a:t>75</a:t>
                    </a:r>
                    <a:r>
                      <a:rPr lang="en-US" smtClean="0"/>
                      <a:t>%</a:t>
                    </a:r>
                  </a:p>
                  <a:p>
                    <a:r>
                      <a:rPr lang="en-US" smtClean="0"/>
                      <a:t>(344)</a:t>
                    </a:r>
                    <a:endParaRPr lang="en-US"/>
                  </a:p>
                </c:rich>
              </c:tx>
              <c:showLegendKey val="0"/>
              <c:showVal val="0"/>
              <c:showCatName val="0"/>
              <c:showSerName val="0"/>
              <c:showPercent val="1"/>
              <c:showBubbleSize val="0"/>
            </c:dLbl>
            <c:dLbl>
              <c:idx val="1"/>
              <c:layout/>
              <c:tx>
                <c:rich>
                  <a:bodyPr/>
                  <a:lstStyle/>
                  <a:p>
                    <a:r>
                      <a:rPr lang="en-US" dirty="0" smtClean="0"/>
                      <a:t>10%</a:t>
                    </a:r>
                  </a:p>
                  <a:p>
                    <a:r>
                      <a:rPr lang="en-US" dirty="0" smtClean="0"/>
                      <a:t>(46)</a:t>
                    </a:r>
                    <a:endParaRPr lang="en-US" dirty="0"/>
                  </a:p>
                </c:rich>
              </c:tx>
              <c:showLegendKey val="0"/>
              <c:showVal val="0"/>
              <c:showCatName val="0"/>
              <c:showSerName val="0"/>
              <c:showPercent val="1"/>
              <c:showBubbleSize val="0"/>
            </c:dLbl>
            <c:dLbl>
              <c:idx val="2"/>
              <c:layout/>
              <c:tx>
                <c:rich>
                  <a:bodyPr/>
                  <a:lstStyle/>
                  <a:p>
                    <a:r>
                      <a:rPr lang="en-US" dirty="0" smtClean="0"/>
                      <a:t>15%</a:t>
                    </a:r>
                  </a:p>
                  <a:p>
                    <a:r>
                      <a:rPr lang="en-US" dirty="0" smtClean="0"/>
                      <a:t>(66)</a:t>
                    </a:r>
                    <a:endParaRPr lang="en-US" dirty="0"/>
                  </a:p>
                </c:rich>
              </c:tx>
              <c:showLegendKey val="0"/>
              <c:showVal val="0"/>
              <c:showCatName val="0"/>
              <c:showSerName val="0"/>
              <c:showPercent val="1"/>
              <c:showBubbleSize val="0"/>
            </c:dLbl>
            <c:showLegendKey val="0"/>
            <c:showVal val="0"/>
            <c:showCatName val="0"/>
            <c:showSerName val="0"/>
            <c:showPercent val="1"/>
            <c:showBubbleSize val="0"/>
            <c:showLeaderLines val="1"/>
          </c:dLbls>
          <c:cat>
            <c:strRef>
              <c:f>Sheet3!$A$3:$A$5</c:f>
              <c:strCache>
                <c:ptCount val="3"/>
                <c:pt idx="0">
                  <c:v>Atomic</c:v>
                </c:pt>
                <c:pt idx="1">
                  <c:v>Consumer Composite**</c:v>
                </c:pt>
                <c:pt idx="2">
                  <c:v>Provider Composite**</c:v>
                </c:pt>
              </c:strCache>
            </c:strRef>
          </c:cat>
          <c:val>
            <c:numRef>
              <c:f>Sheet3!$B$3:$B$5</c:f>
              <c:numCache>
                <c:formatCode>General</c:formatCode>
                <c:ptCount val="3"/>
                <c:pt idx="0">
                  <c:v>686</c:v>
                </c:pt>
                <c:pt idx="1">
                  <c:v>105</c:v>
                </c:pt>
                <c:pt idx="2">
                  <c:v>129</c:v>
                </c:pt>
              </c:numCache>
            </c:numRef>
          </c:val>
        </c:ser>
        <c:dLbls>
          <c:showLegendKey val="0"/>
          <c:showVal val="0"/>
          <c:showCatName val="0"/>
          <c:showSerName val="0"/>
          <c:showPercent val="1"/>
          <c:showBubbleSize val="0"/>
          <c:showLeaderLines val="1"/>
        </c:dLbls>
        <c:firstSliceAng val="0"/>
      </c:pieChart>
    </c:plotArea>
    <c:legend>
      <c:legendPos val="t"/>
      <c:layout>
        <c:manualLayout>
          <c:xMode val="edge"/>
          <c:yMode val="edge"/>
          <c:x val="0.33350253861709911"/>
          <c:y val="5.1670985216304824E-2"/>
          <c:w val="0.13297469988382599"/>
          <c:h val="0.36835064945955237"/>
        </c:manualLayout>
      </c:layout>
      <c:overlay val="0"/>
      <c:txPr>
        <a:bodyPr/>
        <a:lstStyle/>
        <a:p>
          <a:pPr>
            <a:defRPr sz="1200"/>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Non-Inquiry (APAC)</a:t>
            </a:r>
          </a:p>
        </c:rich>
      </c:tx>
      <c:layout>
        <c:manualLayout>
          <c:xMode val="edge"/>
          <c:yMode val="edge"/>
          <c:x val="0.4015992508845006"/>
          <c:y val="3.8338658146964855E-2"/>
        </c:manualLayout>
      </c:layout>
      <c:overlay val="0"/>
    </c:title>
    <c:autoTitleDeleted val="0"/>
    <c:plotArea>
      <c:layout/>
      <c:pieChart>
        <c:varyColors val="1"/>
        <c:dLbls>
          <c:showLegendKey val="0"/>
          <c:showVal val="0"/>
          <c:showCatName val="0"/>
          <c:showSerName val="0"/>
          <c:showPercent val="1"/>
          <c:showBubbleSize val="0"/>
          <c:showLeaderLines val="1"/>
        </c:dLbls>
        <c:firstSliceAng val="0"/>
      </c:pieChart>
    </c:plotArea>
    <c:legend>
      <c:legendPos val="t"/>
      <c:layout>
        <c:manualLayout>
          <c:xMode val="edge"/>
          <c:yMode val="edge"/>
          <c:x val="0.27887208299314081"/>
          <c:y val="0.11556874879457961"/>
          <c:w val="0.15483267139937912"/>
          <c:h val="0.41946882201148639"/>
        </c:manualLayout>
      </c:layout>
      <c:overlay val="0"/>
      <c:txPr>
        <a:bodyPr/>
        <a:lstStyle/>
        <a:p>
          <a:pPr>
            <a:defRPr sz="1200"/>
          </a:pPr>
          <a:endParaRPr lang="en-US"/>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6"/>
    </mc:Choice>
    <mc:Fallback>
      <c:style val="16"/>
    </mc:Fallback>
  </mc:AlternateContent>
  <c:clrMapOvr bg1="lt1" tx1="dk1" bg2="lt2" tx2="dk2" accent1="accent1" accent2="accent2" accent3="accent3" accent4="accent4" accent5="accent5" accent6="accent6" hlink="hlink" folHlink="folHlink"/>
  <c:chart>
    <c:autoTitleDeleted val="1"/>
    <c:plotArea>
      <c:layout/>
      <c:pieChart>
        <c:varyColors val="1"/>
        <c:dLbls>
          <c:showLegendKey val="0"/>
          <c:showVal val="0"/>
          <c:showCatName val="0"/>
          <c:showSerName val="0"/>
          <c:showPercent val="1"/>
          <c:showBubbleSize val="0"/>
          <c:showLeaderLines val="1"/>
        </c:dLbls>
        <c:firstSliceAng val="0"/>
      </c:pieChart>
    </c:plotArea>
    <c:legend>
      <c:legendPos val="t"/>
      <c:layout/>
      <c:overlay val="0"/>
      <c:txPr>
        <a:bodyPr/>
        <a:lstStyle/>
        <a:p>
          <a:pPr>
            <a:defRPr sz="1200"/>
          </a:pPr>
          <a:endParaRPr lang="en-US"/>
        </a:p>
      </c:txPr>
    </c:legend>
    <c:plotVisOnly val="1"/>
    <c:dispBlanksAs val="gap"/>
    <c:showDLblsOverMax val="0"/>
  </c:chart>
  <c:spPr>
    <a:ln>
      <a:no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Total</a:t>
            </a:r>
            <a:r>
              <a:rPr lang="en-US" baseline="0" dirty="0" smtClean="0"/>
              <a:t> (APAC)</a:t>
            </a:r>
            <a:endParaRPr lang="en-US" dirty="0"/>
          </a:p>
        </c:rich>
      </c:tx>
      <c:layout>
        <c:manualLayout>
          <c:xMode val="edge"/>
          <c:yMode val="edge"/>
          <c:x val="0.43873064390716482"/>
          <c:y val="0.18093223593224472"/>
        </c:manualLayout>
      </c:layout>
      <c:overlay val="0"/>
    </c:title>
    <c:autoTitleDeleted val="0"/>
    <c:plotArea>
      <c:layout/>
      <c:pieChart>
        <c:varyColors val="1"/>
        <c:ser>
          <c:idx val="0"/>
          <c:order val="0"/>
          <c:tx>
            <c:strRef>
              <c:f>Sheet3!$B$1:$B$2</c:f>
              <c:strCache>
                <c:ptCount val="1"/>
                <c:pt idx="0">
                  <c:v>Inquiry (APAC)</c:v>
                </c:pt>
              </c:strCache>
            </c:strRef>
          </c:tx>
          <c:dLbls>
            <c:dLbl>
              <c:idx val="0"/>
              <c:layout/>
              <c:tx>
                <c:rich>
                  <a:bodyPr/>
                  <a:lstStyle/>
                  <a:p>
                    <a:r>
                      <a:rPr lang="en-US"/>
                      <a:t>75</a:t>
                    </a:r>
                    <a:r>
                      <a:rPr lang="en-US" smtClean="0"/>
                      <a:t>%</a:t>
                    </a:r>
                  </a:p>
                  <a:p>
                    <a:r>
                      <a:rPr lang="en-US" smtClean="0"/>
                      <a:t>(686)</a:t>
                    </a:r>
                    <a:endParaRPr lang="en-US"/>
                  </a:p>
                </c:rich>
              </c:tx>
              <c:showLegendKey val="0"/>
              <c:showVal val="0"/>
              <c:showCatName val="0"/>
              <c:showSerName val="0"/>
              <c:showPercent val="1"/>
              <c:showBubbleSize val="0"/>
            </c:dLbl>
            <c:dLbl>
              <c:idx val="1"/>
              <c:layout/>
              <c:tx>
                <c:rich>
                  <a:bodyPr/>
                  <a:lstStyle/>
                  <a:p>
                    <a:r>
                      <a:rPr lang="en-US"/>
                      <a:t>11</a:t>
                    </a:r>
                    <a:r>
                      <a:rPr lang="en-US" smtClean="0"/>
                      <a:t>%</a:t>
                    </a:r>
                  </a:p>
                  <a:p>
                    <a:r>
                      <a:rPr lang="en-US" smtClean="0"/>
                      <a:t>(105)</a:t>
                    </a:r>
                    <a:endParaRPr lang="en-US"/>
                  </a:p>
                </c:rich>
              </c:tx>
              <c:showLegendKey val="0"/>
              <c:showVal val="0"/>
              <c:showCatName val="0"/>
              <c:showSerName val="0"/>
              <c:showPercent val="1"/>
              <c:showBubbleSize val="0"/>
            </c:dLbl>
            <c:dLbl>
              <c:idx val="2"/>
              <c:layout/>
              <c:tx>
                <c:rich>
                  <a:bodyPr/>
                  <a:lstStyle/>
                  <a:p>
                    <a:r>
                      <a:rPr lang="en-US" dirty="0"/>
                      <a:t>14</a:t>
                    </a:r>
                    <a:r>
                      <a:rPr lang="en-US" dirty="0" smtClean="0"/>
                      <a:t>%</a:t>
                    </a:r>
                  </a:p>
                  <a:p>
                    <a:r>
                      <a:rPr lang="en-US" dirty="0" smtClean="0"/>
                      <a:t>(129)</a:t>
                    </a:r>
                  </a:p>
                </c:rich>
              </c:tx>
              <c:showLegendKey val="0"/>
              <c:showVal val="0"/>
              <c:showCatName val="0"/>
              <c:showSerName val="0"/>
              <c:showPercent val="1"/>
              <c:showBubbleSize val="0"/>
            </c:dLbl>
            <c:showLegendKey val="0"/>
            <c:showVal val="0"/>
            <c:showCatName val="0"/>
            <c:showSerName val="0"/>
            <c:showPercent val="1"/>
            <c:showBubbleSize val="0"/>
            <c:showLeaderLines val="1"/>
          </c:dLbls>
          <c:cat>
            <c:strRef>
              <c:f>Sheet3!$A$3:$A$5</c:f>
              <c:strCache>
                <c:ptCount val="3"/>
                <c:pt idx="0">
                  <c:v>Atomic</c:v>
                </c:pt>
                <c:pt idx="1">
                  <c:v>Consumer Composite**</c:v>
                </c:pt>
                <c:pt idx="2">
                  <c:v>Provider Composite**</c:v>
                </c:pt>
              </c:strCache>
            </c:strRef>
          </c:cat>
          <c:val>
            <c:numRef>
              <c:f>Sheet3!$B$3:$B$5</c:f>
              <c:numCache>
                <c:formatCode>General</c:formatCode>
                <c:ptCount val="3"/>
                <c:pt idx="0">
                  <c:v>686</c:v>
                </c:pt>
                <c:pt idx="1">
                  <c:v>105</c:v>
                </c:pt>
                <c:pt idx="2">
                  <c:v>129</c:v>
                </c:pt>
              </c:numCache>
            </c:numRef>
          </c:val>
        </c:ser>
        <c:dLbls>
          <c:showLegendKey val="0"/>
          <c:showVal val="0"/>
          <c:showCatName val="0"/>
          <c:showSerName val="0"/>
          <c:showPercent val="1"/>
          <c:showBubbleSize val="0"/>
          <c:showLeaderLines val="1"/>
        </c:dLbls>
        <c:firstSliceAng val="0"/>
      </c:pieChart>
    </c:plotArea>
    <c:legend>
      <c:legendPos val="t"/>
      <c:layout>
        <c:manualLayout>
          <c:xMode val="edge"/>
          <c:yMode val="edge"/>
          <c:x val="0.17585792986632473"/>
          <c:y val="0.24762403362319996"/>
          <c:w val="0.15483267139937912"/>
          <c:h val="0.40668930760651723"/>
        </c:manualLayout>
      </c:layout>
      <c:overlay val="0"/>
      <c:txPr>
        <a:bodyPr/>
        <a:lstStyle/>
        <a:p>
          <a:pPr>
            <a:defRPr sz="1200"/>
          </a:pPr>
          <a:endParaRPr lang="en-US"/>
        </a:p>
      </c:txPr>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6"/>
    </mc:Choice>
    <mc:Fallback>
      <c:style val="16"/>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Lbls>
            <c:dLbl>
              <c:idx val="0"/>
              <c:layout/>
              <c:tx>
                <c:rich>
                  <a:bodyPr/>
                  <a:lstStyle/>
                  <a:p>
                    <a:r>
                      <a:rPr lang="en-US" dirty="0" smtClean="0"/>
                      <a:t>56%</a:t>
                    </a:r>
                  </a:p>
                  <a:p>
                    <a:r>
                      <a:rPr lang="en-US" dirty="0" smtClean="0"/>
                      <a:t>(386)</a:t>
                    </a:r>
                    <a:endParaRPr lang="en-US" dirty="0"/>
                  </a:p>
                </c:rich>
              </c:tx>
              <c:showLegendKey val="0"/>
              <c:showVal val="0"/>
              <c:showCatName val="0"/>
              <c:showSerName val="0"/>
              <c:showPercent val="1"/>
              <c:showBubbleSize val="0"/>
            </c:dLbl>
            <c:dLbl>
              <c:idx val="1"/>
              <c:layout/>
              <c:tx>
                <c:rich>
                  <a:bodyPr/>
                  <a:lstStyle/>
                  <a:p>
                    <a:r>
                      <a:rPr lang="en-US" dirty="0" smtClean="0"/>
                      <a:t>11%</a:t>
                    </a:r>
                  </a:p>
                  <a:p>
                    <a:r>
                      <a:rPr lang="en-US" dirty="0" smtClean="0"/>
                      <a:t>(77)</a:t>
                    </a:r>
                    <a:endParaRPr lang="en-US" dirty="0"/>
                  </a:p>
                </c:rich>
              </c:tx>
              <c:showLegendKey val="0"/>
              <c:showVal val="0"/>
              <c:showCatName val="0"/>
              <c:showSerName val="0"/>
              <c:showPercent val="1"/>
              <c:showBubbleSize val="0"/>
            </c:dLbl>
            <c:dLbl>
              <c:idx val="2"/>
              <c:layout/>
              <c:tx>
                <c:rich>
                  <a:bodyPr/>
                  <a:lstStyle/>
                  <a:p>
                    <a:r>
                      <a:rPr lang="en-US" dirty="0" smtClean="0"/>
                      <a:t>33%</a:t>
                    </a:r>
                  </a:p>
                  <a:p>
                    <a:r>
                      <a:rPr lang="en-US" dirty="0" smtClean="0"/>
                      <a:t>(223)</a:t>
                    </a:r>
                    <a:endParaRPr lang="en-US" dirty="0"/>
                  </a:p>
                </c:rich>
              </c:tx>
              <c:showLegendKey val="0"/>
              <c:showVal val="0"/>
              <c:showCatName val="0"/>
              <c:showSerName val="0"/>
              <c:showPercent val="1"/>
              <c:showBubbleSize val="0"/>
            </c:dLbl>
            <c:showLegendKey val="0"/>
            <c:showVal val="0"/>
            <c:showCatName val="0"/>
            <c:showSerName val="0"/>
            <c:showPercent val="1"/>
            <c:showBubbleSize val="0"/>
            <c:showLeaderLines val="1"/>
          </c:dLbls>
          <c:cat>
            <c:strRef>
              <c:f>Sheet3!$D$3:$D$5</c:f>
              <c:strCache>
                <c:ptCount val="3"/>
                <c:pt idx="0">
                  <c:v>EBS/SB Provider Atomic</c:v>
                </c:pt>
                <c:pt idx="1">
                  <c:v>ECS+ Provider Atomic</c:v>
                </c:pt>
                <c:pt idx="2">
                  <c:v>Other Atomic</c:v>
                </c:pt>
              </c:strCache>
            </c:strRef>
          </c:cat>
          <c:val>
            <c:numRef>
              <c:f>Sheet3!$E$3:$E$5</c:f>
              <c:numCache>
                <c:formatCode>General</c:formatCode>
                <c:ptCount val="3"/>
                <c:pt idx="0">
                  <c:v>180</c:v>
                </c:pt>
                <c:pt idx="1">
                  <c:v>32</c:v>
                </c:pt>
                <c:pt idx="2">
                  <c:v>130</c:v>
                </c:pt>
              </c:numCache>
            </c:numRef>
          </c:val>
        </c:ser>
        <c:dLbls>
          <c:showLegendKey val="0"/>
          <c:showVal val="0"/>
          <c:showCatName val="0"/>
          <c:showSerName val="0"/>
          <c:showPercent val="1"/>
          <c:showBubbleSize val="0"/>
          <c:showLeaderLines val="1"/>
        </c:dLbls>
        <c:firstSliceAng val="0"/>
      </c:pieChart>
    </c:plotArea>
    <c:legend>
      <c:legendPos val="t"/>
      <c:layout/>
      <c:overlay val="0"/>
      <c:txPr>
        <a:bodyPr/>
        <a:lstStyle/>
        <a:p>
          <a:pPr>
            <a:defRPr sz="1200"/>
          </a:pPr>
          <a:endParaRPr lang="en-US"/>
        </a:p>
      </c:txPr>
    </c:legend>
    <c:plotVisOnly val="1"/>
    <c:dispBlanksAs val="gap"/>
    <c:showDLblsOverMax val="0"/>
  </c:chart>
  <c:spPr>
    <a:ln>
      <a:noFill/>
    </a:ln>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Lbls>
            <c:dLbl>
              <c:idx val="0"/>
              <c:layout/>
              <c:tx>
                <c:rich>
                  <a:bodyPr/>
                  <a:lstStyle/>
                  <a:p>
                    <a:r>
                      <a:rPr lang="en-US"/>
                      <a:t>60</a:t>
                    </a:r>
                    <a:r>
                      <a:rPr lang="en-US" smtClean="0"/>
                      <a:t>%</a:t>
                    </a:r>
                  </a:p>
                  <a:p>
                    <a:r>
                      <a:rPr lang="en-US" smtClean="0"/>
                      <a:t>(206)</a:t>
                    </a:r>
                    <a:endParaRPr lang="en-US"/>
                  </a:p>
                </c:rich>
              </c:tx>
              <c:showLegendKey val="0"/>
              <c:showVal val="0"/>
              <c:showCatName val="0"/>
              <c:showSerName val="0"/>
              <c:showPercent val="1"/>
              <c:showBubbleSize val="0"/>
            </c:dLbl>
            <c:dLbl>
              <c:idx val="1"/>
              <c:layout/>
              <c:tx>
                <c:rich>
                  <a:bodyPr/>
                  <a:lstStyle/>
                  <a:p>
                    <a:r>
                      <a:rPr lang="en-US"/>
                      <a:t>13</a:t>
                    </a:r>
                    <a:r>
                      <a:rPr lang="en-US" smtClean="0"/>
                      <a:t>%</a:t>
                    </a:r>
                  </a:p>
                  <a:p>
                    <a:r>
                      <a:rPr lang="en-US" smtClean="0"/>
                      <a:t>(45)</a:t>
                    </a:r>
                    <a:endParaRPr lang="en-US"/>
                  </a:p>
                </c:rich>
              </c:tx>
              <c:showLegendKey val="0"/>
              <c:showVal val="0"/>
              <c:showCatName val="0"/>
              <c:showSerName val="0"/>
              <c:showPercent val="1"/>
              <c:showBubbleSize val="0"/>
            </c:dLbl>
            <c:dLbl>
              <c:idx val="2"/>
              <c:layout/>
              <c:tx>
                <c:rich>
                  <a:bodyPr/>
                  <a:lstStyle/>
                  <a:p>
                    <a:r>
                      <a:rPr lang="en-US"/>
                      <a:t>27</a:t>
                    </a:r>
                    <a:r>
                      <a:rPr lang="en-US" smtClean="0"/>
                      <a:t>%</a:t>
                    </a:r>
                  </a:p>
                  <a:p>
                    <a:r>
                      <a:rPr lang="en-US" smtClean="0"/>
                      <a:t>(93)</a:t>
                    </a:r>
                    <a:endParaRPr lang="en-US"/>
                  </a:p>
                </c:rich>
              </c:tx>
              <c:showLegendKey val="0"/>
              <c:showVal val="0"/>
              <c:showCatName val="0"/>
              <c:showSerName val="0"/>
              <c:showPercent val="1"/>
              <c:showBubbleSize val="0"/>
            </c:dLbl>
            <c:showLegendKey val="0"/>
            <c:showVal val="0"/>
            <c:showCatName val="0"/>
            <c:showSerName val="0"/>
            <c:showPercent val="1"/>
            <c:showBubbleSize val="0"/>
            <c:showLeaderLines val="1"/>
          </c:dLbls>
          <c:cat>
            <c:strRef>
              <c:f>Sheet2!$C$13:$C$15</c:f>
              <c:strCache>
                <c:ptCount val="3"/>
                <c:pt idx="0">
                  <c:v>EBS/SB Provider Atomic</c:v>
                </c:pt>
                <c:pt idx="1">
                  <c:v>ECS+ Provider Atomic</c:v>
                </c:pt>
                <c:pt idx="2">
                  <c:v>Other Atomic</c:v>
                </c:pt>
              </c:strCache>
            </c:strRef>
          </c:cat>
          <c:val>
            <c:numRef>
              <c:f>Sheet2!$D$13:$D$15</c:f>
              <c:numCache>
                <c:formatCode>General</c:formatCode>
                <c:ptCount val="3"/>
                <c:pt idx="0">
                  <c:v>206</c:v>
                </c:pt>
                <c:pt idx="1">
                  <c:v>45</c:v>
                </c:pt>
                <c:pt idx="2">
                  <c:v>93</c:v>
                </c:pt>
              </c:numCache>
            </c:numRef>
          </c:val>
        </c:ser>
        <c:dLbls>
          <c:showLegendKey val="0"/>
          <c:showVal val="0"/>
          <c:showCatName val="0"/>
          <c:showSerName val="0"/>
          <c:showPercent val="1"/>
          <c:showBubbleSize val="0"/>
          <c:showLeaderLines val="1"/>
        </c:dLbls>
        <c:firstSliceAng val="0"/>
      </c:pieChart>
    </c:plotArea>
    <c:legend>
      <c:legendPos val="t"/>
      <c:layout>
        <c:manualLayout>
          <c:xMode val="edge"/>
          <c:yMode val="edge"/>
          <c:x val="0.22222222222222221"/>
          <c:y val="0"/>
          <c:w val="0.46944444444444444"/>
          <c:h val="0.31056904345290171"/>
        </c:manualLayout>
      </c:layout>
      <c:overlay val="0"/>
    </c:legend>
    <c:plotVisOnly val="1"/>
    <c:dispBlanksAs val="gap"/>
    <c:showDLblsOverMax val="0"/>
  </c:chart>
  <c:spPr>
    <a:ln>
      <a:noFill/>
    </a:ln>
  </c:sp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0.46664819675318364"/>
          <c:y val="8.3290589233457349E-2"/>
        </c:manualLayout>
      </c:layout>
      <c:overlay val="0"/>
    </c:title>
    <c:autoTitleDeleted val="0"/>
    <c:plotArea>
      <c:layout/>
      <c:pieChart>
        <c:varyColors val="1"/>
        <c:ser>
          <c:idx val="0"/>
          <c:order val="0"/>
          <c:tx>
            <c:strRef>
              <c:f>Sheet2!$B$17:$B$18</c:f>
              <c:strCache>
                <c:ptCount val="1"/>
                <c:pt idx="0">
                  <c:v>Non-Inquiry (APAC)</c:v>
                </c:pt>
              </c:strCache>
            </c:strRef>
          </c:tx>
          <c:explosion val="2"/>
          <c:dPt>
            <c:idx val="0"/>
            <c:bubble3D val="0"/>
            <c:explosion val="0"/>
          </c:dPt>
          <c:dLbls>
            <c:dLbl>
              <c:idx val="0"/>
              <c:layout/>
              <c:tx>
                <c:rich>
                  <a:bodyPr/>
                  <a:lstStyle/>
                  <a:p>
                    <a:r>
                      <a:rPr lang="en-US"/>
                      <a:t>74</a:t>
                    </a:r>
                    <a:r>
                      <a:rPr lang="en-US" smtClean="0"/>
                      <a:t>%</a:t>
                    </a:r>
                  </a:p>
                  <a:p>
                    <a:r>
                      <a:rPr lang="en-US" smtClean="0"/>
                      <a:t>(342)</a:t>
                    </a:r>
                    <a:endParaRPr lang="en-US"/>
                  </a:p>
                </c:rich>
              </c:tx>
              <c:showLegendKey val="0"/>
              <c:showVal val="0"/>
              <c:showCatName val="0"/>
              <c:showSerName val="0"/>
              <c:showPercent val="1"/>
              <c:showBubbleSize val="0"/>
            </c:dLbl>
            <c:dLbl>
              <c:idx val="1"/>
              <c:layout/>
              <c:tx>
                <c:rich>
                  <a:bodyPr/>
                  <a:lstStyle/>
                  <a:p>
                    <a:r>
                      <a:rPr lang="en-US"/>
                      <a:t>13</a:t>
                    </a:r>
                    <a:r>
                      <a:rPr lang="en-US" smtClean="0"/>
                      <a:t>%</a:t>
                    </a:r>
                  </a:p>
                  <a:p>
                    <a:r>
                      <a:rPr lang="en-US" smtClean="0"/>
                      <a:t>(59)</a:t>
                    </a:r>
                    <a:endParaRPr lang="en-US"/>
                  </a:p>
                </c:rich>
              </c:tx>
              <c:showLegendKey val="0"/>
              <c:showVal val="0"/>
              <c:showCatName val="0"/>
              <c:showSerName val="0"/>
              <c:showPercent val="1"/>
              <c:showBubbleSize val="0"/>
            </c:dLbl>
            <c:dLbl>
              <c:idx val="2"/>
              <c:layout/>
              <c:tx>
                <c:rich>
                  <a:bodyPr/>
                  <a:lstStyle/>
                  <a:p>
                    <a:r>
                      <a:rPr lang="en-US"/>
                      <a:t>13</a:t>
                    </a:r>
                    <a:r>
                      <a:rPr lang="en-US" smtClean="0"/>
                      <a:t>%</a:t>
                    </a:r>
                  </a:p>
                  <a:p>
                    <a:r>
                      <a:rPr lang="en-US" smtClean="0"/>
                      <a:t>(63)</a:t>
                    </a:r>
                    <a:endParaRPr lang="en-US"/>
                  </a:p>
                </c:rich>
              </c:tx>
              <c:showLegendKey val="0"/>
              <c:showVal val="0"/>
              <c:showCatName val="0"/>
              <c:showSerName val="0"/>
              <c:showPercent val="1"/>
              <c:showBubbleSize val="0"/>
            </c:dLbl>
            <c:showLegendKey val="0"/>
            <c:showVal val="0"/>
            <c:showCatName val="0"/>
            <c:showSerName val="0"/>
            <c:showPercent val="1"/>
            <c:showBubbleSize val="0"/>
            <c:showLeaderLines val="1"/>
          </c:dLbls>
          <c:cat>
            <c:strRef>
              <c:f>Sheet2!$A$19:$A$21</c:f>
              <c:strCache>
                <c:ptCount val="3"/>
                <c:pt idx="0">
                  <c:v>Atomic</c:v>
                </c:pt>
                <c:pt idx="1">
                  <c:v>Consumer Composite**</c:v>
                </c:pt>
                <c:pt idx="2">
                  <c:v>Provider Composite**</c:v>
                </c:pt>
              </c:strCache>
            </c:strRef>
          </c:cat>
          <c:val>
            <c:numRef>
              <c:f>Sheet2!$B$19:$B$21</c:f>
              <c:numCache>
                <c:formatCode>General</c:formatCode>
                <c:ptCount val="3"/>
                <c:pt idx="0">
                  <c:v>342</c:v>
                </c:pt>
                <c:pt idx="1">
                  <c:v>59</c:v>
                </c:pt>
                <c:pt idx="2">
                  <c:v>63</c:v>
                </c:pt>
              </c:numCache>
            </c:numRef>
          </c:val>
        </c:ser>
        <c:dLbls>
          <c:showLegendKey val="0"/>
          <c:showVal val="0"/>
          <c:showCatName val="0"/>
          <c:showSerName val="0"/>
          <c:showPercent val="1"/>
          <c:showBubbleSize val="0"/>
          <c:showLeaderLines val="1"/>
        </c:dLbls>
        <c:firstSliceAng val="0"/>
      </c:pieChart>
    </c:plotArea>
    <c:legend>
      <c:legendPos val="t"/>
      <c:layout>
        <c:manualLayout>
          <c:xMode val="edge"/>
          <c:yMode val="edge"/>
          <c:x val="0.28305320631217395"/>
          <c:y val="0.15466955416580661"/>
          <c:w val="0.15405823663769522"/>
          <c:h val="0.32109338506599716"/>
        </c:manualLayout>
      </c:layout>
      <c:overlay val="0"/>
    </c:legend>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Lbls>
            <c:dLbl>
              <c:idx val="0"/>
              <c:layout/>
              <c:tx>
                <c:rich>
                  <a:bodyPr/>
                  <a:lstStyle/>
                  <a:p>
                    <a:r>
                      <a:rPr lang="en-US"/>
                      <a:t>53</a:t>
                    </a:r>
                    <a:r>
                      <a:rPr lang="en-US" smtClean="0"/>
                      <a:t>%</a:t>
                    </a:r>
                  </a:p>
                  <a:p>
                    <a:r>
                      <a:rPr lang="en-US" smtClean="0"/>
                      <a:t>(180)</a:t>
                    </a:r>
                    <a:endParaRPr lang="en-US"/>
                  </a:p>
                </c:rich>
              </c:tx>
              <c:showLegendKey val="0"/>
              <c:showVal val="0"/>
              <c:showCatName val="0"/>
              <c:showSerName val="0"/>
              <c:showPercent val="1"/>
              <c:showBubbleSize val="0"/>
            </c:dLbl>
            <c:dLbl>
              <c:idx val="1"/>
              <c:layout/>
              <c:tx>
                <c:rich>
                  <a:bodyPr/>
                  <a:lstStyle/>
                  <a:p>
                    <a:r>
                      <a:rPr lang="en-US"/>
                      <a:t>9</a:t>
                    </a:r>
                    <a:r>
                      <a:rPr lang="en-US" smtClean="0"/>
                      <a:t>%</a:t>
                    </a:r>
                  </a:p>
                  <a:p>
                    <a:r>
                      <a:rPr lang="en-US" smtClean="0"/>
                      <a:t>(32)</a:t>
                    </a:r>
                    <a:endParaRPr lang="en-US"/>
                  </a:p>
                </c:rich>
              </c:tx>
              <c:showLegendKey val="0"/>
              <c:showVal val="0"/>
              <c:showCatName val="0"/>
              <c:showSerName val="0"/>
              <c:showPercent val="1"/>
              <c:showBubbleSize val="0"/>
            </c:dLbl>
            <c:dLbl>
              <c:idx val="2"/>
              <c:layout/>
              <c:tx>
                <c:rich>
                  <a:bodyPr/>
                  <a:lstStyle/>
                  <a:p>
                    <a:r>
                      <a:rPr lang="en-US"/>
                      <a:t>38</a:t>
                    </a:r>
                    <a:r>
                      <a:rPr lang="en-US" smtClean="0"/>
                      <a:t>%</a:t>
                    </a:r>
                  </a:p>
                  <a:p>
                    <a:r>
                      <a:rPr lang="en-US" smtClean="0"/>
                      <a:t>(130)</a:t>
                    </a:r>
                    <a:endParaRPr lang="en-US"/>
                  </a:p>
                </c:rich>
              </c:tx>
              <c:showLegendKey val="0"/>
              <c:showVal val="0"/>
              <c:showCatName val="0"/>
              <c:showSerName val="0"/>
              <c:showPercent val="1"/>
              <c:showBubbleSize val="0"/>
            </c:dLbl>
            <c:showLegendKey val="0"/>
            <c:showVal val="0"/>
            <c:showCatName val="0"/>
            <c:showSerName val="0"/>
            <c:showPercent val="1"/>
            <c:showBubbleSize val="0"/>
            <c:showLeaderLines val="1"/>
          </c:dLbls>
          <c:cat>
            <c:strRef>
              <c:f>Sheet2!$C$19:$C$21</c:f>
              <c:strCache>
                <c:ptCount val="3"/>
                <c:pt idx="0">
                  <c:v>EBS/SB Provider Atomic</c:v>
                </c:pt>
                <c:pt idx="1">
                  <c:v>ECS+ Provider Atomic</c:v>
                </c:pt>
                <c:pt idx="2">
                  <c:v>Other Atomic</c:v>
                </c:pt>
              </c:strCache>
            </c:strRef>
          </c:cat>
          <c:val>
            <c:numRef>
              <c:f>Sheet2!$D$19:$D$21</c:f>
              <c:numCache>
                <c:formatCode>General</c:formatCode>
                <c:ptCount val="3"/>
                <c:pt idx="0">
                  <c:v>180</c:v>
                </c:pt>
                <c:pt idx="1">
                  <c:v>32</c:v>
                </c:pt>
                <c:pt idx="2">
                  <c:v>130</c:v>
                </c:pt>
              </c:numCache>
            </c:numRef>
          </c:val>
        </c:ser>
        <c:dLbls>
          <c:showLegendKey val="0"/>
          <c:showVal val="0"/>
          <c:showCatName val="0"/>
          <c:showSerName val="0"/>
          <c:showPercent val="1"/>
          <c:showBubbleSize val="0"/>
          <c:showLeaderLines val="1"/>
        </c:dLbls>
        <c:firstSliceAng val="0"/>
      </c:pieChart>
    </c:plotArea>
    <c:legend>
      <c:legendPos val="t"/>
      <c:layout>
        <c:manualLayout>
          <c:xMode val="edge"/>
          <c:yMode val="edge"/>
          <c:x val="0.26779615048118982"/>
          <c:y val="2.7777634353082913E-2"/>
          <c:w val="0.5051484397783611"/>
          <c:h val="0.30400845727617382"/>
        </c:manualLayout>
      </c:layout>
      <c:overlay val="0"/>
    </c:legend>
    <c:plotVisOnly val="1"/>
    <c:dispBlanksAs val="gap"/>
    <c:showDLblsOverMax val="0"/>
  </c:chart>
  <c:spPr>
    <a:ln>
      <a:noFill/>
    </a:ln>
  </c:sp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C6E07-CCB4-4D9D-B959-873EEF95B00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C6D0357-BCEF-4234-BF23-69F0253B5FC1}">
      <dgm:prSet phldrT="[Text]" custT="1"/>
      <dgm:spPr/>
      <dgm:t>
        <a:bodyPr/>
        <a:lstStyle/>
        <a:p>
          <a:r>
            <a:rPr lang="en-US" sz="1000" b="1" u="sng" dirty="0" smtClean="0"/>
            <a:t>Application</a:t>
          </a:r>
          <a:endParaRPr lang="en-US" sz="1000" dirty="0"/>
        </a:p>
      </dgm:t>
    </dgm:pt>
    <dgm:pt modelId="{A884BC01-AD2B-4AE3-9913-208CBAE88BBF}" type="parTrans" cxnId="{5D8994B2-6B7A-4AF1-BC20-D9B91B180731}">
      <dgm:prSet/>
      <dgm:spPr/>
      <dgm:t>
        <a:bodyPr/>
        <a:lstStyle/>
        <a:p>
          <a:endParaRPr lang="en-US" sz="2800"/>
        </a:p>
      </dgm:t>
    </dgm:pt>
    <dgm:pt modelId="{718063E9-88FB-442E-B329-B94F24CC97AA}" type="sibTrans" cxnId="{5D8994B2-6B7A-4AF1-BC20-D9B91B180731}">
      <dgm:prSet/>
      <dgm:spPr/>
      <dgm:t>
        <a:bodyPr/>
        <a:lstStyle/>
        <a:p>
          <a:endParaRPr lang="en-US" sz="2800"/>
        </a:p>
      </dgm:t>
    </dgm:pt>
    <dgm:pt modelId="{8088030C-AC7E-47FB-B566-1205DDF8F2B4}">
      <dgm:prSet custT="1"/>
      <dgm:spPr/>
      <dgm:t>
        <a:bodyPr/>
        <a:lstStyle/>
        <a:p>
          <a:r>
            <a:rPr lang="en-US" sz="900" b="1" dirty="0" smtClean="0">
              <a:solidFill>
                <a:srgbClr val="00B050"/>
              </a:solidFill>
            </a:rPr>
            <a:t>Framework Services</a:t>
          </a:r>
          <a:endParaRPr lang="en-US" sz="900" b="1" dirty="0">
            <a:solidFill>
              <a:srgbClr val="00B050"/>
            </a:solidFill>
          </a:endParaRPr>
        </a:p>
      </dgm:t>
    </dgm:pt>
    <dgm:pt modelId="{5D793A5F-6DF7-462D-B058-B0254C75AF0D}" type="parTrans" cxnId="{AE98FFD5-BB89-4DE4-8E98-744D36A0DD89}">
      <dgm:prSet/>
      <dgm:spPr/>
      <dgm:t>
        <a:bodyPr/>
        <a:lstStyle/>
        <a:p>
          <a:endParaRPr lang="en-US" sz="2800"/>
        </a:p>
      </dgm:t>
    </dgm:pt>
    <dgm:pt modelId="{A5950CD0-C9F5-4FEF-BF79-7857300C7523}" type="sibTrans" cxnId="{AE98FFD5-BB89-4DE4-8E98-744D36A0DD89}">
      <dgm:prSet/>
      <dgm:spPr/>
      <dgm:t>
        <a:bodyPr/>
        <a:lstStyle/>
        <a:p>
          <a:endParaRPr lang="en-US" sz="2800"/>
        </a:p>
      </dgm:t>
    </dgm:pt>
    <dgm:pt modelId="{2595E372-7018-47E6-AB8F-C34938D68C12}">
      <dgm:prSet custT="1"/>
      <dgm:spPr/>
      <dgm:t>
        <a:bodyPr/>
        <a:lstStyle/>
        <a:p>
          <a:r>
            <a:rPr lang="en-US" sz="900" b="1" dirty="0" smtClean="0">
              <a:solidFill>
                <a:srgbClr val="00B050"/>
              </a:solidFill>
            </a:rPr>
            <a:t>Web Scale App Design</a:t>
          </a:r>
          <a:endParaRPr lang="en-US" sz="900" b="1" dirty="0">
            <a:solidFill>
              <a:srgbClr val="00B050"/>
            </a:solidFill>
          </a:endParaRPr>
        </a:p>
      </dgm:t>
    </dgm:pt>
    <dgm:pt modelId="{B67A935F-A6FA-4E56-91F9-82A80E9CBF13}" type="parTrans" cxnId="{C0F9F6A4-EDE6-4144-B1A5-890FD9074A6E}">
      <dgm:prSet/>
      <dgm:spPr/>
      <dgm:t>
        <a:bodyPr/>
        <a:lstStyle/>
        <a:p>
          <a:endParaRPr lang="en-US" sz="2800"/>
        </a:p>
      </dgm:t>
    </dgm:pt>
    <dgm:pt modelId="{82CEDF47-24CF-4F7B-A1D2-ECE714063B2D}" type="sibTrans" cxnId="{C0F9F6A4-EDE6-4144-B1A5-890FD9074A6E}">
      <dgm:prSet/>
      <dgm:spPr/>
      <dgm:t>
        <a:bodyPr/>
        <a:lstStyle/>
        <a:p>
          <a:endParaRPr lang="en-US" sz="2800"/>
        </a:p>
      </dgm:t>
    </dgm:pt>
    <dgm:pt modelId="{F28866F8-5D3D-44A1-8957-249817CCCC06}">
      <dgm:prSet custT="1"/>
      <dgm:spPr/>
      <dgm:t>
        <a:bodyPr/>
        <a:lstStyle/>
        <a:p>
          <a:r>
            <a:rPr lang="en-US" sz="900" b="1" dirty="0" smtClean="0">
              <a:solidFill>
                <a:srgbClr val="00B050"/>
              </a:solidFill>
            </a:rPr>
            <a:t>API Ecosystem</a:t>
          </a:r>
          <a:endParaRPr lang="en-US" sz="900" b="1" dirty="0">
            <a:solidFill>
              <a:srgbClr val="00B050"/>
            </a:solidFill>
          </a:endParaRPr>
        </a:p>
      </dgm:t>
    </dgm:pt>
    <dgm:pt modelId="{A09345BE-6BA2-4EA8-9E97-9150AF688BC9}" type="parTrans" cxnId="{89AF739D-1BC5-48B5-931E-833D6F8787FF}">
      <dgm:prSet/>
      <dgm:spPr/>
      <dgm:t>
        <a:bodyPr/>
        <a:lstStyle/>
        <a:p>
          <a:endParaRPr lang="en-US" sz="2800"/>
        </a:p>
      </dgm:t>
    </dgm:pt>
    <dgm:pt modelId="{E776D8F6-A4A5-4F92-A1E4-1CBE1508AE6A}" type="sibTrans" cxnId="{89AF739D-1BC5-48B5-931E-833D6F8787FF}">
      <dgm:prSet/>
      <dgm:spPr/>
      <dgm:t>
        <a:bodyPr/>
        <a:lstStyle/>
        <a:p>
          <a:endParaRPr lang="en-US" sz="2800"/>
        </a:p>
      </dgm:t>
    </dgm:pt>
    <dgm:pt modelId="{C1C93939-C068-4863-82A6-E00676CC0993}">
      <dgm:prSet custT="1"/>
      <dgm:spPr/>
      <dgm:t>
        <a:bodyPr/>
        <a:lstStyle/>
        <a:p>
          <a:r>
            <a:rPr lang="en-US" sz="900" dirty="0" smtClean="0"/>
            <a:t>Database design</a:t>
          </a:r>
          <a:endParaRPr lang="en-US" sz="900" dirty="0"/>
        </a:p>
      </dgm:t>
    </dgm:pt>
    <dgm:pt modelId="{5E522471-2285-4860-8BCD-E3423C28D21F}" type="parTrans" cxnId="{6A2EB39D-62F6-40D3-8449-56265195B50E}">
      <dgm:prSet/>
      <dgm:spPr/>
      <dgm:t>
        <a:bodyPr/>
        <a:lstStyle/>
        <a:p>
          <a:endParaRPr lang="en-US" sz="2800"/>
        </a:p>
      </dgm:t>
    </dgm:pt>
    <dgm:pt modelId="{9560F873-037D-4884-ADD2-68A027E08938}" type="sibTrans" cxnId="{6A2EB39D-62F6-40D3-8449-56265195B50E}">
      <dgm:prSet/>
      <dgm:spPr/>
      <dgm:t>
        <a:bodyPr/>
        <a:lstStyle/>
        <a:p>
          <a:endParaRPr lang="en-US" sz="2800"/>
        </a:p>
      </dgm:t>
    </dgm:pt>
    <dgm:pt modelId="{C8F74177-3263-455A-BEDF-B98F4E2DD120}">
      <dgm:prSet custT="1"/>
      <dgm:spPr/>
      <dgm:t>
        <a:bodyPr/>
        <a:lstStyle/>
        <a:p>
          <a:r>
            <a:rPr lang="en-US" sz="900" smtClean="0"/>
            <a:t>Cloud Standards</a:t>
          </a:r>
          <a:endParaRPr lang="en-US" sz="900"/>
        </a:p>
      </dgm:t>
    </dgm:pt>
    <dgm:pt modelId="{513105B3-AC5B-48D0-B69B-4DA89103BB37}" type="parTrans" cxnId="{AB9C6C7B-5F3F-4C39-B3BA-A7375921D534}">
      <dgm:prSet/>
      <dgm:spPr/>
      <dgm:t>
        <a:bodyPr/>
        <a:lstStyle/>
        <a:p>
          <a:endParaRPr lang="en-US" sz="2800"/>
        </a:p>
      </dgm:t>
    </dgm:pt>
    <dgm:pt modelId="{28BA2DE0-EAE6-4E96-B0AD-FB63E163D894}" type="sibTrans" cxnId="{AB9C6C7B-5F3F-4C39-B3BA-A7375921D534}">
      <dgm:prSet/>
      <dgm:spPr/>
      <dgm:t>
        <a:bodyPr/>
        <a:lstStyle/>
        <a:p>
          <a:endParaRPr lang="en-US" sz="2800"/>
        </a:p>
      </dgm:t>
    </dgm:pt>
    <dgm:pt modelId="{AC8FFED1-7811-40E1-9419-8AE85361378A}">
      <dgm:prSet custT="1"/>
      <dgm:spPr/>
      <dgm:t>
        <a:bodyPr/>
        <a:lstStyle/>
        <a:p>
          <a:r>
            <a:rPr lang="en-US" sz="900" smtClean="0"/>
            <a:t>Bi-modal IT</a:t>
          </a:r>
          <a:endParaRPr lang="en-US" sz="900"/>
        </a:p>
      </dgm:t>
    </dgm:pt>
    <dgm:pt modelId="{03FC8466-23CE-486D-B3F9-E594B36F7447}" type="parTrans" cxnId="{424DD35B-D61C-490D-BE49-C5D9B6BFC61D}">
      <dgm:prSet/>
      <dgm:spPr/>
      <dgm:t>
        <a:bodyPr/>
        <a:lstStyle/>
        <a:p>
          <a:endParaRPr lang="en-US" sz="2800"/>
        </a:p>
      </dgm:t>
    </dgm:pt>
    <dgm:pt modelId="{1250656F-6C54-47EF-94F6-416623FD72A8}" type="sibTrans" cxnId="{424DD35B-D61C-490D-BE49-C5D9B6BFC61D}">
      <dgm:prSet/>
      <dgm:spPr/>
      <dgm:t>
        <a:bodyPr/>
        <a:lstStyle/>
        <a:p>
          <a:endParaRPr lang="en-US" sz="2800"/>
        </a:p>
      </dgm:t>
    </dgm:pt>
    <dgm:pt modelId="{1CC292C5-18B5-48F4-A599-6878E24C303F}">
      <dgm:prSet custT="1"/>
      <dgm:spPr/>
      <dgm:t>
        <a:bodyPr/>
        <a:lstStyle/>
        <a:p>
          <a:r>
            <a:rPr lang="en-US" sz="900" b="1" dirty="0" smtClean="0">
              <a:solidFill>
                <a:srgbClr val="00B050"/>
              </a:solidFill>
            </a:rPr>
            <a:t>Distributed Cache</a:t>
          </a:r>
          <a:endParaRPr lang="en-US" sz="900" b="1" dirty="0">
            <a:solidFill>
              <a:srgbClr val="00B050"/>
            </a:solidFill>
          </a:endParaRPr>
        </a:p>
      </dgm:t>
    </dgm:pt>
    <dgm:pt modelId="{4ECCAD89-D9C6-4A71-B139-B31454C1899B}" type="parTrans" cxnId="{45EA89D4-2483-4463-A5C7-A0804470C74D}">
      <dgm:prSet/>
      <dgm:spPr/>
      <dgm:t>
        <a:bodyPr/>
        <a:lstStyle/>
        <a:p>
          <a:endParaRPr lang="en-US" sz="2800"/>
        </a:p>
      </dgm:t>
    </dgm:pt>
    <dgm:pt modelId="{55F45E77-52E0-4554-AE55-9BA7DF476589}" type="sibTrans" cxnId="{45EA89D4-2483-4463-A5C7-A0804470C74D}">
      <dgm:prSet/>
      <dgm:spPr/>
      <dgm:t>
        <a:bodyPr/>
        <a:lstStyle/>
        <a:p>
          <a:endParaRPr lang="en-US" sz="2800"/>
        </a:p>
      </dgm:t>
    </dgm:pt>
    <dgm:pt modelId="{66F018C1-281A-4D45-B125-A262D07E3721}">
      <dgm:prSet custT="1"/>
      <dgm:spPr/>
      <dgm:t>
        <a:bodyPr/>
        <a:lstStyle/>
        <a:p>
          <a:r>
            <a:rPr lang="en-US" sz="900" dirty="0" smtClean="0"/>
            <a:t>Agile development</a:t>
          </a:r>
          <a:endParaRPr lang="en-US" sz="900" dirty="0"/>
        </a:p>
      </dgm:t>
    </dgm:pt>
    <dgm:pt modelId="{40F8EA72-337F-45B6-8492-53582EC4B406}" type="parTrans" cxnId="{F653AA95-0366-4C1E-AFCB-9BDEEAEAAC36}">
      <dgm:prSet/>
      <dgm:spPr/>
      <dgm:t>
        <a:bodyPr/>
        <a:lstStyle/>
        <a:p>
          <a:endParaRPr lang="en-US" sz="2800"/>
        </a:p>
      </dgm:t>
    </dgm:pt>
    <dgm:pt modelId="{AE1B1E1E-DE42-4EAF-93D2-6A292A7B5EA4}" type="sibTrans" cxnId="{F653AA95-0366-4C1E-AFCB-9BDEEAEAAC36}">
      <dgm:prSet/>
      <dgm:spPr/>
      <dgm:t>
        <a:bodyPr/>
        <a:lstStyle/>
        <a:p>
          <a:endParaRPr lang="en-US" sz="2800"/>
        </a:p>
      </dgm:t>
    </dgm:pt>
    <dgm:pt modelId="{75C9F3AF-E65B-418F-B091-06D132D7EF55}">
      <dgm:prSet custT="1"/>
      <dgm:spPr/>
      <dgm:t>
        <a:bodyPr/>
        <a:lstStyle/>
        <a:p>
          <a:r>
            <a:rPr lang="en-US" sz="1000" b="1" u="sng" dirty="0" smtClean="0"/>
            <a:t>Dev Ops</a:t>
          </a:r>
          <a:endParaRPr lang="en-US" sz="1000" b="1" u="sng" dirty="0"/>
        </a:p>
      </dgm:t>
    </dgm:pt>
    <dgm:pt modelId="{45EEFB13-964D-4397-919D-77C70820F56B}" type="parTrans" cxnId="{F4687A5E-FFF1-4FA1-AE8B-DE60D2F15290}">
      <dgm:prSet/>
      <dgm:spPr/>
      <dgm:t>
        <a:bodyPr/>
        <a:lstStyle/>
        <a:p>
          <a:endParaRPr lang="en-US" sz="2800"/>
        </a:p>
      </dgm:t>
    </dgm:pt>
    <dgm:pt modelId="{0A3F29B0-791E-464B-BC44-F1BCEE4A5526}" type="sibTrans" cxnId="{F4687A5E-FFF1-4FA1-AE8B-DE60D2F15290}">
      <dgm:prSet/>
      <dgm:spPr/>
      <dgm:t>
        <a:bodyPr/>
        <a:lstStyle/>
        <a:p>
          <a:endParaRPr lang="en-US" sz="2800"/>
        </a:p>
      </dgm:t>
    </dgm:pt>
    <dgm:pt modelId="{DF9EF04C-19E2-4FA5-9D66-C40620FF3EF4}">
      <dgm:prSet custT="1"/>
      <dgm:spPr/>
      <dgm:t>
        <a:bodyPr/>
        <a:lstStyle/>
        <a:p>
          <a:r>
            <a:rPr lang="en-US" sz="900" smtClean="0"/>
            <a:t>CI/CD</a:t>
          </a:r>
          <a:endParaRPr lang="en-US" sz="900"/>
        </a:p>
      </dgm:t>
    </dgm:pt>
    <dgm:pt modelId="{9AB39C64-A9AF-4DC4-B2E9-DC2837D04E41}" type="parTrans" cxnId="{52CE8E7F-AE94-4815-96C2-4EAA2E5BA497}">
      <dgm:prSet/>
      <dgm:spPr/>
      <dgm:t>
        <a:bodyPr/>
        <a:lstStyle/>
        <a:p>
          <a:endParaRPr lang="en-US" sz="2800"/>
        </a:p>
      </dgm:t>
    </dgm:pt>
    <dgm:pt modelId="{CA8708B2-C462-41B2-8C25-136BFC3F114B}" type="sibTrans" cxnId="{52CE8E7F-AE94-4815-96C2-4EAA2E5BA497}">
      <dgm:prSet/>
      <dgm:spPr/>
      <dgm:t>
        <a:bodyPr/>
        <a:lstStyle/>
        <a:p>
          <a:endParaRPr lang="en-US" sz="2800"/>
        </a:p>
      </dgm:t>
    </dgm:pt>
    <dgm:pt modelId="{9769E2FE-6155-4053-B030-709A7F4AEAF9}">
      <dgm:prSet custT="1"/>
      <dgm:spPr/>
      <dgm:t>
        <a:bodyPr/>
        <a:lstStyle/>
        <a:p>
          <a:r>
            <a:rPr lang="en-US" sz="900" smtClean="0"/>
            <a:t>Capacity Management</a:t>
          </a:r>
          <a:endParaRPr lang="en-US" sz="900"/>
        </a:p>
      </dgm:t>
    </dgm:pt>
    <dgm:pt modelId="{61B9959F-320A-46D5-8A89-7D5F3333A112}" type="parTrans" cxnId="{010FCD1D-E6A7-41A3-ADC5-B6A2B463577E}">
      <dgm:prSet/>
      <dgm:spPr/>
      <dgm:t>
        <a:bodyPr/>
        <a:lstStyle/>
        <a:p>
          <a:endParaRPr lang="en-US" sz="2800"/>
        </a:p>
      </dgm:t>
    </dgm:pt>
    <dgm:pt modelId="{05E2B509-7677-49C2-A99D-D4E1B527E43C}" type="sibTrans" cxnId="{010FCD1D-E6A7-41A3-ADC5-B6A2B463577E}">
      <dgm:prSet/>
      <dgm:spPr/>
      <dgm:t>
        <a:bodyPr/>
        <a:lstStyle/>
        <a:p>
          <a:endParaRPr lang="en-US" sz="2800"/>
        </a:p>
      </dgm:t>
    </dgm:pt>
    <dgm:pt modelId="{51F19B00-3AF8-498E-B319-099DDE78F8F9}">
      <dgm:prSet custT="1"/>
      <dgm:spPr/>
      <dgm:t>
        <a:bodyPr/>
        <a:lstStyle/>
        <a:p>
          <a:r>
            <a:rPr lang="en-US" sz="900" smtClean="0"/>
            <a:t>Monitoring</a:t>
          </a:r>
          <a:endParaRPr lang="en-US" sz="900"/>
        </a:p>
      </dgm:t>
    </dgm:pt>
    <dgm:pt modelId="{68480C91-A4B6-403A-BD83-FEBF541C5A5A}" type="parTrans" cxnId="{C3576295-1FCC-4FFD-93D4-2EBF15D1101C}">
      <dgm:prSet/>
      <dgm:spPr/>
      <dgm:t>
        <a:bodyPr/>
        <a:lstStyle/>
        <a:p>
          <a:endParaRPr lang="en-US" sz="2800"/>
        </a:p>
      </dgm:t>
    </dgm:pt>
    <dgm:pt modelId="{8A9AA33C-0F70-41F3-8264-1AF599F4969C}" type="sibTrans" cxnId="{C3576295-1FCC-4FFD-93D4-2EBF15D1101C}">
      <dgm:prSet/>
      <dgm:spPr/>
      <dgm:t>
        <a:bodyPr/>
        <a:lstStyle/>
        <a:p>
          <a:endParaRPr lang="en-US" sz="2800"/>
        </a:p>
      </dgm:t>
    </dgm:pt>
    <dgm:pt modelId="{3B9D3307-BDC6-4B4C-BEC0-9919A9BA87E1}">
      <dgm:prSet custT="1"/>
      <dgm:spPr/>
      <dgm:t>
        <a:bodyPr/>
        <a:lstStyle/>
        <a:p>
          <a:r>
            <a:rPr lang="en-US" sz="900" smtClean="0"/>
            <a:t>Automation</a:t>
          </a:r>
          <a:endParaRPr lang="en-US" sz="900"/>
        </a:p>
      </dgm:t>
    </dgm:pt>
    <dgm:pt modelId="{8B5BBBD8-B61A-46BE-9F50-BAD762710022}" type="parTrans" cxnId="{185819B6-A0D0-42E1-802F-4072B04A335A}">
      <dgm:prSet/>
      <dgm:spPr/>
      <dgm:t>
        <a:bodyPr/>
        <a:lstStyle/>
        <a:p>
          <a:endParaRPr lang="en-US" sz="2800"/>
        </a:p>
      </dgm:t>
    </dgm:pt>
    <dgm:pt modelId="{669FE9D3-82EA-4C4F-971E-11ECEC9B9DBE}" type="sibTrans" cxnId="{185819B6-A0D0-42E1-802F-4072B04A335A}">
      <dgm:prSet/>
      <dgm:spPr/>
      <dgm:t>
        <a:bodyPr/>
        <a:lstStyle/>
        <a:p>
          <a:endParaRPr lang="en-US" sz="2800"/>
        </a:p>
      </dgm:t>
    </dgm:pt>
    <dgm:pt modelId="{669CFF9D-A172-4482-A7EA-5B1581275E13}">
      <dgm:prSet custT="1"/>
      <dgm:spPr/>
      <dgm:t>
        <a:bodyPr/>
        <a:lstStyle/>
        <a:p>
          <a:r>
            <a:rPr lang="en-US" sz="900" smtClean="0"/>
            <a:t>QoS</a:t>
          </a:r>
          <a:endParaRPr lang="en-US" sz="900"/>
        </a:p>
      </dgm:t>
    </dgm:pt>
    <dgm:pt modelId="{91017A15-5307-4204-9BF0-75648D412FFA}" type="parTrans" cxnId="{1E1FBF2B-3DDF-412A-B1BF-2A1F6A163215}">
      <dgm:prSet/>
      <dgm:spPr/>
      <dgm:t>
        <a:bodyPr/>
        <a:lstStyle/>
        <a:p>
          <a:endParaRPr lang="en-US" sz="2800"/>
        </a:p>
      </dgm:t>
    </dgm:pt>
    <dgm:pt modelId="{0CCF6CFB-D136-4A9D-B4BF-AFA7059D097C}" type="sibTrans" cxnId="{1E1FBF2B-3DDF-412A-B1BF-2A1F6A163215}">
      <dgm:prSet/>
      <dgm:spPr/>
      <dgm:t>
        <a:bodyPr/>
        <a:lstStyle/>
        <a:p>
          <a:endParaRPr lang="en-US" sz="2800"/>
        </a:p>
      </dgm:t>
    </dgm:pt>
    <dgm:pt modelId="{4E218DF1-5594-4801-B40E-504D689F2314}">
      <dgm:prSet custT="1"/>
      <dgm:spPr/>
      <dgm:t>
        <a:bodyPr/>
        <a:lstStyle/>
        <a:p>
          <a:r>
            <a:rPr lang="en-US" sz="900" smtClean="0"/>
            <a:t>App Services</a:t>
          </a:r>
          <a:endParaRPr lang="en-US" sz="900"/>
        </a:p>
      </dgm:t>
    </dgm:pt>
    <dgm:pt modelId="{37A912AF-ADD5-4775-BA66-5D4D648BEF9B}" type="parTrans" cxnId="{EBBE5320-2188-4E2E-A62B-6A2E3FD0A8F4}">
      <dgm:prSet/>
      <dgm:spPr/>
      <dgm:t>
        <a:bodyPr/>
        <a:lstStyle/>
        <a:p>
          <a:endParaRPr lang="en-US" sz="2800"/>
        </a:p>
      </dgm:t>
    </dgm:pt>
    <dgm:pt modelId="{8BD61DBE-315E-4385-8D16-7B559218E494}" type="sibTrans" cxnId="{EBBE5320-2188-4E2E-A62B-6A2E3FD0A8F4}">
      <dgm:prSet/>
      <dgm:spPr/>
      <dgm:t>
        <a:bodyPr/>
        <a:lstStyle/>
        <a:p>
          <a:endParaRPr lang="en-US" sz="2800"/>
        </a:p>
      </dgm:t>
    </dgm:pt>
    <dgm:pt modelId="{D53B4937-7E5E-4F84-B6EB-83C96616C1C1}">
      <dgm:prSet custT="1"/>
      <dgm:spPr/>
      <dgm:t>
        <a:bodyPr/>
        <a:lstStyle/>
        <a:p>
          <a:r>
            <a:rPr lang="en-US" sz="900" dirty="0" smtClean="0"/>
            <a:t>App Runtime</a:t>
          </a:r>
          <a:endParaRPr lang="en-US" sz="900" dirty="0"/>
        </a:p>
      </dgm:t>
    </dgm:pt>
    <dgm:pt modelId="{10066600-8644-465B-8B12-8377A6620250}" type="parTrans" cxnId="{A9A23E23-A5E1-46D9-AAA9-A38E2D3D01A1}">
      <dgm:prSet/>
      <dgm:spPr/>
      <dgm:t>
        <a:bodyPr/>
        <a:lstStyle/>
        <a:p>
          <a:endParaRPr lang="en-US" sz="2800"/>
        </a:p>
      </dgm:t>
    </dgm:pt>
    <dgm:pt modelId="{206EDAD7-2F0F-4B13-94FC-BE9C09595DA1}" type="sibTrans" cxnId="{A9A23E23-A5E1-46D9-AAA9-A38E2D3D01A1}">
      <dgm:prSet/>
      <dgm:spPr/>
      <dgm:t>
        <a:bodyPr/>
        <a:lstStyle/>
        <a:p>
          <a:endParaRPr lang="en-US" sz="2800"/>
        </a:p>
      </dgm:t>
    </dgm:pt>
    <dgm:pt modelId="{9917EC30-B697-47C9-9792-1EDA934A96AB}">
      <dgm:prSet custT="1"/>
      <dgm:spPr/>
      <dgm:t>
        <a:bodyPr/>
        <a:lstStyle/>
        <a:p>
          <a:r>
            <a:rPr lang="en-US" sz="900" dirty="0" smtClean="0"/>
            <a:t>App Provisioning Management</a:t>
          </a:r>
          <a:endParaRPr lang="en-US" sz="900" dirty="0"/>
        </a:p>
      </dgm:t>
    </dgm:pt>
    <dgm:pt modelId="{796D5AF1-28B6-4729-A556-A12B7474CB67}" type="parTrans" cxnId="{2562985B-1237-4F74-8D7B-3D5F0D164A0B}">
      <dgm:prSet/>
      <dgm:spPr/>
      <dgm:t>
        <a:bodyPr/>
        <a:lstStyle/>
        <a:p>
          <a:endParaRPr lang="en-US" sz="2800"/>
        </a:p>
      </dgm:t>
    </dgm:pt>
    <dgm:pt modelId="{57DCA08E-9C95-4D33-BDF8-4F297FD8F6E9}" type="sibTrans" cxnId="{2562985B-1237-4F74-8D7B-3D5F0D164A0B}">
      <dgm:prSet/>
      <dgm:spPr/>
      <dgm:t>
        <a:bodyPr/>
        <a:lstStyle/>
        <a:p>
          <a:endParaRPr lang="en-US" sz="2800"/>
        </a:p>
      </dgm:t>
    </dgm:pt>
    <dgm:pt modelId="{2A398A96-AF9B-4CFC-8A19-878199C15602}">
      <dgm:prSet custT="1"/>
      <dgm:spPr/>
      <dgm:t>
        <a:bodyPr/>
        <a:lstStyle/>
        <a:p>
          <a:r>
            <a:rPr lang="en-US" sz="1000" b="1" u="sng" dirty="0" smtClean="0"/>
            <a:t>Foundation</a:t>
          </a:r>
          <a:endParaRPr lang="en-US" sz="1000" b="1" u="sng" dirty="0"/>
        </a:p>
      </dgm:t>
    </dgm:pt>
    <dgm:pt modelId="{EB4B9FEE-75AC-43A2-A616-E8636529C4B1}" type="parTrans" cxnId="{3ED82CEE-6D60-4123-B698-EBDDE902C869}">
      <dgm:prSet/>
      <dgm:spPr/>
      <dgm:t>
        <a:bodyPr/>
        <a:lstStyle/>
        <a:p>
          <a:endParaRPr lang="en-US" sz="2800"/>
        </a:p>
      </dgm:t>
    </dgm:pt>
    <dgm:pt modelId="{23C479BC-BA69-46EA-8FDC-AEF22A9D8120}" type="sibTrans" cxnId="{3ED82CEE-6D60-4123-B698-EBDDE902C869}">
      <dgm:prSet/>
      <dgm:spPr/>
      <dgm:t>
        <a:bodyPr/>
        <a:lstStyle/>
        <a:p>
          <a:endParaRPr lang="en-US" sz="2800"/>
        </a:p>
      </dgm:t>
    </dgm:pt>
    <dgm:pt modelId="{8BDD9FB8-7A94-485B-B03F-418BA1D1E4EB}">
      <dgm:prSet custT="1"/>
      <dgm:spPr/>
      <dgm:t>
        <a:bodyPr/>
        <a:lstStyle/>
        <a:p>
          <a:r>
            <a:rPr lang="en-US" sz="900" dirty="0" smtClean="0"/>
            <a:t>Security and Compliance</a:t>
          </a:r>
          <a:endParaRPr lang="en-US" sz="900" dirty="0"/>
        </a:p>
      </dgm:t>
    </dgm:pt>
    <dgm:pt modelId="{EFC56A7F-C225-490D-BC7D-93397D793D66}" type="parTrans" cxnId="{3ED7D54A-09C3-4F0D-A1AB-A88F997C0BBF}">
      <dgm:prSet/>
      <dgm:spPr/>
      <dgm:t>
        <a:bodyPr/>
        <a:lstStyle/>
        <a:p>
          <a:endParaRPr lang="en-US" sz="2800"/>
        </a:p>
      </dgm:t>
    </dgm:pt>
    <dgm:pt modelId="{6491A3F5-3D69-46CB-9B27-28CFF74562C2}" type="sibTrans" cxnId="{3ED7D54A-09C3-4F0D-A1AB-A88F997C0BBF}">
      <dgm:prSet/>
      <dgm:spPr/>
      <dgm:t>
        <a:bodyPr/>
        <a:lstStyle/>
        <a:p>
          <a:endParaRPr lang="en-US" sz="2800"/>
        </a:p>
      </dgm:t>
    </dgm:pt>
    <dgm:pt modelId="{4B8FC30F-BC93-4EDE-978E-97DC893BCF42}">
      <dgm:prSet custT="1"/>
      <dgm:spPr/>
      <dgm:t>
        <a:bodyPr/>
        <a:lstStyle/>
        <a:p>
          <a:r>
            <a:rPr lang="en-US" sz="900" b="1" dirty="0" smtClean="0">
              <a:solidFill>
                <a:srgbClr val="00B050"/>
              </a:solidFill>
            </a:rPr>
            <a:t>Roadmap</a:t>
          </a:r>
          <a:endParaRPr lang="en-US" sz="900" b="1" dirty="0">
            <a:solidFill>
              <a:srgbClr val="00B050"/>
            </a:solidFill>
          </a:endParaRPr>
        </a:p>
      </dgm:t>
    </dgm:pt>
    <dgm:pt modelId="{DD8A1433-C250-4764-BA50-4FEF0E06BBF4}" type="parTrans" cxnId="{B88C6079-F7B7-4D38-A1B6-AB8F33844A33}">
      <dgm:prSet/>
      <dgm:spPr/>
      <dgm:t>
        <a:bodyPr/>
        <a:lstStyle/>
        <a:p>
          <a:endParaRPr lang="en-US" sz="2800"/>
        </a:p>
      </dgm:t>
    </dgm:pt>
    <dgm:pt modelId="{30ED2239-8642-4DC3-80A7-6E9DD743AB22}" type="sibTrans" cxnId="{B88C6079-F7B7-4D38-A1B6-AB8F33844A33}">
      <dgm:prSet/>
      <dgm:spPr/>
      <dgm:t>
        <a:bodyPr/>
        <a:lstStyle/>
        <a:p>
          <a:endParaRPr lang="en-US" sz="2800"/>
        </a:p>
      </dgm:t>
    </dgm:pt>
    <dgm:pt modelId="{0886BAC0-919B-409A-BB18-CC7E3CEA68C4}">
      <dgm:prSet custT="1"/>
      <dgm:spPr/>
      <dgm:t>
        <a:bodyPr/>
        <a:lstStyle/>
        <a:p>
          <a:r>
            <a:rPr lang="en-US" sz="900" dirty="0" smtClean="0"/>
            <a:t>CATE certifications</a:t>
          </a:r>
          <a:endParaRPr lang="en-US" sz="900" dirty="0"/>
        </a:p>
      </dgm:t>
    </dgm:pt>
    <dgm:pt modelId="{4905E203-B811-458F-895B-78105E42FF88}" type="parTrans" cxnId="{D21DE80A-81CC-497D-8E26-CFD62FDAF601}">
      <dgm:prSet/>
      <dgm:spPr/>
      <dgm:t>
        <a:bodyPr/>
        <a:lstStyle/>
        <a:p>
          <a:endParaRPr lang="en-US" sz="2800"/>
        </a:p>
      </dgm:t>
    </dgm:pt>
    <dgm:pt modelId="{4EA3A121-B9E3-4785-9D0F-8F9CD363FC12}" type="sibTrans" cxnId="{D21DE80A-81CC-497D-8E26-CFD62FDAF601}">
      <dgm:prSet/>
      <dgm:spPr/>
      <dgm:t>
        <a:bodyPr/>
        <a:lstStyle/>
        <a:p>
          <a:endParaRPr lang="en-US" sz="2800"/>
        </a:p>
      </dgm:t>
    </dgm:pt>
    <dgm:pt modelId="{26A8B143-93DC-4898-87D4-F3803DF7C7ED}">
      <dgm:prSet custT="1"/>
      <dgm:spPr/>
      <dgm:t>
        <a:bodyPr/>
        <a:lstStyle/>
        <a:p>
          <a:r>
            <a:rPr lang="en-US" sz="900" smtClean="0"/>
            <a:t>Anything as a Service (XaaS)</a:t>
          </a:r>
          <a:endParaRPr lang="en-US" sz="900"/>
        </a:p>
      </dgm:t>
    </dgm:pt>
    <dgm:pt modelId="{984BE680-5D8A-4CCE-B3D8-B8C3045B997C}" type="parTrans" cxnId="{BEA91AD6-2B18-4B86-A2D1-3C931696FC5C}">
      <dgm:prSet/>
      <dgm:spPr/>
      <dgm:t>
        <a:bodyPr/>
        <a:lstStyle/>
        <a:p>
          <a:endParaRPr lang="en-US" sz="2800"/>
        </a:p>
      </dgm:t>
    </dgm:pt>
    <dgm:pt modelId="{A20401CC-1F7A-4E35-BB9C-9E92A66585B9}" type="sibTrans" cxnId="{BEA91AD6-2B18-4B86-A2D1-3C931696FC5C}">
      <dgm:prSet/>
      <dgm:spPr/>
      <dgm:t>
        <a:bodyPr/>
        <a:lstStyle/>
        <a:p>
          <a:endParaRPr lang="en-US" sz="2800"/>
        </a:p>
      </dgm:t>
    </dgm:pt>
    <dgm:pt modelId="{F96BCCE8-6378-441C-9FC9-28FA9428C377}">
      <dgm:prSet custT="1"/>
      <dgm:spPr/>
      <dgm:t>
        <a:bodyPr/>
        <a:lstStyle/>
        <a:p>
          <a:r>
            <a:rPr lang="en-US" sz="900" b="1" dirty="0" smtClean="0">
              <a:solidFill>
                <a:srgbClr val="00B050"/>
              </a:solidFill>
            </a:rPr>
            <a:t>TIBCO</a:t>
          </a:r>
          <a:endParaRPr lang="en-US" sz="900" b="1" dirty="0">
            <a:solidFill>
              <a:srgbClr val="00B050"/>
            </a:solidFill>
          </a:endParaRPr>
        </a:p>
      </dgm:t>
    </dgm:pt>
    <dgm:pt modelId="{BD4A60AA-AD94-4EFA-8DED-2E53B977F28C}" type="parTrans" cxnId="{333E7886-6B4D-4B18-9120-245E97450F71}">
      <dgm:prSet/>
      <dgm:spPr/>
      <dgm:t>
        <a:bodyPr/>
        <a:lstStyle/>
        <a:p>
          <a:endParaRPr lang="en-US" sz="2800"/>
        </a:p>
      </dgm:t>
    </dgm:pt>
    <dgm:pt modelId="{944FCAEF-C2CB-4438-9E35-18CDDD79BB2E}" type="sibTrans" cxnId="{333E7886-6B4D-4B18-9120-245E97450F71}">
      <dgm:prSet/>
      <dgm:spPr/>
      <dgm:t>
        <a:bodyPr/>
        <a:lstStyle/>
        <a:p>
          <a:endParaRPr lang="en-US" sz="2800"/>
        </a:p>
      </dgm:t>
    </dgm:pt>
    <dgm:pt modelId="{9819A4C3-8361-4605-A3FA-2C059C486F42}">
      <dgm:prSet custT="1"/>
      <dgm:spPr/>
      <dgm:t>
        <a:bodyPr/>
        <a:lstStyle/>
        <a:p>
          <a:r>
            <a:rPr lang="en-US" sz="900" smtClean="0"/>
            <a:t>PCF – Cloud Services</a:t>
          </a:r>
          <a:endParaRPr lang="en-US" sz="900"/>
        </a:p>
      </dgm:t>
    </dgm:pt>
    <dgm:pt modelId="{594D1DA4-A054-48A0-BAE7-D5FD425B74F4}" type="parTrans" cxnId="{9BF388C5-6D99-43E6-8C0E-47B1A737DBA4}">
      <dgm:prSet/>
      <dgm:spPr/>
      <dgm:t>
        <a:bodyPr/>
        <a:lstStyle/>
        <a:p>
          <a:endParaRPr lang="en-US" sz="2800"/>
        </a:p>
      </dgm:t>
    </dgm:pt>
    <dgm:pt modelId="{B216D5F4-2306-4939-B6B8-BB23F444F07D}" type="sibTrans" cxnId="{9BF388C5-6D99-43E6-8C0E-47B1A737DBA4}">
      <dgm:prSet/>
      <dgm:spPr/>
      <dgm:t>
        <a:bodyPr/>
        <a:lstStyle/>
        <a:p>
          <a:endParaRPr lang="en-US" sz="2800"/>
        </a:p>
      </dgm:t>
    </dgm:pt>
    <dgm:pt modelId="{553B4DE2-78C1-427E-8AA0-233B18805E4D}">
      <dgm:prSet custT="1"/>
      <dgm:spPr/>
      <dgm:t>
        <a:bodyPr/>
        <a:lstStyle/>
        <a:p>
          <a:r>
            <a:rPr lang="en-US" sz="900" smtClean="0"/>
            <a:t>PCT – Container workloads</a:t>
          </a:r>
          <a:endParaRPr lang="en-US" sz="900"/>
        </a:p>
      </dgm:t>
    </dgm:pt>
    <dgm:pt modelId="{F34DB74C-237F-4603-98B7-9CFE2BC0EB60}" type="parTrans" cxnId="{67815A2A-1182-4219-9CE8-AE54A4E66D11}">
      <dgm:prSet/>
      <dgm:spPr/>
      <dgm:t>
        <a:bodyPr/>
        <a:lstStyle/>
        <a:p>
          <a:endParaRPr lang="en-US" sz="2800"/>
        </a:p>
      </dgm:t>
    </dgm:pt>
    <dgm:pt modelId="{CCB8E257-E528-4F6F-9621-F1C77FE53E7B}" type="sibTrans" cxnId="{67815A2A-1182-4219-9CE8-AE54A4E66D11}">
      <dgm:prSet/>
      <dgm:spPr/>
      <dgm:t>
        <a:bodyPr/>
        <a:lstStyle/>
        <a:p>
          <a:endParaRPr lang="en-US" sz="2800"/>
        </a:p>
      </dgm:t>
    </dgm:pt>
    <dgm:pt modelId="{996F2C48-E8AA-4EE0-A533-3908ABEAE348}">
      <dgm:prSet custT="1"/>
      <dgm:spPr/>
      <dgm:t>
        <a:bodyPr/>
        <a:lstStyle/>
        <a:p>
          <a:r>
            <a:rPr lang="en-US" sz="900" smtClean="0"/>
            <a:t>PaaS</a:t>
          </a:r>
          <a:endParaRPr lang="en-US" sz="900"/>
        </a:p>
      </dgm:t>
    </dgm:pt>
    <dgm:pt modelId="{1D4B75DC-750D-41DE-97E4-4CB5C2FB3EC8}" type="parTrans" cxnId="{A6ABC29C-3AC9-453F-84D8-F4B907A89B27}">
      <dgm:prSet/>
      <dgm:spPr/>
      <dgm:t>
        <a:bodyPr/>
        <a:lstStyle/>
        <a:p>
          <a:endParaRPr lang="en-US" sz="2800"/>
        </a:p>
      </dgm:t>
    </dgm:pt>
    <dgm:pt modelId="{1B281761-A85D-4E3C-9DC5-A550C6DB7B20}" type="sibTrans" cxnId="{A6ABC29C-3AC9-453F-84D8-F4B907A89B27}">
      <dgm:prSet/>
      <dgm:spPr/>
      <dgm:t>
        <a:bodyPr/>
        <a:lstStyle/>
        <a:p>
          <a:endParaRPr lang="en-US" sz="2800"/>
        </a:p>
      </dgm:t>
    </dgm:pt>
    <dgm:pt modelId="{EC842EDC-DAC4-4B25-A05D-0F592DB33825}">
      <dgm:prSet custT="1"/>
      <dgm:spPr/>
      <dgm:t>
        <a:bodyPr/>
        <a:lstStyle/>
        <a:p>
          <a:r>
            <a:rPr lang="en-US" sz="900" smtClean="0"/>
            <a:t>IaaS</a:t>
          </a:r>
          <a:endParaRPr lang="en-US" sz="900"/>
        </a:p>
      </dgm:t>
    </dgm:pt>
    <dgm:pt modelId="{854BBFD4-E56C-4CE2-8FB0-BE1C88AA14D4}" type="parTrans" cxnId="{D6BCC20A-E975-4778-B895-55336ECD7F37}">
      <dgm:prSet/>
      <dgm:spPr/>
      <dgm:t>
        <a:bodyPr/>
        <a:lstStyle/>
        <a:p>
          <a:endParaRPr lang="en-US" sz="2800"/>
        </a:p>
      </dgm:t>
    </dgm:pt>
    <dgm:pt modelId="{5EB7EC11-9E2A-477B-9CA9-7A9B3E6812BA}" type="sibTrans" cxnId="{D6BCC20A-E975-4778-B895-55336ECD7F37}">
      <dgm:prSet/>
      <dgm:spPr/>
      <dgm:t>
        <a:bodyPr/>
        <a:lstStyle/>
        <a:p>
          <a:endParaRPr lang="en-US" sz="2800"/>
        </a:p>
      </dgm:t>
    </dgm:pt>
    <dgm:pt modelId="{B57B3935-FF9C-4D5F-8D07-2BE37D55770C}">
      <dgm:prSet custT="1"/>
      <dgm:spPr/>
      <dgm:t>
        <a:bodyPr/>
        <a:lstStyle/>
        <a:p>
          <a:r>
            <a:rPr lang="en-US" sz="1000" b="1" u="sng" dirty="0" smtClean="0"/>
            <a:t>People</a:t>
          </a:r>
          <a:endParaRPr lang="en-US" sz="1000" dirty="0"/>
        </a:p>
      </dgm:t>
    </dgm:pt>
    <dgm:pt modelId="{D6A6E98E-10F7-4B34-8B38-24152CC3023F}" type="parTrans" cxnId="{82781D65-7600-4B99-8169-F80D9E578D55}">
      <dgm:prSet/>
      <dgm:spPr/>
      <dgm:t>
        <a:bodyPr/>
        <a:lstStyle/>
        <a:p>
          <a:endParaRPr lang="en-US" sz="2800"/>
        </a:p>
      </dgm:t>
    </dgm:pt>
    <dgm:pt modelId="{34878086-DFCC-4C90-A8CF-922E6AB29EBB}" type="sibTrans" cxnId="{82781D65-7600-4B99-8169-F80D9E578D55}">
      <dgm:prSet/>
      <dgm:spPr/>
      <dgm:t>
        <a:bodyPr/>
        <a:lstStyle/>
        <a:p>
          <a:endParaRPr lang="en-US" sz="2800"/>
        </a:p>
      </dgm:t>
    </dgm:pt>
    <dgm:pt modelId="{1660424B-EC27-45BE-B10F-98751F4A8265}">
      <dgm:prSet custT="1"/>
      <dgm:spPr/>
      <dgm:t>
        <a:bodyPr/>
        <a:lstStyle/>
        <a:p>
          <a:r>
            <a:rPr lang="en-US" sz="900" smtClean="0"/>
            <a:t>Communications</a:t>
          </a:r>
          <a:endParaRPr lang="en-US" sz="900"/>
        </a:p>
      </dgm:t>
    </dgm:pt>
    <dgm:pt modelId="{A3B9BC9A-05A6-4FAB-8F79-8AB6FCAECBDC}" type="parTrans" cxnId="{E88FF1CA-53A0-43F4-9629-ABE0187A1851}">
      <dgm:prSet/>
      <dgm:spPr/>
      <dgm:t>
        <a:bodyPr/>
        <a:lstStyle/>
        <a:p>
          <a:endParaRPr lang="en-US" sz="2800"/>
        </a:p>
      </dgm:t>
    </dgm:pt>
    <dgm:pt modelId="{EA8C41A9-DCA9-42B8-A979-6B6F26EA31AD}" type="sibTrans" cxnId="{E88FF1CA-53A0-43F4-9629-ABE0187A1851}">
      <dgm:prSet/>
      <dgm:spPr/>
      <dgm:t>
        <a:bodyPr/>
        <a:lstStyle/>
        <a:p>
          <a:endParaRPr lang="en-US" sz="2800"/>
        </a:p>
      </dgm:t>
    </dgm:pt>
    <dgm:pt modelId="{ED7F428D-6A76-47E4-98A1-9803FE8DE3E2}">
      <dgm:prSet custT="1"/>
      <dgm:spPr/>
      <dgm:t>
        <a:bodyPr/>
        <a:lstStyle/>
        <a:p>
          <a:r>
            <a:rPr lang="en-US" sz="900" smtClean="0"/>
            <a:t>Training</a:t>
          </a:r>
          <a:endParaRPr lang="en-US" sz="900"/>
        </a:p>
      </dgm:t>
    </dgm:pt>
    <dgm:pt modelId="{B348B8D4-FC1E-4D93-9086-6B5DBD31208E}" type="parTrans" cxnId="{4B7351B4-6C91-4054-B43E-71728806159F}">
      <dgm:prSet/>
      <dgm:spPr/>
      <dgm:t>
        <a:bodyPr/>
        <a:lstStyle/>
        <a:p>
          <a:endParaRPr lang="en-US" sz="2800"/>
        </a:p>
      </dgm:t>
    </dgm:pt>
    <dgm:pt modelId="{9A9C3AC2-17AE-4D7D-9D57-3842145CA6A2}" type="sibTrans" cxnId="{4B7351B4-6C91-4054-B43E-71728806159F}">
      <dgm:prSet/>
      <dgm:spPr/>
      <dgm:t>
        <a:bodyPr/>
        <a:lstStyle/>
        <a:p>
          <a:endParaRPr lang="en-US" sz="2800"/>
        </a:p>
      </dgm:t>
    </dgm:pt>
    <dgm:pt modelId="{47D96DD6-328A-42A5-BA7E-04A16BF2DAE9}">
      <dgm:prSet custT="1"/>
      <dgm:spPr/>
      <dgm:t>
        <a:bodyPr/>
        <a:lstStyle/>
        <a:p>
          <a:r>
            <a:rPr lang="en-US" sz="900" smtClean="0"/>
            <a:t>Certification</a:t>
          </a:r>
          <a:endParaRPr lang="en-US" sz="900"/>
        </a:p>
      </dgm:t>
    </dgm:pt>
    <dgm:pt modelId="{5C78628C-AB65-436C-A244-A7667BA12AC6}" type="parTrans" cxnId="{F2D5E2F6-62F6-41FB-909E-3137FDF57D67}">
      <dgm:prSet/>
      <dgm:spPr/>
      <dgm:t>
        <a:bodyPr/>
        <a:lstStyle/>
        <a:p>
          <a:endParaRPr lang="en-US" sz="2800"/>
        </a:p>
      </dgm:t>
    </dgm:pt>
    <dgm:pt modelId="{20A8AB81-929F-45A3-B409-120E18E47654}" type="sibTrans" cxnId="{F2D5E2F6-62F6-41FB-909E-3137FDF57D67}">
      <dgm:prSet/>
      <dgm:spPr/>
      <dgm:t>
        <a:bodyPr/>
        <a:lstStyle/>
        <a:p>
          <a:endParaRPr lang="en-US" sz="2800"/>
        </a:p>
      </dgm:t>
    </dgm:pt>
    <dgm:pt modelId="{CD6A8632-63EF-4636-ABF2-2C226880041E}">
      <dgm:prSet custT="1"/>
      <dgm:spPr/>
      <dgm:t>
        <a:bodyPr/>
        <a:lstStyle/>
        <a:p>
          <a:r>
            <a:rPr lang="en-US" sz="900" smtClean="0"/>
            <a:t>Vendor Management</a:t>
          </a:r>
          <a:endParaRPr lang="en-US" sz="900"/>
        </a:p>
      </dgm:t>
    </dgm:pt>
    <dgm:pt modelId="{F5DCA646-D29B-49F7-B471-5E008EB76957}" type="parTrans" cxnId="{0E61AB27-9F8A-49E5-BFD6-F89B13D28731}">
      <dgm:prSet/>
      <dgm:spPr/>
      <dgm:t>
        <a:bodyPr/>
        <a:lstStyle/>
        <a:p>
          <a:endParaRPr lang="en-US" sz="2800"/>
        </a:p>
      </dgm:t>
    </dgm:pt>
    <dgm:pt modelId="{1175F500-AEFC-4194-964C-6DFF3908E4AB}" type="sibTrans" cxnId="{0E61AB27-9F8A-49E5-BFD6-F89B13D28731}">
      <dgm:prSet/>
      <dgm:spPr/>
      <dgm:t>
        <a:bodyPr/>
        <a:lstStyle/>
        <a:p>
          <a:endParaRPr lang="en-US" sz="2800"/>
        </a:p>
      </dgm:t>
    </dgm:pt>
    <dgm:pt modelId="{C3ED2768-9B72-4B7F-8652-E35B77B2AE39}">
      <dgm:prSet custT="1"/>
      <dgm:spPr/>
      <dgm:t>
        <a:bodyPr/>
        <a:lstStyle/>
        <a:p>
          <a:r>
            <a:rPr lang="en-US" sz="900" smtClean="0"/>
            <a:t>SW Vendor relationships</a:t>
          </a:r>
          <a:endParaRPr lang="en-US" sz="900"/>
        </a:p>
      </dgm:t>
    </dgm:pt>
    <dgm:pt modelId="{17685850-9BC4-4254-8010-9E8645722FCF}" type="parTrans" cxnId="{767012E7-B41B-4282-A6F1-2FED079E2F3C}">
      <dgm:prSet/>
      <dgm:spPr/>
      <dgm:t>
        <a:bodyPr/>
        <a:lstStyle/>
        <a:p>
          <a:endParaRPr lang="en-US" sz="2800"/>
        </a:p>
      </dgm:t>
    </dgm:pt>
    <dgm:pt modelId="{6DD67819-E731-4F14-92B0-F2B030180BF6}" type="sibTrans" cxnId="{767012E7-B41B-4282-A6F1-2FED079E2F3C}">
      <dgm:prSet/>
      <dgm:spPr/>
      <dgm:t>
        <a:bodyPr/>
        <a:lstStyle/>
        <a:p>
          <a:endParaRPr lang="en-US" sz="2800"/>
        </a:p>
      </dgm:t>
    </dgm:pt>
    <dgm:pt modelId="{2F88688A-0F5E-494A-97C1-D4D81578F83C}">
      <dgm:prSet custT="1"/>
      <dgm:spPr/>
      <dgm:t>
        <a:bodyPr/>
        <a:lstStyle/>
        <a:p>
          <a:r>
            <a:rPr lang="en-US" sz="1000" b="1" u="sng" dirty="0" smtClean="0"/>
            <a:t>Demand Pipeline</a:t>
          </a:r>
          <a:endParaRPr lang="en-US" sz="1000" b="1" u="sng" dirty="0"/>
        </a:p>
      </dgm:t>
    </dgm:pt>
    <dgm:pt modelId="{32B2725A-CB95-4799-9B12-771C3D593A21}" type="parTrans" cxnId="{18848242-AF6F-4E86-9087-8C202B0A931C}">
      <dgm:prSet/>
      <dgm:spPr/>
      <dgm:t>
        <a:bodyPr/>
        <a:lstStyle/>
        <a:p>
          <a:endParaRPr lang="en-US"/>
        </a:p>
      </dgm:t>
    </dgm:pt>
    <dgm:pt modelId="{0117CA86-4E76-4ED3-AC41-2E3E100CC0A8}" type="sibTrans" cxnId="{18848242-AF6F-4E86-9087-8C202B0A931C}">
      <dgm:prSet/>
      <dgm:spPr/>
      <dgm:t>
        <a:bodyPr/>
        <a:lstStyle/>
        <a:p>
          <a:endParaRPr lang="en-US"/>
        </a:p>
      </dgm:t>
    </dgm:pt>
    <dgm:pt modelId="{FCD9010F-A511-4BD3-859F-E869475505D6}">
      <dgm:prSet custT="1"/>
      <dgm:spPr/>
      <dgm:t>
        <a:bodyPr/>
        <a:lstStyle/>
        <a:p>
          <a:r>
            <a:rPr lang="en-US" sz="900" dirty="0" smtClean="0"/>
            <a:t>Cloud Workload Analysis</a:t>
          </a:r>
          <a:endParaRPr lang="en-US" sz="900" dirty="0"/>
        </a:p>
      </dgm:t>
    </dgm:pt>
    <dgm:pt modelId="{402B3555-6CAF-4B2B-BD9A-B8CD26C569AF}" type="parTrans" cxnId="{CF661D72-D131-4224-863D-26EAFA384FCA}">
      <dgm:prSet/>
      <dgm:spPr/>
      <dgm:t>
        <a:bodyPr/>
        <a:lstStyle/>
        <a:p>
          <a:endParaRPr lang="en-US"/>
        </a:p>
      </dgm:t>
    </dgm:pt>
    <dgm:pt modelId="{FB7E8C0A-C39D-4D65-ACDF-2187F217CCAC}" type="sibTrans" cxnId="{CF661D72-D131-4224-863D-26EAFA384FCA}">
      <dgm:prSet/>
      <dgm:spPr/>
      <dgm:t>
        <a:bodyPr/>
        <a:lstStyle/>
        <a:p>
          <a:endParaRPr lang="en-US"/>
        </a:p>
      </dgm:t>
    </dgm:pt>
    <dgm:pt modelId="{C40BF3CC-07D8-4B3A-AC89-7FB0503BC4BF}">
      <dgm:prSet custT="1"/>
      <dgm:spPr/>
      <dgm:t>
        <a:bodyPr/>
        <a:lstStyle/>
        <a:p>
          <a:r>
            <a:rPr lang="en-US" sz="900" b="1" dirty="0" smtClean="0">
              <a:solidFill>
                <a:srgbClr val="00B050"/>
              </a:solidFill>
            </a:rPr>
            <a:t>R&amp;D</a:t>
          </a:r>
          <a:endParaRPr lang="en-US" sz="900" b="1" dirty="0">
            <a:solidFill>
              <a:srgbClr val="00B050"/>
            </a:solidFill>
          </a:endParaRPr>
        </a:p>
      </dgm:t>
    </dgm:pt>
    <dgm:pt modelId="{3F465456-0E19-4A70-B29B-F0FEC6EEF39A}" type="parTrans" cxnId="{D0FB9120-ED58-41C7-B5D5-3F7953A24131}">
      <dgm:prSet/>
      <dgm:spPr/>
      <dgm:t>
        <a:bodyPr/>
        <a:lstStyle/>
        <a:p>
          <a:endParaRPr lang="en-US"/>
        </a:p>
      </dgm:t>
    </dgm:pt>
    <dgm:pt modelId="{58F951D2-B608-4229-B027-14BC35A1B059}" type="sibTrans" cxnId="{D0FB9120-ED58-41C7-B5D5-3F7953A24131}">
      <dgm:prSet/>
      <dgm:spPr/>
      <dgm:t>
        <a:bodyPr/>
        <a:lstStyle/>
        <a:p>
          <a:endParaRPr lang="en-US"/>
        </a:p>
      </dgm:t>
    </dgm:pt>
    <dgm:pt modelId="{06A44A94-3B27-4623-815D-6717DDF5B989}">
      <dgm:prSet custT="1"/>
      <dgm:spPr/>
      <dgm:t>
        <a:bodyPr/>
        <a:lstStyle/>
        <a:p>
          <a:r>
            <a:rPr lang="en-US" sz="900" dirty="0" smtClean="0"/>
            <a:t>AWS Hybrid Cloud</a:t>
          </a:r>
          <a:endParaRPr lang="en-US" sz="900" dirty="0"/>
        </a:p>
      </dgm:t>
    </dgm:pt>
    <dgm:pt modelId="{F9E06E84-71C3-4E71-B554-2ACD9F0D8157}" type="parTrans" cxnId="{9FC278F8-1193-4EE1-B480-E69F8C8AD923}">
      <dgm:prSet/>
      <dgm:spPr/>
      <dgm:t>
        <a:bodyPr/>
        <a:lstStyle/>
        <a:p>
          <a:endParaRPr lang="en-US"/>
        </a:p>
      </dgm:t>
    </dgm:pt>
    <dgm:pt modelId="{852D266E-B58B-4DA9-8F83-BBC364781BCF}" type="sibTrans" cxnId="{9FC278F8-1193-4EE1-B480-E69F8C8AD923}">
      <dgm:prSet/>
      <dgm:spPr/>
      <dgm:t>
        <a:bodyPr/>
        <a:lstStyle/>
        <a:p>
          <a:endParaRPr lang="en-US"/>
        </a:p>
      </dgm:t>
    </dgm:pt>
    <dgm:pt modelId="{7DF1EA75-271D-4FE3-A2AD-2725CF8C9F29}" type="pres">
      <dgm:prSet presAssocID="{7DEC6E07-CCB4-4D9D-B959-873EEF95B007}" presName="linear" presStyleCnt="0">
        <dgm:presLayoutVars>
          <dgm:dir/>
          <dgm:animLvl val="lvl"/>
          <dgm:resizeHandles val="exact"/>
        </dgm:presLayoutVars>
      </dgm:prSet>
      <dgm:spPr/>
      <dgm:t>
        <a:bodyPr/>
        <a:lstStyle/>
        <a:p>
          <a:endParaRPr lang="en-US"/>
        </a:p>
      </dgm:t>
    </dgm:pt>
    <dgm:pt modelId="{398EC526-F5AD-45B1-973F-2CE4415C3C1D}" type="pres">
      <dgm:prSet presAssocID="{AC6D0357-BCEF-4234-BF23-69F0253B5FC1}" presName="parentLin" presStyleCnt="0"/>
      <dgm:spPr/>
    </dgm:pt>
    <dgm:pt modelId="{40E2C279-1F7E-4405-91B7-56E20A41DFD7}" type="pres">
      <dgm:prSet presAssocID="{AC6D0357-BCEF-4234-BF23-69F0253B5FC1}" presName="parentLeftMargin" presStyleLbl="node1" presStyleIdx="0" presStyleCnt="5"/>
      <dgm:spPr/>
      <dgm:t>
        <a:bodyPr/>
        <a:lstStyle/>
        <a:p>
          <a:endParaRPr lang="en-US"/>
        </a:p>
      </dgm:t>
    </dgm:pt>
    <dgm:pt modelId="{31514541-3520-4EC7-804F-AA95B437A4DA}" type="pres">
      <dgm:prSet presAssocID="{AC6D0357-BCEF-4234-BF23-69F0253B5FC1}" presName="parentText" presStyleLbl="node1" presStyleIdx="0" presStyleCnt="5">
        <dgm:presLayoutVars>
          <dgm:chMax val="0"/>
          <dgm:bulletEnabled val="1"/>
        </dgm:presLayoutVars>
      </dgm:prSet>
      <dgm:spPr/>
      <dgm:t>
        <a:bodyPr/>
        <a:lstStyle/>
        <a:p>
          <a:endParaRPr lang="en-US"/>
        </a:p>
      </dgm:t>
    </dgm:pt>
    <dgm:pt modelId="{4FBEC141-30F6-479B-B959-B8B0ECD8F8FC}" type="pres">
      <dgm:prSet presAssocID="{AC6D0357-BCEF-4234-BF23-69F0253B5FC1}" presName="negativeSpace" presStyleCnt="0"/>
      <dgm:spPr/>
    </dgm:pt>
    <dgm:pt modelId="{85B38F06-1A70-473A-9137-7142715FEBEB}" type="pres">
      <dgm:prSet presAssocID="{AC6D0357-BCEF-4234-BF23-69F0253B5FC1}" presName="childText" presStyleLbl="conFgAcc1" presStyleIdx="0" presStyleCnt="5">
        <dgm:presLayoutVars>
          <dgm:bulletEnabled val="1"/>
        </dgm:presLayoutVars>
      </dgm:prSet>
      <dgm:spPr/>
      <dgm:t>
        <a:bodyPr/>
        <a:lstStyle/>
        <a:p>
          <a:endParaRPr lang="en-US"/>
        </a:p>
      </dgm:t>
    </dgm:pt>
    <dgm:pt modelId="{4E764348-9B9E-4E7D-902E-94D3BCCDE18C}" type="pres">
      <dgm:prSet presAssocID="{718063E9-88FB-442E-B329-B94F24CC97AA}" presName="spaceBetweenRectangles" presStyleCnt="0"/>
      <dgm:spPr/>
    </dgm:pt>
    <dgm:pt modelId="{3D43C64A-0519-4DD7-9943-7B6444BB1B73}" type="pres">
      <dgm:prSet presAssocID="{75C9F3AF-E65B-418F-B091-06D132D7EF55}" presName="parentLin" presStyleCnt="0"/>
      <dgm:spPr/>
    </dgm:pt>
    <dgm:pt modelId="{8E6F65A9-F5D5-4604-9273-4EDE6DDC8FEF}" type="pres">
      <dgm:prSet presAssocID="{75C9F3AF-E65B-418F-B091-06D132D7EF55}" presName="parentLeftMargin" presStyleLbl="node1" presStyleIdx="0" presStyleCnt="5"/>
      <dgm:spPr/>
      <dgm:t>
        <a:bodyPr/>
        <a:lstStyle/>
        <a:p>
          <a:endParaRPr lang="en-US"/>
        </a:p>
      </dgm:t>
    </dgm:pt>
    <dgm:pt modelId="{6AC00035-EE1C-4A20-AA8E-09A3BB9BF0E3}" type="pres">
      <dgm:prSet presAssocID="{75C9F3AF-E65B-418F-B091-06D132D7EF55}" presName="parentText" presStyleLbl="node1" presStyleIdx="1" presStyleCnt="5">
        <dgm:presLayoutVars>
          <dgm:chMax val="0"/>
          <dgm:bulletEnabled val="1"/>
        </dgm:presLayoutVars>
      </dgm:prSet>
      <dgm:spPr/>
      <dgm:t>
        <a:bodyPr/>
        <a:lstStyle/>
        <a:p>
          <a:endParaRPr lang="en-US"/>
        </a:p>
      </dgm:t>
    </dgm:pt>
    <dgm:pt modelId="{FC168093-CCC9-43C2-8795-B2502BD8F8C0}" type="pres">
      <dgm:prSet presAssocID="{75C9F3AF-E65B-418F-B091-06D132D7EF55}" presName="negativeSpace" presStyleCnt="0"/>
      <dgm:spPr/>
    </dgm:pt>
    <dgm:pt modelId="{60DA3312-AAEA-4AF2-92F1-E729A16BAB8B}" type="pres">
      <dgm:prSet presAssocID="{75C9F3AF-E65B-418F-B091-06D132D7EF55}" presName="childText" presStyleLbl="conFgAcc1" presStyleIdx="1" presStyleCnt="5">
        <dgm:presLayoutVars>
          <dgm:bulletEnabled val="1"/>
        </dgm:presLayoutVars>
      </dgm:prSet>
      <dgm:spPr/>
      <dgm:t>
        <a:bodyPr/>
        <a:lstStyle/>
        <a:p>
          <a:endParaRPr lang="en-US"/>
        </a:p>
      </dgm:t>
    </dgm:pt>
    <dgm:pt modelId="{9789A67E-7B21-40E5-8CAB-5693D733952B}" type="pres">
      <dgm:prSet presAssocID="{0A3F29B0-791E-464B-BC44-F1BCEE4A5526}" presName="spaceBetweenRectangles" presStyleCnt="0"/>
      <dgm:spPr/>
    </dgm:pt>
    <dgm:pt modelId="{4FF28884-4392-4850-AE43-EBFFEB6EC82C}" type="pres">
      <dgm:prSet presAssocID="{2F88688A-0F5E-494A-97C1-D4D81578F83C}" presName="parentLin" presStyleCnt="0"/>
      <dgm:spPr/>
    </dgm:pt>
    <dgm:pt modelId="{785BA933-0C60-4723-BCDD-7F7634436ACE}" type="pres">
      <dgm:prSet presAssocID="{2F88688A-0F5E-494A-97C1-D4D81578F83C}" presName="parentLeftMargin" presStyleLbl="node1" presStyleIdx="1" presStyleCnt="5"/>
      <dgm:spPr/>
      <dgm:t>
        <a:bodyPr/>
        <a:lstStyle/>
        <a:p>
          <a:endParaRPr lang="en-US"/>
        </a:p>
      </dgm:t>
    </dgm:pt>
    <dgm:pt modelId="{B6588DF7-8105-49AF-B681-BA096D0D6348}" type="pres">
      <dgm:prSet presAssocID="{2F88688A-0F5E-494A-97C1-D4D81578F83C}" presName="parentText" presStyleLbl="node1" presStyleIdx="2" presStyleCnt="5">
        <dgm:presLayoutVars>
          <dgm:chMax val="0"/>
          <dgm:bulletEnabled val="1"/>
        </dgm:presLayoutVars>
      </dgm:prSet>
      <dgm:spPr/>
      <dgm:t>
        <a:bodyPr/>
        <a:lstStyle/>
        <a:p>
          <a:endParaRPr lang="en-US"/>
        </a:p>
      </dgm:t>
    </dgm:pt>
    <dgm:pt modelId="{C551E62A-466D-4065-8F3E-4A75C5200D49}" type="pres">
      <dgm:prSet presAssocID="{2F88688A-0F5E-494A-97C1-D4D81578F83C}" presName="negativeSpace" presStyleCnt="0"/>
      <dgm:spPr/>
    </dgm:pt>
    <dgm:pt modelId="{567F7FF1-D012-463E-A403-0513B98A2061}" type="pres">
      <dgm:prSet presAssocID="{2F88688A-0F5E-494A-97C1-D4D81578F83C}" presName="childText" presStyleLbl="conFgAcc1" presStyleIdx="2" presStyleCnt="5">
        <dgm:presLayoutVars>
          <dgm:bulletEnabled val="1"/>
        </dgm:presLayoutVars>
      </dgm:prSet>
      <dgm:spPr/>
      <dgm:t>
        <a:bodyPr/>
        <a:lstStyle/>
        <a:p>
          <a:endParaRPr lang="en-US"/>
        </a:p>
      </dgm:t>
    </dgm:pt>
    <dgm:pt modelId="{1BCADBAC-83E0-4F16-96E9-68C554DD76D9}" type="pres">
      <dgm:prSet presAssocID="{0117CA86-4E76-4ED3-AC41-2E3E100CC0A8}" presName="spaceBetweenRectangles" presStyleCnt="0"/>
      <dgm:spPr/>
    </dgm:pt>
    <dgm:pt modelId="{557B1249-E205-4F66-B0E4-BD161C59A1DF}" type="pres">
      <dgm:prSet presAssocID="{2A398A96-AF9B-4CFC-8A19-878199C15602}" presName="parentLin" presStyleCnt="0"/>
      <dgm:spPr/>
    </dgm:pt>
    <dgm:pt modelId="{1F969AEF-8E33-4FEE-A81E-098D32AE3CEB}" type="pres">
      <dgm:prSet presAssocID="{2A398A96-AF9B-4CFC-8A19-878199C15602}" presName="parentLeftMargin" presStyleLbl="node1" presStyleIdx="2" presStyleCnt="5"/>
      <dgm:spPr/>
      <dgm:t>
        <a:bodyPr/>
        <a:lstStyle/>
        <a:p>
          <a:endParaRPr lang="en-US"/>
        </a:p>
      </dgm:t>
    </dgm:pt>
    <dgm:pt modelId="{889F1AF2-B041-470E-A2E0-1A291797E737}" type="pres">
      <dgm:prSet presAssocID="{2A398A96-AF9B-4CFC-8A19-878199C15602}" presName="parentText" presStyleLbl="node1" presStyleIdx="3" presStyleCnt="5">
        <dgm:presLayoutVars>
          <dgm:chMax val="0"/>
          <dgm:bulletEnabled val="1"/>
        </dgm:presLayoutVars>
      </dgm:prSet>
      <dgm:spPr/>
      <dgm:t>
        <a:bodyPr/>
        <a:lstStyle/>
        <a:p>
          <a:endParaRPr lang="en-US"/>
        </a:p>
      </dgm:t>
    </dgm:pt>
    <dgm:pt modelId="{99E3BD5C-0FD2-43AE-A02C-77F9C1180007}" type="pres">
      <dgm:prSet presAssocID="{2A398A96-AF9B-4CFC-8A19-878199C15602}" presName="negativeSpace" presStyleCnt="0"/>
      <dgm:spPr/>
    </dgm:pt>
    <dgm:pt modelId="{47CD937E-0E75-46D3-A9F6-2ECE654D6DB9}" type="pres">
      <dgm:prSet presAssocID="{2A398A96-AF9B-4CFC-8A19-878199C15602}" presName="childText" presStyleLbl="conFgAcc1" presStyleIdx="3" presStyleCnt="5">
        <dgm:presLayoutVars>
          <dgm:bulletEnabled val="1"/>
        </dgm:presLayoutVars>
      </dgm:prSet>
      <dgm:spPr/>
      <dgm:t>
        <a:bodyPr/>
        <a:lstStyle/>
        <a:p>
          <a:endParaRPr lang="en-US"/>
        </a:p>
      </dgm:t>
    </dgm:pt>
    <dgm:pt modelId="{368E88F0-E203-4101-A607-FD710C51F5E8}" type="pres">
      <dgm:prSet presAssocID="{23C479BC-BA69-46EA-8FDC-AEF22A9D8120}" presName="spaceBetweenRectangles" presStyleCnt="0"/>
      <dgm:spPr/>
    </dgm:pt>
    <dgm:pt modelId="{0F6F6874-99B9-459D-A459-385DDDC56CB5}" type="pres">
      <dgm:prSet presAssocID="{B57B3935-FF9C-4D5F-8D07-2BE37D55770C}" presName="parentLin" presStyleCnt="0"/>
      <dgm:spPr/>
    </dgm:pt>
    <dgm:pt modelId="{E75FDA12-4105-4460-A429-0B3A8A70AACC}" type="pres">
      <dgm:prSet presAssocID="{B57B3935-FF9C-4D5F-8D07-2BE37D55770C}" presName="parentLeftMargin" presStyleLbl="node1" presStyleIdx="3" presStyleCnt="5"/>
      <dgm:spPr/>
      <dgm:t>
        <a:bodyPr/>
        <a:lstStyle/>
        <a:p>
          <a:endParaRPr lang="en-US"/>
        </a:p>
      </dgm:t>
    </dgm:pt>
    <dgm:pt modelId="{1640EC4A-957F-4FAE-AF15-B4EFA14EBAFA}" type="pres">
      <dgm:prSet presAssocID="{B57B3935-FF9C-4D5F-8D07-2BE37D55770C}" presName="parentText" presStyleLbl="node1" presStyleIdx="4" presStyleCnt="5">
        <dgm:presLayoutVars>
          <dgm:chMax val="0"/>
          <dgm:bulletEnabled val="1"/>
        </dgm:presLayoutVars>
      </dgm:prSet>
      <dgm:spPr/>
      <dgm:t>
        <a:bodyPr/>
        <a:lstStyle/>
        <a:p>
          <a:endParaRPr lang="en-US"/>
        </a:p>
      </dgm:t>
    </dgm:pt>
    <dgm:pt modelId="{C16690F6-DF12-4762-A65C-D0A21F887C53}" type="pres">
      <dgm:prSet presAssocID="{B57B3935-FF9C-4D5F-8D07-2BE37D55770C}" presName="negativeSpace" presStyleCnt="0"/>
      <dgm:spPr/>
    </dgm:pt>
    <dgm:pt modelId="{FC1A7D87-2298-4A24-BF61-D5B77FD6AAB6}" type="pres">
      <dgm:prSet presAssocID="{B57B3935-FF9C-4D5F-8D07-2BE37D55770C}" presName="childText" presStyleLbl="conFgAcc1" presStyleIdx="4" presStyleCnt="5">
        <dgm:presLayoutVars>
          <dgm:bulletEnabled val="1"/>
        </dgm:presLayoutVars>
      </dgm:prSet>
      <dgm:spPr/>
      <dgm:t>
        <a:bodyPr/>
        <a:lstStyle/>
        <a:p>
          <a:endParaRPr lang="en-US"/>
        </a:p>
      </dgm:t>
    </dgm:pt>
  </dgm:ptLst>
  <dgm:cxnLst>
    <dgm:cxn modelId="{0C7F917D-99FA-4590-A4CC-246EC0381243}" type="presOf" srcId="{B57B3935-FF9C-4D5F-8D07-2BE37D55770C}" destId="{E75FDA12-4105-4460-A429-0B3A8A70AACC}" srcOrd="0" destOrd="0" presId="urn:microsoft.com/office/officeart/2005/8/layout/list1"/>
    <dgm:cxn modelId="{2562985B-1237-4F74-8D7B-3D5F0D164A0B}" srcId="{75C9F3AF-E65B-418F-B091-06D132D7EF55}" destId="{9917EC30-B697-47C9-9792-1EDA934A96AB}" srcOrd="7" destOrd="0" parTransId="{796D5AF1-28B6-4729-A556-A12B7474CB67}" sibTransId="{57DCA08E-9C95-4D33-BDF8-4F297FD8F6E9}"/>
    <dgm:cxn modelId="{A6ABC29C-3AC9-453F-84D8-F4B907A89B27}" srcId="{2A398A96-AF9B-4CFC-8A19-878199C15602}" destId="{996F2C48-E8AA-4EE0-A533-3908ABEAE348}" srcOrd="7" destOrd="0" parTransId="{1D4B75DC-750D-41DE-97E4-4CB5C2FB3EC8}" sibTransId="{1B281761-A85D-4E3C-9DC5-A550C6DB7B20}"/>
    <dgm:cxn modelId="{D6BCC20A-E975-4778-B895-55336ECD7F37}" srcId="{2A398A96-AF9B-4CFC-8A19-878199C15602}" destId="{EC842EDC-DAC4-4B25-A05D-0F592DB33825}" srcOrd="8" destOrd="0" parTransId="{854BBFD4-E56C-4CE2-8FB0-BE1C88AA14D4}" sibTransId="{5EB7EC11-9E2A-477B-9CA9-7A9B3E6812BA}"/>
    <dgm:cxn modelId="{333E7886-6B4D-4B18-9120-245E97450F71}" srcId="{2A398A96-AF9B-4CFC-8A19-878199C15602}" destId="{F96BCCE8-6378-441C-9FC9-28FA9428C377}" srcOrd="4" destOrd="0" parTransId="{BD4A60AA-AD94-4EFA-8DED-2E53B977F28C}" sibTransId="{944FCAEF-C2CB-4438-9E35-18CDDD79BB2E}"/>
    <dgm:cxn modelId="{FE3E7272-2DD3-40EA-AED3-F65AD9B883D2}" type="presOf" srcId="{C40BF3CC-07D8-4B3A-AC89-7FB0503BC4BF}" destId="{567F7FF1-D012-463E-A403-0513B98A2061}" srcOrd="0" destOrd="1" presId="urn:microsoft.com/office/officeart/2005/8/layout/list1"/>
    <dgm:cxn modelId="{185819B6-A0D0-42E1-802F-4072B04A335A}" srcId="{75C9F3AF-E65B-418F-B091-06D132D7EF55}" destId="{3B9D3307-BDC6-4B4C-BEC0-9919A9BA87E1}" srcOrd="3" destOrd="0" parTransId="{8B5BBBD8-B61A-46BE-9F50-BAD762710022}" sibTransId="{669FE9D3-82EA-4C4F-971E-11ECEC9B9DBE}"/>
    <dgm:cxn modelId="{4C618693-F0B4-47B0-A4EF-143BADAAF478}" type="presOf" srcId="{F28866F8-5D3D-44A1-8957-249817CCCC06}" destId="{85B38F06-1A70-473A-9137-7142715FEBEB}" srcOrd="0" destOrd="2" presId="urn:microsoft.com/office/officeart/2005/8/layout/list1"/>
    <dgm:cxn modelId="{424DD35B-D61C-490D-BE49-C5D9B6BFC61D}" srcId="{AC6D0357-BCEF-4234-BF23-69F0253B5FC1}" destId="{AC8FFED1-7811-40E1-9419-8AE85361378A}" srcOrd="5" destOrd="0" parTransId="{03FC8466-23CE-486D-B3F9-E594B36F7447}" sibTransId="{1250656F-6C54-47EF-94F6-416623FD72A8}"/>
    <dgm:cxn modelId="{7B060970-0A64-4732-8D15-40E87EF0D012}" type="presOf" srcId="{AC6D0357-BCEF-4234-BF23-69F0253B5FC1}" destId="{31514541-3520-4EC7-804F-AA95B437A4DA}" srcOrd="1" destOrd="0" presId="urn:microsoft.com/office/officeart/2005/8/layout/list1"/>
    <dgm:cxn modelId="{9F31E47D-B624-4566-95FC-57E94C96E017}" type="presOf" srcId="{4E218DF1-5594-4801-B40E-504D689F2314}" destId="{60DA3312-AAEA-4AF2-92F1-E729A16BAB8B}" srcOrd="0" destOrd="5" presId="urn:microsoft.com/office/officeart/2005/8/layout/list1"/>
    <dgm:cxn modelId="{CF661D72-D131-4224-863D-26EAFA384FCA}" srcId="{2F88688A-0F5E-494A-97C1-D4D81578F83C}" destId="{FCD9010F-A511-4BD3-859F-E869475505D6}" srcOrd="0" destOrd="0" parTransId="{402B3555-6CAF-4B2B-BD9A-B8CD26C569AF}" sibTransId="{FB7E8C0A-C39D-4D65-ACDF-2187F217CCAC}"/>
    <dgm:cxn modelId="{BE1DB3A0-739B-4102-9AFE-4790ED6FBD7B}" type="presOf" srcId="{C1C93939-C068-4863-82A6-E00676CC0993}" destId="{85B38F06-1A70-473A-9137-7142715FEBEB}" srcOrd="0" destOrd="3" presId="urn:microsoft.com/office/officeart/2005/8/layout/list1"/>
    <dgm:cxn modelId="{805CEAB6-7EFF-45EF-820D-5B07AA96BE05}" type="presOf" srcId="{CD6A8632-63EF-4636-ABF2-2C226880041E}" destId="{FC1A7D87-2298-4A24-BF61-D5B77FD6AAB6}" srcOrd="0" destOrd="3" presId="urn:microsoft.com/office/officeart/2005/8/layout/list1"/>
    <dgm:cxn modelId="{3333EA7E-1C89-4D15-81FD-906F9B2336CD}" type="presOf" srcId="{D53B4937-7E5E-4F84-B6EB-83C96616C1C1}" destId="{60DA3312-AAEA-4AF2-92F1-E729A16BAB8B}" srcOrd="0" destOrd="6" presId="urn:microsoft.com/office/officeart/2005/8/layout/list1"/>
    <dgm:cxn modelId="{F2D5E2F6-62F6-41FB-909E-3137FDF57D67}" srcId="{B57B3935-FF9C-4D5F-8D07-2BE37D55770C}" destId="{47D96DD6-328A-42A5-BA7E-04A16BF2DAE9}" srcOrd="2" destOrd="0" parTransId="{5C78628C-AB65-436C-A244-A7667BA12AC6}" sibTransId="{20A8AB81-929F-45A3-B409-120E18E47654}"/>
    <dgm:cxn modelId="{F4687A5E-FFF1-4FA1-AE8B-DE60D2F15290}" srcId="{7DEC6E07-CCB4-4D9D-B959-873EEF95B007}" destId="{75C9F3AF-E65B-418F-B091-06D132D7EF55}" srcOrd="1" destOrd="0" parTransId="{45EEFB13-964D-4397-919D-77C70820F56B}" sibTransId="{0A3F29B0-791E-464B-BC44-F1BCEE4A5526}"/>
    <dgm:cxn modelId="{BBF52480-5613-47DC-9D6C-FE94A163AB9B}" type="presOf" srcId="{2F88688A-0F5E-494A-97C1-D4D81578F83C}" destId="{785BA933-0C60-4723-BCDD-7F7634436ACE}" srcOrd="0" destOrd="0" presId="urn:microsoft.com/office/officeart/2005/8/layout/list1"/>
    <dgm:cxn modelId="{C51C2514-5874-4B37-81DA-9B904D5F2C1F}" type="presOf" srcId="{C8F74177-3263-455A-BEDF-B98F4E2DD120}" destId="{85B38F06-1A70-473A-9137-7142715FEBEB}" srcOrd="0" destOrd="4" presId="urn:microsoft.com/office/officeart/2005/8/layout/list1"/>
    <dgm:cxn modelId="{82781D65-7600-4B99-8169-F80D9E578D55}" srcId="{7DEC6E07-CCB4-4D9D-B959-873EEF95B007}" destId="{B57B3935-FF9C-4D5F-8D07-2BE37D55770C}" srcOrd="4" destOrd="0" parTransId="{D6A6E98E-10F7-4B34-8B38-24152CC3023F}" sibTransId="{34878086-DFCC-4C90-A8CF-922E6AB29EBB}"/>
    <dgm:cxn modelId="{1E1FBF2B-3DDF-412A-B1BF-2A1F6A163215}" srcId="{75C9F3AF-E65B-418F-B091-06D132D7EF55}" destId="{669CFF9D-A172-4482-A7EA-5B1581275E13}" srcOrd="4" destOrd="0" parTransId="{91017A15-5307-4204-9BF0-75648D412FFA}" sibTransId="{0CCF6CFB-D136-4A9D-B4BF-AFA7059D097C}"/>
    <dgm:cxn modelId="{623F253A-C913-4851-8B9B-D0F8EFC93E94}" type="presOf" srcId="{0886BAC0-919B-409A-BB18-CC7E3CEA68C4}" destId="{47CD937E-0E75-46D3-A9F6-2ECE654D6DB9}" srcOrd="0" destOrd="2" presId="urn:microsoft.com/office/officeart/2005/8/layout/list1"/>
    <dgm:cxn modelId="{5D8994B2-6B7A-4AF1-BC20-D9B91B180731}" srcId="{7DEC6E07-CCB4-4D9D-B959-873EEF95B007}" destId="{AC6D0357-BCEF-4234-BF23-69F0253B5FC1}" srcOrd="0" destOrd="0" parTransId="{A884BC01-AD2B-4AE3-9913-208CBAE88BBF}" sibTransId="{718063E9-88FB-442E-B329-B94F24CC97AA}"/>
    <dgm:cxn modelId="{30D60DF6-F8DF-42E9-9ED1-50292E6C5BC2}" type="presOf" srcId="{9917EC30-B697-47C9-9792-1EDA934A96AB}" destId="{60DA3312-AAEA-4AF2-92F1-E729A16BAB8B}" srcOrd="0" destOrd="7" presId="urn:microsoft.com/office/officeart/2005/8/layout/list1"/>
    <dgm:cxn modelId="{3ED82CEE-6D60-4123-B698-EBDDE902C869}" srcId="{7DEC6E07-CCB4-4D9D-B959-873EEF95B007}" destId="{2A398A96-AF9B-4CFC-8A19-878199C15602}" srcOrd="3" destOrd="0" parTransId="{EB4B9FEE-75AC-43A2-A616-E8636529C4B1}" sibTransId="{23C479BC-BA69-46EA-8FDC-AEF22A9D8120}"/>
    <dgm:cxn modelId="{EBBE5320-2188-4E2E-A62B-6A2E3FD0A8F4}" srcId="{75C9F3AF-E65B-418F-B091-06D132D7EF55}" destId="{4E218DF1-5594-4801-B40E-504D689F2314}" srcOrd="5" destOrd="0" parTransId="{37A912AF-ADD5-4775-BA66-5D4D648BEF9B}" sibTransId="{8BD61DBE-315E-4385-8D16-7B559218E494}"/>
    <dgm:cxn modelId="{6AA0B90F-3536-43BC-AD09-D20A98D4486A}" type="presOf" srcId="{B57B3935-FF9C-4D5F-8D07-2BE37D55770C}" destId="{1640EC4A-957F-4FAE-AF15-B4EFA14EBAFA}" srcOrd="1" destOrd="0" presId="urn:microsoft.com/office/officeart/2005/8/layout/list1"/>
    <dgm:cxn modelId="{809ECB02-E391-4BA0-BBBC-0B4B72462A0B}" type="presOf" srcId="{8088030C-AC7E-47FB-B566-1205DDF8F2B4}" destId="{85B38F06-1A70-473A-9137-7142715FEBEB}" srcOrd="0" destOrd="0" presId="urn:microsoft.com/office/officeart/2005/8/layout/list1"/>
    <dgm:cxn modelId="{B88C6079-F7B7-4D38-A1B6-AB8F33844A33}" srcId="{2A398A96-AF9B-4CFC-8A19-878199C15602}" destId="{4B8FC30F-BC93-4EDE-978E-97DC893BCF42}" srcOrd="1" destOrd="0" parTransId="{DD8A1433-C250-4764-BA50-4FEF0E06BBF4}" sibTransId="{30ED2239-8642-4DC3-80A7-6E9DD743AB22}"/>
    <dgm:cxn modelId="{63966B26-3317-47AB-AD47-02D133CDCDB0}" type="presOf" srcId="{2595E372-7018-47E6-AB8F-C34938D68C12}" destId="{85B38F06-1A70-473A-9137-7142715FEBEB}" srcOrd="0" destOrd="1" presId="urn:microsoft.com/office/officeart/2005/8/layout/list1"/>
    <dgm:cxn modelId="{12AD98C5-4B7D-49AD-B7C1-FFCF7A9DCAA4}" type="presOf" srcId="{EC842EDC-DAC4-4B25-A05D-0F592DB33825}" destId="{47CD937E-0E75-46D3-A9F6-2ECE654D6DB9}" srcOrd="0" destOrd="8" presId="urn:microsoft.com/office/officeart/2005/8/layout/list1"/>
    <dgm:cxn modelId="{010FCD1D-E6A7-41A3-ADC5-B6A2B463577E}" srcId="{75C9F3AF-E65B-418F-B091-06D132D7EF55}" destId="{9769E2FE-6155-4053-B030-709A7F4AEAF9}" srcOrd="1" destOrd="0" parTransId="{61B9959F-320A-46D5-8A89-7D5F3333A112}" sibTransId="{05E2B509-7677-49C2-A99D-D4E1B527E43C}"/>
    <dgm:cxn modelId="{237E5458-63EA-427B-9C1E-71E0CD329E36}" type="presOf" srcId="{F96BCCE8-6378-441C-9FC9-28FA9428C377}" destId="{47CD937E-0E75-46D3-A9F6-2ECE654D6DB9}" srcOrd="0" destOrd="4" presId="urn:microsoft.com/office/officeart/2005/8/layout/list1"/>
    <dgm:cxn modelId="{4B7351B4-6C91-4054-B43E-71728806159F}" srcId="{B57B3935-FF9C-4D5F-8D07-2BE37D55770C}" destId="{ED7F428D-6A76-47E4-98A1-9803FE8DE3E2}" srcOrd="1" destOrd="0" parTransId="{B348B8D4-FC1E-4D93-9086-6B5DBD31208E}" sibTransId="{9A9C3AC2-17AE-4D7D-9D57-3842145CA6A2}"/>
    <dgm:cxn modelId="{9B1F7DDB-D950-44B9-95E1-B0C708AE3A97}" type="presOf" srcId="{47D96DD6-328A-42A5-BA7E-04A16BF2DAE9}" destId="{FC1A7D87-2298-4A24-BF61-D5B77FD6AAB6}" srcOrd="0" destOrd="2" presId="urn:microsoft.com/office/officeart/2005/8/layout/list1"/>
    <dgm:cxn modelId="{52CE8E7F-AE94-4815-96C2-4EAA2E5BA497}" srcId="{75C9F3AF-E65B-418F-B091-06D132D7EF55}" destId="{DF9EF04C-19E2-4FA5-9D66-C40620FF3EF4}" srcOrd="0" destOrd="0" parTransId="{9AB39C64-A9AF-4DC4-B2E9-DC2837D04E41}" sibTransId="{CA8708B2-C462-41B2-8C25-136BFC3F114B}"/>
    <dgm:cxn modelId="{BF5DAB59-F289-408D-B128-5F21C97498B1}" type="presOf" srcId="{1CC292C5-18B5-48F4-A599-6878E24C303F}" destId="{85B38F06-1A70-473A-9137-7142715FEBEB}" srcOrd="0" destOrd="6" presId="urn:microsoft.com/office/officeart/2005/8/layout/list1"/>
    <dgm:cxn modelId="{06CE49EF-7266-41C9-B6EF-ED6B3F47DC7C}" type="presOf" srcId="{DF9EF04C-19E2-4FA5-9D66-C40620FF3EF4}" destId="{60DA3312-AAEA-4AF2-92F1-E729A16BAB8B}" srcOrd="0" destOrd="0" presId="urn:microsoft.com/office/officeart/2005/8/layout/list1"/>
    <dgm:cxn modelId="{F653AA95-0366-4C1E-AFCB-9BDEEAEAAC36}" srcId="{AC6D0357-BCEF-4234-BF23-69F0253B5FC1}" destId="{66F018C1-281A-4D45-B125-A262D07E3721}" srcOrd="7" destOrd="0" parTransId="{40F8EA72-337F-45B6-8492-53582EC4B406}" sibTransId="{AE1B1E1E-DE42-4EAF-93D2-6A292A7B5EA4}"/>
    <dgm:cxn modelId="{10B8B457-0B33-44E2-88D7-98A9938C188E}" type="presOf" srcId="{2A398A96-AF9B-4CFC-8A19-878199C15602}" destId="{889F1AF2-B041-470E-A2E0-1A291797E737}" srcOrd="1" destOrd="0" presId="urn:microsoft.com/office/officeart/2005/8/layout/list1"/>
    <dgm:cxn modelId="{278209B9-066A-4127-96AE-0CD30C1D3391}" type="presOf" srcId="{4B8FC30F-BC93-4EDE-978E-97DC893BCF42}" destId="{47CD937E-0E75-46D3-A9F6-2ECE654D6DB9}" srcOrd="0" destOrd="1" presId="urn:microsoft.com/office/officeart/2005/8/layout/list1"/>
    <dgm:cxn modelId="{BC9A9A83-12D6-4AE5-9202-9659C77D0F1C}" type="presOf" srcId="{9769E2FE-6155-4053-B030-709A7F4AEAF9}" destId="{60DA3312-AAEA-4AF2-92F1-E729A16BAB8B}" srcOrd="0" destOrd="1" presId="urn:microsoft.com/office/officeart/2005/8/layout/list1"/>
    <dgm:cxn modelId="{C0F9F6A4-EDE6-4144-B1A5-890FD9074A6E}" srcId="{AC6D0357-BCEF-4234-BF23-69F0253B5FC1}" destId="{2595E372-7018-47E6-AB8F-C34938D68C12}" srcOrd="1" destOrd="0" parTransId="{B67A935F-A6FA-4E56-91F9-82A80E9CBF13}" sibTransId="{82CEDF47-24CF-4F7B-A1D2-ECE714063B2D}"/>
    <dgm:cxn modelId="{637F2117-A477-43C3-B93D-628FF8B9AAA8}" type="presOf" srcId="{8BDD9FB8-7A94-485B-B03F-418BA1D1E4EB}" destId="{47CD937E-0E75-46D3-A9F6-2ECE654D6DB9}" srcOrd="0" destOrd="0" presId="urn:microsoft.com/office/officeart/2005/8/layout/list1"/>
    <dgm:cxn modelId="{E88FF1CA-53A0-43F4-9629-ABE0187A1851}" srcId="{B57B3935-FF9C-4D5F-8D07-2BE37D55770C}" destId="{1660424B-EC27-45BE-B10F-98751F4A8265}" srcOrd="0" destOrd="0" parTransId="{A3B9BC9A-05A6-4FAB-8F79-8AB6FCAECBDC}" sibTransId="{EA8C41A9-DCA9-42B8-A979-6B6F26EA31AD}"/>
    <dgm:cxn modelId="{C3576295-1FCC-4FFD-93D4-2EBF15D1101C}" srcId="{75C9F3AF-E65B-418F-B091-06D132D7EF55}" destId="{51F19B00-3AF8-498E-B319-099DDE78F8F9}" srcOrd="2" destOrd="0" parTransId="{68480C91-A4B6-403A-BD83-FEBF541C5A5A}" sibTransId="{8A9AA33C-0F70-41F3-8264-1AF599F4969C}"/>
    <dgm:cxn modelId="{B269CA0D-DB2A-4401-8BC4-D771B395EB52}" type="presOf" srcId="{75C9F3AF-E65B-418F-B091-06D132D7EF55}" destId="{8E6F65A9-F5D5-4604-9273-4EDE6DDC8FEF}" srcOrd="0" destOrd="0" presId="urn:microsoft.com/office/officeart/2005/8/layout/list1"/>
    <dgm:cxn modelId="{F0ADF347-6783-4FEE-876C-40B14253EAD1}" type="presOf" srcId="{C3ED2768-9B72-4B7F-8652-E35B77B2AE39}" destId="{FC1A7D87-2298-4A24-BF61-D5B77FD6AAB6}" srcOrd="0" destOrd="4" presId="urn:microsoft.com/office/officeart/2005/8/layout/list1"/>
    <dgm:cxn modelId="{94E54DA7-FCA8-4B88-84B4-1FA406CF6971}" type="presOf" srcId="{51F19B00-3AF8-498E-B319-099DDE78F8F9}" destId="{60DA3312-AAEA-4AF2-92F1-E729A16BAB8B}" srcOrd="0" destOrd="2" presId="urn:microsoft.com/office/officeart/2005/8/layout/list1"/>
    <dgm:cxn modelId="{A9A23E23-A5E1-46D9-AAA9-A38E2D3D01A1}" srcId="{75C9F3AF-E65B-418F-B091-06D132D7EF55}" destId="{D53B4937-7E5E-4F84-B6EB-83C96616C1C1}" srcOrd="6" destOrd="0" parTransId="{10066600-8644-465B-8B12-8377A6620250}" sibTransId="{206EDAD7-2F0F-4B13-94FC-BE9C09595DA1}"/>
    <dgm:cxn modelId="{E96BF4D5-0C1D-46CE-9BE6-75304F9F8762}" type="presOf" srcId="{996F2C48-E8AA-4EE0-A533-3908ABEAE348}" destId="{47CD937E-0E75-46D3-A9F6-2ECE654D6DB9}" srcOrd="0" destOrd="7" presId="urn:microsoft.com/office/officeart/2005/8/layout/list1"/>
    <dgm:cxn modelId="{6A2EB39D-62F6-40D3-8449-56265195B50E}" srcId="{AC6D0357-BCEF-4234-BF23-69F0253B5FC1}" destId="{C1C93939-C068-4863-82A6-E00676CC0993}" srcOrd="3" destOrd="0" parTransId="{5E522471-2285-4860-8BCD-E3423C28D21F}" sibTransId="{9560F873-037D-4884-ADD2-68A027E08938}"/>
    <dgm:cxn modelId="{CB7A8351-36C9-4A7D-BD97-3B6942D4D4B2}" type="presOf" srcId="{75C9F3AF-E65B-418F-B091-06D132D7EF55}" destId="{6AC00035-EE1C-4A20-AA8E-09A3BB9BF0E3}" srcOrd="1" destOrd="0" presId="urn:microsoft.com/office/officeart/2005/8/layout/list1"/>
    <dgm:cxn modelId="{FEBD39B8-8741-4A06-A094-6E7B969CC9E4}" type="presOf" srcId="{AC6D0357-BCEF-4234-BF23-69F0253B5FC1}" destId="{40E2C279-1F7E-4405-91B7-56E20A41DFD7}" srcOrd="0" destOrd="0" presId="urn:microsoft.com/office/officeart/2005/8/layout/list1"/>
    <dgm:cxn modelId="{767012E7-B41B-4282-A6F1-2FED079E2F3C}" srcId="{B57B3935-FF9C-4D5F-8D07-2BE37D55770C}" destId="{C3ED2768-9B72-4B7F-8652-E35B77B2AE39}" srcOrd="4" destOrd="0" parTransId="{17685850-9BC4-4254-8010-9E8645722FCF}" sibTransId="{6DD67819-E731-4F14-92B0-F2B030180BF6}"/>
    <dgm:cxn modelId="{D0FB9120-ED58-41C7-B5D5-3F7953A24131}" srcId="{2F88688A-0F5E-494A-97C1-D4D81578F83C}" destId="{C40BF3CC-07D8-4B3A-AC89-7FB0503BC4BF}" srcOrd="1" destOrd="0" parTransId="{3F465456-0E19-4A70-B29B-F0FEC6EEF39A}" sibTransId="{58F951D2-B608-4229-B027-14BC35A1B059}"/>
    <dgm:cxn modelId="{9BF388C5-6D99-43E6-8C0E-47B1A737DBA4}" srcId="{2A398A96-AF9B-4CFC-8A19-878199C15602}" destId="{9819A4C3-8361-4605-A3FA-2C059C486F42}" srcOrd="5" destOrd="0" parTransId="{594D1DA4-A054-48A0-BAE7-D5FD425B74F4}" sibTransId="{B216D5F4-2306-4939-B6B8-BB23F444F07D}"/>
    <dgm:cxn modelId="{B9AB35BF-EB74-452B-8248-0F5A6EEF58D8}" type="presOf" srcId="{7DEC6E07-CCB4-4D9D-B959-873EEF95B007}" destId="{7DF1EA75-271D-4FE3-A2AD-2725CF8C9F29}" srcOrd="0" destOrd="0" presId="urn:microsoft.com/office/officeart/2005/8/layout/list1"/>
    <dgm:cxn modelId="{3ED7D54A-09C3-4F0D-A1AB-A88F997C0BBF}" srcId="{2A398A96-AF9B-4CFC-8A19-878199C15602}" destId="{8BDD9FB8-7A94-485B-B03F-418BA1D1E4EB}" srcOrd="0" destOrd="0" parTransId="{EFC56A7F-C225-490D-BC7D-93397D793D66}" sibTransId="{6491A3F5-3D69-46CB-9B27-28CFF74562C2}"/>
    <dgm:cxn modelId="{47B83140-8D76-449C-BA33-DECD865096D0}" type="presOf" srcId="{1660424B-EC27-45BE-B10F-98751F4A8265}" destId="{FC1A7D87-2298-4A24-BF61-D5B77FD6AAB6}" srcOrd="0" destOrd="0" presId="urn:microsoft.com/office/officeart/2005/8/layout/list1"/>
    <dgm:cxn modelId="{EB4198C7-8692-4B0A-8E6D-4CF31C778D00}" type="presOf" srcId="{66F018C1-281A-4D45-B125-A262D07E3721}" destId="{85B38F06-1A70-473A-9137-7142715FEBEB}" srcOrd="0" destOrd="7" presId="urn:microsoft.com/office/officeart/2005/8/layout/list1"/>
    <dgm:cxn modelId="{B2CCBA14-EC5F-4DE2-880F-AFA979C11C81}" type="presOf" srcId="{669CFF9D-A172-4482-A7EA-5B1581275E13}" destId="{60DA3312-AAEA-4AF2-92F1-E729A16BAB8B}" srcOrd="0" destOrd="4" presId="urn:microsoft.com/office/officeart/2005/8/layout/list1"/>
    <dgm:cxn modelId="{D6713024-A794-4436-8CAD-CBB2410D81CE}" type="presOf" srcId="{ED7F428D-6A76-47E4-98A1-9803FE8DE3E2}" destId="{FC1A7D87-2298-4A24-BF61-D5B77FD6AAB6}" srcOrd="0" destOrd="1" presId="urn:microsoft.com/office/officeart/2005/8/layout/list1"/>
    <dgm:cxn modelId="{45EA89D4-2483-4463-A5C7-A0804470C74D}" srcId="{AC6D0357-BCEF-4234-BF23-69F0253B5FC1}" destId="{1CC292C5-18B5-48F4-A599-6878E24C303F}" srcOrd="6" destOrd="0" parTransId="{4ECCAD89-D9C6-4A71-B139-B31454C1899B}" sibTransId="{55F45E77-52E0-4554-AE55-9BA7DF476589}"/>
    <dgm:cxn modelId="{AE98FFD5-BB89-4DE4-8E98-744D36A0DD89}" srcId="{AC6D0357-BCEF-4234-BF23-69F0253B5FC1}" destId="{8088030C-AC7E-47FB-B566-1205DDF8F2B4}" srcOrd="0" destOrd="0" parTransId="{5D793A5F-6DF7-462D-B058-B0254C75AF0D}" sibTransId="{A5950CD0-C9F5-4FEF-BF79-7857300C7523}"/>
    <dgm:cxn modelId="{74054E10-CFAF-4A9C-B996-5A0308EF5140}" type="presOf" srcId="{06A44A94-3B27-4623-815D-6717DDF5B989}" destId="{567F7FF1-D012-463E-A403-0513B98A2061}" srcOrd="0" destOrd="2" presId="urn:microsoft.com/office/officeart/2005/8/layout/list1"/>
    <dgm:cxn modelId="{9FC278F8-1193-4EE1-B480-E69F8C8AD923}" srcId="{2F88688A-0F5E-494A-97C1-D4D81578F83C}" destId="{06A44A94-3B27-4623-815D-6717DDF5B989}" srcOrd="2" destOrd="0" parTransId="{F9E06E84-71C3-4E71-B554-2ACD9F0D8157}" sibTransId="{852D266E-B58B-4DA9-8F83-BBC364781BCF}"/>
    <dgm:cxn modelId="{E84AD2AA-3926-4503-BDCD-B482C05C4D6D}" type="presOf" srcId="{9819A4C3-8361-4605-A3FA-2C059C486F42}" destId="{47CD937E-0E75-46D3-A9F6-2ECE654D6DB9}" srcOrd="0" destOrd="5" presId="urn:microsoft.com/office/officeart/2005/8/layout/list1"/>
    <dgm:cxn modelId="{FE2D978F-F430-4797-9B85-65FCD0425146}" type="presOf" srcId="{26A8B143-93DC-4898-87D4-F3803DF7C7ED}" destId="{47CD937E-0E75-46D3-A9F6-2ECE654D6DB9}" srcOrd="0" destOrd="3" presId="urn:microsoft.com/office/officeart/2005/8/layout/list1"/>
    <dgm:cxn modelId="{AB9C6C7B-5F3F-4C39-B3BA-A7375921D534}" srcId="{AC6D0357-BCEF-4234-BF23-69F0253B5FC1}" destId="{C8F74177-3263-455A-BEDF-B98F4E2DD120}" srcOrd="4" destOrd="0" parTransId="{513105B3-AC5B-48D0-B69B-4DA89103BB37}" sibTransId="{28BA2DE0-EAE6-4E96-B0AD-FB63E163D894}"/>
    <dgm:cxn modelId="{67815A2A-1182-4219-9CE8-AE54A4E66D11}" srcId="{2A398A96-AF9B-4CFC-8A19-878199C15602}" destId="{553B4DE2-78C1-427E-8AA0-233B18805E4D}" srcOrd="6" destOrd="0" parTransId="{F34DB74C-237F-4603-98B7-9CFE2BC0EB60}" sibTransId="{CCB8E257-E528-4F6F-9621-F1C77FE53E7B}"/>
    <dgm:cxn modelId="{D21DE80A-81CC-497D-8E26-CFD62FDAF601}" srcId="{2A398A96-AF9B-4CFC-8A19-878199C15602}" destId="{0886BAC0-919B-409A-BB18-CC7E3CEA68C4}" srcOrd="2" destOrd="0" parTransId="{4905E203-B811-458F-895B-78105E42FF88}" sibTransId="{4EA3A121-B9E3-4785-9D0F-8F9CD363FC12}"/>
    <dgm:cxn modelId="{89AF739D-1BC5-48B5-931E-833D6F8787FF}" srcId="{AC6D0357-BCEF-4234-BF23-69F0253B5FC1}" destId="{F28866F8-5D3D-44A1-8957-249817CCCC06}" srcOrd="2" destOrd="0" parTransId="{A09345BE-6BA2-4EA8-9E97-9150AF688BC9}" sibTransId="{E776D8F6-A4A5-4F92-A1E4-1CBE1508AE6A}"/>
    <dgm:cxn modelId="{76790A1F-41AB-41E9-AEF5-5EF6BC0B3A94}" type="presOf" srcId="{2F88688A-0F5E-494A-97C1-D4D81578F83C}" destId="{B6588DF7-8105-49AF-B681-BA096D0D6348}" srcOrd="1" destOrd="0" presId="urn:microsoft.com/office/officeart/2005/8/layout/list1"/>
    <dgm:cxn modelId="{B64A08BB-D7CF-4AB8-B1F9-BA107337FAC5}" type="presOf" srcId="{3B9D3307-BDC6-4B4C-BEC0-9919A9BA87E1}" destId="{60DA3312-AAEA-4AF2-92F1-E729A16BAB8B}" srcOrd="0" destOrd="3" presId="urn:microsoft.com/office/officeart/2005/8/layout/list1"/>
    <dgm:cxn modelId="{534B5BB4-C6B7-4ACD-919B-5F25893B4E04}" type="presOf" srcId="{2A398A96-AF9B-4CFC-8A19-878199C15602}" destId="{1F969AEF-8E33-4FEE-A81E-098D32AE3CEB}" srcOrd="0" destOrd="0" presId="urn:microsoft.com/office/officeart/2005/8/layout/list1"/>
    <dgm:cxn modelId="{A057926D-E260-4287-BC9E-C01DF97CA1C1}" type="presOf" srcId="{FCD9010F-A511-4BD3-859F-E869475505D6}" destId="{567F7FF1-D012-463E-A403-0513B98A2061}" srcOrd="0" destOrd="0" presId="urn:microsoft.com/office/officeart/2005/8/layout/list1"/>
    <dgm:cxn modelId="{AB57A813-9504-4E7C-B398-E8C57548DDD0}" type="presOf" srcId="{AC8FFED1-7811-40E1-9419-8AE85361378A}" destId="{85B38F06-1A70-473A-9137-7142715FEBEB}" srcOrd="0" destOrd="5" presId="urn:microsoft.com/office/officeart/2005/8/layout/list1"/>
    <dgm:cxn modelId="{0E61AB27-9F8A-49E5-BFD6-F89B13D28731}" srcId="{B57B3935-FF9C-4D5F-8D07-2BE37D55770C}" destId="{CD6A8632-63EF-4636-ABF2-2C226880041E}" srcOrd="3" destOrd="0" parTransId="{F5DCA646-D29B-49F7-B471-5E008EB76957}" sibTransId="{1175F500-AEFC-4194-964C-6DFF3908E4AB}"/>
    <dgm:cxn modelId="{963051CD-B5EF-4D12-AA58-2599D7509BC3}" type="presOf" srcId="{553B4DE2-78C1-427E-8AA0-233B18805E4D}" destId="{47CD937E-0E75-46D3-A9F6-2ECE654D6DB9}" srcOrd="0" destOrd="6" presId="urn:microsoft.com/office/officeart/2005/8/layout/list1"/>
    <dgm:cxn modelId="{18848242-AF6F-4E86-9087-8C202B0A931C}" srcId="{7DEC6E07-CCB4-4D9D-B959-873EEF95B007}" destId="{2F88688A-0F5E-494A-97C1-D4D81578F83C}" srcOrd="2" destOrd="0" parTransId="{32B2725A-CB95-4799-9B12-771C3D593A21}" sibTransId="{0117CA86-4E76-4ED3-AC41-2E3E100CC0A8}"/>
    <dgm:cxn modelId="{BEA91AD6-2B18-4B86-A2D1-3C931696FC5C}" srcId="{2A398A96-AF9B-4CFC-8A19-878199C15602}" destId="{26A8B143-93DC-4898-87D4-F3803DF7C7ED}" srcOrd="3" destOrd="0" parTransId="{984BE680-5D8A-4CCE-B3D8-B8C3045B997C}" sibTransId="{A20401CC-1F7A-4E35-BB9C-9E92A66585B9}"/>
    <dgm:cxn modelId="{AE25422F-F589-40D7-AC65-2A9B8FA306AB}" type="presParOf" srcId="{7DF1EA75-271D-4FE3-A2AD-2725CF8C9F29}" destId="{398EC526-F5AD-45B1-973F-2CE4415C3C1D}" srcOrd="0" destOrd="0" presId="urn:microsoft.com/office/officeart/2005/8/layout/list1"/>
    <dgm:cxn modelId="{986B715C-0415-4105-8C60-4C73B3D0E451}" type="presParOf" srcId="{398EC526-F5AD-45B1-973F-2CE4415C3C1D}" destId="{40E2C279-1F7E-4405-91B7-56E20A41DFD7}" srcOrd="0" destOrd="0" presId="urn:microsoft.com/office/officeart/2005/8/layout/list1"/>
    <dgm:cxn modelId="{C535FBE3-FE12-422A-9757-91FB7C596034}" type="presParOf" srcId="{398EC526-F5AD-45B1-973F-2CE4415C3C1D}" destId="{31514541-3520-4EC7-804F-AA95B437A4DA}" srcOrd="1" destOrd="0" presId="urn:microsoft.com/office/officeart/2005/8/layout/list1"/>
    <dgm:cxn modelId="{2451F002-8CE4-41E6-BDFD-E9E8C19CD295}" type="presParOf" srcId="{7DF1EA75-271D-4FE3-A2AD-2725CF8C9F29}" destId="{4FBEC141-30F6-479B-B959-B8B0ECD8F8FC}" srcOrd="1" destOrd="0" presId="urn:microsoft.com/office/officeart/2005/8/layout/list1"/>
    <dgm:cxn modelId="{708FC1BE-6788-4040-99C7-BFEAC9BFE1FE}" type="presParOf" srcId="{7DF1EA75-271D-4FE3-A2AD-2725CF8C9F29}" destId="{85B38F06-1A70-473A-9137-7142715FEBEB}" srcOrd="2" destOrd="0" presId="urn:microsoft.com/office/officeart/2005/8/layout/list1"/>
    <dgm:cxn modelId="{749BBD10-1440-4863-8C2E-FF00BF223617}" type="presParOf" srcId="{7DF1EA75-271D-4FE3-A2AD-2725CF8C9F29}" destId="{4E764348-9B9E-4E7D-902E-94D3BCCDE18C}" srcOrd="3" destOrd="0" presId="urn:microsoft.com/office/officeart/2005/8/layout/list1"/>
    <dgm:cxn modelId="{F25EDE06-92C0-4C8C-A1DE-EE1C6F736457}" type="presParOf" srcId="{7DF1EA75-271D-4FE3-A2AD-2725CF8C9F29}" destId="{3D43C64A-0519-4DD7-9943-7B6444BB1B73}" srcOrd="4" destOrd="0" presId="urn:microsoft.com/office/officeart/2005/8/layout/list1"/>
    <dgm:cxn modelId="{5780940D-04EB-4025-B847-15CF8D05715E}" type="presParOf" srcId="{3D43C64A-0519-4DD7-9943-7B6444BB1B73}" destId="{8E6F65A9-F5D5-4604-9273-4EDE6DDC8FEF}" srcOrd="0" destOrd="0" presId="urn:microsoft.com/office/officeart/2005/8/layout/list1"/>
    <dgm:cxn modelId="{F8F2BFCD-A696-45E9-9008-83907CDB2829}" type="presParOf" srcId="{3D43C64A-0519-4DD7-9943-7B6444BB1B73}" destId="{6AC00035-EE1C-4A20-AA8E-09A3BB9BF0E3}" srcOrd="1" destOrd="0" presId="urn:microsoft.com/office/officeart/2005/8/layout/list1"/>
    <dgm:cxn modelId="{611922AD-11A3-4969-873D-A2E540A0D155}" type="presParOf" srcId="{7DF1EA75-271D-4FE3-A2AD-2725CF8C9F29}" destId="{FC168093-CCC9-43C2-8795-B2502BD8F8C0}" srcOrd="5" destOrd="0" presId="urn:microsoft.com/office/officeart/2005/8/layout/list1"/>
    <dgm:cxn modelId="{3F803514-AB67-4025-A61D-122472FB5AFB}" type="presParOf" srcId="{7DF1EA75-271D-4FE3-A2AD-2725CF8C9F29}" destId="{60DA3312-AAEA-4AF2-92F1-E729A16BAB8B}" srcOrd="6" destOrd="0" presId="urn:microsoft.com/office/officeart/2005/8/layout/list1"/>
    <dgm:cxn modelId="{89E406F6-C311-4123-A235-744D965401FB}" type="presParOf" srcId="{7DF1EA75-271D-4FE3-A2AD-2725CF8C9F29}" destId="{9789A67E-7B21-40E5-8CAB-5693D733952B}" srcOrd="7" destOrd="0" presId="urn:microsoft.com/office/officeart/2005/8/layout/list1"/>
    <dgm:cxn modelId="{0D8A9F82-5609-416C-828D-8F6E471F2EAC}" type="presParOf" srcId="{7DF1EA75-271D-4FE3-A2AD-2725CF8C9F29}" destId="{4FF28884-4392-4850-AE43-EBFFEB6EC82C}" srcOrd="8" destOrd="0" presId="urn:microsoft.com/office/officeart/2005/8/layout/list1"/>
    <dgm:cxn modelId="{1CBFC8B5-11A2-4E2F-A261-8C0863F883CD}" type="presParOf" srcId="{4FF28884-4392-4850-AE43-EBFFEB6EC82C}" destId="{785BA933-0C60-4723-BCDD-7F7634436ACE}" srcOrd="0" destOrd="0" presId="urn:microsoft.com/office/officeart/2005/8/layout/list1"/>
    <dgm:cxn modelId="{0EFB7EA2-F55F-45CC-8818-7A3449C83D13}" type="presParOf" srcId="{4FF28884-4392-4850-AE43-EBFFEB6EC82C}" destId="{B6588DF7-8105-49AF-B681-BA096D0D6348}" srcOrd="1" destOrd="0" presId="urn:microsoft.com/office/officeart/2005/8/layout/list1"/>
    <dgm:cxn modelId="{3852F7F9-A919-46DC-9A5A-10053955F28A}" type="presParOf" srcId="{7DF1EA75-271D-4FE3-A2AD-2725CF8C9F29}" destId="{C551E62A-466D-4065-8F3E-4A75C5200D49}" srcOrd="9" destOrd="0" presId="urn:microsoft.com/office/officeart/2005/8/layout/list1"/>
    <dgm:cxn modelId="{415BD1AF-70C8-48B2-A180-A7D790130056}" type="presParOf" srcId="{7DF1EA75-271D-4FE3-A2AD-2725CF8C9F29}" destId="{567F7FF1-D012-463E-A403-0513B98A2061}" srcOrd="10" destOrd="0" presId="urn:microsoft.com/office/officeart/2005/8/layout/list1"/>
    <dgm:cxn modelId="{563FECE9-9F54-4154-A92E-30C8AF7A8BB6}" type="presParOf" srcId="{7DF1EA75-271D-4FE3-A2AD-2725CF8C9F29}" destId="{1BCADBAC-83E0-4F16-96E9-68C554DD76D9}" srcOrd="11" destOrd="0" presId="urn:microsoft.com/office/officeart/2005/8/layout/list1"/>
    <dgm:cxn modelId="{CD709432-21B3-4381-BC26-8D4862936BFC}" type="presParOf" srcId="{7DF1EA75-271D-4FE3-A2AD-2725CF8C9F29}" destId="{557B1249-E205-4F66-B0E4-BD161C59A1DF}" srcOrd="12" destOrd="0" presId="urn:microsoft.com/office/officeart/2005/8/layout/list1"/>
    <dgm:cxn modelId="{E7B9F718-9307-4489-A6A4-10FC896B000E}" type="presParOf" srcId="{557B1249-E205-4F66-B0E4-BD161C59A1DF}" destId="{1F969AEF-8E33-4FEE-A81E-098D32AE3CEB}" srcOrd="0" destOrd="0" presId="urn:microsoft.com/office/officeart/2005/8/layout/list1"/>
    <dgm:cxn modelId="{77A2CEDD-3ED7-4C2F-94A2-D04E0F466061}" type="presParOf" srcId="{557B1249-E205-4F66-B0E4-BD161C59A1DF}" destId="{889F1AF2-B041-470E-A2E0-1A291797E737}" srcOrd="1" destOrd="0" presId="urn:microsoft.com/office/officeart/2005/8/layout/list1"/>
    <dgm:cxn modelId="{9B6A0490-A4DA-4BF0-BA91-354A64E855E0}" type="presParOf" srcId="{7DF1EA75-271D-4FE3-A2AD-2725CF8C9F29}" destId="{99E3BD5C-0FD2-43AE-A02C-77F9C1180007}" srcOrd="13" destOrd="0" presId="urn:microsoft.com/office/officeart/2005/8/layout/list1"/>
    <dgm:cxn modelId="{D868B8EE-ADFA-463B-A836-81C91A4DB922}" type="presParOf" srcId="{7DF1EA75-271D-4FE3-A2AD-2725CF8C9F29}" destId="{47CD937E-0E75-46D3-A9F6-2ECE654D6DB9}" srcOrd="14" destOrd="0" presId="urn:microsoft.com/office/officeart/2005/8/layout/list1"/>
    <dgm:cxn modelId="{83F34452-8D59-4742-84A6-4BE2CE512A43}" type="presParOf" srcId="{7DF1EA75-271D-4FE3-A2AD-2725CF8C9F29}" destId="{368E88F0-E203-4101-A607-FD710C51F5E8}" srcOrd="15" destOrd="0" presId="urn:microsoft.com/office/officeart/2005/8/layout/list1"/>
    <dgm:cxn modelId="{7169F4A1-03DD-427B-8B9F-90051B47FEA5}" type="presParOf" srcId="{7DF1EA75-271D-4FE3-A2AD-2725CF8C9F29}" destId="{0F6F6874-99B9-459D-A459-385DDDC56CB5}" srcOrd="16" destOrd="0" presId="urn:microsoft.com/office/officeart/2005/8/layout/list1"/>
    <dgm:cxn modelId="{5A12D210-83C8-4BEF-9CC0-884CCDC1626F}" type="presParOf" srcId="{0F6F6874-99B9-459D-A459-385DDDC56CB5}" destId="{E75FDA12-4105-4460-A429-0B3A8A70AACC}" srcOrd="0" destOrd="0" presId="urn:microsoft.com/office/officeart/2005/8/layout/list1"/>
    <dgm:cxn modelId="{09AC8837-285B-4B03-BE0E-747C5E262408}" type="presParOf" srcId="{0F6F6874-99B9-459D-A459-385DDDC56CB5}" destId="{1640EC4A-957F-4FAE-AF15-B4EFA14EBAFA}" srcOrd="1" destOrd="0" presId="urn:microsoft.com/office/officeart/2005/8/layout/list1"/>
    <dgm:cxn modelId="{96149D98-9C38-45EC-931C-94FD9B3F90DE}" type="presParOf" srcId="{7DF1EA75-271D-4FE3-A2AD-2725CF8C9F29}" destId="{C16690F6-DF12-4762-A65C-D0A21F887C53}" srcOrd="17" destOrd="0" presId="urn:microsoft.com/office/officeart/2005/8/layout/list1"/>
    <dgm:cxn modelId="{B26B5353-E4BC-4AE0-81FA-1C7C577FDEE6}" type="presParOf" srcId="{7DF1EA75-271D-4FE3-A2AD-2725CF8C9F29}" destId="{FC1A7D87-2298-4A24-BF61-D5B77FD6AAB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81E6AA-B466-4C40-826F-8051A50D4002}"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F6D34D2F-ADAA-46DF-907A-86806C33AF53}">
      <dgm:prSet phldrT="[Text]" custT="1"/>
      <dgm:spPr/>
      <dgm:t>
        <a:bodyPr/>
        <a:lstStyle/>
        <a:p>
          <a:r>
            <a:rPr lang="en-US" sz="1200" b="1" dirty="0" smtClean="0"/>
            <a:t>Next Gen</a:t>
          </a:r>
          <a:endParaRPr lang="en-US" sz="1200" b="1" dirty="0"/>
        </a:p>
      </dgm:t>
    </dgm:pt>
    <dgm:pt modelId="{464E91A4-F46F-4199-82AA-6F0F2FD18F65}" type="parTrans" cxnId="{9038CBE9-11B3-4272-9E8E-1BD50AE6AF95}">
      <dgm:prSet/>
      <dgm:spPr/>
      <dgm:t>
        <a:bodyPr/>
        <a:lstStyle/>
        <a:p>
          <a:endParaRPr lang="en-US"/>
        </a:p>
      </dgm:t>
    </dgm:pt>
    <dgm:pt modelId="{B0DE5C86-F94E-40E4-A850-6F3B1F53459D}" type="sibTrans" cxnId="{9038CBE9-11B3-4272-9E8E-1BD50AE6AF95}">
      <dgm:prSet/>
      <dgm:spPr/>
      <dgm:t>
        <a:bodyPr/>
        <a:lstStyle/>
        <a:p>
          <a:endParaRPr lang="en-US"/>
        </a:p>
      </dgm:t>
    </dgm:pt>
    <dgm:pt modelId="{2B0070EB-3E5E-4225-BAC0-BA1E574328B1}">
      <dgm:prSet phldrT="[Text]"/>
      <dgm:spPr/>
      <dgm:t>
        <a:bodyPr/>
        <a:lstStyle/>
        <a:p>
          <a:r>
            <a:rPr lang="en-US" b="1" dirty="0" smtClean="0"/>
            <a:t>Application</a:t>
          </a:r>
          <a:endParaRPr lang="en-US" b="1" dirty="0"/>
        </a:p>
      </dgm:t>
    </dgm:pt>
    <dgm:pt modelId="{B5718C4F-90CE-438C-950C-09D56AB05A3B}" type="parTrans" cxnId="{B1E0CBCA-39C9-469E-8FC9-5C2C0049BFF3}">
      <dgm:prSet/>
      <dgm:spPr/>
      <dgm:t>
        <a:bodyPr/>
        <a:lstStyle/>
        <a:p>
          <a:endParaRPr lang="en-US"/>
        </a:p>
      </dgm:t>
    </dgm:pt>
    <dgm:pt modelId="{7EC75ED9-0158-4B55-BF1E-C7BC806946E8}" type="sibTrans" cxnId="{B1E0CBCA-39C9-469E-8FC9-5C2C0049BFF3}">
      <dgm:prSet/>
      <dgm:spPr/>
      <dgm:t>
        <a:bodyPr/>
        <a:lstStyle/>
        <a:p>
          <a:endParaRPr lang="en-US"/>
        </a:p>
      </dgm:t>
    </dgm:pt>
    <dgm:pt modelId="{6FF6EA73-6465-4A89-B588-C203F061332B}">
      <dgm:prSet phldrT="[Text]"/>
      <dgm:spPr/>
      <dgm:t>
        <a:bodyPr/>
        <a:lstStyle/>
        <a:p>
          <a:r>
            <a:rPr lang="en-US" b="1" dirty="0" smtClean="0"/>
            <a:t>Dev Ops</a:t>
          </a:r>
          <a:endParaRPr lang="en-US" b="1" dirty="0"/>
        </a:p>
      </dgm:t>
    </dgm:pt>
    <dgm:pt modelId="{7C4569B1-A2AD-4BB8-B005-9DEF365E87F5}" type="parTrans" cxnId="{DD52229A-9385-46C8-84F3-0B010D50393E}">
      <dgm:prSet/>
      <dgm:spPr/>
      <dgm:t>
        <a:bodyPr/>
        <a:lstStyle/>
        <a:p>
          <a:endParaRPr lang="en-US"/>
        </a:p>
      </dgm:t>
    </dgm:pt>
    <dgm:pt modelId="{4AE8A98C-AEBE-4B30-A89F-5B4D5E4503A0}" type="sibTrans" cxnId="{DD52229A-9385-46C8-84F3-0B010D50393E}">
      <dgm:prSet/>
      <dgm:spPr/>
      <dgm:t>
        <a:bodyPr/>
        <a:lstStyle/>
        <a:p>
          <a:endParaRPr lang="en-US"/>
        </a:p>
      </dgm:t>
    </dgm:pt>
    <dgm:pt modelId="{E2A50F0B-DAF0-48CD-9D2F-5CE440EC94C3}">
      <dgm:prSet phldrT="[Text]"/>
      <dgm:spPr/>
      <dgm:t>
        <a:bodyPr/>
        <a:lstStyle/>
        <a:p>
          <a:r>
            <a:rPr lang="en-US" b="1" dirty="0" smtClean="0"/>
            <a:t>Foundation</a:t>
          </a:r>
          <a:endParaRPr lang="en-US" b="1" dirty="0"/>
        </a:p>
      </dgm:t>
    </dgm:pt>
    <dgm:pt modelId="{DD2C28CF-3E18-4482-9879-35D7A239C73A}" type="parTrans" cxnId="{9E74C5A7-6559-480B-97F3-A777BD745716}">
      <dgm:prSet/>
      <dgm:spPr/>
      <dgm:t>
        <a:bodyPr/>
        <a:lstStyle/>
        <a:p>
          <a:endParaRPr lang="en-US"/>
        </a:p>
      </dgm:t>
    </dgm:pt>
    <dgm:pt modelId="{4336B022-F0D1-4B38-A9F9-D94D6EAA1E43}" type="sibTrans" cxnId="{9E74C5A7-6559-480B-97F3-A777BD745716}">
      <dgm:prSet/>
      <dgm:spPr/>
      <dgm:t>
        <a:bodyPr/>
        <a:lstStyle/>
        <a:p>
          <a:endParaRPr lang="en-US"/>
        </a:p>
      </dgm:t>
    </dgm:pt>
    <dgm:pt modelId="{9CD0DBE0-AA78-4E6B-8D08-70CBBDB77432}">
      <dgm:prSet phldrT="[Text]" custT="1"/>
      <dgm:spPr/>
      <dgm:t>
        <a:bodyPr/>
        <a:lstStyle/>
        <a:p>
          <a:r>
            <a:rPr lang="en-US" sz="800" b="1" dirty="0" smtClean="0"/>
            <a:t>People</a:t>
          </a:r>
          <a:endParaRPr lang="en-US" sz="800" b="1" dirty="0"/>
        </a:p>
      </dgm:t>
    </dgm:pt>
    <dgm:pt modelId="{3C5F6830-375D-4DD8-921C-92D427B35A5F}" type="parTrans" cxnId="{AC64D454-CF53-49DE-A3D5-DEA2E94576DF}">
      <dgm:prSet/>
      <dgm:spPr/>
      <dgm:t>
        <a:bodyPr/>
        <a:lstStyle/>
        <a:p>
          <a:endParaRPr lang="en-US"/>
        </a:p>
      </dgm:t>
    </dgm:pt>
    <dgm:pt modelId="{629FF81A-ADD1-4A71-9341-FAD065EF9888}" type="sibTrans" cxnId="{AC64D454-CF53-49DE-A3D5-DEA2E94576DF}">
      <dgm:prSet/>
      <dgm:spPr/>
      <dgm:t>
        <a:bodyPr/>
        <a:lstStyle/>
        <a:p>
          <a:endParaRPr lang="en-US"/>
        </a:p>
      </dgm:t>
    </dgm:pt>
    <dgm:pt modelId="{D33F2B70-A8CB-4A5A-BC80-CDECC9047D98}">
      <dgm:prSet phldrT="[Text]"/>
      <dgm:spPr/>
      <dgm:t>
        <a:bodyPr/>
        <a:lstStyle/>
        <a:p>
          <a:r>
            <a:rPr lang="en-US" b="1" dirty="0" smtClean="0"/>
            <a:t>Demand Pipeline</a:t>
          </a:r>
          <a:endParaRPr lang="en-US" b="1" dirty="0"/>
        </a:p>
      </dgm:t>
    </dgm:pt>
    <dgm:pt modelId="{E5372B3F-566B-4E6C-8F64-F8FA5437FF35}" type="parTrans" cxnId="{3215CC52-06AD-4167-AC85-93504F7DD370}">
      <dgm:prSet/>
      <dgm:spPr/>
      <dgm:t>
        <a:bodyPr/>
        <a:lstStyle/>
        <a:p>
          <a:endParaRPr lang="en-US"/>
        </a:p>
      </dgm:t>
    </dgm:pt>
    <dgm:pt modelId="{49090888-B15D-489D-B576-7187FCE5514E}" type="sibTrans" cxnId="{3215CC52-06AD-4167-AC85-93504F7DD370}">
      <dgm:prSet/>
      <dgm:spPr/>
      <dgm:t>
        <a:bodyPr/>
        <a:lstStyle/>
        <a:p>
          <a:endParaRPr lang="en-US"/>
        </a:p>
      </dgm:t>
    </dgm:pt>
    <dgm:pt modelId="{B00BDDE7-CD69-4375-B85F-7C8B416FD908}" type="pres">
      <dgm:prSet presAssocID="{B481E6AA-B466-4C40-826F-8051A50D4002}" presName="Name0" presStyleCnt="0">
        <dgm:presLayoutVars>
          <dgm:chMax val="1"/>
          <dgm:dir/>
          <dgm:animLvl val="ctr"/>
          <dgm:resizeHandles val="exact"/>
        </dgm:presLayoutVars>
      </dgm:prSet>
      <dgm:spPr/>
      <dgm:t>
        <a:bodyPr/>
        <a:lstStyle/>
        <a:p>
          <a:endParaRPr lang="en-US"/>
        </a:p>
      </dgm:t>
    </dgm:pt>
    <dgm:pt modelId="{6D96DE54-D6BB-4C22-A9A6-A4DB1E738100}" type="pres">
      <dgm:prSet presAssocID="{F6D34D2F-ADAA-46DF-907A-86806C33AF53}" presName="centerShape" presStyleLbl="node0" presStyleIdx="0" presStyleCnt="1"/>
      <dgm:spPr/>
      <dgm:t>
        <a:bodyPr/>
        <a:lstStyle/>
        <a:p>
          <a:endParaRPr lang="en-US"/>
        </a:p>
      </dgm:t>
    </dgm:pt>
    <dgm:pt modelId="{5C17E679-93E5-4319-929A-2F6737BB54D1}" type="pres">
      <dgm:prSet presAssocID="{B5718C4F-90CE-438C-950C-09D56AB05A3B}" presName="parTrans" presStyleLbl="sibTrans2D1" presStyleIdx="0" presStyleCnt="5"/>
      <dgm:spPr/>
      <dgm:t>
        <a:bodyPr/>
        <a:lstStyle/>
        <a:p>
          <a:endParaRPr lang="en-US"/>
        </a:p>
      </dgm:t>
    </dgm:pt>
    <dgm:pt modelId="{9A9A47FC-6578-4F8B-ACF9-FB12CE2ACED0}" type="pres">
      <dgm:prSet presAssocID="{B5718C4F-90CE-438C-950C-09D56AB05A3B}" presName="connectorText" presStyleLbl="sibTrans2D1" presStyleIdx="0" presStyleCnt="5"/>
      <dgm:spPr/>
      <dgm:t>
        <a:bodyPr/>
        <a:lstStyle/>
        <a:p>
          <a:endParaRPr lang="en-US"/>
        </a:p>
      </dgm:t>
    </dgm:pt>
    <dgm:pt modelId="{8E6FBC13-F577-4806-9CBD-F25CEB3C1253}" type="pres">
      <dgm:prSet presAssocID="{2B0070EB-3E5E-4225-BAC0-BA1E574328B1}" presName="node" presStyleLbl="node1" presStyleIdx="0" presStyleCnt="5">
        <dgm:presLayoutVars>
          <dgm:bulletEnabled val="1"/>
        </dgm:presLayoutVars>
      </dgm:prSet>
      <dgm:spPr/>
      <dgm:t>
        <a:bodyPr/>
        <a:lstStyle/>
        <a:p>
          <a:endParaRPr lang="en-US"/>
        </a:p>
      </dgm:t>
    </dgm:pt>
    <dgm:pt modelId="{1A4D3118-7EDD-4246-A79C-F5C3F8256625}" type="pres">
      <dgm:prSet presAssocID="{7C4569B1-A2AD-4BB8-B005-9DEF365E87F5}" presName="parTrans" presStyleLbl="sibTrans2D1" presStyleIdx="1" presStyleCnt="5"/>
      <dgm:spPr/>
      <dgm:t>
        <a:bodyPr/>
        <a:lstStyle/>
        <a:p>
          <a:endParaRPr lang="en-US"/>
        </a:p>
      </dgm:t>
    </dgm:pt>
    <dgm:pt modelId="{52CD69DF-0A01-4478-842D-93D5152F78ED}" type="pres">
      <dgm:prSet presAssocID="{7C4569B1-A2AD-4BB8-B005-9DEF365E87F5}" presName="connectorText" presStyleLbl="sibTrans2D1" presStyleIdx="1" presStyleCnt="5"/>
      <dgm:spPr/>
      <dgm:t>
        <a:bodyPr/>
        <a:lstStyle/>
        <a:p>
          <a:endParaRPr lang="en-US"/>
        </a:p>
      </dgm:t>
    </dgm:pt>
    <dgm:pt modelId="{759D1479-2BFA-424B-9B4B-BA6AA08CE59B}" type="pres">
      <dgm:prSet presAssocID="{6FF6EA73-6465-4A89-B588-C203F061332B}" presName="node" presStyleLbl="node1" presStyleIdx="1" presStyleCnt="5">
        <dgm:presLayoutVars>
          <dgm:bulletEnabled val="1"/>
        </dgm:presLayoutVars>
      </dgm:prSet>
      <dgm:spPr/>
      <dgm:t>
        <a:bodyPr/>
        <a:lstStyle/>
        <a:p>
          <a:endParaRPr lang="en-US"/>
        </a:p>
      </dgm:t>
    </dgm:pt>
    <dgm:pt modelId="{5FBB854C-9490-474B-9078-8E696C1EAAC0}" type="pres">
      <dgm:prSet presAssocID="{E5372B3F-566B-4E6C-8F64-F8FA5437FF35}" presName="parTrans" presStyleLbl="sibTrans2D1" presStyleIdx="2" presStyleCnt="5"/>
      <dgm:spPr/>
      <dgm:t>
        <a:bodyPr/>
        <a:lstStyle/>
        <a:p>
          <a:endParaRPr lang="en-US"/>
        </a:p>
      </dgm:t>
    </dgm:pt>
    <dgm:pt modelId="{5845F76D-2B2E-4CF7-8185-603E6BE24339}" type="pres">
      <dgm:prSet presAssocID="{E5372B3F-566B-4E6C-8F64-F8FA5437FF35}" presName="connectorText" presStyleLbl="sibTrans2D1" presStyleIdx="2" presStyleCnt="5"/>
      <dgm:spPr/>
      <dgm:t>
        <a:bodyPr/>
        <a:lstStyle/>
        <a:p>
          <a:endParaRPr lang="en-US"/>
        </a:p>
      </dgm:t>
    </dgm:pt>
    <dgm:pt modelId="{73BB7794-0892-4469-89F4-D7A6C4836389}" type="pres">
      <dgm:prSet presAssocID="{D33F2B70-A8CB-4A5A-BC80-CDECC9047D98}" presName="node" presStyleLbl="node1" presStyleIdx="2" presStyleCnt="5">
        <dgm:presLayoutVars>
          <dgm:bulletEnabled val="1"/>
        </dgm:presLayoutVars>
      </dgm:prSet>
      <dgm:spPr/>
      <dgm:t>
        <a:bodyPr/>
        <a:lstStyle/>
        <a:p>
          <a:endParaRPr lang="en-US"/>
        </a:p>
      </dgm:t>
    </dgm:pt>
    <dgm:pt modelId="{547E0770-5C52-4AF6-ADF0-EC95EBA52BCD}" type="pres">
      <dgm:prSet presAssocID="{DD2C28CF-3E18-4482-9879-35D7A239C73A}" presName="parTrans" presStyleLbl="sibTrans2D1" presStyleIdx="3" presStyleCnt="5"/>
      <dgm:spPr/>
      <dgm:t>
        <a:bodyPr/>
        <a:lstStyle/>
        <a:p>
          <a:endParaRPr lang="en-US"/>
        </a:p>
      </dgm:t>
    </dgm:pt>
    <dgm:pt modelId="{22EBDC93-9986-45A3-B7B3-28AA3C00421A}" type="pres">
      <dgm:prSet presAssocID="{DD2C28CF-3E18-4482-9879-35D7A239C73A}" presName="connectorText" presStyleLbl="sibTrans2D1" presStyleIdx="3" presStyleCnt="5"/>
      <dgm:spPr/>
      <dgm:t>
        <a:bodyPr/>
        <a:lstStyle/>
        <a:p>
          <a:endParaRPr lang="en-US"/>
        </a:p>
      </dgm:t>
    </dgm:pt>
    <dgm:pt modelId="{698A59C3-F280-452B-ADC1-31320ABAA8B4}" type="pres">
      <dgm:prSet presAssocID="{E2A50F0B-DAF0-48CD-9D2F-5CE440EC94C3}" presName="node" presStyleLbl="node1" presStyleIdx="3" presStyleCnt="5">
        <dgm:presLayoutVars>
          <dgm:bulletEnabled val="1"/>
        </dgm:presLayoutVars>
      </dgm:prSet>
      <dgm:spPr/>
      <dgm:t>
        <a:bodyPr/>
        <a:lstStyle/>
        <a:p>
          <a:endParaRPr lang="en-US"/>
        </a:p>
      </dgm:t>
    </dgm:pt>
    <dgm:pt modelId="{C2F4F21B-810D-4835-9DF5-C1A2325CB760}" type="pres">
      <dgm:prSet presAssocID="{3C5F6830-375D-4DD8-921C-92D427B35A5F}" presName="parTrans" presStyleLbl="sibTrans2D1" presStyleIdx="4" presStyleCnt="5"/>
      <dgm:spPr/>
      <dgm:t>
        <a:bodyPr/>
        <a:lstStyle/>
        <a:p>
          <a:endParaRPr lang="en-US"/>
        </a:p>
      </dgm:t>
    </dgm:pt>
    <dgm:pt modelId="{1422F99C-0CA0-4403-BAF3-BA3A6C7B59FA}" type="pres">
      <dgm:prSet presAssocID="{3C5F6830-375D-4DD8-921C-92D427B35A5F}" presName="connectorText" presStyleLbl="sibTrans2D1" presStyleIdx="4" presStyleCnt="5"/>
      <dgm:spPr/>
      <dgm:t>
        <a:bodyPr/>
        <a:lstStyle/>
        <a:p>
          <a:endParaRPr lang="en-US"/>
        </a:p>
      </dgm:t>
    </dgm:pt>
    <dgm:pt modelId="{011D764A-433A-455A-9188-4239BF0BB6C2}" type="pres">
      <dgm:prSet presAssocID="{9CD0DBE0-AA78-4E6B-8D08-70CBBDB77432}" presName="node" presStyleLbl="node1" presStyleIdx="4" presStyleCnt="5">
        <dgm:presLayoutVars>
          <dgm:bulletEnabled val="1"/>
        </dgm:presLayoutVars>
      </dgm:prSet>
      <dgm:spPr/>
      <dgm:t>
        <a:bodyPr/>
        <a:lstStyle/>
        <a:p>
          <a:endParaRPr lang="en-US"/>
        </a:p>
      </dgm:t>
    </dgm:pt>
  </dgm:ptLst>
  <dgm:cxnLst>
    <dgm:cxn modelId="{EC278EA8-7A16-4E26-8489-786C85E9243F}" type="presOf" srcId="{7C4569B1-A2AD-4BB8-B005-9DEF365E87F5}" destId="{52CD69DF-0A01-4478-842D-93D5152F78ED}" srcOrd="1" destOrd="0" presId="urn:microsoft.com/office/officeart/2005/8/layout/radial5"/>
    <dgm:cxn modelId="{591ED371-AFC1-44CF-9643-85F100D2FD4B}" type="presOf" srcId="{9CD0DBE0-AA78-4E6B-8D08-70CBBDB77432}" destId="{011D764A-433A-455A-9188-4239BF0BB6C2}" srcOrd="0" destOrd="0" presId="urn:microsoft.com/office/officeart/2005/8/layout/radial5"/>
    <dgm:cxn modelId="{3215CC52-06AD-4167-AC85-93504F7DD370}" srcId="{F6D34D2F-ADAA-46DF-907A-86806C33AF53}" destId="{D33F2B70-A8CB-4A5A-BC80-CDECC9047D98}" srcOrd="2" destOrd="0" parTransId="{E5372B3F-566B-4E6C-8F64-F8FA5437FF35}" sibTransId="{49090888-B15D-489D-B576-7187FCE5514E}"/>
    <dgm:cxn modelId="{9E74C5A7-6559-480B-97F3-A777BD745716}" srcId="{F6D34D2F-ADAA-46DF-907A-86806C33AF53}" destId="{E2A50F0B-DAF0-48CD-9D2F-5CE440EC94C3}" srcOrd="3" destOrd="0" parTransId="{DD2C28CF-3E18-4482-9879-35D7A239C73A}" sibTransId="{4336B022-F0D1-4B38-A9F9-D94D6EAA1E43}"/>
    <dgm:cxn modelId="{F9891DAF-6C57-4900-839F-D1120A1F60AF}" type="presOf" srcId="{F6D34D2F-ADAA-46DF-907A-86806C33AF53}" destId="{6D96DE54-D6BB-4C22-A9A6-A4DB1E738100}" srcOrd="0" destOrd="0" presId="urn:microsoft.com/office/officeart/2005/8/layout/radial5"/>
    <dgm:cxn modelId="{B1E0CBCA-39C9-469E-8FC9-5C2C0049BFF3}" srcId="{F6D34D2F-ADAA-46DF-907A-86806C33AF53}" destId="{2B0070EB-3E5E-4225-BAC0-BA1E574328B1}" srcOrd="0" destOrd="0" parTransId="{B5718C4F-90CE-438C-950C-09D56AB05A3B}" sibTransId="{7EC75ED9-0158-4B55-BF1E-C7BC806946E8}"/>
    <dgm:cxn modelId="{C62BF10A-8385-4B8D-BE14-FD9CC0A571F5}" type="presOf" srcId="{6FF6EA73-6465-4A89-B588-C203F061332B}" destId="{759D1479-2BFA-424B-9B4B-BA6AA08CE59B}" srcOrd="0" destOrd="0" presId="urn:microsoft.com/office/officeart/2005/8/layout/radial5"/>
    <dgm:cxn modelId="{E9FB35C8-7F50-494E-A036-9141B220C1E1}" type="presOf" srcId="{B481E6AA-B466-4C40-826F-8051A50D4002}" destId="{B00BDDE7-CD69-4375-B85F-7C8B416FD908}" srcOrd="0" destOrd="0" presId="urn:microsoft.com/office/officeart/2005/8/layout/radial5"/>
    <dgm:cxn modelId="{6037E342-2358-4263-903A-FFB29866A54C}" type="presOf" srcId="{E5372B3F-566B-4E6C-8F64-F8FA5437FF35}" destId="{5845F76D-2B2E-4CF7-8185-603E6BE24339}" srcOrd="1" destOrd="0" presId="urn:microsoft.com/office/officeart/2005/8/layout/radial5"/>
    <dgm:cxn modelId="{B26C423D-1D0E-448D-A974-6578176E30F8}" type="presOf" srcId="{DD2C28CF-3E18-4482-9879-35D7A239C73A}" destId="{547E0770-5C52-4AF6-ADF0-EC95EBA52BCD}" srcOrd="0" destOrd="0" presId="urn:microsoft.com/office/officeart/2005/8/layout/radial5"/>
    <dgm:cxn modelId="{AC64D454-CF53-49DE-A3D5-DEA2E94576DF}" srcId="{F6D34D2F-ADAA-46DF-907A-86806C33AF53}" destId="{9CD0DBE0-AA78-4E6B-8D08-70CBBDB77432}" srcOrd="4" destOrd="0" parTransId="{3C5F6830-375D-4DD8-921C-92D427B35A5F}" sibTransId="{629FF81A-ADD1-4A71-9341-FAD065EF9888}"/>
    <dgm:cxn modelId="{9038CBE9-11B3-4272-9E8E-1BD50AE6AF95}" srcId="{B481E6AA-B466-4C40-826F-8051A50D4002}" destId="{F6D34D2F-ADAA-46DF-907A-86806C33AF53}" srcOrd="0" destOrd="0" parTransId="{464E91A4-F46F-4199-82AA-6F0F2FD18F65}" sibTransId="{B0DE5C86-F94E-40E4-A850-6F3B1F53459D}"/>
    <dgm:cxn modelId="{19C4226A-3685-40A3-B988-CF07D099D44B}" type="presOf" srcId="{E2A50F0B-DAF0-48CD-9D2F-5CE440EC94C3}" destId="{698A59C3-F280-452B-ADC1-31320ABAA8B4}" srcOrd="0" destOrd="0" presId="urn:microsoft.com/office/officeart/2005/8/layout/radial5"/>
    <dgm:cxn modelId="{DD52229A-9385-46C8-84F3-0B010D50393E}" srcId="{F6D34D2F-ADAA-46DF-907A-86806C33AF53}" destId="{6FF6EA73-6465-4A89-B588-C203F061332B}" srcOrd="1" destOrd="0" parTransId="{7C4569B1-A2AD-4BB8-B005-9DEF365E87F5}" sibTransId="{4AE8A98C-AEBE-4B30-A89F-5B4D5E4503A0}"/>
    <dgm:cxn modelId="{A5476DF7-18DD-4603-A48C-39D7080BD12F}" type="presOf" srcId="{3C5F6830-375D-4DD8-921C-92D427B35A5F}" destId="{1422F99C-0CA0-4403-BAF3-BA3A6C7B59FA}" srcOrd="1" destOrd="0" presId="urn:microsoft.com/office/officeart/2005/8/layout/radial5"/>
    <dgm:cxn modelId="{0764B708-8FBA-4611-8640-97193A4DEBE9}" type="presOf" srcId="{B5718C4F-90CE-438C-950C-09D56AB05A3B}" destId="{9A9A47FC-6578-4F8B-ACF9-FB12CE2ACED0}" srcOrd="1" destOrd="0" presId="urn:microsoft.com/office/officeart/2005/8/layout/radial5"/>
    <dgm:cxn modelId="{E7879732-AAE5-493B-A7AD-C8942605EB75}" type="presOf" srcId="{E5372B3F-566B-4E6C-8F64-F8FA5437FF35}" destId="{5FBB854C-9490-474B-9078-8E696C1EAAC0}" srcOrd="0" destOrd="0" presId="urn:microsoft.com/office/officeart/2005/8/layout/radial5"/>
    <dgm:cxn modelId="{4D2414A0-5456-4FA6-8D2D-8B8885537CC3}" type="presOf" srcId="{3C5F6830-375D-4DD8-921C-92D427B35A5F}" destId="{C2F4F21B-810D-4835-9DF5-C1A2325CB760}" srcOrd="0" destOrd="0" presId="urn:microsoft.com/office/officeart/2005/8/layout/radial5"/>
    <dgm:cxn modelId="{101B3622-2079-4D16-8AD4-6CD8CADE5BFB}" type="presOf" srcId="{7C4569B1-A2AD-4BB8-B005-9DEF365E87F5}" destId="{1A4D3118-7EDD-4246-A79C-F5C3F8256625}" srcOrd="0" destOrd="0" presId="urn:microsoft.com/office/officeart/2005/8/layout/radial5"/>
    <dgm:cxn modelId="{27E560B9-5323-4224-931E-B91B011EBF18}" type="presOf" srcId="{B5718C4F-90CE-438C-950C-09D56AB05A3B}" destId="{5C17E679-93E5-4319-929A-2F6737BB54D1}" srcOrd="0" destOrd="0" presId="urn:microsoft.com/office/officeart/2005/8/layout/radial5"/>
    <dgm:cxn modelId="{F2E8E3FF-1B18-47A4-B1E6-B8AD66E8193F}" type="presOf" srcId="{2B0070EB-3E5E-4225-BAC0-BA1E574328B1}" destId="{8E6FBC13-F577-4806-9CBD-F25CEB3C1253}" srcOrd="0" destOrd="0" presId="urn:microsoft.com/office/officeart/2005/8/layout/radial5"/>
    <dgm:cxn modelId="{82D6CC49-388A-4D88-A062-7BFBAC6D0D49}" type="presOf" srcId="{D33F2B70-A8CB-4A5A-BC80-CDECC9047D98}" destId="{73BB7794-0892-4469-89F4-D7A6C4836389}" srcOrd="0" destOrd="0" presId="urn:microsoft.com/office/officeart/2005/8/layout/radial5"/>
    <dgm:cxn modelId="{781AF25C-026E-49CD-9793-27C731806DD5}" type="presOf" srcId="{DD2C28CF-3E18-4482-9879-35D7A239C73A}" destId="{22EBDC93-9986-45A3-B7B3-28AA3C00421A}" srcOrd="1" destOrd="0" presId="urn:microsoft.com/office/officeart/2005/8/layout/radial5"/>
    <dgm:cxn modelId="{AD5AEC72-B9E2-4E06-832C-0CC28B2B55F5}" type="presParOf" srcId="{B00BDDE7-CD69-4375-B85F-7C8B416FD908}" destId="{6D96DE54-D6BB-4C22-A9A6-A4DB1E738100}" srcOrd="0" destOrd="0" presId="urn:microsoft.com/office/officeart/2005/8/layout/radial5"/>
    <dgm:cxn modelId="{02DE50FF-B78B-4B4F-B561-C29059F7EB27}" type="presParOf" srcId="{B00BDDE7-CD69-4375-B85F-7C8B416FD908}" destId="{5C17E679-93E5-4319-929A-2F6737BB54D1}" srcOrd="1" destOrd="0" presId="urn:microsoft.com/office/officeart/2005/8/layout/radial5"/>
    <dgm:cxn modelId="{43C5C515-27C8-43EC-8CF2-DD3E8F250630}" type="presParOf" srcId="{5C17E679-93E5-4319-929A-2F6737BB54D1}" destId="{9A9A47FC-6578-4F8B-ACF9-FB12CE2ACED0}" srcOrd="0" destOrd="0" presId="urn:microsoft.com/office/officeart/2005/8/layout/radial5"/>
    <dgm:cxn modelId="{CD6C3768-46DB-4136-8F72-A80E9238CA90}" type="presParOf" srcId="{B00BDDE7-CD69-4375-B85F-7C8B416FD908}" destId="{8E6FBC13-F577-4806-9CBD-F25CEB3C1253}" srcOrd="2" destOrd="0" presId="urn:microsoft.com/office/officeart/2005/8/layout/radial5"/>
    <dgm:cxn modelId="{9EC3ACA2-8CE4-4AA5-B109-E349CBAAF76E}" type="presParOf" srcId="{B00BDDE7-CD69-4375-B85F-7C8B416FD908}" destId="{1A4D3118-7EDD-4246-A79C-F5C3F8256625}" srcOrd="3" destOrd="0" presId="urn:microsoft.com/office/officeart/2005/8/layout/radial5"/>
    <dgm:cxn modelId="{0CB0FC76-B357-47B1-AB7F-F9EF1C11C3DB}" type="presParOf" srcId="{1A4D3118-7EDD-4246-A79C-F5C3F8256625}" destId="{52CD69DF-0A01-4478-842D-93D5152F78ED}" srcOrd="0" destOrd="0" presId="urn:microsoft.com/office/officeart/2005/8/layout/radial5"/>
    <dgm:cxn modelId="{7C3423ED-FD3F-4687-BE24-D7FD9E92ADC7}" type="presParOf" srcId="{B00BDDE7-CD69-4375-B85F-7C8B416FD908}" destId="{759D1479-2BFA-424B-9B4B-BA6AA08CE59B}" srcOrd="4" destOrd="0" presId="urn:microsoft.com/office/officeart/2005/8/layout/radial5"/>
    <dgm:cxn modelId="{F94159BF-1531-4282-B586-9D55D016D68A}" type="presParOf" srcId="{B00BDDE7-CD69-4375-B85F-7C8B416FD908}" destId="{5FBB854C-9490-474B-9078-8E696C1EAAC0}" srcOrd="5" destOrd="0" presId="urn:microsoft.com/office/officeart/2005/8/layout/radial5"/>
    <dgm:cxn modelId="{5CCE2D07-2E6D-4F83-A0A2-5F0FBC616CB4}" type="presParOf" srcId="{5FBB854C-9490-474B-9078-8E696C1EAAC0}" destId="{5845F76D-2B2E-4CF7-8185-603E6BE24339}" srcOrd="0" destOrd="0" presId="urn:microsoft.com/office/officeart/2005/8/layout/radial5"/>
    <dgm:cxn modelId="{BBF6EF25-5677-4112-B2A2-86BB16E190F7}" type="presParOf" srcId="{B00BDDE7-CD69-4375-B85F-7C8B416FD908}" destId="{73BB7794-0892-4469-89F4-D7A6C4836389}" srcOrd="6" destOrd="0" presId="urn:microsoft.com/office/officeart/2005/8/layout/radial5"/>
    <dgm:cxn modelId="{57BBEB82-AEBC-4046-9EC9-50675E8876BE}" type="presParOf" srcId="{B00BDDE7-CD69-4375-B85F-7C8B416FD908}" destId="{547E0770-5C52-4AF6-ADF0-EC95EBA52BCD}" srcOrd="7" destOrd="0" presId="urn:microsoft.com/office/officeart/2005/8/layout/radial5"/>
    <dgm:cxn modelId="{6EA3EA41-ED9B-422F-A1CF-7BF551F31503}" type="presParOf" srcId="{547E0770-5C52-4AF6-ADF0-EC95EBA52BCD}" destId="{22EBDC93-9986-45A3-B7B3-28AA3C00421A}" srcOrd="0" destOrd="0" presId="urn:microsoft.com/office/officeart/2005/8/layout/radial5"/>
    <dgm:cxn modelId="{53841147-481E-4EF4-AEB4-31D9928A93B2}" type="presParOf" srcId="{B00BDDE7-CD69-4375-B85F-7C8B416FD908}" destId="{698A59C3-F280-452B-ADC1-31320ABAA8B4}" srcOrd="8" destOrd="0" presId="urn:microsoft.com/office/officeart/2005/8/layout/radial5"/>
    <dgm:cxn modelId="{C7AC4FF1-9DF4-4F6E-8A3D-E5DF8BDC47B5}" type="presParOf" srcId="{B00BDDE7-CD69-4375-B85F-7C8B416FD908}" destId="{C2F4F21B-810D-4835-9DF5-C1A2325CB760}" srcOrd="9" destOrd="0" presId="urn:microsoft.com/office/officeart/2005/8/layout/radial5"/>
    <dgm:cxn modelId="{64130CDF-101E-4AA3-9FC5-015F91F38ED3}" type="presParOf" srcId="{C2F4F21B-810D-4835-9DF5-C1A2325CB760}" destId="{1422F99C-0CA0-4403-BAF3-BA3A6C7B59FA}" srcOrd="0" destOrd="0" presId="urn:microsoft.com/office/officeart/2005/8/layout/radial5"/>
    <dgm:cxn modelId="{78DD2222-76CD-45B4-9095-8A807CAAC4B0}" type="presParOf" srcId="{B00BDDE7-CD69-4375-B85F-7C8B416FD908}" destId="{011D764A-433A-455A-9188-4239BF0BB6C2}" srcOrd="10"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22762C-81DD-49F5-97BB-311DA2C3CBE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7ED5DE3-FD01-4E88-8AF6-7EC51C8E96D7}">
      <dgm:prSet phldrT="[Text]"/>
      <dgm:spPr/>
      <dgm:t>
        <a:bodyPr/>
        <a:lstStyle/>
        <a:p>
          <a:r>
            <a:rPr lang="en-US" dirty="0" smtClean="0"/>
            <a:t>Client-side</a:t>
          </a:r>
          <a:endParaRPr lang="en-US" dirty="0"/>
        </a:p>
      </dgm:t>
    </dgm:pt>
    <dgm:pt modelId="{1AFBB9B8-2770-4D4F-86B1-6E83179D3198}" type="parTrans" cxnId="{F4311601-23AE-464E-AF4C-4EF6147F7C94}">
      <dgm:prSet/>
      <dgm:spPr/>
      <dgm:t>
        <a:bodyPr/>
        <a:lstStyle/>
        <a:p>
          <a:endParaRPr lang="en-US"/>
        </a:p>
      </dgm:t>
    </dgm:pt>
    <dgm:pt modelId="{28A03BC1-201E-48F1-900D-41DE6083AC1D}" type="sibTrans" cxnId="{F4311601-23AE-464E-AF4C-4EF6147F7C94}">
      <dgm:prSet/>
      <dgm:spPr/>
      <dgm:t>
        <a:bodyPr/>
        <a:lstStyle/>
        <a:p>
          <a:endParaRPr lang="en-US"/>
        </a:p>
      </dgm:t>
    </dgm:pt>
    <dgm:pt modelId="{ADF24B68-8A38-4376-B150-B6F15DB28ED8}">
      <dgm:prSet phldrT="[Text]" custT="1"/>
      <dgm:spPr/>
      <dgm:t>
        <a:bodyPr/>
        <a:lstStyle/>
        <a:p>
          <a:r>
            <a:rPr lang="en-US" sz="900" dirty="0" smtClean="0"/>
            <a:t>E2E encryption of sensitive data elements</a:t>
          </a:r>
          <a:endParaRPr lang="en-US" sz="900" dirty="0"/>
        </a:p>
      </dgm:t>
    </dgm:pt>
    <dgm:pt modelId="{1B946FB8-EE1F-4F97-8ED2-A15132B8447D}" type="parTrans" cxnId="{567671BB-A952-4BDA-8CC2-B8FC42DFE743}">
      <dgm:prSet/>
      <dgm:spPr/>
      <dgm:t>
        <a:bodyPr/>
        <a:lstStyle/>
        <a:p>
          <a:endParaRPr lang="en-US"/>
        </a:p>
      </dgm:t>
    </dgm:pt>
    <dgm:pt modelId="{761A318C-FF19-4421-986A-A2E8F0AD7D22}" type="sibTrans" cxnId="{567671BB-A952-4BDA-8CC2-B8FC42DFE743}">
      <dgm:prSet/>
      <dgm:spPr/>
      <dgm:t>
        <a:bodyPr/>
        <a:lstStyle/>
        <a:p>
          <a:endParaRPr lang="en-US"/>
        </a:p>
      </dgm:t>
    </dgm:pt>
    <dgm:pt modelId="{042A6130-EB98-4BF2-8F72-7CD0C7033350}">
      <dgm:prSet phldrT="[Text]" custT="1"/>
      <dgm:spPr/>
      <dgm:t>
        <a:bodyPr/>
        <a:lstStyle/>
        <a:p>
          <a:r>
            <a:rPr lang="en-US" sz="900" dirty="0" smtClean="0"/>
            <a:t>Client credentials (client-id and client-secret ) used to validate and generate Authorization tokens</a:t>
          </a:r>
          <a:endParaRPr lang="en-US" sz="900" dirty="0"/>
        </a:p>
      </dgm:t>
    </dgm:pt>
    <dgm:pt modelId="{9D9CF35F-811A-458A-B522-0AF026678D10}" type="parTrans" cxnId="{FCA0BAC4-040A-4191-AE80-7799A8FB4D39}">
      <dgm:prSet/>
      <dgm:spPr/>
      <dgm:t>
        <a:bodyPr/>
        <a:lstStyle/>
        <a:p>
          <a:endParaRPr lang="en-US"/>
        </a:p>
      </dgm:t>
    </dgm:pt>
    <dgm:pt modelId="{DD3C0178-B345-413E-862C-883A588E2066}" type="sibTrans" cxnId="{FCA0BAC4-040A-4191-AE80-7799A8FB4D39}">
      <dgm:prSet/>
      <dgm:spPr/>
      <dgm:t>
        <a:bodyPr/>
        <a:lstStyle/>
        <a:p>
          <a:endParaRPr lang="en-US"/>
        </a:p>
      </dgm:t>
    </dgm:pt>
    <dgm:pt modelId="{A291D0E9-979F-4124-A13A-B25916044171}">
      <dgm:prSet phldrT="[Text]"/>
      <dgm:spPr/>
      <dgm:t>
        <a:bodyPr/>
        <a:lstStyle/>
        <a:p>
          <a:r>
            <a:rPr lang="en-US" dirty="0" smtClean="0"/>
            <a:t>Akamai</a:t>
          </a:r>
          <a:endParaRPr lang="en-US" dirty="0"/>
        </a:p>
      </dgm:t>
    </dgm:pt>
    <dgm:pt modelId="{5D3A5DFB-7E2F-472A-AA04-D20D2B442F09}" type="parTrans" cxnId="{80A842C7-07DD-4F83-8698-FAD11CCE248C}">
      <dgm:prSet/>
      <dgm:spPr/>
      <dgm:t>
        <a:bodyPr/>
        <a:lstStyle/>
        <a:p>
          <a:endParaRPr lang="en-US"/>
        </a:p>
      </dgm:t>
    </dgm:pt>
    <dgm:pt modelId="{6B49A7CC-5909-4D4B-BB68-3AE0861C52C9}" type="sibTrans" cxnId="{80A842C7-07DD-4F83-8698-FAD11CCE248C}">
      <dgm:prSet/>
      <dgm:spPr/>
      <dgm:t>
        <a:bodyPr/>
        <a:lstStyle/>
        <a:p>
          <a:endParaRPr lang="en-US"/>
        </a:p>
      </dgm:t>
    </dgm:pt>
    <dgm:pt modelId="{606DE2C8-7D06-43CF-ABE5-4891B59E3BBD}">
      <dgm:prSet phldrT="[Text]" custT="1"/>
      <dgm:spPr/>
      <dgm:t>
        <a:bodyPr/>
        <a:lstStyle/>
        <a:p>
          <a:r>
            <a:rPr lang="en-US" sz="900" dirty="0" smtClean="0"/>
            <a:t>Protection against Distributed Denial of Service</a:t>
          </a:r>
          <a:endParaRPr lang="en-US" sz="900" dirty="0"/>
        </a:p>
      </dgm:t>
    </dgm:pt>
    <dgm:pt modelId="{8BEB426D-62FD-4F4D-A173-F80D33FCF96C}" type="parTrans" cxnId="{0E0397E1-8CE4-44EA-B8A6-E00FA18B9C5C}">
      <dgm:prSet/>
      <dgm:spPr/>
      <dgm:t>
        <a:bodyPr/>
        <a:lstStyle/>
        <a:p>
          <a:endParaRPr lang="en-US"/>
        </a:p>
      </dgm:t>
    </dgm:pt>
    <dgm:pt modelId="{550EC668-AB09-4205-BD84-534C8EBE03AF}" type="sibTrans" cxnId="{0E0397E1-8CE4-44EA-B8A6-E00FA18B9C5C}">
      <dgm:prSet/>
      <dgm:spPr/>
      <dgm:t>
        <a:bodyPr/>
        <a:lstStyle/>
        <a:p>
          <a:endParaRPr lang="en-US"/>
        </a:p>
      </dgm:t>
    </dgm:pt>
    <dgm:pt modelId="{C7D1B999-86B3-4C22-AE5D-DC932B7FAC60}">
      <dgm:prSet phldrT="[Text]"/>
      <dgm:spPr/>
      <dgm:t>
        <a:bodyPr/>
        <a:lstStyle/>
        <a:p>
          <a:r>
            <a:rPr lang="en-US" dirty="0" smtClean="0"/>
            <a:t>API Gateway</a:t>
          </a:r>
          <a:endParaRPr lang="en-US" dirty="0"/>
        </a:p>
      </dgm:t>
    </dgm:pt>
    <dgm:pt modelId="{DF3A6D16-4887-4712-800C-C477EF3693FE}" type="parTrans" cxnId="{5BFD8A74-A4BC-4D40-9DD1-E7BF7BF2B82F}">
      <dgm:prSet/>
      <dgm:spPr/>
      <dgm:t>
        <a:bodyPr/>
        <a:lstStyle/>
        <a:p>
          <a:endParaRPr lang="en-US"/>
        </a:p>
      </dgm:t>
    </dgm:pt>
    <dgm:pt modelId="{93551596-6DFF-4234-9C79-830292DB532F}" type="sibTrans" cxnId="{5BFD8A74-A4BC-4D40-9DD1-E7BF7BF2B82F}">
      <dgm:prSet/>
      <dgm:spPr/>
      <dgm:t>
        <a:bodyPr/>
        <a:lstStyle/>
        <a:p>
          <a:endParaRPr lang="en-US"/>
        </a:p>
      </dgm:t>
    </dgm:pt>
    <dgm:pt modelId="{31DB87C3-7680-4620-A277-DDE957B30155}">
      <dgm:prSet phldrT="[Text]" custT="1"/>
      <dgm:spPr/>
      <dgm:t>
        <a:bodyPr/>
        <a:lstStyle/>
        <a:p>
          <a:r>
            <a:rPr lang="en-US" sz="900" dirty="0" smtClean="0"/>
            <a:t>Generate and validate Authorization tokens based on client id and client secret for 2-legged OAuth and additionally with Login API for 3-legged OAuth</a:t>
          </a:r>
          <a:endParaRPr lang="en-US" sz="900" dirty="0"/>
        </a:p>
      </dgm:t>
    </dgm:pt>
    <dgm:pt modelId="{E7396DC5-C894-4B82-BE53-53CE15A66D07}" type="parTrans" cxnId="{16CB5074-E5DF-4AAB-A098-F530E22F4E9C}">
      <dgm:prSet/>
      <dgm:spPr/>
      <dgm:t>
        <a:bodyPr/>
        <a:lstStyle/>
        <a:p>
          <a:endParaRPr lang="en-US"/>
        </a:p>
      </dgm:t>
    </dgm:pt>
    <dgm:pt modelId="{0B62DEE0-D355-4999-BA4D-275E0161EC55}" type="sibTrans" cxnId="{16CB5074-E5DF-4AAB-A098-F530E22F4E9C}">
      <dgm:prSet/>
      <dgm:spPr/>
      <dgm:t>
        <a:bodyPr/>
        <a:lstStyle/>
        <a:p>
          <a:endParaRPr lang="en-US"/>
        </a:p>
      </dgm:t>
    </dgm:pt>
    <dgm:pt modelId="{DFA29996-CA8E-4008-9133-1CEAA5813A0B}">
      <dgm:prSet phldrT="[Text]" custT="1"/>
      <dgm:spPr/>
      <dgm:t>
        <a:bodyPr/>
        <a:lstStyle/>
        <a:p>
          <a:r>
            <a:rPr lang="en-US" sz="900" dirty="0" smtClean="0"/>
            <a:t>Security controls such as rate limiting, XSS, etc.</a:t>
          </a:r>
          <a:endParaRPr lang="en-US" sz="900" dirty="0"/>
        </a:p>
      </dgm:t>
    </dgm:pt>
    <dgm:pt modelId="{8AEDBF85-987F-4D1E-9F62-110E02C602B0}" type="parTrans" cxnId="{E2DA9DCC-3A0F-45DE-BC33-E76D005F4C3B}">
      <dgm:prSet/>
      <dgm:spPr/>
      <dgm:t>
        <a:bodyPr/>
        <a:lstStyle/>
        <a:p>
          <a:endParaRPr lang="en-US"/>
        </a:p>
      </dgm:t>
    </dgm:pt>
    <dgm:pt modelId="{30C1E29F-E8BE-43E2-B3D7-413EFE9B7C8C}" type="sibTrans" cxnId="{E2DA9DCC-3A0F-45DE-BC33-E76D005F4C3B}">
      <dgm:prSet/>
      <dgm:spPr/>
      <dgm:t>
        <a:bodyPr/>
        <a:lstStyle/>
        <a:p>
          <a:endParaRPr lang="en-US"/>
        </a:p>
      </dgm:t>
    </dgm:pt>
    <dgm:pt modelId="{FCC4CC2C-EB2E-4D10-B7F9-8F83774638D9}">
      <dgm:prSet phldrT="[Text]"/>
      <dgm:spPr/>
      <dgm:t>
        <a:bodyPr/>
        <a:lstStyle/>
        <a:p>
          <a:r>
            <a:rPr lang="en-US" smtClean="0"/>
            <a:t>Platform Security Gateway</a:t>
          </a:r>
          <a:endParaRPr lang="en-US" dirty="0"/>
        </a:p>
      </dgm:t>
    </dgm:pt>
    <dgm:pt modelId="{19D2E292-B2A9-4B83-927A-DA2AC524BBAA}" type="parTrans" cxnId="{D646E6BA-98D8-475F-9425-0202FD28EFA3}">
      <dgm:prSet/>
      <dgm:spPr/>
      <dgm:t>
        <a:bodyPr/>
        <a:lstStyle/>
        <a:p>
          <a:endParaRPr lang="en-US"/>
        </a:p>
      </dgm:t>
    </dgm:pt>
    <dgm:pt modelId="{5B81579B-A456-4F16-BC3F-9367F340EB38}" type="sibTrans" cxnId="{D646E6BA-98D8-475F-9425-0202FD28EFA3}">
      <dgm:prSet/>
      <dgm:spPr/>
      <dgm:t>
        <a:bodyPr/>
        <a:lstStyle/>
        <a:p>
          <a:endParaRPr lang="en-US"/>
        </a:p>
      </dgm:t>
    </dgm:pt>
    <dgm:pt modelId="{8D9127B7-BBEC-4D2D-8A10-119EC8D4E1BA}">
      <dgm:prSet phldrT="[Text]" custT="1"/>
      <dgm:spPr/>
      <dgm:t>
        <a:bodyPr/>
        <a:lstStyle/>
        <a:p>
          <a:r>
            <a:rPr lang="en-US" sz="900" dirty="0" smtClean="0"/>
            <a:t>OWASP security controls</a:t>
          </a:r>
          <a:endParaRPr lang="en-US" sz="900" dirty="0"/>
        </a:p>
      </dgm:t>
    </dgm:pt>
    <dgm:pt modelId="{0249046B-65A1-4650-BF15-404652255888}" type="parTrans" cxnId="{5150172D-1349-46C6-AFF8-8C9247CC22F0}">
      <dgm:prSet/>
      <dgm:spPr/>
      <dgm:t>
        <a:bodyPr/>
        <a:lstStyle/>
        <a:p>
          <a:endParaRPr lang="en-US"/>
        </a:p>
      </dgm:t>
    </dgm:pt>
    <dgm:pt modelId="{697FE6FB-40FC-4AE5-BC85-3377AC73DF89}" type="sibTrans" cxnId="{5150172D-1349-46C6-AFF8-8C9247CC22F0}">
      <dgm:prSet/>
      <dgm:spPr/>
      <dgm:t>
        <a:bodyPr/>
        <a:lstStyle/>
        <a:p>
          <a:endParaRPr lang="en-US"/>
        </a:p>
      </dgm:t>
    </dgm:pt>
    <dgm:pt modelId="{9CFDD558-D585-436E-A4FB-2E9E3F8AB301}">
      <dgm:prSet phldrT="[Text]" custT="1"/>
      <dgm:spPr/>
      <dgm:t>
        <a:bodyPr/>
        <a:lstStyle/>
        <a:p>
          <a:r>
            <a:rPr lang="en-US" sz="900" dirty="0" smtClean="0"/>
            <a:t>Session Management, Sequence protection</a:t>
          </a:r>
          <a:endParaRPr lang="en-US" sz="900" dirty="0"/>
        </a:p>
      </dgm:t>
    </dgm:pt>
    <dgm:pt modelId="{186CB436-C558-4B2C-916F-B15C39E179B6}" type="parTrans" cxnId="{B7EB233D-AA76-49B2-9F52-B06535A2076B}">
      <dgm:prSet/>
      <dgm:spPr/>
      <dgm:t>
        <a:bodyPr/>
        <a:lstStyle/>
        <a:p>
          <a:endParaRPr lang="en-US"/>
        </a:p>
      </dgm:t>
    </dgm:pt>
    <dgm:pt modelId="{F05EE42D-083D-445A-AAB6-8ED484E87A99}" type="sibTrans" cxnId="{B7EB233D-AA76-49B2-9F52-B06535A2076B}">
      <dgm:prSet/>
      <dgm:spPr/>
      <dgm:t>
        <a:bodyPr/>
        <a:lstStyle/>
        <a:p>
          <a:endParaRPr lang="en-US"/>
        </a:p>
      </dgm:t>
    </dgm:pt>
    <dgm:pt modelId="{23A28542-E6DB-40A6-9F96-F84A74967DD9}">
      <dgm:prSet phldrT="[Text]" custT="1"/>
      <dgm:spPr/>
      <dgm:t>
        <a:bodyPr/>
        <a:lstStyle/>
        <a:p>
          <a:r>
            <a:rPr lang="en-US" sz="900" dirty="0" smtClean="0"/>
            <a:t>Role based access control, MFA Interdiction</a:t>
          </a:r>
          <a:endParaRPr lang="en-US" sz="900" dirty="0"/>
        </a:p>
      </dgm:t>
    </dgm:pt>
    <dgm:pt modelId="{5A59AF54-3A26-4903-9E9D-056883D60CC8}" type="parTrans" cxnId="{9D166E15-9ACD-47EC-9740-8FAF4C68BA62}">
      <dgm:prSet/>
      <dgm:spPr/>
      <dgm:t>
        <a:bodyPr/>
        <a:lstStyle/>
        <a:p>
          <a:endParaRPr lang="en-US"/>
        </a:p>
      </dgm:t>
    </dgm:pt>
    <dgm:pt modelId="{2ADCA0F4-9E39-40F9-A6E2-A65179FE42B3}" type="sibTrans" cxnId="{9D166E15-9ACD-47EC-9740-8FAF4C68BA62}">
      <dgm:prSet/>
      <dgm:spPr/>
      <dgm:t>
        <a:bodyPr/>
        <a:lstStyle/>
        <a:p>
          <a:endParaRPr lang="en-US"/>
        </a:p>
      </dgm:t>
    </dgm:pt>
    <dgm:pt modelId="{5EF659C9-648D-44C9-94CE-BA858AE286E4}">
      <dgm:prSet phldrT="[Text]" custT="1"/>
      <dgm:spPr/>
      <dgm:t>
        <a:bodyPr/>
        <a:lstStyle/>
        <a:p>
          <a:r>
            <a:rPr lang="en-US" sz="900" dirty="0" smtClean="0"/>
            <a:t>External API Gateway to act as proxy for all incoming requests from external clients and protect against denial of service attacks</a:t>
          </a:r>
          <a:endParaRPr lang="en-US" sz="900" dirty="0"/>
        </a:p>
      </dgm:t>
    </dgm:pt>
    <dgm:pt modelId="{14C385F5-015A-4DC0-8151-1ECD82C4D814}" type="parTrans" cxnId="{FF0F0059-E807-47A9-AE7E-FC1D347ACA52}">
      <dgm:prSet/>
      <dgm:spPr/>
      <dgm:t>
        <a:bodyPr/>
        <a:lstStyle/>
        <a:p>
          <a:endParaRPr lang="en-US"/>
        </a:p>
      </dgm:t>
    </dgm:pt>
    <dgm:pt modelId="{9B3BCA94-E998-43D1-BCE2-FE851CBDD9D8}" type="sibTrans" cxnId="{FF0F0059-E807-47A9-AE7E-FC1D347ACA52}">
      <dgm:prSet/>
      <dgm:spPr/>
      <dgm:t>
        <a:bodyPr/>
        <a:lstStyle/>
        <a:p>
          <a:endParaRPr lang="en-US"/>
        </a:p>
      </dgm:t>
    </dgm:pt>
    <dgm:pt modelId="{927801CE-6207-457C-9425-862FC7DC8CA2}" type="pres">
      <dgm:prSet presAssocID="{7222762C-81DD-49F5-97BB-311DA2C3CBEC}" presName="Name0" presStyleCnt="0">
        <dgm:presLayoutVars>
          <dgm:dir/>
          <dgm:animLvl val="lvl"/>
          <dgm:resizeHandles val="exact"/>
        </dgm:presLayoutVars>
      </dgm:prSet>
      <dgm:spPr/>
      <dgm:t>
        <a:bodyPr/>
        <a:lstStyle/>
        <a:p>
          <a:endParaRPr lang="en-US"/>
        </a:p>
      </dgm:t>
    </dgm:pt>
    <dgm:pt modelId="{176970F3-B217-4661-8310-508C99E9A969}" type="pres">
      <dgm:prSet presAssocID="{07ED5DE3-FD01-4E88-8AF6-7EC51C8E96D7}" presName="linNode" presStyleCnt="0"/>
      <dgm:spPr/>
      <dgm:t>
        <a:bodyPr/>
        <a:lstStyle/>
        <a:p>
          <a:endParaRPr lang="en-US"/>
        </a:p>
      </dgm:t>
    </dgm:pt>
    <dgm:pt modelId="{E96E2225-9714-4530-8854-85183418748D}" type="pres">
      <dgm:prSet presAssocID="{07ED5DE3-FD01-4E88-8AF6-7EC51C8E96D7}" presName="parentText" presStyleLbl="node1" presStyleIdx="0" presStyleCnt="4">
        <dgm:presLayoutVars>
          <dgm:chMax val="1"/>
          <dgm:bulletEnabled val="1"/>
        </dgm:presLayoutVars>
      </dgm:prSet>
      <dgm:spPr/>
      <dgm:t>
        <a:bodyPr/>
        <a:lstStyle/>
        <a:p>
          <a:endParaRPr lang="en-US"/>
        </a:p>
      </dgm:t>
    </dgm:pt>
    <dgm:pt modelId="{00068B7F-FF4B-4F4A-87C7-ED68FDA65DA3}" type="pres">
      <dgm:prSet presAssocID="{07ED5DE3-FD01-4E88-8AF6-7EC51C8E96D7}" presName="descendantText" presStyleLbl="alignAccFollowNode1" presStyleIdx="0" presStyleCnt="4">
        <dgm:presLayoutVars>
          <dgm:bulletEnabled val="1"/>
        </dgm:presLayoutVars>
      </dgm:prSet>
      <dgm:spPr/>
      <dgm:t>
        <a:bodyPr/>
        <a:lstStyle/>
        <a:p>
          <a:endParaRPr lang="en-US"/>
        </a:p>
      </dgm:t>
    </dgm:pt>
    <dgm:pt modelId="{50D612C3-615B-4BB7-82FA-CC878035B3B7}" type="pres">
      <dgm:prSet presAssocID="{28A03BC1-201E-48F1-900D-41DE6083AC1D}" presName="sp" presStyleCnt="0"/>
      <dgm:spPr/>
      <dgm:t>
        <a:bodyPr/>
        <a:lstStyle/>
        <a:p>
          <a:endParaRPr lang="en-US"/>
        </a:p>
      </dgm:t>
    </dgm:pt>
    <dgm:pt modelId="{8C8F842D-A6BC-4C16-8F5D-5A349EB9F083}" type="pres">
      <dgm:prSet presAssocID="{A291D0E9-979F-4124-A13A-B25916044171}" presName="linNode" presStyleCnt="0"/>
      <dgm:spPr/>
      <dgm:t>
        <a:bodyPr/>
        <a:lstStyle/>
        <a:p>
          <a:endParaRPr lang="en-US"/>
        </a:p>
      </dgm:t>
    </dgm:pt>
    <dgm:pt modelId="{9110F648-040F-424D-ACCB-254B1EE36EAF}" type="pres">
      <dgm:prSet presAssocID="{A291D0E9-979F-4124-A13A-B25916044171}" presName="parentText" presStyleLbl="node1" presStyleIdx="1" presStyleCnt="4">
        <dgm:presLayoutVars>
          <dgm:chMax val="1"/>
          <dgm:bulletEnabled val="1"/>
        </dgm:presLayoutVars>
      </dgm:prSet>
      <dgm:spPr/>
      <dgm:t>
        <a:bodyPr/>
        <a:lstStyle/>
        <a:p>
          <a:endParaRPr lang="en-US"/>
        </a:p>
      </dgm:t>
    </dgm:pt>
    <dgm:pt modelId="{668C0614-F302-4E99-A565-BB670A41F539}" type="pres">
      <dgm:prSet presAssocID="{A291D0E9-979F-4124-A13A-B25916044171}" presName="descendantText" presStyleLbl="alignAccFollowNode1" presStyleIdx="1" presStyleCnt="4">
        <dgm:presLayoutVars>
          <dgm:bulletEnabled val="1"/>
        </dgm:presLayoutVars>
      </dgm:prSet>
      <dgm:spPr/>
      <dgm:t>
        <a:bodyPr/>
        <a:lstStyle/>
        <a:p>
          <a:endParaRPr lang="en-US"/>
        </a:p>
      </dgm:t>
    </dgm:pt>
    <dgm:pt modelId="{DB7926CC-B1A7-4958-AA3F-1360C5B3725B}" type="pres">
      <dgm:prSet presAssocID="{6B49A7CC-5909-4D4B-BB68-3AE0861C52C9}" presName="sp" presStyleCnt="0"/>
      <dgm:spPr/>
      <dgm:t>
        <a:bodyPr/>
        <a:lstStyle/>
        <a:p>
          <a:endParaRPr lang="en-US"/>
        </a:p>
      </dgm:t>
    </dgm:pt>
    <dgm:pt modelId="{17D9496E-6E94-4D6B-ABA8-19FF3ABE395B}" type="pres">
      <dgm:prSet presAssocID="{C7D1B999-86B3-4C22-AE5D-DC932B7FAC60}" presName="linNode" presStyleCnt="0"/>
      <dgm:spPr/>
      <dgm:t>
        <a:bodyPr/>
        <a:lstStyle/>
        <a:p>
          <a:endParaRPr lang="en-US"/>
        </a:p>
      </dgm:t>
    </dgm:pt>
    <dgm:pt modelId="{D5F917CD-CD6D-4B28-B436-CA18F479470D}" type="pres">
      <dgm:prSet presAssocID="{C7D1B999-86B3-4C22-AE5D-DC932B7FAC60}" presName="parentText" presStyleLbl="node1" presStyleIdx="2" presStyleCnt="4">
        <dgm:presLayoutVars>
          <dgm:chMax val="1"/>
          <dgm:bulletEnabled val="1"/>
        </dgm:presLayoutVars>
      </dgm:prSet>
      <dgm:spPr/>
      <dgm:t>
        <a:bodyPr/>
        <a:lstStyle/>
        <a:p>
          <a:endParaRPr lang="en-US"/>
        </a:p>
      </dgm:t>
    </dgm:pt>
    <dgm:pt modelId="{47A71517-6750-45C6-BFA6-DDB328D0143A}" type="pres">
      <dgm:prSet presAssocID="{C7D1B999-86B3-4C22-AE5D-DC932B7FAC60}" presName="descendantText" presStyleLbl="alignAccFollowNode1" presStyleIdx="2" presStyleCnt="4" custScaleY="119868">
        <dgm:presLayoutVars>
          <dgm:bulletEnabled val="1"/>
        </dgm:presLayoutVars>
      </dgm:prSet>
      <dgm:spPr/>
      <dgm:t>
        <a:bodyPr/>
        <a:lstStyle/>
        <a:p>
          <a:endParaRPr lang="en-US"/>
        </a:p>
      </dgm:t>
    </dgm:pt>
    <dgm:pt modelId="{CDBE5AEA-1521-4755-810A-4EF9F2C63606}" type="pres">
      <dgm:prSet presAssocID="{93551596-6DFF-4234-9C79-830292DB532F}" presName="sp" presStyleCnt="0"/>
      <dgm:spPr/>
      <dgm:t>
        <a:bodyPr/>
        <a:lstStyle/>
        <a:p>
          <a:endParaRPr lang="en-US"/>
        </a:p>
      </dgm:t>
    </dgm:pt>
    <dgm:pt modelId="{59D4E9B2-A05B-46B1-BEBD-C57443F71E4B}" type="pres">
      <dgm:prSet presAssocID="{FCC4CC2C-EB2E-4D10-B7F9-8F83774638D9}" presName="linNode" presStyleCnt="0"/>
      <dgm:spPr/>
      <dgm:t>
        <a:bodyPr/>
        <a:lstStyle/>
        <a:p>
          <a:endParaRPr lang="en-US"/>
        </a:p>
      </dgm:t>
    </dgm:pt>
    <dgm:pt modelId="{67E480DA-E36A-497C-9F88-0A7CA7D85FD0}" type="pres">
      <dgm:prSet presAssocID="{FCC4CC2C-EB2E-4D10-B7F9-8F83774638D9}" presName="parentText" presStyleLbl="node1" presStyleIdx="3" presStyleCnt="4">
        <dgm:presLayoutVars>
          <dgm:chMax val="1"/>
          <dgm:bulletEnabled val="1"/>
        </dgm:presLayoutVars>
      </dgm:prSet>
      <dgm:spPr/>
      <dgm:t>
        <a:bodyPr/>
        <a:lstStyle/>
        <a:p>
          <a:endParaRPr lang="en-US"/>
        </a:p>
      </dgm:t>
    </dgm:pt>
    <dgm:pt modelId="{AA4E65F5-E622-473E-8AEB-A22C9B130B42}" type="pres">
      <dgm:prSet presAssocID="{FCC4CC2C-EB2E-4D10-B7F9-8F83774638D9}" presName="descendantText" presStyleLbl="alignAccFollowNode1" presStyleIdx="3" presStyleCnt="4">
        <dgm:presLayoutVars>
          <dgm:bulletEnabled val="1"/>
        </dgm:presLayoutVars>
      </dgm:prSet>
      <dgm:spPr/>
      <dgm:t>
        <a:bodyPr/>
        <a:lstStyle/>
        <a:p>
          <a:endParaRPr lang="en-US"/>
        </a:p>
      </dgm:t>
    </dgm:pt>
  </dgm:ptLst>
  <dgm:cxnLst>
    <dgm:cxn modelId="{B26FDFB3-315B-4659-8E65-FAF08CABA264}" type="presOf" srcId="{A291D0E9-979F-4124-A13A-B25916044171}" destId="{9110F648-040F-424D-ACCB-254B1EE36EAF}" srcOrd="0" destOrd="0" presId="urn:microsoft.com/office/officeart/2005/8/layout/vList5"/>
    <dgm:cxn modelId="{FF0F0059-E807-47A9-AE7E-FC1D347ACA52}" srcId="{C7D1B999-86B3-4C22-AE5D-DC932B7FAC60}" destId="{5EF659C9-648D-44C9-94CE-BA858AE286E4}" srcOrd="0" destOrd="0" parTransId="{14C385F5-015A-4DC0-8151-1ECD82C4D814}" sibTransId="{9B3BCA94-E998-43D1-BCE2-FE851CBDD9D8}"/>
    <dgm:cxn modelId="{89C87B47-6E39-49C0-9E87-47D4229A0434}" type="presOf" srcId="{ADF24B68-8A38-4376-B150-B6F15DB28ED8}" destId="{00068B7F-FF4B-4F4A-87C7-ED68FDA65DA3}" srcOrd="0" destOrd="0" presId="urn:microsoft.com/office/officeart/2005/8/layout/vList5"/>
    <dgm:cxn modelId="{567671BB-A952-4BDA-8CC2-B8FC42DFE743}" srcId="{07ED5DE3-FD01-4E88-8AF6-7EC51C8E96D7}" destId="{ADF24B68-8A38-4376-B150-B6F15DB28ED8}" srcOrd="0" destOrd="0" parTransId="{1B946FB8-EE1F-4F97-8ED2-A15132B8447D}" sibTransId="{761A318C-FF19-4421-986A-A2E8F0AD7D22}"/>
    <dgm:cxn modelId="{6C685569-5663-46A3-9ED8-2FCE3B82F974}" type="presOf" srcId="{FCC4CC2C-EB2E-4D10-B7F9-8F83774638D9}" destId="{67E480DA-E36A-497C-9F88-0A7CA7D85FD0}" srcOrd="0" destOrd="0" presId="urn:microsoft.com/office/officeart/2005/8/layout/vList5"/>
    <dgm:cxn modelId="{D4915D3D-43FC-4050-8DE8-DF54781A37AA}" type="presOf" srcId="{C7D1B999-86B3-4C22-AE5D-DC932B7FAC60}" destId="{D5F917CD-CD6D-4B28-B436-CA18F479470D}" srcOrd="0" destOrd="0" presId="urn:microsoft.com/office/officeart/2005/8/layout/vList5"/>
    <dgm:cxn modelId="{CA63AB3F-A2AC-48DF-9B7A-637EE0365671}" type="presOf" srcId="{07ED5DE3-FD01-4E88-8AF6-7EC51C8E96D7}" destId="{E96E2225-9714-4530-8854-85183418748D}" srcOrd="0" destOrd="0" presId="urn:microsoft.com/office/officeart/2005/8/layout/vList5"/>
    <dgm:cxn modelId="{F4311601-23AE-464E-AF4C-4EF6147F7C94}" srcId="{7222762C-81DD-49F5-97BB-311DA2C3CBEC}" destId="{07ED5DE3-FD01-4E88-8AF6-7EC51C8E96D7}" srcOrd="0" destOrd="0" parTransId="{1AFBB9B8-2770-4D4F-86B1-6E83179D3198}" sibTransId="{28A03BC1-201E-48F1-900D-41DE6083AC1D}"/>
    <dgm:cxn modelId="{5C32E58F-0DEB-4382-8957-F87BA0896051}" type="presOf" srcId="{5EF659C9-648D-44C9-94CE-BA858AE286E4}" destId="{47A71517-6750-45C6-BFA6-DDB328D0143A}" srcOrd="0" destOrd="0" presId="urn:microsoft.com/office/officeart/2005/8/layout/vList5"/>
    <dgm:cxn modelId="{9D166E15-9ACD-47EC-9740-8FAF4C68BA62}" srcId="{FCC4CC2C-EB2E-4D10-B7F9-8F83774638D9}" destId="{23A28542-E6DB-40A6-9F96-F84A74967DD9}" srcOrd="2" destOrd="0" parTransId="{5A59AF54-3A26-4903-9E9D-056883D60CC8}" sibTransId="{2ADCA0F4-9E39-40F9-A6E2-A65179FE42B3}"/>
    <dgm:cxn modelId="{9AA6337C-5009-427F-9126-68A0A7139979}" type="presOf" srcId="{23A28542-E6DB-40A6-9F96-F84A74967DD9}" destId="{AA4E65F5-E622-473E-8AEB-A22C9B130B42}" srcOrd="0" destOrd="2" presId="urn:microsoft.com/office/officeart/2005/8/layout/vList5"/>
    <dgm:cxn modelId="{D646E6BA-98D8-475F-9425-0202FD28EFA3}" srcId="{7222762C-81DD-49F5-97BB-311DA2C3CBEC}" destId="{FCC4CC2C-EB2E-4D10-B7F9-8F83774638D9}" srcOrd="3" destOrd="0" parTransId="{19D2E292-B2A9-4B83-927A-DA2AC524BBAA}" sibTransId="{5B81579B-A456-4F16-BC3F-9367F340EB38}"/>
    <dgm:cxn modelId="{F465950C-04B6-441C-A45B-2180CB9D29A7}" type="presOf" srcId="{042A6130-EB98-4BF2-8F72-7CD0C7033350}" destId="{00068B7F-FF4B-4F4A-87C7-ED68FDA65DA3}" srcOrd="0" destOrd="1" presId="urn:microsoft.com/office/officeart/2005/8/layout/vList5"/>
    <dgm:cxn modelId="{5150172D-1349-46C6-AFF8-8C9247CC22F0}" srcId="{FCC4CC2C-EB2E-4D10-B7F9-8F83774638D9}" destId="{8D9127B7-BBEC-4D2D-8A10-119EC8D4E1BA}" srcOrd="0" destOrd="0" parTransId="{0249046B-65A1-4650-BF15-404652255888}" sibTransId="{697FE6FB-40FC-4AE5-BC85-3377AC73DF89}"/>
    <dgm:cxn modelId="{80A842C7-07DD-4F83-8698-FAD11CCE248C}" srcId="{7222762C-81DD-49F5-97BB-311DA2C3CBEC}" destId="{A291D0E9-979F-4124-A13A-B25916044171}" srcOrd="1" destOrd="0" parTransId="{5D3A5DFB-7E2F-472A-AA04-D20D2B442F09}" sibTransId="{6B49A7CC-5909-4D4B-BB68-3AE0861C52C9}"/>
    <dgm:cxn modelId="{7AD0842E-6EB0-4C9C-986A-86C2A09F5DCB}" type="presOf" srcId="{7222762C-81DD-49F5-97BB-311DA2C3CBEC}" destId="{927801CE-6207-457C-9425-862FC7DC8CA2}" srcOrd="0" destOrd="0" presId="urn:microsoft.com/office/officeart/2005/8/layout/vList5"/>
    <dgm:cxn modelId="{05A7F38D-1DB6-493C-9449-B26FC7CEDE9F}" type="presOf" srcId="{31DB87C3-7680-4620-A277-DDE957B30155}" destId="{47A71517-6750-45C6-BFA6-DDB328D0143A}" srcOrd="0" destOrd="1" presId="urn:microsoft.com/office/officeart/2005/8/layout/vList5"/>
    <dgm:cxn modelId="{B7EB233D-AA76-49B2-9F52-B06535A2076B}" srcId="{FCC4CC2C-EB2E-4D10-B7F9-8F83774638D9}" destId="{9CFDD558-D585-436E-A4FB-2E9E3F8AB301}" srcOrd="1" destOrd="0" parTransId="{186CB436-C558-4B2C-916F-B15C39E179B6}" sibTransId="{F05EE42D-083D-445A-AAB6-8ED484E87A99}"/>
    <dgm:cxn modelId="{0C37B431-2F38-4D9D-89D4-A26D0486F80A}" type="presOf" srcId="{606DE2C8-7D06-43CF-ABE5-4891B59E3BBD}" destId="{668C0614-F302-4E99-A565-BB670A41F539}" srcOrd="0" destOrd="0" presId="urn:microsoft.com/office/officeart/2005/8/layout/vList5"/>
    <dgm:cxn modelId="{E2DA9DCC-3A0F-45DE-BC33-E76D005F4C3B}" srcId="{C7D1B999-86B3-4C22-AE5D-DC932B7FAC60}" destId="{DFA29996-CA8E-4008-9133-1CEAA5813A0B}" srcOrd="2" destOrd="0" parTransId="{8AEDBF85-987F-4D1E-9F62-110E02C602B0}" sibTransId="{30C1E29F-E8BE-43E2-B3D7-413EFE9B7C8C}"/>
    <dgm:cxn modelId="{B4BB2CD1-8F82-49FE-8F8A-DC88A5C4A8DD}" type="presOf" srcId="{9CFDD558-D585-436E-A4FB-2E9E3F8AB301}" destId="{AA4E65F5-E622-473E-8AEB-A22C9B130B42}" srcOrd="0" destOrd="1" presId="urn:microsoft.com/office/officeart/2005/8/layout/vList5"/>
    <dgm:cxn modelId="{16CB5074-E5DF-4AAB-A098-F530E22F4E9C}" srcId="{C7D1B999-86B3-4C22-AE5D-DC932B7FAC60}" destId="{31DB87C3-7680-4620-A277-DDE957B30155}" srcOrd="1" destOrd="0" parTransId="{E7396DC5-C894-4B82-BE53-53CE15A66D07}" sibTransId="{0B62DEE0-D355-4999-BA4D-275E0161EC55}"/>
    <dgm:cxn modelId="{C3C6E0DA-273F-400B-9A3E-6D09C53E54C8}" type="presOf" srcId="{DFA29996-CA8E-4008-9133-1CEAA5813A0B}" destId="{47A71517-6750-45C6-BFA6-DDB328D0143A}" srcOrd="0" destOrd="2" presId="urn:microsoft.com/office/officeart/2005/8/layout/vList5"/>
    <dgm:cxn modelId="{5BFD8A74-A4BC-4D40-9DD1-E7BF7BF2B82F}" srcId="{7222762C-81DD-49F5-97BB-311DA2C3CBEC}" destId="{C7D1B999-86B3-4C22-AE5D-DC932B7FAC60}" srcOrd="2" destOrd="0" parTransId="{DF3A6D16-4887-4712-800C-C477EF3693FE}" sibTransId="{93551596-6DFF-4234-9C79-830292DB532F}"/>
    <dgm:cxn modelId="{0E0397E1-8CE4-44EA-B8A6-E00FA18B9C5C}" srcId="{A291D0E9-979F-4124-A13A-B25916044171}" destId="{606DE2C8-7D06-43CF-ABE5-4891B59E3BBD}" srcOrd="0" destOrd="0" parTransId="{8BEB426D-62FD-4F4D-A173-F80D33FCF96C}" sibTransId="{550EC668-AB09-4205-BD84-534C8EBE03AF}"/>
    <dgm:cxn modelId="{FCA0BAC4-040A-4191-AE80-7799A8FB4D39}" srcId="{07ED5DE3-FD01-4E88-8AF6-7EC51C8E96D7}" destId="{042A6130-EB98-4BF2-8F72-7CD0C7033350}" srcOrd="1" destOrd="0" parTransId="{9D9CF35F-811A-458A-B522-0AF026678D10}" sibTransId="{DD3C0178-B345-413E-862C-883A588E2066}"/>
    <dgm:cxn modelId="{90BF8F72-13A7-432B-B1A3-9342AEE804D6}" type="presOf" srcId="{8D9127B7-BBEC-4D2D-8A10-119EC8D4E1BA}" destId="{AA4E65F5-E622-473E-8AEB-A22C9B130B42}" srcOrd="0" destOrd="0" presId="urn:microsoft.com/office/officeart/2005/8/layout/vList5"/>
    <dgm:cxn modelId="{515BB4CF-C997-4D26-903A-240209D80A38}" type="presParOf" srcId="{927801CE-6207-457C-9425-862FC7DC8CA2}" destId="{176970F3-B217-4661-8310-508C99E9A969}" srcOrd="0" destOrd="0" presId="urn:microsoft.com/office/officeart/2005/8/layout/vList5"/>
    <dgm:cxn modelId="{17EB2275-79FE-4C80-8087-FE27C86C83F2}" type="presParOf" srcId="{176970F3-B217-4661-8310-508C99E9A969}" destId="{E96E2225-9714-4530-8854-85183418748D}" srcOrd="0" destOrd="0" presId="urn:microsoft.com/office/officeart/2005/8/layout/vList5"/>
    <dgm:cxn modelId="{58C72A09-A4E9-40B3-A8EE-6F482F6F3054}" type="presParOf" srcId="{176970F3-B217-4661-8310-508C99E9A969}" destId="{00068B7F-FF4B-4F4A-87C7-ED68FDA65DA3}" srcOrd="1" destOrd="0" presId="urn:microsoft.com/office/officeart/2005/8/layout/vList5"/>
    <dgm:cxn modelId="{3402F8C6-B496-4919-AA07-A9AADAEE1F2A}" type="presParOf" srcId="{927801CE-6207-457C-9425-862FC7DC8CA2}" destId="{50D612C3-615B-4BB7-82FA-CC878035B3B7}" srcOrd="1" destOrd="0" presId="urn:microsoft.com/office/officeart/2005/8/layout/vList5"/>
    <dgm:cxn modelId="{81BAB14B-F4C0-4A4F-B3DC-6E634BAAD827}" type="presParOf" srcId="{927801CE-6207-457C-9425-862FC7DC8CA2}" destId="{8C8F842D-A6BC-4C16-8F5D-5A349EB9F083}" srcOrd="2" destOrd="0" presId="urn:microsoft.com/office/officeart/2005/8/layout/vList5"/>
    <dgm:cxn modelId="{757D7AF6-0D0A-4388-B525-41187807BA81}" type="presParOf" srcId="{8C8F842D-A6BC-4C16-8F5D-5A349EB9F083}" destId="{9110F648-040F-424D-ACCB-254B1EE36EAF}" srcOrd="0" destOrd="0" presId="urn:microsoft.com/office/officeart/2005/8/layout/vList5"/>
    <dgm:cxn modelId="{6522BF2A-4959-4ED6-913D-968D2DB1EA12}" type="presParOf" srcId="{8C8F842D-A6BC-4C16-8F5D-5A349EB9F083}" destId="{668C0614-F302-4E99-A565-BB670A41F539}" srcOrd="1" destOrd="0" presId="urn:microsoft.com/office/officeart/2005/8/layout/vList5"/>
    <dgm:cxn modelId="{98B1FE42-4D0C-40FB-8B1D-921294FBE47D}" type="presParOf" srcId="{927801CE-6207-457C-9425-862FC7DC8CA2}" destId="{DB7926CC-B1A7-4958-AA3F-1360C5B3725B}" srcOrd="3" destOrd="0" presId="urn:microsoft.com/office/officeart/2005/8/layout/vList5"/>
    <dgm:cxn modelId="{FAB37F62-C309-49A1-A5BF-CA2B7354E651}" type="presParOf" srcId="{927801CE-6207-457C-9425-862FC7DC8CA2}" destId="{17D9496E-6E94-4D6B-ABA8-19FF3ABE395B}" srcOrd="4" destOrd="0" presId="urn:microsoft.com/office/officeart/2005/8/layout/vList5"/>
    <dgm:cxn modelId="{47EC1C62-3046-41FC-90A1-A56E93D669A8}" type="presParOf" srcId="{17D9496E-6E94-4D6B-ABA8-19FF3ABE395B}" destId="{D5F917CD-CD6D-4B28-B436-CA18F479470D}" srcOrd="0" destOrd="0" presId="urn:microsoft.com/office/officeart/2005/8/layout/vList5"/>
    <dgm:cxn modelId="{7DE7A2D2-EF26-4AE1-A7E5-939BB94F7868}" type="presParOf" srcId="{17D9496E-6E94-4D6B-ABA8-19FF3ABE395B}" destId="{47A71517-6750-45C6-BFA6-DDB328D0143A}" srcOrd="1" destOrd="0" presId="urn:microsoft.com/office/officeart/2005/8/layout/vList5"/>
    <dgm:cxn modelId="{339362B5-AA31-443A-952F-2A943E6692CB}" type="presParOf" srcId="{927801CE-6207-457C-9425-862FC7DC8CA2}" destId="{CDBE5AEA-1521-4755-810A-4EF9F2C63606}" srcOrd="5" destOrd="0" presId="urn:microsoft.com/office/officeart/2005/8/layout/vList5"/>
    <dgm:cxn modelId="{F6DC96A9-B71B-4C62-A963-D8F1166AA170}" type="presParOf" srcId="{927801CE-6207-457C-9425-862FC7DC8CA2}" destId="{59D4E9B2-A05B-46B1-BEBD-C57443F71E4B}" srcOrd="6" destOrd="0" presId="urn:microsoft.com/office/officeart/2005/8/layout/vList5"/>
    <dgm:cxn modelId="{8C2CBFD4-0808-43CC-852B-1100414819F5}" type="presParOf" srcId="{59D4E9B2-A05B-46B1-BEBD-C57443F71E4B}" destId="{67E480DA-E36A-497C-9F88-0A7CA7D85FD0}" srcOrd="0" destOrd="0" presId="urn:microsoft.com/office/officeart/2005/8/layout/vList5"/>
    <dgm:cxn modelId="{68AB31B1-AC42-4FE1-8101-81950C28AE67}" type="presParOf" srcId="{59D4E9B2-A05B-46B1-BEBD-C57443F71E4B}" destId="{AA4E65F5-E622-473E-8AEB-A22C9B130B4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38F06-1A70-473A-9137-7142715FEBEB}">
      <dsp:nvSpPr>
        <dsp:cNvPr id="0" name=""/>
        <dsp:cNvSpPr/>
      </dsp:nvSpPr>
      <dsp:spPr>
        <a:xfrm>
          <a:off x="0" y="73413"/>
          <a:ext cx="5486401" cy="124942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5806" tIns="161292" rIns="425806" bIns="64008" numCol="1" spcCol="1270" anchor="t" anchorCtr="0">
          <a:noAutofit/>
        </a:bodyPr>
        <a:lstStyle/>
        <a:p>
          <a:pPr marL="57150" lvl="1" indent="-57150" algn="l" defTabSz="400050">
            <a:lnSpc>
              <a:spcPct val="90000"/>
            </a:lnSpc>
            <a:spcBef>
              <a:spcPct val="0"/>
            </a:spcBef>
            <a:spcAft>
              <a:spcPct val="15000"/>
            </a:spcAft>
            <a:buChar char="••"/>
          </a:pPr>
          <a:r>
            <a:rPr lang="en-US" sz="900" b="1" kern="1200" dirty="0" smtClean="0">
              <a:solidFill>
                <a:srgbClr val="00B050"/>
              </a:solidFill>
            </a:rPr>
            <a:t>Framework Services</a:t>
          </a:r>
          <a:endParaRPr lang="en-US" sz="900" b="1" kern="1200" dirty="0">
            <a:solidFill>
              <a:srgbClr val="00B050"/>
            </a:solidFill>
          </a:endParaRPr>
        </a:p>
        <a:p>
          <a:pPr marL="57150" lvl="1" indent="-57150" algn="l" defTabSz="400050">
            <a:lnSpc>
              <a:spcPct val="90000"/>
            </a:lnSpc>
            <a:spcBef>
              <a:spcPct val="0"/>
            </a:spcBef>
            <a:spcAft>
              <a:spcPct val="15000"/>
            </a:spcAft>
            <a:buChar char="••"/>
          </a:pPr>
          <a:r>
            <a:rPr lang="en-US" sz="900" b="1" kern="1200" dirty="0" smtClean="0">
              <a:solidFill>
                <a:srgbClr val="00B050"/>
              </a:solidFill>
            </a:rPr>
            <a:t>Web Scale App Design</a:t>
          </a:r>
          <a:endParaRPr lang="en-US" sz="900" b="1" kern="1200" dirty="0">
            <a:solidFill>
              <a:srgbClr val="00B050"/>
            </a:solidFill>
          </a:endParaRPr>
        </a:p>
        <a:p>
          <a:pPr marL="57150" lvl="1" indent="-57150" algn="l" defTabSz="400050">
            <a:lnSpc>
              <a:spcPct val="90000"/>
            </a:lnSpc>
            <a:spcBef>
              <a:spcPct val="0"/>
            </a:spcBef>
            <a:spcAft>
              <a:spcPct val="15000"/>
            </a:spcAft>
            <a:buChar char="••"/>
          </a:pPr>
          <a:r>
            <a:rPr lang="en-US" sz="900" b="1" kern="1200" dirty="0" smtClean="0">
              <a:solidFill>
                <a:srgbClr val="00B050"/>
              </a:solidFill>
            </a:rPr>
            <a:t>API Ecosystem</a:t>
          </a:r>
          <a:endParaRPr lang="en-US" sz="900" b="1" kern="1200" dirty="0">
            <a:solidFill>
              <a:srgbClr val="00B050"/>
            </a:solidFill>
          </a:endParaRPr>
        </a:p>
        <a:p>
          <a:pPr marL="57150" lvl="1" indent="-57150" algn="l" defTabSz="400050">
            <a:lnSpc>
              <a:spcPct val="90000"/>
            </a:lnSpc>
            <a:spcBef>
              <a:spcPct val="0"/>
            </a:spcBef>
            <a:spcAft>
              <a:spcPct val="15000"/>
            </a:spcAft>
            <a:buChar char="••"/>
          </a:pPr>
          <a:r>
            <a:rPr lang="en-US" sz="900" kern="1200" dirty="0" smtClean="0"/>
            <a:t>Database design</a:t>
          </a:r>
          <a:endParaRPr lang="en-US" sz="900" kern="1200" dirty="0"/>
        </a:p>
        <a:p>
          <a:pPr marL="57150" lvl="1" indent="-57150" algn="l" defTabSz="400050">
            <a:lnSpc>
              <a:spcPct val="90000"/>
            </a:lnSpc>
            <a:spcBef>
              <a:spcPct val="0"/>
            </a:spcBef>
            <a:spcAft>
              <a:spcPct val="15000"/>
            </a:spcAft>
            <a:buChar char="••"/>
          </a:pPr>
          <a:r>
            <a:rPr lang="en-US" sz="900" kern="1200" smtClean="0"/>
            <a:t>Cloud Standards</a:t>
          </a:r>
          <a:endParaRPr lang="en-US" sz="900" kern="1200"/>
        </a:p>
        <a:p>
          <a:pPr marL="57150" lvl="1" indent="-57150" algn="l" defTabSz="400050">
            <a:lnSpc>
              <a:spcPct val="90000"/>
            </a:lnSpc>
            <a:spcBef>
              <a:spcPct val="0"/>
            </a:spcBef>
            <a:spcAft>
              <a:spcPct val="15000"/>
            </a:spcAft>
            <a:buChar char="••"/>
          </a:pPr>
          <a:r>
            <a:rPr lang="en-US" sz="900" kern="1200" smtClean="0"/>
            <a:t>Bi-modal IT</a:t>
          </a:r>
          <a:endParaRPr lang="en-US" sz="900" kern="1200"/>
        </a:p>
        <a:p>
          <a:pPr marL="57150" lvl="1" indent="-57150" algn="l" defTabSz="400050">
            <a:lnSpc>
              <a:spcPct val="90000"/>
            </a:lnSpc>
            <a:spcBef>
              <a:spcPct val="0"/>
            </a:spcBef>
            <a:spcAft>
              <a:spcPct val="15000"/>
            </a:spcAft>
            <a:buChar char="••"/>
          </a:pPr>
          <a:r>
            <a:rPr lang="en-US" sz="900" b="1" kern="1200" dirty="0" smtClean="0">
              <a:solidFill>
                <a:srgbClr val="00B050"/>
              </a:solidFill>
            </a:rPr>
            <a:t>Distributed Cache</a:t>
          </a:r>
          <a:endParaRPr lang="en-US" sz="900" b="1" kern="1200" dirty="0">
            <a:solidFill>
              <a:srgbClr val="00B050"/>
            </a:solidFill>
          </a:endParaRPr>
        </a:p>
        <a:p>
          <a:pPr marL="57150" lvl="1" indent="-57150" algn="l" defTabSz="400050">
            <a:lnSpc>
              <a:spcPct val="90000"/>
            </a:lnSpc>
            <a:spcBef>
              <a:spcPct val="0"/>
            </a:spcBef>
            <a:spcAft>
              <a:spcPct val="15000"/>
            </a:spcAft>
            <a:buChar char="••"/>
          </a:pPr>
          <a:r>
            <a:rPr lang="en-US" sz="900" kern="1200" dirty="0" smtClean="0"/>
            <a:t>Agile development</a:t>
          </a:r>
          <a:endParaRPr lang="en-US" sz="900" kern="1200" dirty="0"/>
        </a:p>
      </dsp:txBody>
      <dsp:txXfrm>
        <a:off x="0" y="73413"/>
        <a:ext cx="5486401" cy="1249427"/>
      </dsp:txXfrm>
    </dsp:sp>
    <dsp:sp modelId="{31514541-3520-4EC7-804F-AA95B437A4DA}">
      <dsp:nvSpPr>
        <dsp:cNvPr id="0" name=""/>
        <dsp:cNvSpPr/>
      </dsp:nvSpPr>
      <dsp:spPr>
        <a:xfrm>
          <a:off x="274320" y="3717"/>
          <a:ext cx="3840480" cy="1393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161" tIns="0" rIns="145161" bIns="0" numCol="1" spcCol="1270" anchor="ctr" anchorCtr="0">
          <a:noAutofit/>
        </a:bodyPr>
        <a:lstStyle/>
        <a:p>
          <a:pPr lvl="0" algn="l" defTabSz="444500">
            <a:lnSpc>
              <a:spcPct val="90000"/>
            </a:lnSpc>
            <a:spcBef>
              <a:spcPct val="0"/>
            </a:spcBef>
            <a:spcAft>
              <a:spcPct val="35000"/>
            </a:spcAft>
          </a:pPr>
          <a:r>
            <a:rPr lang="en-US" sz="1000" b="1" u="sng" kern="1200" dirty="0" smtClean="0"/>
            <a:t>Application</a:t>
          </a:r>
          <a:endParaRPr lang="en-US" sz="1000" kern="1200" dirty="0"/>
        </a:p>
      </dsp:txBody>
      <dsp:txXfrm>
        <a:off x="281125" y="10522"/>
        <a:ext cx="3826870" cy="125781"/>
      </dsp:txXfrm>
    </dsp:sp>
    <dsp:sp modelId="{60DA3312-AAEA-4AF2-92F1-E729A16BAB8B}">
      <dsp:nvSpPr>
        <dsp:cNvPr id="0" name=""/>
        <dsp:cNvSpPr/>
      </dsp:nvSpPr>
      <dsp:spPr>
        <a:xfrm>
          <a:off x="0" y="1418035"/>
          <a:ext cx="5486401" cy="124942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5806" tIns="161292" rIns="425806" bIns="64008" numCol="1" spcCol="1270" anchor="t" anchorCtr="0">
          <a:noAutofit/>
        </a:bodyPr>
        <a:lstStyle/>
        <a:p>
          <a:pPr marL="57150" lvl="1" indent="-57150" algn="l" defTabSz="400050">
            <a:lnSpc>
              <a:spcPct val="90000"/>
            </a:lnSpc>
            <a:spcBef>
              <a:spcPct val="0"/>
            </a:spcBef>
            <a:spcAft>
              <a:spcPct val="15000"/>
            </a:spcAft>
            <a:buChar char="••"/>
          </a:pPr>
          <a:r>
            <a:rPr lang="en-US" sz="900" kern="1200" smtClean="0"/>
            <a:t>CI/CD</a:t>
          </a:r>
          <a:endParaRPr lang="en-US" sz="900" kern="1200"/>
        </a:p>
        <a:p>
          <a:pPr marL="57150" lvl="1" indent="-57150" algn="l" defTabSz="400050">
            <a:lnSpc>
              <a:spcPct val="90000"/>
            </a:lnSpc>
            <a:spcBef>
              <a:spcPct val="0"/>
            </a:spcBef>
            <a:spcAft>
              <a:spcPct val="15000"/>
            </a:spcAft>
            <a:buChar char="••"/>
          </a:pPr>
          <a:r>
            <a:rPr lang="en-US" sz="900" kern="1200" smtClean="0"/>
            <a:t>Capacity Management</a:t>
          </a:r>
          <a:endParaRPr lang="en-US" sz="900" kern="1200"/>
        </a:p>
        <a:p>
          <a:pPr marL="57150" lvl="1" indent="-57150" algn="l" defTabSz="400050">
            <a:lnSpc>
              <a:spcPct val="90000"/>
            </a:lnSpc>
            <a:spcBef>
              <a:spcPct val="0"/>
            </a:spcBef>
            <a:spcAft>
              <a:spcPct val="15000"/>
            </a:spcAft>
            <a:buChar char="••"/>
          </a:pPr>
          <a:r>
            <a:rPr lang="en-US" sz="900" kern="1200" smtClean="0"/>
            <a:t>Monitoring</a:t>
          </a:r>
          <a:endParaRPr lang="en-US" sz="900" kern="1200"/>
        </a:p>
        <a:p>
          <a:pPr marL="57150" lvl="1" indent="-57150" algn="l" defTabSz="400050">
            <a:lnSpc>
              <a:spcPct val="90000"/>
            </a:lnSpc>
            <a:spcBef>
              <a:spcPct val="0"/>
            </a:spcBef>
            <a:spcAft>
              <a:spcPct val="15000"/>
            </a:spcAft>
            <a:buChar char="••"/>
          </a:pPr>
          <a:r>
            <a:rPr lang="en-US" sz="900" kern="1200" smtClean="0"/>
            <a:t>Automation</a:t>
          </a:r>
          <a:endParaRPr lang="en-US" sz="900" kern="1200"/>
        </a:p>
        <a:p>
          <a:pPr marL="57150" lvl="1" indent="-57150" algn="l" defTabSz="400050">
            <a:lnSpc>
              <a:spcPct val="90000"/>
            </a:lnSpc>
            <a:spcBef>
              <a:spcPct val="0"/>
            </a:spcBef>
            <a:spcAft>
              <a:spcPct val="15000"/>
            </a:spcAft>
            <a:buChar char="••"/>
          </a:pPr>
          <a:r>
            <a:rPr lang="en-US" sz="900" kern="1200" smtClean="0"/>
            <a:t>QoS</a:t>
          </a:r>
          <a:endParaRPr lang="en-US" sz="900" kern="1200"/>
        </a:p>
        <a:p>
          <a:pPr marL="57150" lvl="1" indent="-57150" algn="l" defTabSz="400050">
            <a:lnSpc>
              <a:spcPct val="90000"/>
            </a:lnSpc>
            <a:spcBef>
              <a:spcPct val="0"/>
            </a:spcBef>
            <a:spcAft>
              <a:spcPct val="15000"/>
            </a:spcAft>
            <a:buChar char="••"/>
          </a:pPr>
          <a:r>
            <a:rPr lang="en-US" sz="900" kern="1200" smtClean="0"/>
            <a:t>App Services</a:t>
          </a:r>
          <a:endParaRPr lang="en-US" sz="900" kern="1200"/>
        </a:p>
        <a:p>
          <a:pPr marL="57150" lvl="1" indent="-57150" algn="l" defTabSz="400050">
            <a:lnSpc>
              <a:spcPct val="90000"/>
            </a:lnSpc>
            <a:spcBef>
              <a:spcPct val="0"/>
            </a:spcBef>
            <a:spcAft>
              <a:spcPct val="15000"/>
            </a:spcAft>
            <a:buChar char="••"/>
          </a:pPr>
          <a:r>
            <a:rPr lang="en-US" sz="900" kern="1200" dirty="0" smtClean="0"/>
            <a:t>App Runtime</a:t>
          </a:r>
          <a:endParaRPr lang="en-US" sz="900" kern="1200" dirty="0"/>
        </a:p>
        <a:p>
          <a:pPr marL="57150" lvl="1" indent="-57150" algn="l" defTabSz="400050">
            <a:lnSpc>
              <a:spcPct val="90000"/>
            </a:lnSpc>
            <a:spcBef>
              <a:spcPct val="0"/>
            </a:spcBef>
            <a:spcAft>
              <a:spcPct val="15000"/>
            </a:spcAft>
            <a:buChar char="••"/>
          </a:pPr>
          <a:r>
            <a:rPr lang="en-US" sz="900" kern="1200" dirty="0" smtClean="0"/>
            <a:t>App Provisioning Management</a:t>
          </a:r>
          <a:endParaRPr lang="en-US" sz="900" kern="1200" dirty="0"/>
        </a:p>
      </dsp:txBody>
      <dsp:txXfrm>
        <a:off x="0" y="1418035"/>
        <a:ext cx="5486401" cy="1249427"/>
      </dsp:txXfrm>
    </dsp:sp>
    <dsp:sp modelId="{6AC00035-EE1C-4A20-AA8E-09A3BB9BF0E3}">
      <dsp:nvSpPr>
        <dsp:cNvPr id="0" name=""/>
        <dsp:cNvSpPr/>
      </dsp:nvSpPr>
      <dsp:spPr>
        <a:xfrm>
          <a:off x="274320" y="1348339"/>
          <a:ext cx="3840480" cy="1393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161" tIns="0" rIns="145161" bIns="0" numCol="1" spcCol="1270" anchor="ctr" anchorCtr="0">
          <a:noAutofit/>
        </a:bodyPr>
        <a:lstStyle/>
        <a:p>
          <a:pPr lvl="0" algn="l" defTabSz="444500">
            <a:lnSpc>
              <a:spcPct val="90000"/>
            </a:lnSpc>
            <a:spcBef>
              <a:spcPct val="0"/>
            </a:spcBef>
            <a:spcAft>
              <a:spcPct val="35000"/>
            </a:spcAft>
          </a:pPr>
          <a:r>
            <a:rPr lang="en-US" sz="1000" b="1" u="sng" kern="1200" dirty="0" smtClean="0"/>
            <a:t>Dev Ops</a:t>
          </a:r>
          <a:endParaRPr lang="en-US" sz="1000" b="1" u="sng" kern="1200" dirty="0"/>
        </a:p>
      </dsp:txBody>
      <dsp:txXfrm>
        <a:off x="281125" y="1355144"/>
        <a:ext cx="3826870" cy="125781"/>
      </dsp:txXfrm>
    </dsp:sp>
    <dsp:sp modelId="{567F7FF1-D012-463E-A403-0513B98A2061}">
      <dsp:nvSpPr>
        <dsp:cNvPr id="0" name=""/>
        <dsp:cNvSpPr/>
      </dsp:nvSpPr>
      <dsp:spPr>
        <a:xfrm>
          <a:off x="0" y="2762656"/>
          <a:ext cx="5486401" cy="56521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5806" tIns="161292" rIns="425806"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Cloud Workload Analysis</a:t>
          </a:r>
          <a:endParaRPr lang="en-US" sz="900" kern="1200" dirty="0"/>
        </a:p>
        <a:p>
          <a:pPr marL="57150" lvl="1" indent="-57150" algn="l" defTabSz="400050">
            <a:lnSpc>
              <a:spcPct val="90000"/>
            </a:lnSpc>
            <a:spcBef>
              <a:spcPct val="0"/>
            </a:spcBef>
            <a:spcAft>
              <a:spcPct val="15000"/>
            </a:spcAft>
            <a:buChar char="••"/>
          </a:pPr>
          <a:r>
            <a:rPr lang="en-US" sz="900" b="1" kern="1200" dirty="0" smtClean="0">
              <a:solidFill>
                <a:srgbClr val="00B050"/>
              </a:solidFill>
            </a:rPr>
            <a:t>R&amp;D</a:t>
          </a:r>
          <a:endParaRPr lang="en-US" sz="900" b="1" kern="1200" dirty="0">
            <a:solidFill>
              <a:srgbClr val="00B050"/>
            </a:solidFill>
          </a:endParaRPr>
        </a:p>
        <a:p>
          <a:pPr marL="57150" lvl="1" indent="-57150" algn="l" defTabSz="400050">
            <a:lnSpc>
              <a:spcPct val="90000"/>
            </a:lnSpc>
            <a:spcBef>
              <a:spcPct val="0"/>
            </a:spcBef>
            <a:spcAft>
              <a:spcPct val="15000"/>
            </a:spcAft>
            <a:buChar char="••"/>
          </a:pPr>
          <a:r>
            <a:rPr lang="en-US" sz="900" kern="1200" dirty="0" smtClean="0"/>
            <a:t>AWS Hybrid Cloud</a:t>
          </a:r>
          <a:endParaRPr lang="en-US" sz="900" kern="1200" dirty="0"/>
        </a:p>
      </dsp:txBody>
      <dsp:txXfrm>
        <a:off x="0" y="2762656"/>
        <a:ext cx="5486401" cy="565217"/>
      </dsp:txXfrm>
    </dsp:sp>
    <dsp:sp modelId="{B6588DF7-8105-49AF-B681-BA096D0D6348}">
      <dsp:nvSpPr>
        <dsp:cNvPr id="0" name=""/>
        <dsp:cNvSpPr/>
      </dsp:nvSpPr>
      <dsp:spPr>
        <a:xfrm>
          <a:off x="274320" y="2692960"/>
          <a:ext cx="3840480" cy="1393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161" tIns="0" rIns="145161" bIns="0" numCol="1" spcCol="1270" anchor="ctr" anchorCtr="0">
          <a:noAutofit/>
        </a:bodyPr>
        <a:lstStyle/>
        <a:p>
          <a:pPr lvl="0" algn="l" defTabSz="444500">
            <a:lnSpc>
              <a:spcPct val="90000"/>
            </a:lnSpc>
            <a:spcBef>
              <a:spcPct val="0"/>
            </a:spcBef>
            <a:spcAft>
              <a:spcPct val="35000"/>
            </a:spcAft>
          </a:pPr>
          <a:r>
            <a:rPr lang="en-US" sz="1000" b="1" u="sng" kern="1200" dirty="0" smtClean="0"/>
            <a:t>Demand Pipeline</a:t>
          </a:r>
          <a:endParaRPr lang="en-US" sz="1000" b="1" u="sng" kern="1200" dirty="0"/>
        </a:p>
      </dsp:txBody>
      <dsp:txXfrm>
        <a:off x="281125" y="2699765"/>
        <a:ext cx="3826870" cy="125781"/>
      </dsp:txXfrm>
    </dsp:sp>
    <dsp:sp modelId="{47CD937E-0E75-46D3-A9F6-2ECE654D6DB9}">
      <dsp:nvSpPr>
        <dsp:cNvPr id="0" name=""/>
        <dsp:cNvSpPr/>
      </dsp:nvSpPr>
      <dsp:spPr>
        <a:xfrm>
          <a:off x="0" y="3423068"/>
          <a:ext cx="5486401" cy="139816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5806" tIns="161292" rIns="425806"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Security and Compliance</a:t>
          </a:r>
          <a:endParaRPr lang="en-US" sz="900" kern="1200" dirty="0"/>
        </a:p>
        <a:p>
          <a:pPr marL="57150" lvl="1" indent="-57150" algn="l" defTabSz="400050">
            <a:lnSpc>
              <a:spcPct val="90000"/>
            </a:lnSpc>
            <a:spcBef>
              <a:spcPct val="0"/>
            </a:spcBef>
            <a:spcAft>
              <a:spcPct val="15000"/>
            </a:spcAft>
            <a:buChar char="••"/>
          </a:pPr>
          <a:r>
            <a:rPr lang="en-US" sz="900" b="1" kern="1200" dirty="0" smtClean="0">
              <a:solidFill>
                <a:srgbClr val="00B050"/>
              </a:solidFill>
            </a:rPr>
            <a:t>Roadmap</a:t>
          </a:r>
          <a:endParaRPr lang="en-US" sz="900" b="1" kern="1200" dirty="0">
            <a:solidFill>
              <a:srgbClr val="00B050"/>
            </a:solidFill>
          </a:endParaRPr>
        </a:p>
        <a:p>
          <a:pPr marL="57150" lvl="1" indent="-57150" algn="l" defTabSz="400050">
            <a:lnSpc>
              <a:spcPct val="90000"/>
            </a:lnSpc>
            <a:spcBef>
              <a:spcPct val="0"/>
            </a:spcBef>
            <a:spcAft>
              <a:spcPct val="15000"/>
            </a:spcAft>
            <a:buChar char="••"/>
          </a:pPr>
          <a:r>
            <a:rPr lang="en-US" sz="900" kern="1200" dirty="0" smtClean="0"/>
            <a:t>CATE certifications</a:t>
          </a:r>
          <a:endParaRPr lang="en-US" sz="900" kern="1200" dirty="0"/>
        </a:p>
        <a:p>
          <a:pPr marL="57150" lvl="1" indent="-57150" algn="l" defTabSz="400050">
            <a:lnSpc>
              <a:spcPct val="90000"/>
            </a:lnSpc>
            <a:spcBef>
              <a:spcPct val="0"/>
            </a:spcBef>
            <a:spcAft>
              <a:spcPct val="15000"/>
            </a:spcAft>
            <a:buChar char="••"/>
          </a:pPr>
          <a:r>
            <a:rPr lang="en-US" sz="900" kern="1200" smtClean="0"/>
            <a:t>Anything as a Service (XaaS)</a:t>
          </a:r>
          <a:endParaRPr lang="en-US" sz="900" kern="1200"/>
        </a:p>
        <a:p>
          <a:pPr marL="57150" lvl="1" indent="-57150" algn="l" defTabSz="400050">
            <a:lnSpc>
              <a:spcPct val="90000"/>
            </a:lnSpc>
            <a:spcBef>
              <a:spcPct val="0"/>
            </a:spcBef>
            <a:spcAft>
              <a:spcPct val="15000"/>
            </a:spcAft>
            <a:buChar char="••"/>
          </a:pPr>
          <a:r>
            <a:rPr lang="en-US" sz="900" b="1" kern="1200" dirty="0" smtClean="0">
              <a:solidFill>
                <a:srgbClr val="00B050"/>
              </a:solidFill>
            </a:rPr>
            <a:t>TIBCO</a:t>
          </a:r>
          <a:endParaRPr lang="en-US" sz="900" b="1" kern="1200" dirty="0">
            <a:solidFill>
              <a:srgbClr val="00B050"/>
            </a:solidFill>
          </a:endParaRPr>
        </a:p>
        <a:p>
          <a:pPr marL="57150" lvl="1" indent="-57150" algn="l" defTabSz="400050">
            <a:lnSpc>
              <a:spcPct val="90000"/>
            </a:lnSpc>
            <a:spcBef>
              <a:spcPct val="0"/>
            </a:spcBef>
            <a:spcAft>
              <a:spcPct val="15000"/>
            </a:spcAft>
            <a:buChar char="••"/>
          </a:pPr>
          <a:r>
            <a:rPr lang="en-US" sz="900" kern="1200" smtClean="0"/>
            <a:t>PCF – Cloud Services</a:t>
          </a:r>
          <a:endParaRPr lang="en-US" sz="900" kern="1200"/>
        </a:p>
        <a:p>
          <a:pPr marL="57150" lvl="1" indent="-57150" algn="l" defTabSz="400050">
            <a:lnSpc>
              <a:spcPct val="90000"/>
            </a:lnSpc>
            <a:spcBef>
              <a:spcPct val="0"/>
            </a:spcBef>
            <a:spcAft>
              <a:spcPct val="15000"/>
            </a:spcAft>
            <a:buChar char="••"/>
          </a:pPr>
          <a:r>
            <a:rPr lang="en-US" sz="900" kern="1200" smtClean="0"/>
            <a:t>PCT – Container workloads</a:t>
          </a:r>
          <a:endParaRPr lang="en-US" sz="900" kern="1200"/>
        </a:p>
        <a:p>
          <a:pPr marL="57150" lvl="1" indent="-57150" algn="l" defTabSz="400050">
            <a:lnSpc>
              <a:spcPct val="90000"/>
            </a:lnSpc>
            <a:spcBef>
              <a:spcPct val="0"/>
            </a:spcBef>
            <a:spcAft>
              <a:spcPct val="15000"/>
            </a:spcAft>
            <a:buChar char="••"/>
          </a:pPr>
          <a:r>
            <a:rPr lang="en-US" sz="900" kern="1200" smtClean="0"/>
            <a:t>PaaS</a:t>
          </a:r>
          <a:endParaRPr lang="en-US" sz="900" kern="1200"/>
        </a:p>
        <a:p>
          <a:pPr marL="57150" lvl="1" indent="-57150" algn="l" defTabSz="400050">
            <a:lnSpc>
              <a:spcPct val="90000"/>
            </a:lnSpc>
            <a:spcBef>
              <a:spcPct val="0"/>
            </a:spcBef>
            <a:spcAft>
              <a:spcPct val="15000"/>
            </a:spcAft>
            <a:buChar char="••"/>
          </a:pPr>
          <a:r>
            <a:rPr lang="en-US" sz="900" kern="1200" smtClean="0"/>
            <a:t>IaaS</a:t>
          </a:r>
          <a:endParaRPr lang="en-US" sz="900" kern="1200"/>
        </a:p>
      </dsp:txBody>
      <dsp:txXfrm>
        <a:off x="0" y="3423068"/>
        <a:ext cx="5486401" cy="1398168"/>
      </dsp:txXfrm>
    </dsp:sp>
    <dsp:sp modelId="{889F1AF2-B041-470E-A2E0-1A291797E737}">
      <dsp:nvSpPr>
        <dsp:cNvPr id="0" name=""/>
        <dsp:cNvSpPr/>
      </dsp:nvSpPr>
      <dsp:spPr>
        <a:xfrm>
          <a:off x="274320" y="3353372"/>
          <a:ext cx="3840480" cy="1393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161" tIns="0" rIns="145161" bIns="0" numCol="1" spcCol="1270" anchor="ctr" anchorCtr="0">
          <a:noAutofit/>
        </a:bodyPr>
        <a:lstStyle/>
        <a:p>
          <a:pPr lvl="0" algn="l" defTabSz="444500">
            <a:lnSpc>
              <a:spcPct val="90000"/>
            </a:lnSpc>
            <a:spcBef>
              <a:spcPct val="0"/>
            </a:spcBef>
            <a:spcAft>
              <a:spcPct val="35000"/>
            </a:spcAft>
          </a:pPr>
          <a:r>
            <a:rPr lang="en-US" sz="1000" b="1" u="sng" kern="1200" dirty="0" smtClean="0"/>
            <a:t>Foundation</a:t>
          </a:r>
          <a:endParaRPr lang="en-US" sz="1000" b="1" u="sng" kern="1200" dirty="0"/>
        </a:p>
      </dsp:txBody>
      <dsp:txXfrm>
        <a:off x="281125" y="3360177"/>
        <a:ext cx="3826870" cy="125781"/>
      </dsp:txXfrm>
    </dsp:sp>
    <dsp:sp modelId="{FC1A7D87-2298-4A24-BF61-D5B77FD6AAB6}">
      <dsp:nvSpPr>
        <dsp:cNvPr id="0" name=""/>
        <dsp:cNvSpPr/>
      </dsp:nvSpPr>
      <dsp:spPr>
        <a:xfrm>
          <a:off x="0" y="4916430"/>
          <a:ext cx="5486401" cy="83295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5806" tIns="161292" rIns="425806" bIns="64008" numCol="1" spcCol="1270" anchor="t" anchorCtr="0">
          <a:noAutofit/>
        </a:bodyPr>
        <a:lstStyle/>
        <a:p>
          <a:pPr marL="57150" lvl="1" indent="-57150" algn="l" defTabSz="400050">
            <a:lnSpc>
              <a:spcPct val="90000"/>
            </a:lnSpc>
            <a:spcBef>
              <a:spcPct val="0"/>
            </a:spcBef>
            <a:spcAft>
              <a:spcPct val="15000"/>
            </a:spcAft>
            <a:buChar char="••"/>
          </a:pPr>
          <a:r>
            <a:rPr lang="en-US" sz="900" kern="1200" smtClean="0"/>
            <a:t>Communications</a:t>
          </a:r>
          <a:endParaRPr lang="en-US" sz="900" kern="1200"/>
        </a:p>
        <a:p>
          <a:pPr marL="57150" lvl="1" indent="-57150" algn="l" defTabSz="400050">
            <a:lnSpc>
              <a:spcPct val="90000"/>
            </a:lnSpc>
            <a:spcBef>
              <a:spcPct val="0"/>
            </a:spcBef>
            <a:spcAft>
              <a:spcPct val="15000"/>
            </a:spcAft>
            <a:buChar char="••"/>
          </a:pPr>
          <a:r>
            <a:rPr lang="en-US" sz="900" kern="1200" smtClean="0"/>
            <a:t>Training</a:t>
          </a:r>
          <a:endParaRPr lang="en-US" sz="900" kern="1200"/>
        </a:p>
        <a:p>
          <a:pPr marL="57150" lvl="1" indent="-57150" algn="l" defTabSz="400050">
            <a:lnSpc>
              <a:spcPct val="90000"/>
            </a:lnSpc>
            <a:spcBef>
              <a:spcPct val="0"/>
            </a:spcBef>
            <a:spcAft>
              <a:spcPct val="15000"/>
            </a:spcAft>
            <a:buChar char="••"/>
          </a:pPr>
          <a:r>
            <a:rPr lang="en-US" sz="900" kern="1200" smtClean="0"/>
            <a:t>Certification</a:t>
          </a:r>
          <a:endParaRPr lang="en-US" sz="900" kern="1200"/>
        </a:p>
        <a:p>
          <a:pPr marL="57150" lvl="1" indent="-57150" algn="l" defTabSz="400050">
            <a:lnSpc>
              <a:spcPct val="90000"/>
            </a:lnSpc>
            <a:spcBef>
              <a:spcPct val="0"/>
            </a:spcBef>
            <a:spcAft>
              <a:spcPct val="15000"/>
            </a:spcAft>
            <a:buChar char="••"/>
          </a:pPr>
          <a:r>
            <a:rPr lang="en-US" sz="900" kern="1200" smtClean="0"/>
            <a:t>Vendor Management</a:t>
          </a:r>
          <a:endParaRPr lang="en-US" sz="900" kern="1200"/>
        </a:p>
        <a:p>
          <a:pPr marL="57150" lvl="1" indent="-57150" algn="l" defTabSz="400050">
            <a:lnSpc>
              <a:spcPct val="90000"/>
            </a:lnSpc>
            <a:spcBef>
              <a:spcPct val="0"/>
            </a:spcBef>
            <a:spcAft>
              <a:spcPct val="15000"/>
            </a:spcAft>
            <a:buChar char="••"/>
          </a:pPr>
          <a:r>
            <a:rPr lang="en-US" sz="900" kern="1200" smtClean="0"/>
            <a:t>SW Vendor relationships</a:t>
          </a:r>
          <a:endParaRPr lang="en-US" sz="900" kern="1200"/>
        </a:p>
      </dsp:txBody>
      <dsp:txXfrm>
        <a:off x="0" y="4916430"/>
        <a:ext cx="5486401" cy="832951"/>
      </dsp:txXfrm>
    </dsp:sp>
    <dsp:sp modelId="{1640EC4A-957F-4FAE-AF15-B4EFA14EBAFA}">
      <dsp:nvSpPr>
        <dsp:cNvPr id="0" name=""/>
        <dsp:cNvSpPr/>
      </dsp:nvSpPr>
      <dsp:spPr>
        <a:xfrm>
          <a:off x="274320" y="4846735"/>
          <a:ext cx="3840480" cy="13939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161" tIns="0" rIns="145161" bIns="0" numCol="1" spcCol="1270" anchor="ctr" anchorCtr="0">
          <a:noAutofit/>
        </a:bodyPr>
        <a:lstStyle/>
        <a:p>
          <a:pPr lvl="0" algn="l" defTabSz="444500">
            <a:lnSpc>
              <a:spcPct val="90000"/>
            </a:lnSpc>
            <a:spcBef>
              <a:spcPct val="0"/>
            </a:spcBef>
            <a:spcAft>
              <a:spcPct val="35000"/>
            </a:spcAft>
          </a:pPr>
          <a:r>
            <a:rPr lang="en-US" sz="1000" b="1" u="sng" kern="1200" dirty="0" smtClean="0"/>
            <a:t>People</a:t>
          </a:r>
          <a:endParaRPr lang="en-US" sz="1000" kern="1200" dirty="0"/>
        </a:p>
      </dsp:txBody>
      <dsp:txXfrm>
        <a:off x="281125" y="4853540"/>
        <a:ext cx="3826870" cy="125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96DE54-D6BB-4C22-A9A6-A4DB1E738100}">
      <dsp:nvSpPr>
        <dsp:cNvPr id="0" name=""/>
        <dsp:cNvSpPr/>
      </dsp:nvSpPr>
      <dsp:spPr>
        <a:xfrm>
          <a:off x="1189951" y="1764910"/>
          <a:ext cx="753823" cy="7538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Next Gen</a:t>
          </a:r>
          <a:endParaRPr lang="en-US" sz="1200" b="1" kern="1200" dirty="0"/>
        </a:p>
      </dsp:txBody>
      <dsp:txXfrm>
        <a:off x="1300346" y="1875305"/>
        <a:ext cx="533033" cy="533033"/>
      </dsp:txXfrm>
    </dsp:sp>
    <dsp:sp modelId="{5C17E679-93E5-4319-929A-2F6737BB54D1}">
      <dsp:nvSpPr>
        <dsp:cNvPr id="0" name=""/>
        <dsp:cNvSpPr/>
      </dsp:nvSpPr>
      <dsp:spPr>
        <a:xfrm rot="16200000">
          <a:off x="1486827" y="1531548"/>
          <a:ext cx="160071" cy="173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1510838" y="1590311"/>
        <a:ext cx="112050" cy="104258"/>
      </dsp:txXfrm>
    </dsp:sp>
    <dsp:sp modelId="{8E6FBC13-F577-4806-9CBD-F25CEB3C1253}">
      <dsp:nvSpPr>
        <dsp:cNvPr id="0" name=""/>
        <dsp:cNvSpPr/>
      </dsp:nvSpPr>
      <dsp:spPr>
        <a:xfrm>
          <a:off x="1095723" y="520610"/>
          <a:ext cx="942279" cy="9422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Application</a:t>
          </a:r>
          <a:endParaRPr lang="en-US" sz="1000" b="1" kern="1200" dirty="0"/>
        </a:p>
      </dsp:txBody>
      <dsp:txXfrm>
        <a:off x="1233717" y="658604"/>
        <a:ext cx="666291" cy="666291"/>
      </dsp:txXfrm>
    </dsp:sp>
    <dsp:sp modelId="{1A4D3118-7EDD-4246-A79C-F5C3F8256625}">
      <dsp:nvSpPr>
        <dsp:cNvPr id="0" name=""/>
        <dsp:cNvSpPr/>
      </dsp:nvSpPr>
      <dsp:spPr>
        <a:xfrm rot="20520000">
          <a:off x="1984602" y="1893203"/>
          <a:ext cx="160071" cy="173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1985777" y="1935375"/>
        <a:ext cx="112050" cy="104258"/>
      </dsp:txXfrm>
    </dsp:sp>
    <dsp:sp modelId="{759D1479-2BFA-424B-9B4B-BA6AA08CE59B}">
      <dsp:nvSpPr>
        <dsp:cNvPr id="0" name=""/>
        <dsp:cNvSpPr/>
      </dsp:nvSpPr>
      <dsp:spPr>
        <a:xfrm>
          <a:off x="2189507" y="1315290"/>
          <a:ext cx="942279" cy="9422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Dev Ops</a:t>
          </a:r>
          <a:endParaRPr lang="en-US" sz="1000" b="1" kern="1200" dirty="0"/>
        </a:p>
      </dsp:txBody>
      <dsp:txXfrm>
        <a:off x="2327501" y="1453284"/>
        <a:ext cx="666291" cy="666291"/>
      </dsp:txXfrm>
    </dsp:sp>
    <dsp:sp modelId="{5FBB854C-9490-474B-9078-8E696C1EAAC0}">
      <dsp:nvSpPr>
        <dsp:cNvPr id="0" name=""/>
        <dsp:cNvSpPr/>
      </dsp:nvSpPr>
      <dsp:spPr>
        <a:xfrm rot="3240000">
          <a:off x="1794469" y="2478373"/>
          <a:ext cx="160071" cy="173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1804366" y="2493700"/>
        <a:ext cx="112050" cy="104258"/>
      </dsp:txXfrm>
    </dsp:sp>
    <dsp:sp modelId="{73BB7794-0892-4469-89F4-D7A6C4836389}">
      <dsp:nvSpPr>
        <dsp:cNvPr id="0" name=""/>
        <dsp:cNvSpPr/>
      </dsp:nvSpPr>
      <dsp:spPr>
        <a:xfrm>
          <a:off x="1771718" y="2601110"/>
          <a:ext cx="942279" cy="9422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Demand Pipeline</a:t>
          </a:r>
          <a:endParaRPr lang="en-US" sz="1000" b="1" kern="1200" dirty="0"/>
        </a:p>
      </dsp:txBody>
      <dsp:txXfrm>
        <a:off x="1909712" y="2739104"/>
        <a:ext cx="666291" cy="666291"/>
      </dsp:txXfrm>
    </dsp:sp>
    <dsp:sp modelId="{547E0770-5C52-4AF6-ADF0-EC95EBA52BCD}">
      <dsp:nvSpPr>
        <dsp:cNvPr id="0" name=""/>
        <dsp:cNvSpPr/>
      </dsp:nvSpPr>
      <dsp:spPr>
        <a:xfrm rot="7560000">
          <a:off x="1179185" y="2478373"/>
          <a:ext cx="160071" cy="173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10800000">
        <a:off x="1217309" y="2493700"/>
        <a:ext cx="112050" cy="104258"/>
      </dsp:txXfrm>
    </dsp:sp>
    <dsp:sp modelId="{698A59C3-F280-452B-ADC1-31320ABAA8B4}">
      <dsp:nvSpPr>
        <dsp:cNvPr id="0" name=""/>
        <dsp:cNvSpPr/>
      </dsp:nvSpPr>
      <dsp:spPr>
        <a:xfrm>
          <a:off x="419727" y="2601110"/>
          <a:ext cx="942279" cy="9422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Foundation</a:t>
          </a:r>
          <a:endParaRPr lang="en-US" sz="1000" b="1" kern="1200" dirty="0"/>
        </a:p>
      </dsp:txBody>
      <dsp:txXfrm>
        <a:off x="557721" y="2739104"/>
        <a:ext cx="666291" cy="666291"/>
      </dsp:txXfrm>
    </dsp:sp>
    <dsp:sp modelId="{C2F4F21B-810D-4835-9DF5-C1A2325CB760}">
      <dsp:nvSpPr>
        <dsp:cNvPr id="0" name=""/>
        <dsp:cNvSpPr/>
      </dsp:nvSpPr>
      <dsp:spPr>
        <a:xfrm rot="11880000">
          <a:off x="989052" y="1893203"/>
          <a:ext cx="160071" cy="173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10800000">
        <a:off x="1035898" y="1935375"/>
        <a:ext cx="112050" cy="104258"/>
      </dsp:txXfrm>
    </dsp:sp>
    <dsp:sp modelId="{011D764A-433A-455A-9188-4239BF0BB6C2}">
      <dsp:nvSpPr>
        <dsp:cNvPr id="0" name=""/>
        <dsp:cNvSpPr/>
      </dsp:nvSpPr>
      <dsp:spPr>
        <a:xfrm>
          <a:off x="1939" y="1315290"/>
          <a:ext cx="942279" cy="9422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People</a:t>
          </a:r>
          <a:endParaRPr lang="en-US" sz="800" b="1" kern="1200" dirty="0"/>
        </a:p>
      </dsp:txBody>
      <dsp:txXfrm>
        <a:off x="139933" y="1453284"/>
        <a:ext cx="666291" cy="666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68B7F-FF4B-4F4A-87C7-ED68FDA65DA3}">
      <dsp:nvSpPr>
        <dsp:cNvPr id="0" name=""/>
        <dsp:cNvSpPr/>
      </dsp:nvSpPr>
      <dsp:spPr>
        <a:xfrm rot="5400000">
          <a:off x="5661411" y="-2445833"/>
          <a:ext cx="556609" cy="55903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E2E encryption of sensitive data elements</a:t>
          </a:r>
          <a:endParaRPr lang="en-US" sz="900" kern="1200" dirty="0"/>
        </a:p>
        <a:p>
          <a:pPr marL="57150" lvl="1" indent="-57150" algn="l" defTabSz="400050">
            <a:lnSpc>
              <a:spcPct val="90000"/>
            </a:lnSpc>
            <a:spcBef>
              <a:spcPct val="0"/>
            </a:spcBef>
            <a:spcAft>
              <a:spcPct val="15000"/>
            </a:spcAft>
            <a:buChar char="••"/>
          </a:pPr>
          <a:r>
            <a:rPr lang="en-US" sz="900" kern="1200" dirty="0" smtClean="0"/>
            <a:t>Client credentials (client-id and client-secret ) used to validate and generate Authorization tokens</a:t>
          </a:r>
          <a:endParaRPr lang="en-US" sz="900" kern="1200" dirty="0"/>
        </a:p>
      </dsp:txBody>
      <dsp:txXfrm rot="-5400000">
        <a:off x="3144556" y="98193"/>
        <a:ext cx="5563150" cy="502267"/>
      </dsp:txXfrm>
    </dsp:sp>
    <dsp:sp modelId="{E96E2225-9714-4530-8854-85183418748D}">
      <dsp:nvSpPr>
        <dsp:cNvPr id="0" name=""/>
        <dsp:cNvSpPr/>
      </dsp:nvSpPr>
      <dsp:spPr>
        <a:xfrm>
          <a:off x="0" y="1446"/>
          <a:ext cx="3144555" cy="6957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Client-side</a:t>
          </a:r>
          <a:endParaRPr lang="en-US" sz="2100" kern="1200" dirty="0"/>
        </a:p>
      </dsp:txBody>
      <dsp:txXfrm>
        <a:off x="33964" y="35410"/>
        <a:ext cx="3076627" cy="627833"/>
      </dsp:txXfrm>
    </dsp:sp>
    <dsp:sp modelId="{668C0614-F302-4E99-A565-BB670A41F539}">
      <dsp:nvSpPr>
        <dsp:cNvPr id="0" name=""/>
        <dsp:cNvSpPr/>
      </dsp:nvSpPr>
      <dsp:spPr>
        <a:xfrm rot="5400000">
          <a:off x="5661411" y="-1715283"/>
          <a:ext cx="556609" cy="55903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Protection against Distributed Denial of Service</a:t>
          </a:r>
          <a:endParaRPr lang="en-US" sz="900" kern="1200" dirty="0"/>
        </a:p>
      </dsp:txBody>
      <dsp:txXfrm rot="-5400000">
        <a:off x="3144556" y="828743"/>
        <a:ext cx="5563150" cy="502267"/>
      </dsp:txXfrm>
    </dsp:sp>
    <dsp:sp modelId="{9110F648-040F-424D-ACCB-254B1EE36EAF}">
      <dsp:nvSpPr>
        <dsp:cNvPr id="0" name=""/>
        <dsp:cNvSpPr/>
      </dsp:nvSpPr>
      <dsp:spPr>
        <a:xfrm>
          <a:off x="0" y="731996"/>
          <a:ext cx="3144555" cy="6957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Akamai</a:t>
          </a:r>
          <a:endParaRPr lang="en-US" sz="2100" kern="1200" dirty="0"/>
        </a:p>
      </dsp:txBody>
      <dsp:txXfrm>
        <a:off x="33964" y="765960"/>
        <a:ext cx="3076627" cy="627833"/>
      </dsp:txXfrm>
    </dsp:sp>
    <dsp:sp modelId="{47A71517-6750-45C6-BFA6-DDB328D0143A}">
      <dsp:nvSpPr>
        <dsp:cNvPr id="0" name=""/>
        <dsp:cNvSpPr/>
      </dsp:nvSpPr>
      <dsp:spPr>
        <a:xfrm rot="5400000">
          <a:off x="5606118" y="-984733"/>
          <a:ext cx="667196" cy="55903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External API Gateway to act as proxy for all incoming requests from external clients and protect against denial of service attacks</a:t>
          </a:r>
          <a:endParaRPr lang="en-US" sz="900" kern="1200" dirty="0"/>
        </a:p>
        <a:p>
          <a:pPr marL="57150" lvl="1" indent="-57150" algn="l" defTabSz="400050">
            <a:lnSpc>
              <a:spcPct val="90000"/>
            </a:lnSpc>
            <a:spcBef>
              <a:spcPct val="0"/>
            </a:spcBef>
            <a:spcAft>
              <a:spcPct val="15000"/>
            </a:spcAft>
            <a:buChar char="••"/>
          </a:pPr>
          <a:r>
            <a:rPr lang="en-US" sz="900" kern="1200" dirty="0" smtClean="0"/>
            <a:t>Generate and validate Authorization tokens based on client id and client secret for 2-legged OAuth and additionally with Login API for 3-legged OAuth</a:t>
          </a:r>
          <a:endParaRPr lang="en-US" sz="900" kern="1200" dirty="0"/>
        </a:p>
        <a:p>
          <a:pPr marL="57150" lvl="1" indent="-57150" algn="l" defTabSz="400050">
            <a:lnSpc>
              <a:spcPct val="90000"/>
            </a:lnSpc>
            <a:spcBef>
              <a:spcPct val="0"/>
            </a:spcBef>
            <a:spcAft>
              <a:spcPct val="15000"/>
            </a:spcAft>
            <a:buChar char="••"/>
          </a:pPr>
          <a:r>
            <a:rPr lang="en-US" sz="900" kern="1200" dirty="0" smtClean="0"/>
            <a:t>Security controls such as rate limiting, XSS, etc.</a:t>
          </a:r>
          <a:endParaRPr lang="en-US" sz="900" kern="1200" dirty="0"/>
        </a:p>
      </dsp:txBody>
      <dsp:txXfrm rot="-5400000">
        <a:off x="3144556" y="1509399"/>
        <a:ext cx="5557751" cy="602056"/>
      </dsp:txXfrm>
    </dsp:sp>
    <dsp:sp modelId="{D5F917CD-CD6D-4B28-B436-CA18F479470D}">
      <dsp:nvSpPr>
        <dsp:cNvPr id="0" name=""/>
        <dsp:cNvSpPr/>
      </dsp:nvSpPr>
      <dsp:spPr>
        <a:xfrm>
          <a:off x="0" y="1462546"/>
          <a:ext cx="3144555" cy="6957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API Gateway</a:t>
          </a:r>
          <a:endParaRPr lang="en-US" sz="2100" kern="1200" dirty="0"/>
        </a:p>
      </dsp:txBody>
      <dsp:txXfrm>
        <a:off x="33964" y="1496510"/>
        <a:ext cx="3076627" cy="627833"/>
      </dsp:txXfrm>
    </dsp:sp>
    <dsp:sp modelId="{AA4E65F5-E622-473E-8AEB-A22C9B130B42}">
      <dsp:nvSpPr>
        <dsp:cNvPr id="0" name=""/>
        <dsp:cNvSpPr/>
      </dsp:nvSpPr>
      <dsp:spPr>
        <a:xfrm rot="5400000">
          <a:off x="5661411" y="-254184"/>
          <a:ext cx="556609" cy="55903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OWASP security controls</a:t>
          </a:r>
          <a:endParaRPr lang="en-US" sz="900" kern="1200" dirty="0"/>
        </a:p>
        <a:p>
          <a:pPr marL="57150" lvl="1" indent="-57150" algn="l" defTabSz="400050">
            <a:lnSpc>
              <a:spcPct val="90000"/>
            </a:lnSpc>
            <a:spcBef>
              <a:spcPct val="0"/>
            </a:spcBef>
            <a:spcAft>
              <a:spcPct val="15000"/>
            </a:spcAft>
            <a:buChar char="••"/>
          </a:pPr>
          <a:r>
            <a:rPr lang="en-US" sz="900" kern="1200" dirty="0" smtClean="0"/>
            <a:t>Session Management, Sequence protection</a:t>
          </a:r>
          <a:endParaRPr lang="en-US" sz="900" kern="1200" dirty="0"/>
        </a:p>
        <a:p>
          <a:pPr marL="57150" lvl="1" indent="-57150" algn="l" defTabSz="400050">
            <a:lnSpc>
              <a:spcPct val="90000"/>
            </a:lnSpc>
            <a:spcBef>
              <a:spcPct val="0"/>
            </a:spcBef>
            <a:spcAft>
              <a:spcPct val="15000"/>
            </a:spcAft>
            <a:buChar char="••"/>
          </a:pPr>
          <a:r>
            <a:rPr lang="en-US" sz="900" kern="1200" dirty="0" smtClean="0"/>
            <a:t>Role based access control, MFA Interdiction</a:t>
          </a:r>
          <a:endParaRPr lang="en-US" sz="900" kern="1200" dirty="0"/>
        </a:p>
      </dsp:txBody>
      <dsp:txXfrm rot="-5400000">
        <a:off x="3144556" y="2289842"/>
        <a:ext cx="5563150" cy="502267"/>
      </dsp:txXfrm>
    </dsp:sp>
    <dsp:sp modelId="{67E480DA-E36A-497C-9F88-0A7CA7D85FD0}">
      <dsp:nvSpPr>
        <dsp:cNvPr id="0" name=""/>
        <dsp:cNvSpPr/>
      </dsp:nvSpPr>
      <dsp:spPr>
        <a:xfrm>
          <a:off x="0" y="2193095"/>
          <a:ext cx="3144555" cy="6957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smtClean="0"/>
            <a:t>Platform Security Gateway</a:t>
          </a:r>
          <a:endParaRPr lang="en-US" sz="2100" kern="1200" dirty="0"/>
        </a:p>
      </dsp:txBody>
      <dsp:txXfrm>
        <a:off x="33964" y="2227059"/>
        <a:ext cx="3076627" cy="62783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8587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49907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808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77034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1C9FEE-057E-4068-9298-9299AABF3381}"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10530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C9FEE-057E-4068-9298-9299AABF3381}"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12441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C9FEE-057E-4068-9298-9299AABF3381}" type="datetimeFigureOut">
              <a:rPr lang="en-US" smtClean="0"/>
              <a:t>11/24/2017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49398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C9FEE-057E-4068-9298-9299AABF3381}" type="datetimeFigureOut">
              <a:rPr lang="en-US" smtClean="0"/>
              <a:t>11/24/2017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853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C9FEE-057E-4068-9298-9299AABF3381}" type="datetimeFigureOut">
              <a:rPr lang="en-US" smtClean="0"/>
              <a:t>11/24/2017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180897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C9FEE-057E-4068-9298-9299AABF3381}"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34234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C9FEE-057E-4068-9298-9299AABF3381}"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1452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C9FEE-057E-4068-9298-9299AABF3381}" type="datetimeFigureOut">
              <a:rPr lang="en-US" smtClean="0"/>
              <a:t>11/24/2017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31820-40EB-4752-BF5C-5CDC15760999}" type="slidenum">
              <a:rPr lang="en-US" smtClean="0"/>
              <a:t>‹#›</a:t>
            </a:fld>
            <a:endParaRPr lang="en-US"/>
          </a:p>
        </p:txBody>
      </p:sp>
    </p:spTree>
    <p:extLst>
      <p:ext uri="{BB962C8B-B14F-4D97-AF65-F5344CB8AC3E}">
        <p14:creationId xmlns:p14="http://schemas.microsoft.com/office/powerpoint/2010/main" val="323192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 Id="rId9"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normAutofit fontScale="90000"/>
          </a:bodyPr>
          <a:lstStyle/>
          <a:p>
            <a:r>
              <a:rPr lang="en-US" dirty="0"/>
              <a:t/>
            </a:r>
            <a:br>
              <a:rPr lang="en-US" dirty="0"/>
            </a:br>
            <a:r>
              <a:rPr lang="en-US" dirty="0"/>
              <a:t/>
            </a:r>
            <a:br>
              <a:rPr lang="en-US" dirty="0"/>
            </a:br>
            <a:endParaRPr lang="en-US" altLang="en-US" dirty="0" smtClean="0">
              <a:cs typeface="Geneva" pitchFamily="34" charset="0"/>
            </a:endParaRPr>
          </a:p>
        </p:txBody>
      </p:sp>
      <p:sp>
        <p:nvSpPr>
          <p:cNvPr id="14339" name="Subtitle 2"/>
          <p:cNvSpPr>
            <a:spLocks noGrp="1"/>
          </p:cNvSpPr>
          <p:nvPr>
            <p:ph type="subTitle" sz="quarter" idx="1"/>
          </p:nvPr>
        </p:nvSpPr>
        <p:spPr/>
        <p:txBody>
          <a:bodyPr/>
          <a:lstStyle/>
          <a:p>
            <a:pPr>
              <a:defRPr/>
            </a:pPr>
            <a:r>
              <a:rPr lang="en-US" altLang="en-US" dirty="0" smtClean="0">
                <a:cs typeface="Geneva" pitchFamily="34" charset="0"/>
              </a:rPr>
              <a:t>NextGen </a:t>
            </a:r>
            <a:r>
              <a:rPr lang="en-US" dirty="0" smtClean="0"/>
              <a:t>Architecture</a:t>
            </a:r>
          </a:p>
        </p:txBody>
      </p:sp>
    </p:spTree>
    <p:extLst>
      <p:ext uri="{BB962C8B-B14F-4D97-AF65-F5344CB8AC3E}">
        <p14:creationId xmlns:p14="http://schemas.microsoft.com/office/powerpoint/2010/main" val="3478250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p:txBody>
          <a:bodyPr/>
          <a:lstStyle/>
          <a:p>
            <a:pPr eaLnBrk="1" hangingPunct="1">
              <a:defRPr/>
            </a:pPr>
            <a:r>
              <a:rPr lang="en-US" dirty="0" smtClean="0"/>
              <a:t>API </a:t>
            </a:r>
            <a:r>
              <a:rPr lang="en-US" dirty="0"/>
              <a:t>Management Portal</a:t>
            </a:r>
            <a:endParaRPr lang="en-US" dirty="0">
              <a:solidFill>
                <a:srgbClr val="000066"/>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45" t="4383" r="1496" b="13192"/>
          <a:stretch/>
        </p:blipFill>
        <p:spPr bwMode="auto">
          <a:xfrm>
            <a:off x="619431" y="712712"/>
            <a:ext cx="7460157" cy="5614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0327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544439472"/>
              </p:ext>
            </p:extLst>
          </p:nvPr>
        </p:nvGraphicFramePr>
        <p:xfrm>
          <a:off x="155123" y="833664"/>
          <a:ext cx="8734877" cy="2890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22474579"/>
              </p:ext>
            </p:extLst>
          </p:nvPr>
        </p:nvGraphicFramePr>
        <p:xfrm>
          <a:off x="245629" y="3895009"/>
          <a:ext cx="8672159" cy="2504440"/>
        </p:xfrm>
        <a:graphic>
          <a:graphicData uri="http://schemas.openxmlformats.org/drawingml/2006/table">
            <a:tbl>
              <a:tblPr firstRow="1" bandRow="1">
                <a:tableStyleId>{5C22544A-7EE6-4342-B048-85BDC9FD1C3A}</a:tableStyleId>
              </a:tblPr>
              <a:tblGrid>
                <a:gridCol w="2074302"/>
                <a:gridCol w="2012978"/>
                <a:gridCol w="4584879"/>
              </a:tblGrid>
              <a:tr h="370840">
                <a:tc>
                  <a:txBody>
                    <a:bodyPr/>
                    <a:lstStyle/>
                    <a:p>
                      <a:r>
                        <a:rPr lang="en-US" sz="1100" dirty="0" smtClean="0"/>
                        <a:t>From</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To</a:t>
                      </a:r>
                    </a:p>
                  </a:txBody>
                  <a:tcPr/>
                </a:tc>
                <a:tc>
                  <a:txBody>
                    <a:bodyPr/>
                    <a:lstStyle/>
                    <a:p>
                      <a:r>
                        <a:rPr lang="en-US" sz="1100" dirty="0" smtClean="0"/>
                        <a:t>Authentication/Authorization Implementation</a:t>
                      </a:r>
                      <a:endParaRPr lang="en-US" sz="1100" dirty="0"/>
                    </a:p>
                  </a:txBody>
                  <a:tcPr/>
                </a:tc>
              </a:tr>
              <a:tr h="370840">
                <a:tc>
                  <a:txBody>
                    <a:bodyPr/>
                    <a:lstStyle/>
                    <a:p>
                      <a:r>
                        <a:rPr lang="en-US" sz="1100" dirty="0" smtClean="0"/>
                        <a:t>Client</a:t>
                      </a:r>
                      <a:endParaRPr lang="en-US" sz="1100" dirty="0"/>
                    </a:p>
                  </a:txBody>
                  <a:tcPr/>
                </a:tc>
                <a:tc>
                  <a:txBody>
                    <a:bodyPr/>
                    <a:lstStyle/>
                    <a:p>
                      <a:r>
                        <a:rPr lang="en-US" sz="1100" dirty="0" smtClean="0"/>
                        <a:t>API</a:t>
                      </a:r>
                      <a:r>
                        <a:rPr lang="en-US" sz="1100" baseline="0" dirty="0" smtClean="0"/>
                        <a:t> Gateway</a:t>
                      </a:r>
                      <a:endParaRPr lang="en-US" sz="1100" dirty="0"/>
                    </a:p>
                  </a:txBody>
                  <a:tcPr/>
                </a:tc>
                <a:tc>
                  <a:txBody>
                    <a:bodyPr/>
                    <a:lstStyle/>
                    <a:p>
                      <a:r>
                        <a:rPr lang="en-US" sz="1100" dirty="0" smtClean="0"/>
                        <a:t>Client credentials validation (ClientID </a:t>
                      </a:r>
                      <a:r>
                        <a:rPr lang="en-US" sz="1100" baseline="0" dirty="0" smtClean="0"/>
                        <a:t>as request header)</a:t>
                      </a:r>
                      <a:endParaRPr lang="en-US" sz="1100" dirty="0"/>
                    </a:p>
                  </a:txBody>
                  <a:tcPr/>
                </a:tc>
              </a:tr>
              <a:tr h="370840">
                <a:tc>
                  <a:txBody>
                    <a:bodyPr/>
                    <a:lstStyle/>
                    <a:p>
                      <a:r>
                        <a:rPr lang="en-US" sz="1100" dirty="0" smtClean="0"/>
                        <a:t>API Gateway</a:t>
                      </a:r>
                      <a:endParaRPr lang="en-US" sz="1100" dirty="0"/>
                    </a:p>
                  </a:txBody>
                  <a:tcPr/>
                </a:tc>
                <a:tc>
                  <a:txBody>
                    <a:bodyPr/>
                    <a:lstStyle/>
                    <a:p>
                      <a:r>
                        <a:rPr lang="en-US" sz="1100" dirty="0" smtClean="0"/>
                        <a:t>PSG</a:t>
                      </a:r>
                      <a:endParaRPr lang="en-US" sz="1100" dirty="0"/>
                    </a:p>
                  </a:txBody>
                  <a:tcPr/>
                </a:tc>
                <a:tc>
                  <a:txBody>
                    <a:bodyPr/>
                    <a:lstStyle/>
                    <a:p>
                      <a:r>
                        <a:rPr lang="en-US" sz="1100" dirty="0" smtClean="0"/>
                        <a:t>Server-server authentication via 2-way SSL</a:t>
                      </a:r>
                      <a:endParaRPr lang="en-US" sz="1100" dirty="0"/>
                    </a:p>
                  </a:txBody>
                  <a:tcPr/>
                </a:tc>
              </a:tr>
              <a:tr h="370840">
                <a:tc>
                  <a:txBody>
                    <a:bodyPr/>
                    <a:lstStyle/>
                    <a:p>
                      <a:r>
                        <a:rPr lang="en-US" sz="1100" dirty="0" smtClean="0"/>
                        <a:t>PSG</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API</a:t>
                      </a:r>
                      <a:endParaRPr lang="en-US" sz="1100" dirty="0"/>
                    </a:p>
                  </a:txBody>
                  <a:tcPr/>
                </a:tc>
                <a:tc>
                  <a:txBody>
                    <a:bodyPr/>
                    <a:lstStyle/>
                    <a:p>
                      <a:r>
                        <a:rPr lang="en-US" sz="1100" dirty="0" smtClean="0"/>
                        <a:t>Server-server authentication via 2-way SSL</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API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API via API Gateway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Client credentials validation (ClientID </a:t>
                      </a:r>
                      <a:r>
                        <a:rPr lang="en-US" sz="1100" baseline="0" dirty="0" smtClean="0"/>
                        <a:t>as request header)</a:t>
                      </a: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Requests</a:t>
                      </a:r>
                      <a:r>
                        <a:rPr lang="en-US" sz="1100" baseline="0" dirty="0" smtClean="0"/>
                        <a:t> routed via API Gateway passing different </a:t>
                      </a:r>
                      <a:r>
                        <a:rPr lang="en-US" sz="1100" dirty="0" smtClean="0"/>
                        <a:t>client credentials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API, </a:t>
                      </a:r>
                      <a:r>
                        <a:rPr lang="en-US" sz="1100" baseline="0" dirty="0" smtClean="0"/>
                        <a:t>PSG</a:t>
                      </a:r>
                      <a:endParaRPr lang="en-US" sz="11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GemFire Cache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Server-server authentication via 2-way SSL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err="1" smtClean="0"/>
                        <a:t>UserID</a:t>
                      </a:r>
                      <a:r>
                        <a:rPr lang="en-US" sz="1100" baseline="0" dirty="0" smtClean="0"/>
                        <a:t>/password based authentication with role based authorization</a:t>
                      </a:r>
                      <a:endParaRPr lang="en-US" sz="1100" dirty="0" smtClean="0"/>
                    </a:p>
                  </a:txBody>
                  <a:tcPr/>
                </a:tc>
              </a:tr>
            </a:tbl>
          </a:graphicData>
        </a:graphic>
      </p:graphicFrame>
      <p:sp>
        <p:nvSpPr>
          <p:cNvPr id="3" name="Title 2"/>
          <p:cNvSpPr>
            <a:spLocks noGrp="1"/>
          </p:cNvSpPr>
          <p:nvPr>
            <p:ph type="title"/>
          </p:nvPr>
        </p:nvSpPr>
        <p:spPr>
          <a:xfrm>
            <a:off x="457200" y="0"/>
            <a:ext cx="8229600" cy="1143000"/>
          </a:xfrm>
        </p:spPr>
        <p:txBody>
          <a:bodyPr/>
          <a:lstStyle/>
          <a:p>
            <a:r>
              <a:rPr lang="en-US" dirty="0" smtClean="0"/>
              <a:t>API Security</a:t>
            </a:r>
            <a:endParaRPr lang="en-US" dirty="0"/>
          </a:p>
        </p:txBody>
      </p:sp>
    </p:spTree>
    <p:extLst>
      <p:ext uri="{BB962C8B-B14F-4D97-AF65-F5344CB8AC3E}">
        <p14:creationId xmlns:p14="http://schemas.microsoft.com/office/powerpoint/2010/main" val="64166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Consumer API: Non-PaaS (BW 5.11) – 1.0</a:t>
            </a:r>
            <a:endParaRPr lang="en-US" dirty="0"/>
          </a:p>
        </p:txBody>
      </p:sp>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7" y="5844205"/>
            <a:ext cx="7489825"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6905766" y="789087"/>
            <a:ext cx="2085833" cy="5216813"/>
          </a:xfrm>
          <a:prstGeom prst="rect">
            <a:avLst/>
          </a:prstGeom>
          <a:noFill/>
        </p:spPr>
        <p:txBody>
          <a:bodyPr wrap="square" rtlCol="0">
            <a:spAutoFit/>
          </a:bodyPr>
          <a:lstStyle/>
          <a:p>
            <a:r>
              <a:rPr lang="en-US" sz="900" b="1" dirty="0" smtClean="0"/>
              <a:t>API Mediation</a:t>
            </a:r>
          </a:p>
          <a:p>
            <a:r>
              <a:rPr lang="en-US" sz="900" dirty="0" smtClean="0"/>
              <a:t>Provides consolidated API Endpoint across APIs.</a:t>
            </a:r>
          </a:p>
          <a:p>
            <a:endParaRPr lang="en-US" sz="900" dirty="0"/>
          </a:p>
          <a:p>
            <a:r>
              <a:rPr lang="en-US" sz="900" b="1" dirty="0" smtClean="0"/>
              <a:t>Consumer API Framework</a:t>
            </a:r>
          </a:p>
          <a:p>
            <a:r>
              <a:rPr lang="en-US" sz="900" dirty="0" smtClean="0"/>
              <a:t>Reusable resources and utility processes required to implement Consumer APIs</a:t>
            </a:r>
          </a:p>
          <a:p>
            <a:endParaRPr lang="en-US" sz="900" dirty="0"/>
          </a:p>
          <a:p>
            <a:r>
              <a:rPr lang="en-US" sz="900" b="1" dirty="0" smtClean="0"/>
              <a:t>Consumer API Implementation</a:t>
            </a:r>
          </a:p>
          <a:p>
            <a:r>
              <a:rPr lang="en-US" sz="900" dirty="0" smtClean="0"/>
              <a:t>Consumer API is implemented in this layer.</a:t>
            </a:r>
          </a:p>
          <a:p>
            <a:endParaRPr lang="en-US" sz="900" dirty="0"/>
          </a:p>
          <a:p>
            <a:r>
              <a:rPr lang="en-US" sz="900" b="1" dirty="0" smtClean="0"/>
              <a:t>Interface Dispatcher</a:t>
            </a:r>
          </a:p>
          <a:p>
            <a:r>
              <a:rPr lang="en-US" sz="900" dirty="0" smtClean="0"/>
              <a:t>Manages JMS Connections and decouple API Implementations getting impacted by deployment time changes.</a:t>
            </a:r>
          </a:p>
          <a:p>
            <a:endParaRPr lang="en-US" sz="900" dirty="0"/>
          </a:p>
          <a:p>
            <a:r>
              <a:rPr lang="en-US" sz="900" b="1" dirty="0" smtClean="0"/>
              <a:t>Logger API</a:t>
            </a:r>
          </a:p>
          <a:p>
            <a:r>
              <a:rPr lang="en-US" sz="900" dirty="0" smtClean="0"/>
              <a:t>Exposes JMS logging Capabilities.</a:t>
            </a:r>
          </a:p>
          <a:p>
            <a:endParaRPr lang="en-US" sz="900" dirty="0"/>
          </a:p>
          <a:p>
            <a:r>
              <a:rPr lang="en-US" sz="900" b="1" dirty="0" smtClean="0"/>
              <a:t>Event Cloud Dispatcher</a:t>
            </a:r>
          </a:p>
          <a:p>
            <a:r>
              <a:rPr lang="en-US" sz="900" dirty="0" smtClean="0"/>
              <a:t>Converts Messages into Raw Events and publishes to Event Cloud infrastructure.</a:t>
            </a:r>
          </a:p>
          <a:p>
            <a:endParaRPr lang="en-US" sz="900" dirty="0"/>
          </a:p>
          <a:p>
            <a:r>
              <a:rPr lang="en-US" sz="900" b="1" dirty="0" smtClean="0"/>
              <a:t>ESB Provider Services</a:t>
            </a:r>
          </a:p>
          <a:p>
            <a:r>
              <a:rPr lang="en-US" sz="900" dirty="0" smtClean="0"/>
              <a:t>Exposes Provider operations to API</a:t>
            </a:r>
          </a:p>
          <a:p>
            <a:endParaRPr lang="en-US" sz="900" dirty="0"/>
          </a:p>
          <a:p>
            <a:r>
              <a:rPr lang="en-US" sz="900" b="1" dirty="0" smtClean="0"/>
              <a:t>ESB Consumer Services</a:t>
            </a:r>
          </a:p>
          <a:p>
            <a:r>
              <a:rPr lang="en-US" sz="900" dirty="0" smtClean="0"/>
              <a:t>Used for existing Non-</a:t>
            </a:r>
            <a:r>
              <a:rPr lang="en-US" sz="900" dirty="0" err="1" smtClean="0"/>
              <a:t>NextGen</a:t>
            </a:r>
            <a:r>
              <a:rPr lang="en-US" sz="900" dirty="0" smtClean="0"/>
              <a:t> Clients and for co-existence</a:t>
            </a:r>
          </a:p>
          <a:p>
            <a:endParaRPr lang="en-US" sz="900" dirty="0"/>
          </a:p>
          <a:p>
            <a:r>
              <a:rPr lang="en-US" sz="900" b="1" dirty="0" smtClean="0"/>
              <a:t>Host Mediation</a:t>
            </a:r>
          </a:p>
          <a:p>
            <a:r>
              <a:rPr lang="en-US" sz="900" dirty="0" smtClean="0"/>
              <a:t>Converts MQ calls to API calls</a:t>
            </a:r>
            <a:endParaRPr lang="en-US" sz="9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53" y="1066801"/>
            <a:ext cx="6496447" cy="4648199"/>
          </a:xfrm>
          <a:prstGeom prst="rect">
            <a:avLst/>
          </a:prstGeom>
        </p:spPr>
      </p:pic>
    </p:spTree>
    <p:extLst>
      <p:ext uri="{BB962C8B-B14F-4D97-AF65-F5344CB8AC3E}">
        <p14:creationId xmlns:p14="http://schemas.microsoft.com/office/powerpoint/2010/main" val="2751056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Consumer API: PaaS (BW CE for PCF) – 2.0</a:t>
            </a:r>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330"/>
          <a:stretch/>
        </p:blipFill>
        <p:spPr bwMode="auto">
          <a:xfrm>
            <a:off x="286602" y="888921"/>
            <a:ext cx="6495198" cy="47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7" y="5844205"/>
            <a:ext cx="7489825"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905766" y="837486"/>
            <a:ext cx="2085833" cy="5078313"/>
          </a:xfrm>
          <a:prstGeom prst="rect">
            <a:avLst/>
          </a:prstGeom>
          <a:noFill/>
        </p:spPr>
        <p:txBody>
          <a:bodyPr wrap="square" rtlCol="0">
            <a:spAutoFit/>
          </a:bodyPr>
          <a:lstStyle/>
          <a:p>
            <a:r>
              <a:rPr lang="en-US" sz="900" b="1" dirty="0" smtClean="0"/>
              <a:t>PCF Router</a:t>
            </a:r>
          </a:p>
          <a:p>
            <a:r>
              <a:rPr lang="en-US" sz="900" dirty="0" smtClean="0"/>
              <a:t>Provides consolidated API Endpoint across APIs and routes calls to specific API Endpoints.</a:t>
            </a:r>
          </a:p>
          <a:p>
            <a:endParaRPr lang="en-US" sz="900" dirty="0"/>
          </a:p>
          <a:p>
            <a:r>
              <a:rPr lang="en-US" sz="900" b="1" dirty="0" smtClean="0"/>
              <a:t>Consumer API Framework</a:t>
            </a:r>
          </a:p>
          <a:p>
            <a:r>
              <a:rPr lang="en-US" sz="900" dirty="0" smtClean="0"/>
              <a:t>Reusable resources and utility processes required to implement APIs using Tibco BW Container Edition.</a:t>
            </a:r>
          </a:p>
          <a:p>
            <a:endParaRPr lang="en-US" sz="900" dirty="0"/>
          </a:p>
          <a:p>
            <a:r>
              <a:rPr lang="en-US" sz="900" b="1" dirty="0" smtClean="0"/>
              <a:t>Consumer API Implementation</a:t>
            </a:r>
          </a:p>
          <a:p>
            <a:r>
              <a:rPr lang="en-US" sz="900" dirty="0" smtClean="0"/>
              <a:t>API is implemented in this layer.</a:t>
            </a:r>
          </a:p>
          <a:p>
            <a:endParaRPr lang="en-US" sz="900" dirty="0"/>
          </a:p>
          <a:p>
            <a:r>
              <a:rPr lang="en-US" sz="900" b="1" dirty="0" smtClean="0"/>
              <a:t>Interface Dispatcher</a:t>
            </a:r>
          </a:p>
          <a:p>
            <a:r>
              <a:rPr lang="en-US" sz="900" dirty="0" smtClean="0"/>
              <a:t>Manages JMS Connections. </a:t>
            </a:r>
          </a:p>
          <a:p>
            <a:endParaRPr lang="en-US" sz="900" dirty="0"/>
          </a:p>
          <a:p>
            <a:r>
              <a:rPr lang="en-US" sz="900" b="1" dirty="0" smtClean="0"/>
              <a:t>Logger API</a:t>
            </a:r>
          </a:p>
          <a:p>
            <a:r>
              <a:rPr lang="en-US" sz="900" dirty="0" smtClean="0"/>
              <a:t>Exposes JMS logging Capabilities</a:t>
            </a:r>
          </a:p>
          <a:p>
            <a:endParaRPr lang="en-US" sz="900" dirty="0"/>
          </a:p>
          <a:p>
            <a:r>
              <a:rPr lang="en-US" sz="900" b="1" dirty="0" smtClean="0"/>
              <a:t>Event Cloud Dispatcher</a:t>
            </a:r>
          </a:p>
          <a:p>
            <a:r>
              <a:rPr lang="en-US" sz="900" dirty="0" smtClean="0"/>
              <a:t>Converts Messages into Raw Events and publishes to Event Cloud infrastructure</a:t>
            </a:r>
          </a:p>
          <a:p>
            <a:endParaRPr lang="en-US" sz="900" dirty="0"/>
          </a:p>
          <a:p>
            <a:r>
              <a:rPr lang="en-US" sz="900" b="1" dirty="0" smtClean="0"/>
              <a:t>ESB Provider Services</a:t>
            </a:r>
          </a:p>
          <a:p>
            <a:r>
              <a:rPr lang="en-US" sz="900" dirty="0" smtClean="0"/>
              <a:t>Exposes Provider operations to API. Some of the interfaces over TCP/IP may remain non-cloud.</a:t>
            </a:r>
          </a:p>
          <a:p>
            <a:endParaRPr lang="en-US" sz="900" dirty="0"/>
          </a:p>
          <a:p>
            <a:r>
              <a:rPr lang="en-US" sz="900" b="1" dirty="0" smtClean="0"/>
              <a:t>ESB Consumer Services</a:t>
            </a:r>
          </a:p>
          <a:p>
            <a:r>
              <a:rPr lang="en-US" sz="900" dirty="0" smtClean="0"/>
              <a:t>Used for existing Non-NextGen Clients and for co-existence. </a:t>
            </a:r>
          </a:p>
          <a:p>
            <a:endParaRPr lang="en-US" sz="900" dirty="0"/>
          </a:p>
          <a:p>
            <a:r>
              <a:rPr lang="en-US" sz="900" b="1" dirty="0" smtClean="0"/>
              <a:t>Host Mediation</a:t>
            </a:r>
          </a:p>
          <a:p>
            <a:r>
              <a:rPr lang="en-US" sz="900" dirty="0" smtClean="0"/>
              <a:t>Converts MQ calls to API calls</a:t>
            </a:r>
            <a:endParaRPr lang="en-US" sz="900" dirty="0"/>
          </a:p>
        </p:txBody>
      </p:sp>
    </p:spTree>
    <p:extLst>
      <p:ext uri="{BB962C8B-B14F-4D97-AF65-F5344CB8AC3E}">
        <p14:creationId xmlns:p14="http://schemas.microsoft.com/office/powerpoint/2010/main" val="979063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Consumer API: End-State - Operation Details</a:t>
            </a:r>
            <a:endParaRPr lang="en-US" dirty="0"/>
          </a:p>
        </p:txBody>
      </p:sp>
      <p:sp>
        <p:nvSpPr>
          <p:cNvPr id="46" name="Rounded Rectangle 45"/>
          <p:cNvSpPr/>
          <p:nvPr/>
        </p:nvSpPr>
        <p:spPr>
          <a:xfrm>
            <a:off x="815337" y="789583"/>
            <a:ext cx="6347463" cy="2587878"/>
          </a:xfrm>
          <a:prstGeom prst="roundRect">
            <a:avLst/>
          </a:prstGeom>
          <a:solidFill>
            <a:srgbClr val="9BBB59">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48" name="Rounded Rectangle 47"/>
          <p:cNvSpPr/>
          <p:nvPr/>
        </p:nvSpPr>
        <p:spPr>
          <a:xfrm>
            <a:off x="743375" y="3594755"/>
            <a:ext cx="3845545" cy="2733208"/>
          </a:xfrm>
          <a:prstGeom prst="roundRect">
            <a:avLst/>
          </a:prstGeom>
          <a:solidFill>
            <a:srgbClr val="9BBB59">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49" name="Rounded Rectangle 48"/>
          <p:cNvSpPr/>
          <p:nvPr/>
        </p:nvSpPr>
        <p:spPr>
          <a:xfrm>
            <a:off x="4845292" y="3594755"/>
            <a:ext cx="3886027" cy="2733208"/>
          </a:xfrm>
          <a:prstGeom prst="roundRect">
            <a:avLst/>
          </a:prstGeom>
          <a:solidFill>
            <a:srgbClr val="9BBB59">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aphicFrame>
        <p:nvGraphicFramePr>
          <p:cNvPr id="50" name="Chart 49"/>
          <p:cNvGraphicFramePr>
            <a:graphicFrameLocks/>
          </p:cNvGraphicFramePr>
          <p:nvPr>
            <p:extLst>
              <p:ext uri="{D42A27DB-BD31-4B8C-83A1-F6EECF244321}">
                <p14:modId xmlns:p14="http://schemas.microsoft.com/office/powerpoint/2010/main" val="173342301"/>
              </p:ext>
            </p:extLst>
          </p:nvPr>
        </p:nvGraphicFramePr>
        <p:xfrm>
          <a:off x="-2133600" y="3594755"/>
          <a:ext cx="8779542" cy="2815570"/>
        </p:xfrm>
        <a:graphic>
          <a:graphicData uri="http://schemas.openxmlformats.org/drawingml/2006/chart">
            <c:chart xmlns:c="http://schemas.openxmlformats.org/drawingml/2006/chart" xmlns:r="http://schemas.openxmlformats.org/officeDocument/2006/relationships" r:id="rId2"/>
          </a:graphicData>
        </a:graphic>
      </p:graphicFrame>
      <p:cxnSp>
        <p:nvCxnSpPr>
          <p:cNvPr id="51" name="Straight Connector 50"/>
          <p:cNvCxnSpPr/>
          <p:nvPr/>
        </p:nvCxnSpPr>
        <p:spPr>
          <a:xfrm>
            <a:off x="2326570" y="4616450"/>
            <a:ext cx="1583196" cy="287854"/>
          </a:xfrm>
          <a:prstGeom prst="line">
            <a:avLst/>
          </a:prstGeom>
          <a:noFill/>
          <a:ln w="9525" cap="flat" cmpd="sng" algn="ctr">
            <a:solidFill>
              <a:srgbClr val="4F81BD">
                <a:shade val="95000"/>
                <a:satMod val="105000"/>
              </a:srgbClr>
            </a:solidFill>
            <a:prstDash val="solid"/>
          </a:ln>
          <a:effectLst/>
        </p:spPr>
      </p:cxnSp>
      <p:cxnSp>
        <p:nvCxnSpPr>
          <p:cNvPr id="52" name="Straight Connector 51"/>
          <p:cNvCxnSpPr/>
          <p:nvPr/>
        </p:nvCxnSpPr>
        <p:spPr>
          <a:xfrm flipV="1">
            <a:off x="2326570" y="5897585"/>
            <a:ext cx="1223379" cy="215890"/>
          </a:xfrm>
          <a:prstGeom prst="line">
            <a:avLst/>
          </a:prstGeom>
          <a:noFill/>
          <a:ln w="9525" cap="flat" cmpd="sng" algn="ctr">
            <a:solidFill>
              <a:srgbClr val="4F81BD">
                <a:shade val="95000"/>
                <a:satMod val="105000"/>
              </a:srgbClr>
            </a:solidFill>
            <a:prstDash val="solid"/>
          </a:ln>
          <a:effectLst/>
        </p:spPr>
      </p:cxnSp>
      <p:graphicFrame>
        <p:nvGraphicFramePr>
          <p:cNvPr id="53" name="Chart 52"/>
          <p:cNvGraphicFramePr>
            <a:graphicFrameLocks/>
          </p:cNvGraphicFramePr>
          <p:nvPr>
            <p:extLst>
              <p:ext uri="{D42A27DB-BD31-4B8C-83A1-F6EECF244321}">
                <p14:modId xmlns:p14="http://schemas.microsoft.com/office/powerpoint/2010/main" val="469727793"/>
              </p:ext>
            </p:extLst>
          </p:nvPr>
        </p:nvGraphicFramePr>
        <p:xfrm>
          <a:off x="5205108" y="3410348"/>
          <a:ext cx="4282414" cy="28155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4" name="Chart 53"/>
          <p:cNvGraphicFramePr>
            <a:graphicFrameLocks/>
          </p:cNvGraphicFramePr>
          <p:nvPr>
            <p:extLst>
              <p:ext uri="{D42A27DB-BD31-4B8C-83A1-F6EECF244321}">
                <p14:modId xmlns:p14="http://schemas.microsoft.com/office/powerpoint/2010/main" val="4233344127"/>
              </p:ext>
            </p:extLst>
          </p:nvPr>
        </p:nvGraphicFramePr>
        <p:xfrm>
          <a:off x="6680359" y="3689207"/>
          <a:ext cx="2419772" cy="24242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5" name="Chart 54"/>
          <p:cNvGraphicFramePr>
            <a:graphicFrameLocks/>
          </p:cNvGraphicFramePr>
          <p:nvPr>
            <p:extLst>
              <p:ext uri="{D42A27DB-BD31-4B8C-83A1-F6EECF244321}">
                <p14:modId xmlns:p14="http://schemas.microsoft.com/office/powerpoint/2010/main" val="1027498513"/>
              </p:ext>
            </p:extLst>
          </p:nvPr>
        </p:nvGraphicFramePr>
        <p:xfrm>
          <a:off x="-623931" y="212472"/>
          <a:ext cx="8131871" cy="341145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6" name="Chart 55"/>
          <p:cNvGraphicFramePr>
            <a:graphicFrameLocks/>
          </p:cNvGraphicFramePr>
          <p:nvPr>
            <p:extLst>
              <p:ext uri="{D42A27DB-BD31-4B8C-83A1-F6EECF244321}">
                <p14:modId xmlns:p14="http://schemas.microsoft.com/office/powerpoint/2010/main" val="3980435871"/>
              </p:ext>
            </p:extLst>
          </p:nvPr>
        </p:nvGraphicFramePr>
        <p:xfrm>
          <a:off x="4810875" y="725913"/>
          <a:ext cx="2419772" cy="2424269"/>
        </p:xfrm>
        <a:graphic>
          <a:graphicData uri="http://schemas.openxmlformats.org/drawingml/2006/chart">
            <c:chart xmlns:c="http://schemas.openxmlformats.org/drawingml/2006/chart" xmlns:r="http://schemas.openxmlformats.org/officeDocument/2006/relationships" r:id="rId6"/>
          </a:graphicData>
        </a:graphic>
      </p:graphicFrame>
      <p:cxnSp>
        <p:nvCxnSpPr>
          <p:cNvPr id="57" name="Straight Connector 56"/>
          <p:cNvCxnSpPr/>
          <p:nvPr/>
        </p:nvCxnSpPr>
        <p:spPr>
          <a:xfrm>
            <a:off x="3733800" y="1295400"/>
            <a:ext cx="2286000" cy="533400"/>
          </a:xfrm>
          <a:prstGeom prst="line">
            <a:avLst/>
          </a:prstGeom>
          <a:noFill/>
          <a:ln w="9525" cap="flat" cmpd="sng" algn="ctr">
            <a:solidFill>
              <a:srgbClr val="4F81BD">
                <a:shade val="95000"/>
                <a:satMod val="105000"/>
              </a:srgbClr>
            </a:solidFill>
            <a:prstDash val="solid"/>
          </a:ln>
          <a:effectLst/>
        </p:spPr>
      </p:cxnSp>
      <p:cxnSp>
        <p:nvCxnSpPr>
          <p:cNvPr id="58" name="Straight Connector 57"/>
          <p:cNvCxnSpPr/>
          <p:nvPr/>
        </p:nvCxnSpPr>
        <p:spPr>
          <a:xfrm flipV="1">
            <a:off x="3549949" y="2934383"/>
            <a:ext cx="2374794" cy="359817"/>
          </a:xfrm>
          <a:prstGeom prst="line">
            <a:avLst/>
          </a:prstGeom>
          <a:noFill/>
          <a:ln w="9525" cap="flat" cmpd="sng" algn="ctr">
            <a:solidFill>
              <a:srgbClr val="4F81BD">
                <a:shade val="95000"/>
                <a:satMod val="105000"/>
              </a:srgbClr>
            </a:solidFill>
            <a:prstDash val="solid"/>
          </a:ln>
          <a:effectLst/>
        </p:spPr>
      </p:cxnSp>
      <p:graphicFrame>
        <p:nvGraphicFramePr>
          <p:cNvPr id="59" name="Chart 58"/>
          <p:cNvGraphicFramePr>
            <a:graphicFrameLocks/>
          </p:cNvGraphicFramePr>
          <p:nvPr>
            <p:extLst>
              <p:ext uri="{D42A27DB-BD31-4B8C-83A1-F6EECF244321}">
                <p14:modId xmlns:p14="http://schemas.microsoft.com/office/powerpoint/2010/main" val="1880578597"/>
              </p:ext>
            </p:extLst>
          </p:nvPr>
        </p:nvGraphicFramePr>
        <p:xfrm>
          <a:off x="2036401" y="4114800"/>
          <a:ext cx="3394798" cy="206050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0" name="Chart 59"/>
          <p:cNvGraphicFramePr>
            <a:graphicFrameLocks/>
          </p:cNvGraphicFramePr>
          <p:nvPr>
            <p:extLst>
              <p:ext uri="{D42A27DB-BD31-4B8C-83A1-F6EECF244321}">
                <p14:modId xmlns:p14="http://schemas.microsoft.com/office/powerpoint/2010/main" val="1944063991"/>
              </p:ext>
            </p:extLst>
          </p:nvPr>
        </p:nvGraphicFramePr>
        <p:xfrm>
          <a:off x="3118168" y="3392369"/>
          <a:ext cx="5829040" cy="273601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1" name="Chart 60"/>
          <p:cNvGraphicFramePr>
            <a:graphicFrameLocks/>
          </p:cNvGraphicFramePr>
          <p:nvPr>
            <p:extLst>
              <p:ext uri="{D42A27DB-BD31-4B8C-83A1-F6EECF244321}">
                <p14:modId xmlns:p14="http://schemas.microsoft.com/office/powerpoint/2010/main" val="1084576661"/>
              </p:ext>
            </p:extLst>
          </p:nvPr>
        </p:nvGraphicFramePr>
        <p:xfrm>
          <a:off x="6230588" y="3818594"/>
          <a:ext cx="3238356" cy="2194886"/>
        </p:xfrm>
        <a:graphic>
          <a:graphicData uri="http://schemas.openxmlformats.org/drawingml/2006/chart">
            <c:chart xmlns:c="http://schemas.openxmlformats.org/drawingml/2006/chart" xmlns:r="http://schemas.openxmlformats.org/officeDocument/2006/relationships" r:id="rId9"/>
          </a:graphicData>
        </a:graphic>
      </p:graphicFrame>
      <p:cxnSp>
        <p:nvCxnSpPr>
          <p:cNvPr id="62" name="Straight Connector 61"/>
          <p:cNvCxnSpPr/>
          <p:nvPr/>
        </p:nvCxnSpPr>
        <p:spPr>
          <a:xfrm>
            <a:off x="6068670" y="4358839"/>
            <a:ext cx="1781096" cy="215890"/>
          </a:xfrm>
          <a:prstGeom prst="line">
            <a:avLst/>
          </a:prstGeom>
          <a:noFill/>
          <a:ln w="9525" cap="flat" cmpd="sng" algn="ctr">
            <a:solidFill>
              <a:srgbClr val="4F81BD">
                <a:shade val="95000"/>
                <a:satMod val="105000"/>
              </a:srgbClr>
            </a:solidFill>
            <a:prstDash val="solid"/>
          </a:ln>
          <a:effectLst/>
        </p:spPr>
      </p:cxnSp>
      <p:cxnSp>
        <p:nvCxnSpPr>
          <p:cNvPr id="63" name="Straight Connector 62"/>
          <p:cNvCxnSpPr/>
          <p:nvPr/>
        </p:nvCxnSpPr>
        <p:spPr>
          <a:xfrm flipV="1">
            <a:off x="6246461" y="5754718"/>
            <a:ext cx="1511233" cy="53973"/>
          </a:xfrm>
          <a:prstGeom prst="line">
            <a:avLst/>
          </a:prstGeom>
          <a:noFill/>
          <a:ln w="9525" cap="flat" cmpd="sng" algn="ctr">
            <a:solidFill>
              <a:srgbClr val="4F81BD">
                <a:shade val="95000"/>
                <a:satMod val="105000"/>
              </a:srgbClr>
            </a:solidFill>
            <a:prstDash val="solid"/>
          </a:ln>
          <a:effectLst/>
        </p:spPr>
      </p:cxnSp>
      <p:sp>
        <p:nvSpPr>
          <p:cNvPr id="69" name="TextBox 68"/>
          <p:cNvSpPr txBox="1"/>
          <p:nvPr/>
        </p:nvSpPr>
        <p:spPr>
          <a:xfrm>
            <a:off x="225424" y="6276975"/>
            <a:ext cx="4727576" cy="430887"/>
          </a:xfrm>
          <a:prstGeom prst="rect">
            <a:avLst/>
          </a:prstGeom>
          <a:noFill/>
        </p:spPr>
        <p:txBody>
          <a:bodyPr wrap="none" rtlCol="0">
            <a:spAutoFit/>
          </a:bodyPr>
          <a:lstStyle/>
          <a:p>
            <a:r>
              <a:rPr lang="en-US" sz="1100" dirty="0" smtClean="0">
                <a:solidFill>
                  <a:prstClr val="black"/>
                </a:solidFill>
                <a:latin typeface="Calibri"/>
              </a:rPr>
              <a:t>*</a:t>
            </a:r>
            <a:r>
              <a:rPr lang="en-US" sz="1100" dirty="0">
                <a:solidFill>
                  <a:prstClr val="black"/>
                </a:solidFill>
                <a:latin typeface="Calibri"/>
              </a:rPr>
              <a:t>Consumer Atomic </a:t>
            </a:r>
            <a:r>
              <a:rPr lang="en-US" sz="1100" dirty="0" smtClean="0">
                <a:solidFill>
                  <a:prstClr val="black"/>
                </a:solidFill>
                <a:latin typeface="Calibri"/>
              </a:rPr>
              <a:t>to Provider Atomic is 1 to 1</a:t>
            </a:r>
            <a:endParaRPr lang="en-US" sz="1100" dirty="0">
              <a:solidFill>
                <a:prstClr val="black"/>
              </a:solidFill>
              <a:latin typeface="Calibri"/>
            </a:endParaRPr>
          </a:p>
          <a:p>
            <a:r>
              <a:rPr lang="en-US" sz="1100" dirty="0" smtClean="0">
                <a:solidFill>
                  <a:prstClr val="black"/>
                </a:solidFill>
                <a:latin typeface="Calibri"/>
              </a:rPr>
              <a:t>**40 Operations are both Consumer and Provider Composite with a 20+20 split</a:t>
            </a:r>
          </a:p>
        </p:txBody>
      </p:sp>
      <p:sp>
        <p:nvSpPr>
          <p:cNvPr id="70" name="Oval Callout 69"/>
          <p:cNvSpPr/>
          <p:nvPr/>
        </p:nvSpPr>
        <p:spPr bwMode="auto">
          <a:xfrm flipH="1">
            <a:off x="1752600" y="914400"/>
            <a:ext cx="1066647" cy="533400"/>
          </a:xfrm>
          <a:prstGeom prst="wedgeEllipseCallout">
            <a:avLst>
              <a:gd name="adj1" fmla="val -63697"/>
              <a:gd name="adj2" fmla="val 83929"/>
            </a:avLst>
          </a:prstGeom>
          <a:solidFill>
            <a:srgbClr val="FFFF99"/>
          </a:solidFill>
          <a:ln w="3175">
            <a:solidFill>
              <a:schemeClr val="tx1">
                <a:lumMod val="50000"/>
              </a:schemeClr>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Move to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Consumer API</a:t>
            </a:r>
          </a:p>
        </p:txBody>
      </p:sp>
      <p:sp>
        <p:nvSpPr>
          <p:cNvPr id="71" name="Oval Callout 70"/>
          <p:cNvSpPr/>
          <p:nvPr/>
        </p:nvSpPr>
        <p:spPr bwMode="auto">
          <a:xfrm flipH="1">
            <a:off x="1259923" y="2590032"/>
            <a:ext cx="1066647" cy="533400"/>
          </a:xfrm>
          <a:prstGeom prst="wedgeEllipseCallout">
            <a:avLst>
              <a:gd name="adj1" fmla="val -63697"/>
              <a:gd name="adj2" fmla="val -130357"/>
            </a:avLst>
          </a:prstGeom>
          <a:solidFill>
            <a:srgbClr val="FFFF99"/>
          </a:solidFill>
          <a:ln w="3175">
            <a:solidFill>
              <a:schemeClr val="tx1">
                <a:lumMod val="50000"/>
              </a:schemeClr>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Move to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Consumer API</a:t>
            </a:r>
          </a:p>
        </p:txBody>
      </p:sp>
      <p:sp>
        <p:nvSpPr>
          <p:cNvPr id="72" name="Oval Callout 71"/>
          <p:cNvSpPr/>
          <p:nvPr/>
        </p:nvSpPr>
        <p:spPr bwMode="auto">
          <a:xfrm flipH="1">
            <a:off x="4114800" y="914400"/>
            <a:ext cx="1066647" cy="533400"/>
          </a:xfrm>
          <a:prstGeom prst="wedgeEllipseCallout">
            <a:avLst>
              <a:gd name="adj1" fmla="val -86021"/>
              <a:gd name="adj2" fmla="val 196428"/>
            </a:avLst>
          </a:prstGeom>
          <a:solidFill>
            <a:srgbClr val="FFFF99"/>
          </a:solidFill>
          <a:ln w="3175">
            <a:solidFill>
              <a:schemeClr val="tx1">
                <a:lumMod val="50000"/>
              </a:schemeClr>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To be further</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smtClean="0">
                <a:solidFill>
                  <a:srgbClr val="000000"/>
                </a:solidFill>
                <a:latin typeface="Arial" charset="0"/>
                <a:ea typeface="Geneva" charset="0"/>
              </a:rPr>
              <a:t>Analyzed</a:t>
            </a:r>
            <a:endParaRPr kumimoji="0" lang="en-US" sz="1100" b="0" i="0" u="none" strike="noStrike" cap="none" normalizeH="0" baseline="0" dirty="0" smtClean="0">
              <a:ln>
                <a:noFill/>
              </a:ln>
              <a:solidFill>
                <a:srgbClr val="000000"/>
              </a:solidFill>
              <a:effectLst/>
              <a:latin typeface="Arial" charset="0"/>
              <a:ea typeface="Geneva" charset="0"/>
            </a:endParaRPr>
          </a:p>
        </p:txBody>
      </p:sp>
      <p:sp>
        <p:nvSpPr>
          <p:cNvPr id="73" name="Oval Callout 72"/>
          <p:cNvSpPr/>
          <p:nvPr/>
        </p:nvSpPr>
        <p:spPr bwMode="auto">
          <a:xfrm flipH="1">
            <a:off x="4168967" y="5754718"/>
            <a:ext cx="1428676" cy="533400"/>
          </a:xfrm>
          <a:prstGeom prst="wedgeEllipseCallout">
            <a:avLst>
              <a:gd name="adj1" fmla="val 56908"/>
              <a:gd name="adj2" fmla="val -80358"/>
            </a:avLst>
          </a:prstGeom>
          <a:solidFill>
            <a:srgbClr val="FFFF99"/>
          </a:solidFill>
          <a:ln w="3175">
            <a:solidFill>
              <a:schemeClr val="tx1">
                <a:lumMod val="50000"/>
              </a:schemeClr>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Potentially Moved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to Host</a:t>
            </a:r>
          </a:p>
        </p:txBody>
      </p:sp>
      <p:sp>
        <p:nvSpPr>
          <p:cNvPr id="74" name="Oval Callout 73"/>
          <p:cNvSpPr/>
          <p:nvPr/>
        </p:nvSpPr>
        <p:spPr bwMode="auto">
          <a:xfrm flipH="1">
            <a:off x="4162462" y="5754718"/>
            <a:ext cx="1428676" cy="533400"/>
          </a:xfrm>
          <a:prstGeom prst="wedgeEllipseCallout">
            <a:avLst>
              <a:gd name="adj1" fmla="val 107578"/>
              <a:gd name="adj2" fmla="val -62499"/>
            </a:avLst>
          </a:prstGeom>
          <a:solidFill>
            <a:srgbClr val="FFFF99"/>
          </a:solidFill>
          <a:ln w="3175">
            <a:solidFill>
              <a:schemeClr val="tx1">
                <a:lumMod val="50000"/>
              </a:schemeClr>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251</a:t>
            </a:r>
            <a:r>
              <a:rPr kumimoji="0" lang="en-US" sz="1100" b="0" i="0" u="none" strike="noStrike" cap="none" normalizeH="0" dirty="0" smtClean="0">
                <a:ln>
                  <a:noFill/>
                </a:ln>
                <a:solidFill>
                  <a:srgbClr val="000000"/>
                </a:solidFill>
                <a:effectLst/>
                <a:latin typeface="Arial" charset="0"/>
                <a:ea typeface="Geneva" charset="0"/>
              </a:rPr>
              <a:t> </a:t>
            </a:r>
            <a:endParaRPr kumimoji="0" lang="en-US" sz="1100" b="0" i="0" u="none" strike="noStrike" cap="none" normalizeH="0" baseline="0" dirty="0" smtClean="0">
              <a:ln>
                <a:noFill/>
              </a:ln>
              <a:solidFill>
                <a:srgbClr val="000000"/>
              </a:solidFill>
              <a:effectLst/>
              <a:latin typeface="Arial" charset="0"/>
              <a:ea typeface="Geneva"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Potentially Moved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to Host</a:t>
            </a:r>
          </a:p>
        </p:txBody>
      </p:sp>
      <p:sp>
        <p:nvSpPr>
          <p:cNvPr id="75" name="Oval Callout 74"/>
          <p:cNvSpPr/>
          <p:nvPr/>
        </p:nvSpPr>
        <p:spPr bwMode="auto">
          <a:xfrm flipH="1">
            <a:off x="6877124" y="6096000"/>
            <a:ext cx="1428676" cy="533400"/>
          </a:xfrm>
          <a:prstGeom prst="wedgeEllipseCallout">
            <a:avLst>
              <a:gd name="adj1" fmla="val -47764"/>
              <a:gd name="adj2" fmla="val -192858"/>
            </a:avLst>
          </a:prstGeom>
          <a:solidFill>
            <a:srgbClr val="FFFF99"/>
          </a:solidFill>
          <a:ln w="3175">
            <a:solidFill>
              <a:schemeClr val="tx1">
                <a:lumMod val="50000"/>
              </a:schemeClr>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Potentially Moved</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to Host</a:t>
            </a:r>
          </a:p>
        </p:txBody>
      </p:sp>
      <p:sp>
        <p:nvSpPr>
          <p:cNvPr id="76" name="Oval Callout 75"/>
          <p:cNvSpPr/>
          <p:nvPr/>
        </p:nvSpPr>
        <p:spPr bwMode="auto">
          <a:xfrm flipH="1">
            <a:off x="6870619" y="6096000"/>
            <a:ext cx="1428676" cy="533400"/>
          </a:xfrm>
          <a:prstGeom prst="wedgeEllipseCallout">
            <a:avLst>
              <a:gd name="adj1" fmla="val -5095"/>
              <a:gd name="adj2" fmla="val -139285"/>
            </a:avLst>
          </a:prstGeom>
          <a:solidFill>
            <a:srgbClr val="FFFF99"/>
          </a:solidFill>
          <a:ln w="3175">
            <a:solidFill>
              <a:schemeClr val="tx1">
                <a:lumMod val="50000"/>
              </a:schemeClr>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dirty="0" smtClean="0">
                <a:ln>
                  <a:noFill/>
                </a:ln>
                <a:solidFill>
                  <a:srgbClr val="000000"/>
                </a:solidFill>
                <a:effectLst/>
                <a:latin typeface="Arial" charset="0"/>
                <a:ea typeface="Geneva" charset="0"/>
              </a:rPr>
              <a:t> </a:t>
            </a:r>
            <a:r>
              <a:rPr kumimoji="0" lang="en-US" sz="1100" b="0" i="0" u="none" strike="noStrike" cap="none" normalizeH="0" baseline="0" dirty="0" smtClean="0">
                <a:ln>
                  <a:noFill/>
                </a:ln>
                <a:solidFill>
                  <a:srgbClr val="000000"/>
                </a:solidFill>
                <a:effectLst/>
                <a:latin typeface="Arial" charset="0"/>
                <a:ea typeface="Geneva" charset="0"/>
              </a:rPr>
              <a:t>For Now</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smtClean="0">
                <a:solidFill>
                  <a:srgbClr val="000000"/>
                </a:solidFill>
                <a:latin typeface="Arial" charset="0"/>
                <a:ea typeface="Geneva" charset="0"/>
              </a:rPr>
              <a:t>Continue in ESB</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charset="0"/>
                <a:ea typeface="Geneva" charset="0"/>
              </a:rPr>
              <a:t>Provider</a:t>
            </a:r>
            <a:r>
              <a:rPr kumimoji="0" lang="en-US" sz="1100" b="0" i="0" u="none" strike="noStrike" cap="none" normalizeH="0" dirty="0" smtClean="0">
                <a:ln>
                  <a:noFill/>
                </a:ln>
                <a:solidFill>
                  <a:srgbClr val="000000"/>
                </a:solidFill>
                <a:effectLst/>
                <a:latin typeface="Arial" charset="0"/>
                <a:ea typeface="Geneva" charset="0"/>
              </a:rPr>
              <a:t> Layer</a:t>
            </a:r>
            <a:endParaRPr kumimoji="0" lang="en-US" sz="1100" b="0" i="0" u="none" strike="noStrike" cap="none" normalizeH="0" baseline="0" dirty="0" smtClean="0">
              <a:ln>
                <a:noFill/>
              </a:ln>
              <a:solidFill>
                <a:srgbClr val="000000"/>
              </a:solidFill>
              <a:effectLst/>
              <a:latin typeface="Arial" charset="0"/>
              <a:ea typeface="Geneva" charset="0"/>
            </a:endParaRPr>
          </a:p>
        </p:txBody>
      </p:sp>
    </p:spTree>
    <p:extLst>
      <p:ext uri="{BB962C8B-B14F-4D97-AF65-F5344CB8AC3E}">
        <p14:creationId xmlns:p14="http://schemas.microsoft.com/office/powerpoint/2010/main" val="2385105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a:t>
            </a:r>
            <a:r>
              <a:rPr lang="en-US" dirty="0" smtClean="0"/>
              <a:t>Cache </a:t>
            </a:r>
            <a:r>
              <a:rPr lang="en-US" smtClean="0"/>
              <a:t>– Core Contents</a:t>
            </a:r>
            <a:endParaRPr lang="en-US" dirty="0">
              <a:solidFill>
                <a:srgbClr val="FF0000"/>
              </a:solidFill>
            </a:endParaRPr>
          </a:p>
        </p:txBody>
      </p:sp>
      <p:sp>
        <p:nvSpPr>
          <p:cNvPr id="3" name="Rectangle 2"/>
          <p:cNvSpPr/>
          <p:nvPr/>
        </p:nvSpPr>
        <p:spPr bwMode="auto">
          <a:xfrm>
            <a:off x="5017002" y="1602034"/>
            <a:ext cx="2638425" cy="4416629"/>
          </a:xfrm>
          <a:prstGeom prst="rect">
            <a:avLst/>
          </a:prstGeom>
          <a:solidFill>
            <a:srgbClr val="FFAA11">
              <a:lumMod val="40000"/>
              <a:lumOff val="60000"/>
            </a:srgbClr>
          </a:solidFill>
          <a:ln w="12700" cap="flat" cmpd="sng" algn="ctr">
            <a:solidFill>
              <a:srgbClr val="00BDF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smtClean="0">
                <a:ln>
                  <a:noFill/>
                </a:ln>
                <a:solidFill>
                  <a:srgbClr val="002D72"/>
                </a:solidFill>
                <a:effectLst/>
                <a:uLnTx/>
                <a:uFillTx/>
                <a:ea typeface="Geneva" charset="0"/>
                <a:cs typeface="+mn-cs"/>
              </a:rPr>
              <a:t>Distributed Cache</a:t>
            </a:r>
          </a:p>
        </p:txBody>
      </p:sp>
      <p:sp>
        <p:nvSpPr>
          <p:cNvPr id="4" name="Rectangle 3"/>
          <p:cNvSpPr/>
          <p:nvPr/>
        </p:nvSpPr>
        <p:spPr bwMode="auto">
          <a:xfrm>
            <a:off x="404215" y="1489224"/>
            <a:ext cx="3627091" cy="530076"/>
          </a:xfrm>
          <a:prstGeom prst="rect">
            <a:avLst/>
          </a:prstGeom>
          <a:solidFill>
            <a:srgbClr val="FFFFCC"/>
          </a:solidFill>
          <a:ln w="12700" cap="flat" cmpd="sng" algn="ctr">
            <a:solidFill>
              <a:srgbClr val="00BDF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smtClean="0">
                <a:ln>
                  <a:noFill/>
                </a:ln>
                <a:solidFill>
                  <a:srgbClr val="002D72"/>
                </a:solidFill>
                <a:effectLst/>
                <a:uLnTx/>
                <a:uFillTx/>
                <a:ea typeface="Geneva" charset="0"/>
                <a:cs typeface="+mn-cs"/>
              </a:rPr>
              <a:t>API Gateway</a:t>
            </a:r>
          </a:p>
        </p:txBody>
      </p:sp>
      <p:sp>
        <p:nvSpPr>
          <p:cNvPr id="5" name="Rectangle 4"/>
          <p:cNvSpPr/>
          <p:nvPr/>
        </p:nvSpPr>
        <p:spPr bwMode="auto">
          <a:xfrm>
            <a:off x="415112" y="2362201"/>
            <a:ext cx="3608030" cy="1708300"/>
          </a:xfrm>
          <a:prstGeom prst="rect">
            <a:avLst/>
          </a:prstGeom>
          <a:gradFill flip="none" rotWithShape="1">
            <a:gsLst>
              <a:gs pos="0">
                <a:srgbClr val="00BDF2">
                  <a:tint val="66000"/>
                  <a:satMod val="160000"/>
                </a:srgbClr>
              </a:gs>
              <a:gs pos="50000">
                <a:srgbClr val="00BDF2">
                  <a:tint val="44500"/>
                  <a:satMod val="160000"/>
                </a:srgbClr>
              </a:gs>
              <a:gs pos="100000">
                <a:srgbClr val="00BDF2">
                  <a:tint val="23500"/>
                  <a:satMod val="160000"/>
                </a:srgbClr>
              </a:gs>
            </a:gsLst>
            <a:lin ang="2700000" scaled="1"/>
            <a:tileRect/>
          </a:gradFill>
          <a:ln w="12700" cap="flat" cmpd="sng" algn="ctr">
            <a:solidFill>
              <a:srgbClr val="00BDF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smtClean="0">
                <a:ln>
                  <a:noFill/>
                </a:ln>
                <a:solidFill>
                  <a:srgbClr val="002D72"/>
                </a:solidFill>
                <a:effectLst/>
                <a:uLnTx/>
                <a:uFillTx/>
                <a:ea typeface="Geneva" charset="0"/>
                <a:cs typeface="+mn-cs"/>
              </a:rPr>
              <a:t>(Java Components)</a:t>
            </a:r>
          </a:p>
        </p:txBody>
      </p:sp>
      <p:sp>
        <p:nvSpPr>
          <p:cNvPr id="6" name="Rectangle 5"/>
          <p:cNvSpPr/>
          <p:nvPr/>
        </p:nvSpPr>
        <p:spPr bwMode="auto">
          <a:xfrm>
            <a:off x="399225" y="4508080"/>
            <a:ext cx="3623917" cy="810195"/>
          </a:xfrm>
          <a:prstGeom prst="rect">
            <a:avLst/>
          </a:prstGeom>
          <a:solidFill>
            <a:srgbClr val="CAE8AA"/>
          </a:solidFill>
          <a:ln w="12700" cap="flat" cmpd="sng" algn="ctr">
            <a:solidFill>
              <a:srgbClr val="00BDF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smtClean="0">
                <a:ln>
                  <a:noFill/>
                </a:ln>
                <a:solidFill>
                  <a:srgbClr val="002D72"/>
                </a:solidFill>
                <a:effectLst/>
                <a:uLnTx/>
                <a:uFillTx/>
                <a:ea typeface="Geneva" charset="0"/>
                <a:cs typeface="+mn-cs"/>
              </a:rPr>
              <a:t>Consumer (Tibco)</a:t>
            </a:r>
            <a:r>
              <a:rPr kumimoji="0" lang="en-US" sz="1300" b="1" i="0" u="none" strike="noStrike" kern="0" cap="none" spc="0" normalizeH="0" noProof="0" dirty="0" smtClean="0">
                <a:ln>
                  <a:noFill/>
                </a:ln>
                <a:solidFill>
                  <a:srgbClr val="002D72"/>
                </a:solidFill>
                <a:effectLst/>
                <a:uLnTx/>
                <a:uFillTx/>
                <a:ea typeface="Geneva" charset="0"/>
                <a:cs typeface="+mn-cs"/>
              </a:rPr>
              <a:t> </a:t>
            </a:r>
            <a:r>
              <a:rPr kumimoji="0" lang="en-US" sz="1300" b="1" i="0" u="none" strike="noStrike" kern="0" cap="none" spc="0" normalizeH="0" baseline="0" noProof="0" dirty="0" smtClean="0">
                <a:ln>
                  <a:noFill/>
                </a:ln>
                <a:solidFill>
                  <a:srgbClr val="002D72"/>
                </a:solidFill>
                <a:effectLst/>
                <a:uLnTx/>
                <a:uFillTx/>
                <a:ea typeface="Geneva" charset="0"/>
                <a:cs typeface="+mn-cs"/>
              </a:rPr>
              <a:t>API Layer</a:t>
            </a:r>
          </a:p>
        </p:txBody>
      </p:sp>
      <p:sp>
        <p:nvSpPr>
          <p:cNvPr id="8" name="Rectangle 7"/>
          <p:cNvSpPr/>
          <p:nvPr/>
        </p:nvSpPr>
        <p:spPr bwMode="auto">
          <a:xfrm>
            <a:off x="5283887" y="1949529"/>
            <a:ext cx="2096775" cy="493776"/>
          </a:xfrm>
          <a:prstGeom prst="rect">
            <a:avLst/>
          </a:prstGeom>
          <a:solidFill>
            <a:srgbClr val="FFFFFF">
              <a:lumMod val="85000"/>
            </a:srgbClr>
          </a:solidFill>
          <a:ln w="12700" cap="flat" cmpd="sng" algn="ctr">
            <a:solidFill>
              <a:srgbClr val="002D7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2D72"/>
                </a:solidFill>
                <a:effectLst/>
                <a:uLnTx/>
                <a:uFillTx/>
                <a:ea typeface="Geneva" charset="0"/>
                <a:cs typeface="+mn-cs"/>
              </a:rPr>
              <a:t>Session Security Cache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solidFill>
                  <a:srgbClr val="002D72"/>
                </a:solidFill>
                <a:effectLst/>
                <a:uLnTx/>
                <a:uFillTx/>
                <a:ea typeface="Geneva" charset="0"/>
                <a:cs typeface="+mn-cs"/>
              </a:rPr>
              <a:t>(Session Id, Security Context,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solidFill>
                  <a:srgbClr val="002D72"/>
                </a:solidFill>
                <a:effectLst/>
                <a:uLnTx/>
                <a:uFillTx/>
                <a:ea typeface="Geneva" charset="0"/>
                <a:cs typeface="+mn-cs"/>
              </a:rPr>
              <a:t>Last Accessed Time etc.)</a:t>
            </a:r>
            <a:endParaRPr kumimoji="0" lang="en-US" sz="700" b="0" i="0" u="none" strike="noStrike" kern="0" cap="none" spc="0" normalizeH="0" baseline="0" noProof="0" dirty="0" smtClean="0">
              <a:ln>
                <a:noFill/>
              </a:ln>
              <a:solidFill>
                <a:srgbClr val="000000"/>
              </a:solidFill>
              <a:effectLst/>
              <a:uLnTx/>
              <a:uFillTx/>
              <a:ea typeface="Geneva" charset="0"/>
              <a:cs typeface="+mn-cs"/>
            </a:endParaRPr>
          </a:p>
        </p:txBody>
      </p:sp>
      <p:sp>
        <p:nvSpPr>
          <p:cNvPr id="9" name="Rectangle 8"/>
          <p:cNvSpPr/>
          <p:nvPr/>
        </p:nvSpPr>
        <p:spPr bwMode="auto">
          <a:xfrm>
            <a:off x="5285273" y="2512116"/>
            <a:ext cx="2094003" cy="425178"/>
          </a:xfrm>
          <a:prstGeom prst="rect">
            <a:avLst/>
          </a:prstGeom>
          <a:solidFill>
            <a:srgbClr val="FFFFFF">
              <a:lumMod val="85000"/>
            </a:srgbClr>
          </a:solidFill>
          <a:ln w="12700" cap="flat" cmpd="sng" algn="ctr">
            <a:solidFill>
              <a:srgbClr val="002D7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2D72"/>
                </a:solidFill>
                <a:effectLst/>
                <a:uLnTx/>
                <a:uFillTx/>
                <a:ea typeface="Geneva" charset="0"/>
                <a:cs typeface="+mn-cs"/>
              </a:rPr>
              <a:t>Content  Cache</a:t>
            </a:r>
            <a:endParaRPr kumimoji="0" lang="en-US" sz="1800" b="0" i="0" u="none" strike="noStrike" kern="0" cap="none" spc="0" normalizeH="0" baseline="0" noProof="0" dirty="0" smtClean="0">
              <a:ln>
                <a:noFill/>
              </a:ln>
              <a:solidFill>
                <a:srgbClr val="000000"/>
              </a:solidFill>
              <a:effectLst/>
              <a:uLnTx/>
              <a:uFillTx/>
              <a:ea typeface="Geneva" charset="0"/>
              <a:cs typeface="+mn-cs"/>
            </a:endParaRPr>
          </a:p>
        </p:txBody>
      </p:sp>
      <p:sp>
        <p:nvSpPr>
          <p:cNvPr id="10" name="Rectangle 9"/>
          <p:cNvSpPr/>
          <p:nvPr/>
        </p:nvSpPr>
        <p:spPr bwMode="auto">
          <a:xfrm>
            <a:off x="5285274" y="4735719"/>
            <a:ext cx="2094001" cy="495300"/>
          </a:xfrm>
          <a:prstGeom prst="rect">
            <a:avLst/>
          </a:prstGeom>
          <a:solidFill>
            <a:srgbClr val="FFFFFF">
              <a:lumMod val="85000"/>
            </a:srgbClr>
          </a:solidFill>
          <a:ln w="12700" cap="flat" cmpd="sng" algn="ctr">
            <a:solidFill>
              <a:srgbClr val="002D7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2D72"/>
                </a:solidFill>
                <a:effectLst/>
                <a:uLnTx/>
                <a:uFillTx/>
                <a:ea typeface="Geneva" charset="0"/>
                <a:cs typeface="+mn-cs"/>
              </a:rPr>
              <a:t>Consumer API Context Cache</a:t>
            </a:r>
          </a:p>
        </p:txBody>
      </p:sp>
      <p:sp>
        <p:nvSpPr>
          <p:cNvPr id="11" name="Rectangle 10"/>
          <p:cNvSpPr/>
          <p:nvPr/>
        </p:nvSpPr>
        <p:spPr bwMode="auto">
          <a:xfrm>
            <a:off x="5286663" y="3002916"/>
            <a:ext cx="2094001" cy="438016"/>
          </a:xfrm>
          <a:prstGeom prst="rect">
            <a:avLst/>
          </a:prstGeom>
          <a:solidFill>
            <a:srgbClr val="FFFFFF">
              <a:lumMod val="85000"/>
            </a:srgbClr>
          </a:solidFill>
          <a:ln w="12700" cap="flat" cmpd="sng" algn="ctr">
            <a:solidFill>
              <a:srgbClr val="002D7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b="1" kern="0" dirty="0">
                <a:solidFill>
                  <a:srgbClr val="002D72">
                    <a:lumMod val="75000"/>
                  </a:srgbClr>
                </a:solidFill>
                <a:ea typeface="Geneva" charset="0"/>
              </a:rPr>
              <a:t>MicroApp </a:t>
            </a:r>
            <a:r>
              <a:rPr kumimoji="0" lang="en-US" sz="1050" b="1" i="0" u="none" strike="noStrike" kern="0" cap="none" spc="0" normalizeH="0" baseline="0" noProof="0" dirty="0" smtClean="0">
                <a:ln>
                  <a:noFill/>
                </a:ln>
                <a:solidFill>
                  <a:srgbClr val="002D72"/>
                </a:solidFill>
                <a:effectLst/>
                <a:uLnTx/>
                <a:uFillTx/>
                <a:ea typeface="Geneva" charset="0"/>
                <a:cs typeface="+mn-cs"/>
              </a:rPr>
              <a:t>Context Cache</a:t>
            </a:r>
          </a:p>
        </p:txBody>
      </p:sp>
      <p:cxnSp>
        <p:nvCxnSpPr>
          <p:cNvPr id="12" name="Straight Arrow Connector 11"/>
          <p:cNvCxnSpPr/>
          <p:nvPr/>
        </p:nvCxnSpPr>
        <p:spPr bwMode="auto">
          <a:xfrm>
            <a:off x="1901012" y="4057650"/>
            <a:ext cx="0" cy="450430"/>
          </a:xfrm>
          <a:prstGeom prst="straightConnector1">
            <a:avLst/>
          </a:prstGeom>
          <a:solidFill>
            <a:srgbClr val="002D72"/>
          </a:solidFill>
          <a:ln w="15875" cap="flat" cmpd="sng" algn="ctr">
            <a:solidFill>
              <a:srgbClr val="002D72"/>
            </a:solidFill>
            <a:prstDash val="solid"/>
            <a:round/>
            <a:headEnd type="none" w="lg"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3" name="Rectangle 12"/>
          <p:cNvSpPr/>
          <p:nvPr/>
        </p:nvSpPr>
        <p:spPr bwMode="auto">
          <a:xfrm>
            <a:off x="557987" y="2666946"/>
            <a:ext cx="3181350" cy="450767"/>
          </a:xfrm>
          <a:prstGeom prst="rect">
            <a:avLst/>
          </a:prstGeom>
          <a:solidFill>
            <a:srgbClr val="79BFEF"/>
          </a:solidFill>
          <a:ln w="12700" cap="flat" cmpd="sng" algn="ctr">
            <a:solidFill>
              <a:srgbClr val="00BDF2">
                <a:lumMod val="75000"/>
              </a:srgb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002D72">
                    <a:lumMod val="75000"/>
                  </a:srgbClr>
                </a:solidFill>
                <a:effectLst/>
                <a:uLnTx/>
                <a:uFillTx/>
                <a:ea typeface="Geneva" charset="0"/>
                <a:cs typeface="+mn-cs"/>
              </a:rPr>
              <a:t>Platform Security Gateway</a:t>
            </a:r>
          </a:p>
        </p:txBody>
      </p:sp>
      <p:sp>
        <p:nvSpPr>
          <p:cNvPr id="14" name="TextBox 13"/>
          <p:cNvSpPr txBox="1"/>
          <p:nvPr/>
        </p:nvSpPr>
        <p:spPr>
          <a:xfrm>
            <a:off x="2663012" y="2847030"/>
            <a:ext cx="1009650" cy="200055"/>
          </a:xfrm>
          <a:prstGeom prst="rect">
            <a:avLst/>
          </a:prstGeom>
          <a:solidFill>
            <a:srgbClr val="97999B">
              <a:lumMod val="40000"/>
              <a:lumOff val="60000"/>
            </a:srgbClr>
          </a:solidFill>
          <a:ln>
            <a:solidFill>
              <a:srgbClr val="00BDF2">
                <a:lumMod val="75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solidFill>
                  <a:srgbClr val="002D72"/>
                </a:solidFill>
                <a:effectLst/>
                <a:uLnTx/>
                <a:uFillTx/>
                <a:latin typeface="Arial" pitchFamily="34" charset="0"/>
                <a:ea typeface="Geneva" pitchFamily="127" charset="-128"/>
                <a:cs typeface="+mn-cs"/>
              </a:rPr>
              <a:t>Session Mgmt API</a:t>
            </a:r>
          </a:p>
        </p:txBody>
      </p:sp>
      <p:sp>
        <p:nvSpPr>
          <p:cNvPr id="15" name="TextBox 14"/>
          <p:cNvSpPr txBox="1"/>
          <p:nvPr/>
        </p:nvSpPr>
        <p:spPr>
          <a:xfrm>
            <a:off x="3080168" y="4784874"/>
            <a:ext cx="828675" cy="415498"/>
          </a:xfrm>
          <a:prstGeom prst="rect">
            <a:avLst/>
          </a:prstGeom>
          <a:solidFill>
            <a:srgbClr val="97999B">
              <a:lumMod val="40000"/>
              <a:lumOff val="60000"/>
            </a:srgbClr>
          </a:solidFill>
          <a:ln>
            <a:solidFill>
              <a:srgbClr val="00BDF2">
                <a:lumMod val="75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solidFill>
                  <a:srgbClr val="002D72"/>
                </a:solidFill>
                <a:effectLst/>
                <a:uLnTx/>
                <a:uFillTx/>
                <a:latin typeface="Arial" pitchFamily="34" charset="0"/>
                <a:ea typeface="Geneva" pitchFamily="127" charset="-128"/>
                <a:cs typeface="+mn-cs"/>
              </a:rPr>
              <a:t>Shared Context Java API</a:t>
            </a:r>
          </a:p>
        </p:txBody>
      </p:sp>
      <p:sp>
        <p:nvSpPr>
          <p:cNvPr id="16" name="Rectangle 15"/>
          <p:cNvSpPr/>
          <p:nvPr/>
        </p:nvSpPr>
        <p:spPr bwMode="auto">
          <a:xfrm>
            <a:off x="1433347" y="835715"/>
            <a:ext cx="1570382" cy="377686"/>
          </a:xfrm>
          <a:prstGeom prst="rect">
            <a:avLst/>
          </a:prstGeom>
          <a:solidFill>
            <a:srgbClr val="FFFFFF">
              <a:lumMod val="50000"/>
            </a:srgbClr>
          </a:solidFill>
          <a:ln w="12700" cap="flat" cmpd="sng" algn="ctr">
            <a:solidFill>
              <a:srgbClr val="00BDF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2D72">
                    <a:lumMod val="20000"/>
                    <a:lumOff val="80000"/>
                  </a:srgbClr>
                </a:solidFill>
                <a:effectLst/>
                <a:uLnTx/>
                <a:uFillTx/>
                <a:ea typeface="Geneva" charset="0"/>
                <a:cs typeface="+mn-cs"/>
              </a:rPr>
              <a:t>Client-Side App</a:t>
            </a:r>
          </a:p>
        </p:txBody>
      </p:sp>
      <p:cxnSp>
        <p:nvCxnSpPr>
          <p:cNvPr id="17" name="Straight Arrow Connector 16"/>
          <p:cNvCxnSpPr>
            <a:stCxn id="16" idx="2"/>
            <a:endCxn id="4" idx="0"/>
          </p:cNvCxnSpPr>
          <p:nvPr/>
        </p:nvCxnSpPr>
        <p:spPr bwMode="auto">
          <a:xfrm flipH="1">
            <a:off x="2217761" y="1213401"/>
            <a:ext cx="777" cy="275823"/>
          </a:xfrm>
          <a:prstGeom prst="straightConnector1">
            <a:avLst/>
          </a:prstGeom>
          <a:solidFill>
            <a:srgbClr val="002D72"/>
          </a:solidFill>
          <a:ln w="15875" cap="flat" cmpd="sng" algn="ctr">
            <a:solidFill>
              <a:srgbClr val="002D72"/>
            </a:solidFill>
            <a:prstDash val="solid"/>
            <a:round/>
            <a:headEnd type="none" w="lg"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8" name="TextBox 17"/>
          <p:cNvSpPr txBox="1"/>
          <p:nvPr/>
        </p:nvSpPr>
        <p:spPr>
          <a:xfrm>
            <a:off x="7589683" y="5427677"/>
            <a:ext cx="1335622" cy="276999"/>
          </a:xfrm>
          <a:prstGeom prst="rect">
            <a:avLst/>
          </a:prstGeom>
          <a:noFill/>
        </p:spPr>
        <p:txBody>
          <a:bodyPr wrap="none" rtlCol="0">
            <a:spAutoFit/>
          </a:bodyPr>
          <a:lstStyle/>
          <a:p>
            <a:r>
              <a:rPr lang="en-US" sz="1200" dirty="0" smtClean="0">
                <a:solidFill>
                  <a:srgbClr val="002D72"/>
                </a:solidFill>
                <a:latin typeface="Arial" pitchFamily="34" charset="0"/>
                <a:ea typeface="Geneva" pitchFamily="127" charset="-128"/>
                <a:cs typeface="+mn-cs"/>
              </a:rPr>
              <a:t>Replicated, Sync</a:t>
            </a:r>
            <a:endParaRPr lang="en-US" sz="1200" dirty="0">
              <a:solidFill>
                <a:srgbClr val="002D72"/>
              </a:solidFill>
              <a:latin typeface="Arial" pitchFamily="34" charset="0"/>
              <a:ea typeface="Geneva" pitchFamily="127" charset="-128"/>
              <a:cs typeface="+mn-cs"/>
            </a:endParaRPr>
          </a:p>
        </p:txBody>
      </p:sp>
      <p:sp>
        <p:nvSpPr>
          <p:cNvPr id="19" name="TextBox 18"/>
          <p:cNvSpPr txBox="1"/>
          <p:nvPr/>
        </p:nvSpPr>
        <p:spPr>
          <a:xfrm>
            <a:off x="7589683" y="3074845"/>
            <a:ext cx="1345240" cy="276999"/>
          </a:xfrm>
          <a:prstGeom prst="rect">
            <a:avLst/>
          </a:prstGeom>
          <a:noFill/>
        </p:spPr>
        <p:txBody>
          <a:bodyPr wrap="none" rtlCol="0">
            <a:spAutoFit/>
          </a:bodyPr>
          <a:lstStyle/>
          <a:p>
            <a:r>
              <a:rPr lang="en-US" sz="1200" dirty="0" smtClean="0">
                <a:solidFill>
                  <a:srgbClr val="002D72"/>
                </a:solidFill>
                <a:latin typeface="Arial" pitchFamily="34" charset="0"/>
                <a:ea typeface="Geneva" pitchFamily="127" charset="-128"/>
                <a:cs typeface="+mn-cs"/>
              </a:rPr>
              <a:t>Partitioned, Sync</a:t>
            </a:r>
            <a:endParaRPr lang="en-US" sz="1200" dirty="0">
              <a:solidFill>
                <a:srgbClr val="002D72"/>
              </a:solidFill>
              <a:latin typeface="Arial" pitchFamily="34" charset="0"/>
              <a:ea typeface="Geneva" pitchFamily="127" charset="-128"/>
              <a:cs typeface="+mn-cs"/>
            </a:endParaRPr>
          </a:p>
        </p:txBody>
      </p:sp>
      <p:sp>
        <p:nvSpPr>
          <p:cNvPr id="20" name="TextBox 19"/>
          <p:cNvSpPr txBox="1"/>
          <p:nvPr/>
        </p:nvSpPr>
        <p:spPr>
          <a:xfrm>
            <a:off x="7589683" y="2017547"/>
            <a:ext cx="1335622" cy="276999"/>
          </a:xfrm>
          <a:prstGeom prst="rect">
            <a:avLst/>
          </a:prstGeom>
          <a:noFill/>
        </p:spPr>
        <p:txBody>
          <a:bodyPr wrap="none" rtlCol="0">
            <a:spAutoFit/>
          </a:bodyPr>
          <a:lstStyle/>
          <a:p>
            <a:r>
              <a:rPr lang="en-US" sz="1200" dirty="0" smtClean="0">
                <a:solidFill>
                  <a:srgbClr val="002D72"/>
                </a:solidFill>
                <a:latin typeface="Arial" pitchFamily="34" charset="0"/>
                <a:ea typeface="Geneva" pitchFamily="127" charset="-128"/>
                <a:cs typeface="+mn-cs"/>
              </a:rPr>
              <a:t>Replicated, Sync</a:t>
            </a:r>
            <a:endParaRPr lang="en-US" sz="1200" dirty="0">
              <a:solidFill>
                <a:srgbClr val="002D72"/>
              </a:solidFill>
              <a:latin typeface="Arial" pitchFamily="34" charset="0"/>
              <a:ea typeface="Geneva" pitchFamily="127" charset="-128"/>
              <a:cs typeface="+mn-cs"/>
            </a:endParaRPr>
          </a:p>
        </p:txBody>
      </p:sp>
      <p:sp>
        <p:nvSpPr>
          <p:cNvPr id="21" name="TextBox 20"/>
          <p:cNvSpPr txBox="1"/>
          <p:nvPr/>
        </p:nvSpPr>
        <p:spPr>
          <a:xfrm>
            <a:off x="7589683" y="2556635"/>
            <a:ext cx="1404102" cy="276999"/>
          </a:xfrm>
          <a:prstGeom prst="rect">
            <a:avLst/>
          </a:prstGeom>
          <a:noFill/>
        </p:spPr>
        <p:txBody>
          <a:bodyPr wrap="none" rtlCol="0">
            <a:spAutoFit/>
          </a:bodyPr>
          <a:lstStyle/>
          <a:p>
            <a:r>
              <a:rPr lang="en-US" sz="1200" dirty="0" smtClean="0">
                <a:solidFill>
                  <a:srgbClr val="002D72"/>
                </a:solidFill>
                <a:latin typeface="Arial" pitchFamily="34" charset="0"/>
                <a:ea typeface="Geneva" pitchFamily="127" charset="-128"/>
                <a:cs typeface="+mn-cs"/>
              </a:rPr>
              <a:t>Replicated, Async</a:t>
            </a:r>
            <a:endParaRPr lang="en-US" sz="1200" dirty="0">
              <a:solidFill>
                <a:srgbClr val="002D72"/>
              </a:solidFill>
              <a:latin typeface="Arial" pitchFamily="34" charset="0"/>
              <a:ea typeface="Geneva" pitchFamily="127" charset="-128"/>
              <a:cs typeface="+mn-cs"/>
            </a:endParaRPr>
          </a:p>
        </p:txBody>
      </p:sp>
      <p:sp>
        <p:nvSpPr>
          <p:cNvPr id="22" name="TextBox 21"/>
          <p:cNvSpPr txBox="1"/>
          <p:nvPr/>
        </p:nvSpPr>
        <p:spPr>
          <a:xfrm>
            <a:off x="2131901" y="4793341"/>
            <a:ext cx="828675" cy="415498"/>
          </a:xfrm>
          <a:prstGeom prst="rect">
            <a:avLst/>
          </a:prstGeom>
          <a:solidFill>
            <a:srgbClr val="97999B">
              <a:lumMod val="40000"/>
              <a:lumOff val="60000"/>
            </a:srgbClr>
          </a:solidFill>
          <a:ln>
            <a:solidFill>
              <a:srgbClr val="00BDF2">
                <a:lumMod val="75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solidFill>
                  <a:srgbClr val="002D72"/>
                </a:solidFill>
                <a:effectLst/>
                <a:uLnTx/>
                <a:uFillTx/>
                <a:latin typeface="Arial" pitchFamily="34" charset="0"/>
                <a:ea typeface="Geneva" pitchFamily="127" charset="-128"/>
                <a:cs typeface="+mn-cs"/>
              </a:rPr>
              <a:t>Shared Context TIBCO Library</a:t>
            </a:r>
          </a:p>
        </p:txBody>
      </p:sp>
      <p:cxnSp>
        <p:nvCxnSpPr>
          <p:cNvPr id="23" name="Straight Arrow Connector 22"/>
          <p:cNvCxnSpPr>
            <a:stCxn id="22" idx="3"/>
            <a:endCxn id="15" idx="1"/>
          </p:cNvCxnSpPr>
          <p:nvPr/>
        </p:nvCxnSpPr>
        <p:spPr bwMode="auto">
          <a:xfrm flipV="1">
            <a:off x="2960576" y="4992623"/>
            <a:ext cx="119592" cy="8467"/>
          </a:xfrm>
          <a:prstGeom prst="straightConnector1">
            <a:avLst/>
          </a:prstGeom>
          <a:solidFill>
            <a:srgbClr val="002D72"/>
          </a:solidFill>
          <a:ln w="12700" cap="flat" cmpd="sng" algn="ctr">
            <a:solidFill>
              <a:srgbClr val="002D72"/>
            </a:solidFill>
            <a:prstDash val="solid"/>
            <a:round/>
            <a:headEnd type="none" w="med"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4" name="Straight Arrow Connector 23"/>
          <p:cNvCxnSpPr>
            <a:stCxn id="4" idx="2"/>
            <a:endCxn id="5" idx="0"/>
          </p:cNvCxnSpPr>
          <p:nvPr/>
        </p:nvCxnSpPr>
        <p:spPr bwMode="auto">
          <a:xfrm>
            <a:off x="2217761" y="2019300"/>
            <a:ext cx="1366" cy="342901"/>
          </a:xfrm>
          <a:prstGeom prst="straightConnector1">
            <a:avLst/>
          </a:prstGeom>
          <a:solidFill>
            <a:srgbClr val="002D72"/>
          </a:solidFill>
          <a:ln w="15875" cap="flat" cmpd="sng" algn="ctr">
            <a:solidFill>
              <a:srgbClr val="002D72"/>
            </a:solidFill>
            <a:prstDash val="solid"/>
            <a:round/>
            <a:headEnd type="none" w="lg"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6" name="TextBox 25"/>
          <p:cNvSpPr txBox="1"/>
          <p:nvPr/>
        </p:nvSpPr>
        <p:spPr>
          <a:xfrm>
            <a:off x="7589325" y="3622834"/>
            <a:ext cx="1345240" cy="276999"/>
          </a:xfrm>
          <a:prstGeom prst="rect">
            <a:avLst/>
          </a:prstGeom>
          <a:noFill/>
        </p:spPr>
        <p:txBody>
          <a:bodyPr wrap="none" rtlCol="0">
            <a:spAutoFit/>
          </a:bodyPr>
          <a:lstStyle/>
          <a:p>
            <a:r>
              <a:rPr lang="en-US" sz="1200" dirty="0" smtClean="0">
                <a:solidFill>
                  <a:srgbClr val="002D72"/>
                </a:solidFill>
                <a:latin typeface="Arial" pitchFamily="34" charset="0"/>
                <a:ea typeface="Geneva" pitchFamily="127" charset="-128"/>
                <a:cs typeface="+mn-cs"/>
              </a:rPr>
              <a:t>Partitioned, Sync</a:t>
            </a:r>
            <a:endParaRPr lang="en-US" sz="1200" dirty="0">
              <a:solidFill>
                <a:srgbClr val="002D72"/>
              </a:solidFill>
              <a:latin typeface="Arial" pitchFamily="34" charset="0"/>
              <a:ea typeface="Geneva" pitchFamily="127" charset="-128"/>
              <a:cs typeface="+mn-cs"/>
            </a:endParaRPr>
          </a:p>
        </p:txBody>
      </p:sp>
      <p:sp>
        <p:nvSpPr>
          <p:cNvPr id="27" name="Rectangle 26"/>
          <p:cNvSpPr/>
          <p:nvPr/>
        </p:nvSpPr>
        <p:spPr bwMode="auto">
          <a:xfrm>
            <a:off x="1462862" y="3219396"/>
            <a:ext cx="1157209" cy="662018"/>
          </a:xfrm>
          <a:prstGeom prst="rect">
            <a:avLst/>
          </a:prstGeom>
          <a:solidFill>
            <a:srgbClr val="79BFEF"/>
          </a:solidFill>
          <a:ln w="12700" cap="flat" cmpd="sng" algn="ctr">
            <a:solidFill>
              <a:srgbClr val="00BDF2">
                <a:lumMod val="75000"/>
              </a:srgb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002D72">
                  <a:lumMod val="75000"/>
                </a:srgbClr>
              </a:solidFill>
              <a:effectLst/>
              <a:uLnTx/>
              <a:uFillTx/>
              <a:ea typeface="Geneva" charset="0"/>
              <a:cs typeface="+mn-cs"/>
            </a:endParaRPr>
          </a:p>
        </p:txBody>
      </p:sp>
      <p:sp>
        <p:nvSpPr>
          <p:cNvPr id="28" name="Rectangle 27"/>
          <p:cNvSpPr/>
          <p:nvPr/>
        </p:nvSpPr>
        <p:spPr bwMode="auto">
          <a:xfrm>
            <a:off x="1492310" y="3262269"/>
            <a:ext cx="1157209" cy="676309"/>
          </a:xfrm>
          <a:prstGeom prst="rect">
            <a:avLst/>
          </a:prstGeom>
          <a:solidFill>
            <a:srgbClr val="79BFEF"/>
          </a:solidFill>
          <a:ln w="12700" cap="flat" cmpd="sng" algn="ctr">
            <a:solidFill>
              <a:srgbClr val="00BDF2">
                <a:lumMod val="75000"/>
              </a:srgb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002D72">
                  <a:lumMod val="75000"/>
                </a:srgbClr>
              </a:solidFill>
              <a:effectLst/>
              <a:uLnTx/>
              <a:uFillTx/>
              <a:ea typeface="Geneva" charset="0"/>
              <a:cs typeface="+mn-cs"/>
            </a:endParaRPr>
          </a:p>
        </p:txBody>
      </p:sp>
      <p:sp>
        <p:nvSpPr>
          <p:cNvPr id="29" name="Rectangle 28"/>
          <p:cNvSpPr/>
          <p:nvPr/>
        </p:nvSpPr>
        <p:spPr bwMode="auto">
          <a:xfrm>
            <a:off x="1534378" y="3295616"/>
            <a:ext cx="1157209" cy="676309"/>
          </a:xfrm>
          <a:prstGeom prst="rect">
            <a:avLst/>
          </a:prstGeom>
          <a:solidFill>
            <a:srgbClr val="79BFEF"/>
          </a:solidFill>
          <a:ln w="12700" cap="flat" cmpd="sng" algn="ctr">
            <a:solidFill>
              <a:srgbClr val="00BDF2">
                <a:lumMod val="75000"/>
              </a:srgb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002D72">
                    <a:lumMod val="75000"/>
                  </a:srgbClr>
                </a:solidFill>
                <a:effectLst/>
                <a:uLnTx/>
                <a:uFillTx/>
                <a:ea typeface="Geneva" charset="0"/>
                <a:cs typeface="+mn-cs"/>
              </a:rPr>
              <a:t>MicroApp</a:t>
            </a:r>
            <a:r>
              <a:rPr kumimoji="0" lang="en-US" sz="800" b="1" i="0" u="none" strike="noStrike" kern="0" cap="none" spc="0" normalizeH="0" noProof="0" dirty="0" smtClean="0">
                <a:ln>
                  <a:noFill/>
                </a:ln>
                <a:solidFill>
                  <a:srgbClr val="002D72">
                    <a:lumMod val="75000"/>
                  </a:srgbClr>
                </a:solidFill>
                <a:effectLst/>
                <a:uLnTx/>
                <a:uFillTx/>
                <a:ea typeface="Geneva" charset="0"/>
                <a:cs typeface="+mn-cs"/>
              </a:rPr>
              <a:t> (Java)</a:t>
            </a:r>
            <a:endParaRPr kumimoji="0" lang="en-US" sz="800" b="1" i="0" u="none" strike="noStrike" kern="0" cap="none" spc="0" normalizeH="0" baseline="0" noProof="0" dirty="0" smtClean="0">
              <a:ln>
                <a:noFill/>
              </a:ln>
              <a:solidFill>
                <a:srgbClr val="002D72">
                  <a:lumMod val="75000"/>
                </a:srgbClr>
              </a:solidFill>
              <a:effectLst/>
              <a:uLnTx/>
              <a:uFillTx/>
              <a:ea typeface="Geneva" charset="0"/>
              <a:cs typeface="+mn-cs"/>
            </a:endParaRPr>
          </a:p>
        </p:txBody>
      </p:sp>
      <p:sp>
        <p:nvSpPr>
          <p:cNvPr id="30" name="TextBox 29"/>
          <p:cNvSpPr txBox="1"/>
          <p:nvPr/>
        </p:nvSpPr>
        <p:spPr>
          <a:xfrm>
            <a:off x="1586687" y="3660638"/>
            <a:ext cx="1060733" cy="200055"/>
          </a:xfrm>
          <a:prstGeom prst="rect">
            <a:avLst/>
          </a:prstGeom>
          <a:solidFill>
            <a:srgbClr val="97999B">
              <a:lumMod val="40000"/>
              <a:lumOff val="60000"/>
            </a:srgbClr>
          </a:solidFill>
          <a:ln>
            <a:solidFill>
              <a:srgbClr val="00BDF2">
                <a:lumMod val="75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solidFill>
                  <a:srgbClr val="002D72"/>
                </a:solidFill>
                <a:effectLst/>
                <a:uLnTx/>
                <a:uFillTx/>
                <a:latin typeface="Arial" pitchFamily="34" charset="0"/>
                <a:ea typeface="Geneva" pitchFamily="127" charset="-128"/>
                <a:cs typeface="+mn-cs"/>
              </a:rPr>
              <a:t>Shared Context API</a:t>
            </a:r>
          </a:p>
        </p:txBody>
      </p:sp>
      <p:sp>
        <p:nvSpPr>
          <p:cNvPr id="31" name="TextBox 30"/>
          <p:cNvSpPr txBox="1"/>
          <p:nvPr/>
        </p:nvSpPr>
        <p:spPr>
          <a:xfrm>
            <a:off x="1586687" y="3470138"/>
            <a:ext cx="1060733" cy="200055"/>
          </a:xfrm>
          <a:prstGeom prst="rect">
            <a:avLst/>
          </a:prstGeom>
          <a:solidFill>
            <a:srgbClr val="97999B">
              <a:lumMod val="40000"/>
              <a:lumOff val="60000"/>
            </a:srgbClr>
          </a:solidFill>
          <a:ln>
            <a:solidFill>
              <a:srgbClr val="00BDF2">
                <a:lumMod val="75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solidFill>
                  <a:srgbClr val="002D72"/>
                </a:solidFill>
                <a:effectLst/>
                <a:uLnTx/>
                <a:uFillTx/>
                <a:latin typeface="Arial" pitchFamily="34" charset="0"/>
                <a:ea typeface="Geneva" pitchFamily="127" charset="-128"/>
                <a:cs typeface="+mn-cs"/>
              </a:rPr>
              <a:t>Content API</a:t>
            </a:r>
          </a:p>
        </p:txBody>
      </p:sp>
      <p:sp>
        <p:nvSpPr>
          <p:cNvPr id="32" name="Rectangle 31"/>
          <p:cNvSpPr/>
          <p:nvPr/>
        </p:nvSpPr>
        <p:spPr bwMode="auto">
          <a:xfrm>
            <a:off x="2752897" y="3219396"/>
            <a:ext cx="1108438" cy="662018"/>
          </a:xfrm>
          <a:prstGeom prst="rect">
            <a:avLst/>
          </a:prstGeom>
          <a:solidFill>
            <a:srgbClr val="79BFEF"/>
          </a:solidFill>
          <a:ln w="12700" cap="flat" cmpd="sng" algn="ctr">
            <a:solidFill>
              <a:srgbClr val="00BDF2">
                <a:lumMod val="75000"/>
              </a:srgb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002D72">
                  <a:lumMod val="75000"/>
                </a:srgbClr>
              </a:solidFill>
              <a:effectLst/>
              <a:uLnTx/>
              <a:uFillTx/>
              <a:ea typeface="Geneva" charset="0"/>
              <a:cs typeface="+mn-cs"/>
            </a:endParaRPr>
          </a:p>
        </p:txBody>
      </p:sp>
      <p:sp>
        <p:nvSpPr>
          <p:cNvPr id="33" name="Rectangle 32"/>
          <p:cNvSpPr/>
          <p:nvPr/>
        </p:nvSpPr>
        <p:spPr bwMode="auto">
          <a:xfrm>
            <a:off x="2781104" y="3262269"/>
            <a:ext cx="1108438" cy="676309"/>
          </a:xfrm>
          <a:prstGeom prst="rect">
            <a:avLst/>
          </a:prstGeom>
          <a:solidFill>
            <a:srgbClr val="79BFEF"/>
          </a:solidFill>
          <a:ln w="12700" cap="flat" cmpd="sng" algn="ctr">
            <a:solidFill>
              <a:srgbClr val="00BDF2">
                <a:lumMod val="75000"/>
              </a:srgb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002D72">
                  <a:lumMod val="75000"/>
                </a:srgbClr>
              </a:solidFill>
              <a:effectLst/>
              <a:uLnTx/>
              <a:uFillTx/>
              <a:ea typeface="Geneva" charset="0"/>
              <a:cs typeface="+mn-cs"/>
            </a:endParaRPr>
          </a:p>
        </p:txBody>
      </p:sp>
      <p:sp>
        <p:nvSpPr>
          <p:cNvPr id="34" name="Rectangle 33"/>
          <p:cNvSpPr/>
          <p:nvPr/>
        </p:nvSpPr>
        <p:spPr bwMode="auto">
          <a:xfrm>
            <a:off x="2821399" y="3295616"/>
            <a:ext cx="1108438" cy="676309"/>
          </a:xfrm>
          <a:prstGeom prst="rect">
            <a:avLst/>
          </a:prstGeom>
          <a:solidFill>
            <a:srgbClr val="79BFEF"/>
          </a:solidFill>
          <a:ln w="12700" cap="flat" cmpd="sng" algn="ctr">
            <a:solidFill>
              <a:srgbClr val="00BDF2">
                <a:lumMod val="75000"/>
              </a:srgbClr>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b="1" kern="0" dirty="0">
                <a:solidFill>
                  <a:srgbClr val="002D72">
                    <a:lumMod val="75000"/>
                  </a:srgbClr>
                </a:solidFill>
                <a:ea typeface="Geneva" charset="0"/>
              </a:rPr>
              <a:t>MicroApp </a:t>
            </a:r>
            <a:r>
              <a:rPr lang="en-US" sz="800" b="1" kern="0" dirty="0" smtClean="0">
                <a:solidFill>
                  <a:srgbClr val="002D72">
                    <a:lumMod val="75000"/>
                  </a:srgbClr>
                </a:solidFill>
                <a:ea typeface="Geneva" charset="0"/>
              </a:rPr>
              <a:t>(</a:t>
            </a:r>
            <a:r>
              <a:rPr lang="en-US" sz="800" b="1" kern="0" dirty="0">
                <a:solidFill>
                  <a:srgbClr val="002D72">
                    <a:lumMod val="75000"/>
                  </a:srgbClr>
                </a:solidFill>
                <a:ea typeface="Geneva" charset="0"/>
              </a:rPr>
              <a:t>Java)</a:t>
            </a:r>
          </a:p>
        </p:txBody>
      </p:sp>
      <p:sp>
        <p:nvSpPr>
          <p:cNvPr id="35" name="TextBox 34"/>
          <p:cNvSpPr txBox="1"/>
          <p:nvPr/>
        </p:nvSpPr>
        <p:spPr>
          <a:xfrm>
            <a:off x="2853512" y="3679689"/>
            <a:ext cx="1028700" cy="200055"/>
          </a:xfrm>
          <a:prstGeom prst="rect">
            <a:avLst/>
          </a:prstGeom>
          <a:solidFill>
            <a:srgbClr val="97999B">
              <a:lumMod val="40000"/>
              <a:lumOff val="60000"/>
            </a:srgbClr>
          </a:solidFill>
          <a:ln>
            <a:solidFill>
              <a:srgbClr val="00BDF2">
                <a:lumMod val="75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solidFill>
                  <a:srgbClr val="002D72"/>
                </a:solidFill>
                <a:effectLst/>
                <a:uLnTx/>
                <a:uFillTx/>
                <a:latin typeface="Arial" pitchFamily="34" charset="0"/>
                <a:ea typeface="Geneva" pitchFamily="127" charset="-128"/>
                <a:cs typeface="+mn-cs"/>
              </a:rPr>
              <a:t>Shared Context API</a:t>
            </a:r>
          </a:p>
        </p:txBody>
      </p:sp>
      <p:sp>
        <p:nvSpPr>
          <p:cNvPr id="36" name="TextBox 35"/>
          <p:cNvSpPr txBox="1"/>
          <p:nvPr/>
        </p:nvSpPr>
        <p:spPr>
          <a:xfrm>
            <a:off x="2853512" y="3489188"/>
            <a:ext cx="1028700" cy="200055"/>
          </a:xfrm>
          <a:prstGeom prst="rect">
            <a:avLst/>
          </a:prstGeom>
          <a:solidFill>
            <a:srgbClr val="97999B">
              <a:lumMod val="40000"/>
              <a:lumOff val="60000"/>
            </a:srgbClr>
          </a:solidFill>
          <a:ln>
            <a:solidFill>
              <a:srgbClr val="00BDF2">
                <a:lumMod val="75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solidFill>
                  <a:srgbClr val="002D72"/>
                </a:solidFill>
                <a:effectLst/>
                <a:uLnTx/>
                <a:uFillTx/>
                <a:latin typeface="Arial" pitchFamily="34" charset="0"/>
                <a:ea typeface="Geneva" pitchFamily="127" charset="-128"/>
                <a:cs typeface="+mn-cs"/>
              </a:rPr>
              <a:t>Content API</a:t>
            </a:r>
          </a:p>
        </p:txBody>
      </p:sp>
      <p:cxnSp>
        <p:nvCxnSpPr>
          <p:cNvPr id="38" name="Straight Arrow Connector 37"/>
          <p:cNvCxnSpPr/>
          <p:nvPr/>
        </p:nvCxnSpPr>
        <p:spPr bwMode="auto">
          <a:xfrm>
            <a:off x="1043762" y="3124200"/>
            <a:ext cx="0" cy="1400175"/>
          </a:xfrm>
          <a:prstGeom prst="straightConnector1">
            <a:avLst/>
          </a:prstGeom>
          <a:solidFill>
            <a:srgbClr val="002D72"/>
          </a:solidFill>
          <a:ln w="15875" cap="flat" cmpd="sng" algn="ctr">
            <a:solidFill>
              <a:srgbClr val="002D72"/>
            </a:solidFill>
            <a:prstDash val="solid"/>
            <a:round/>
            <a:headEnd type="none" w="lg"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56" name="Rectangle 55"/>
          <p:cNvSpPr/>
          <p:nvPr/>
        </p:nvSpPr>
        <p:spPr bwMode="auto">
          <a:xfrm>
            <a:off x="5285274" y="4121083"/>
            <a:ext cx="2094001" cy="495300"/>
          </a:xfrm>
          <a:prstGeom prst="rect">
            <a:avLst/>
          </a:prstGeom>
          <a:solidFill>
            <a:srgbClr val="FFFFFF">
              <a:lumMod val="85000"/>
            </a:srgbClr>
          </a:solidFill>
          <a:ln w="12700" cap="flat" cmpd="sng" algn="ctr">
            <a:solidFill>
              <a:srgbClr val="002D7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2D72"/>
                </a:solidFill>
                <a:effectLst/>
                <a:uLnTx/>
                <a:uFillTx/>
                <a:ea typeface="Geneva" charset="0"/>
                <a:cs typeface="+mn-cs"/>
              </a:rPr>
              <a:t>User Profile/Entitlements</a:t>
            </a:r>
          </a:p>
        </p:txBody>
      </p:sp>
      <p:sp>
        <p:nvSpPr>
          <p:cNvPr id="57" name="TextBox 56"/>
          <p:cNvSpPr txBox="1"/>
          <p:nvPr/>
        </p:nvSpPr>
        <p:spPr>
          <a:xfrm>
            <a:off x="7591955" y="4863557"/>
            <a:ext cx="1335622" cy="276999"/>
          </a:xfrm>
          <a:prstGeom prst="rect">
            <a:avLst/>
          </a:prstGeom>
          <a:noFill/>
        </p:spPr>
        <p:txBody>
          <a:bodyPr wrap="none" rtlCol="0">
            <a:spAutoFit/>
          </a:bodyPr>
          <a:lstStyle/>
          <a:p>
            <a:r>
              <a:rPr lang="en-US" sz="1200" dirty="0" smtClean="0">
                <a:solidFill>
                  <a:srgbClr val="002D72"/>
                </a:solidFill>
                <a:latin typeface="Arial" pitchFamily="34" charset="0"/>
                <a:ea typeface="Geneva" pitchFamily="127" charset="-128"/>
                <a:cs typeface="+mn-cs"/>
              </a:rPr>
              <a:t>Replicated, Sync</a:t>
            </a:r>
            <a:endParaRPr lang="en-US" sz="1200" dirty="0">
              <a:solidFill>
                <a:srgbClr val="002D72"/>
              </a:solidFill>
              <a:latin typeface="Arial" pitchFamily="34" charset="0"/>
              <a:ea typeface="Geneva" pitchFamily="127" charset="-128"/>
              <a:cs typeface="+mn-cs"/>
            </a:endParaRPr>
          </a:p>
        </p:txBody>
      </p:sp>
      <p:sp>
        <p:nvSpPr>
          <p:cNvPr id="58" name="TextBox 57"/>
          <p:cNvSpPr txBox="1"/>
          <p:nvPr/>
        </p:nvSpPr>
        <p:spPr>
          <a:xfrm>
            <a:off x="7589683" y="4233477"/>
            <a:ext cx="1345240" cy="276999"/>
          </a:xfrm>
          <a:prstGeom prst="rect">
            <a:avLst/>
          </a:prstGeom>
          <a:noFill/>
        </p:spPr>
        <p:txBody>
          <a:bodyPr wrap="none" rtlCol="0">
            <a:spAutoFit/>
          </a:bodyPr>
          <a:lstStyle/>
          <a:p>
            <a:r>
              <a:rPr lang="en-US" sz="1200" dirty="0" smtClean="0">
                <a:solidFill>
                  <a:srgbClr val="002D72"/>
                </a:solidFill>
                <a:latin typeface="Arial" pitchFamily="34" charset="0"/>
                <a:ea typeface="Geneva" pitchFamily="127" charset="-128"/>
                <a:cs typeface="+mn-cs"/>
              </a:rPr>
              <a:t>Partitioned, Sync</a:t>
            </a:r>
            <a:endParaRPr lang="en-US" sz="1200" dirty="0">
              <a:solidFill>
                <a:srgbClr val="002D72"/>
              </a:solidFill>
              <a:latin typeface="Arial" pitchFamily="34" charset="0"/>
              <a:ea typeface="Geneva" pitchFamily="127" charset="-128"/>
              <a:cs typeface="+mn-cs"/>
            </a:endParaRPr>
          </a:p>
        </p:txBody>
      </p:sp>
      <p:sp>
        <p:nvSpPr>
          <p:cNvPr id="68" name="Rectangle 67"/>
          <p:cNvSpPr/>
          <p:nvPr/>
        </p:nvSpPr>
        <p:spPr bwMode="auto">
          <a:xfrm>
            <a:off x="5285274" y="5318275"/>
            <a:ext cx="2094001" cy="538859"/>
          </a:xfrm>
          <a:prstGeom prst="rect">
            <a:avLst/>
          </a:prstGeom>
          <a:solidFill>
            <a:srgbClr val="FFC000"/>
          </a:solidFill>
          <a:ln w="12700" cap="flat" cmpd="sng" algn="ctr">
            <a:solidFill>
              <a:srgbClr val="002D7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2D72"/>
                </a:solidFill>
                <a:effectLst/>
                <a:uLnTx/>
                <a:uFillTx/>
                <a:ea typeface="Geneva" charset="0"/>
                <a:cs typeface="+mn-cs"/>
              </a:rPr>
              <a:t>Shared</a:t>
            </a:r>
            <a:r>
              <a:rPr kumimoji="0" lang="en-US" sz="1050" b="1" i="0" u="none" strike="noStrike" kern="0" cap="none" spc="0" normalizeH="0" noProof="0" dirty="0" smtClean="0">
                <a:ln>
                  <a:noFill/>
                </a:ln>
                <a:solidFill>
                  <a:srgbClr val="002D72"/>
                </a:solidFill>
                <a:effectLst/>
                <a:uLnTx/>
                <a:uFillTx/>
                <a:ea typeface="Geneva" charset="0"/>
                <a:cs typeface="+mn-cs"/>
              </a:rPr>
              <a:t> </a:t>
            </a:r>
            <a:r>
              <a:rPr kumimoji="0" lang="en-US" sz="1050" b="1" i="0" u="none" strike="noStrike" kern="0" cap="none" spc="0" normalizeH="0" baseline="0" noProof="0" dirty="0" smtClean="0">
                <a:ln>
                  <a:noFill/>
                </a:ln>
                <a:solidFill>
                  <a:srgbClr val="002D72"/>
                </a:solidFill>
                <a:effectLst/>
                <a:uLnTx/>
                <a:uFillTx/>
                <a:ea typeface="Geneva" charset="0"/>
                <a:cs typeface="+mn-cs"/>
              </a:rPr>
              <a:t>Context Cache</a:t>
            </a:r>
          </a:p>
          <a:p>
            <a:pPr marL="0" marR="0" lvl="0" indent="0" defTabSz="914400" eaLnBrk="1" fontAlgn="auto" latinLnBrk="0" hangingPunct="1">
              <a:lnSpc>
                <a:spcPct val="100000"/>
              </a:lnSpc>
              <a:spcBef>
                <a:spcPts val="0"/>
              </a:spcBef>
              <a:spcAft>
                <a:spcPts val="0"/>
              </a:spcAft>
              <a:buClrTx/>
              <a:buSzTx/>
              <a:buFontTx/>
              <a:buNone/>
              <a:tabLst/>
              <a:defRPr/>
            </a:pPr>
            <a:r>
              <a:rPr lang="en-US" sz="800" b="1" kern="0" dirty="0" smtClean="0">
                <a:solidFill>
                  <a:srgbClr val="002D72"/>
                </a:solidFill>
                <a:ea typeface="Geneva" charset="0"/>
                <a:cs typeface="+mn-cs"/>
              </a:rPr>
              <a:t>(Session, Customer, Account, </a:t>
            </a:r>
          </a:p>
          <a:p>
            <a:pPr marL="0" marR="0" lvl="0" indent="0" defTabSz="914400" eaLnBrk="1" fontAlgn="auto" latinLnBrk="0" hangingPunct="1">
              <a:lnSpc>
                <a:spcPct val="100000"/>
              </a:lnSpc>
              <a:spcBef>
                <a:spcPts val="0"/>
              </a:spcBef>
              <a:spcAft>
                <a:spcPts val="0"/>
              </a:spcAft>
              <a:buClrTx/>
              <a:buSzTx/>
              <a:buFontTx/>
              <a:buNone/>
              <a:tabLst/>
              <a:defRPr/>
            </a:pPr>
            <a:r>
              <a:rPr lang="en-US" sz="800" b="1" kern="0" dirty="0">
                <a:solidFill>
                  <a:srgbClr val="002D72"/>
                </a:solidFill>
                <a:ea typeface="Geneva" charset="0"/>
                <a:cs typeface="+mn-cs"/>
              </a:rPr>
              <a:t> </a:t>
            </a:r>
            <a:r>
              <a:rPr lang="en-US" sz="800" b="1" kern="0" dirty="0" smtClean="0">
                <a:solidFill>
                  <a:srgbClr val="002D72"/>
                </a:solidFill>
                <a:ea typeface="Geneva" charset="0"/>
                <a:cs typeface="+mn-cs"/>
              </a:rPr>
              <a:t> Basic User Info etc.)</a:t>
            </a:r>
            <a:endParaRPr kumimoji="0" lang="en-US" sz="800" b="1" i="0" u="none" strike="noStrike" kern="0" cap="none" spc="0" normalizeH="0" baseline="0" noProof="0" dirty="0" smtClean="0">
              <a:ln>
                <a:noFill/>
              </a:ln>
              <a:solidFill>
                <a:srgbClr val="002D72"/>
              </a:solidFill>
              <a:effectLst/>
              <a:uLnTx/>
              <a:uFillTx/>
              <a:ea typeface="Geneva" charset="0"/>
              <a:cs typeface="+mn-cs"/>
            </a:endParaRPr>
          </a:p>
        </p:txBody>
      </p:sp>
      <p:sp>
        <p:nvSpPr>
          <p:cNvPr id="69" name="Rectangle 68"/>
          <p:cNvSpPr/>
          <p:nvPr/>
        </p:nvSpPr>
        <p:spPr bwMode="auto">
          <a:xfrm>
            <a:off x="5285274" y="3532306"/>
            <a:ext cx="2094001" cy="495300"/>
          </a:xfrm>
          <a:prstGeom prst="rect">
            <a:avLst/>
          </a:prstGeom>
          <a:solidFill>
            <a:srgbClr val="FFFFFF">
              <a:lumMod val="85000"/>
            </a:srgbClr>
          </a:solidFill>
          <a:ln w="12700" cap="flat" cmpd="sng" algn="ctr">
            <a:solidFill>
              <a:srgbClr val="002D7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2D72"/>
                </a:solidFill>
                <a:effectLst/>
                <a:uLnTx/>
                <a:uFillTx/>
                <a:ea typeface="Geneva" charset="0"/>
                <a:cs typeface="+mn-cs"/>
              </a:rPr>
              <a:t>GBCR Content</a:t>
            </a:r>
          </a:p>
        </p:txBody>
      </p:sp>
      <p:cxnSp>
        <p:nvCxnSpPr>
          <p:cNvPr id="71" name="Elbow Connector 70"/>
          <p:cNvCxnSpPr>
            <a:stCxn id="6" idx="3"/>
          </p:cNvCxnSpPr>
          <p:nvPr/>
        </p:nvCxnSpPr>
        <p:spPr bwMode="auto">
          <a:xfrm>
            <a:off x="4023142" y="4913178"/>
            <a:ext cx="1260745" cy="109350"/>
          </a:xfrm>
          <a:prstGeom prst="bentConnector3">
            <a:avLst>
              <a:gd name="adj1" fmla="val 34304"/>
            </a:avLst>
          </a:prstGeom>
          <a:solidFill>
            <a:srgbClr val="002D72"/>
          </a:solidFill>
          <a:ln w="28575" cap="flat" cmpd="sng" algn="ctr">
            <a:solidFill>
              <a:srgbClr val="002D72"/>
            </a:solidFill>
            <a:prstDash val="solid"/>
            <a:round/>
            <a:headEnd type="none" w="lg"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Elbow Connector 72"/>
          <p:cNvCxnSpPr>
            <a:endCxn id="68" idx="1"/>
          </p:cNvCxnSpPr>
          <p:nvPr/>
        </p:nvCxnSpPr>
        <p:spPr bwMode="auto">
          <a:xfrm>
            <a:off x="4653514" y="5022528"/>
            <a:ext cx="631760" cy="565177"/>
          </a:xfrm>
          <a:prstGeom prst="bentConnector3">
            <a:avLst>
              <a:gd name="adj1" fmla="val -31010"/>
            </a:avLst>
          </a:prstGeom>
          <a:solidFill>
            <a:srgbClr val="002D72"/>
          </a:solidFill>
          <a:ln w="28575" cap="flat" cmpd="sng" algn="ctr">
            <a:solidFill>
              <a:srgbClr val="002D72"/>
            </a:solidFill>
            <a:prstDash val="solid"/>
            <a:round/>
            <a:headEnd type="none" w="lg"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7" name="Elbow Connector 76"/>
          <p:cNvCxnSpPr>
            <a:stCxn id="5" idx="3"/>
            <a:endCxn id="69" idx="1"/>
          </p:cNvCxnSpPr>
          <p:nvPr/>
        </p:nvCxnSpPr>
        <p:spPr bwMode="auto">
          <a:xfrm>
            <a:off x="4023142" y="3216351"/>
            <a:ext cx="1262132" cy="563605"/>
          </a:xfrm>
          <a:prstGeom prst="bentConnector3">
            <a:avLst>
              <a:gd name="adj1" fmla="val 49459"/>
            </a:avLst>
          </a:prstGeom>
          <a:solidFill>
            <a:srgbClr val="002D72"/>
          </a:solidFill>
          <a:ln w="28575" cap="flat" cmpd="sng" algn="ctr">
            <a:solidFill>
              <a:srgbClr val="CB6015"/>
            </a:solidFill>
            <a:prstDash val="solid"/>
            <a:round/>
            <a:headEnd type="none" w="lg"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9" name="Elbow Connector 78"/>
          <p:cNvCxnSpPr>
            <a:endCxn id="8" idx="1"/>
          </p:cNvCxnSpPr>
          <p:nvPr/>
        </p:nvCxnSpPr>
        <p:spPr bwMode="auto">
          <a:xfrm rot="5400000" flipH="1" flipV="1">
            <a:off x="4419449" y="2431179"/>
            <a:ext cx="1099199" cy="629677"/>
          </a:xfrm>
          <a:prstGeom prst="bentConnector2">
            <a:avLst/>
          </a:prstGeom>
          <a:solidFill>
            <a:srgbClr val="002D72"/>
          </a:solidFill>
          <a:ln w="28575" cap="flat" cmpd="sng" algn="ctr">
            <a:solidFill>
              <a:srgbClr val="CB6015"/>
            </a:solidFill>
            <a:prstDash val="solid"/>
            <a:round/>
            <a:headEnd type="none" w="lg"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6" name="Elbow Connector 85"/>
          <p:cNvCxnSpPr>
            <a:endCxn id="9" idx="1"/>
          </p:cNvCxnSpPr>
          <p:nvPr/>
        </p:nvCxnSpPr>
        <p:spPr bwMode="auto">
          <a:xfrm flipV="1">
            <a:off x="4654208" y="2724705"/>
            <a:ext cx="631065" cy="488639"/>
          </a:xfrm>
          <a:prstGeom prst="bentConnector3">
            <a:avLst>
              <a:gd name="adj1" fmla="val 259"/>
            </a:avLst>
          </a:prstGeom>
          <a:solidFill>
            <a:srgbClr val="002D72"/>
          </a:solidFill>
          <a:ln w="28575" cap="flat" cmpd="sng" algn="ctr">
            <a:solidFill>
              <a:srgbClr val="CB6015"/>
            </a:solidFill>
            <a:prstDash val="solid"/>
            <a:round/>
            <a:headEnd type="none" w="lg"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94" name="Elbow Connector 93"/>
          <p:cNvCxnSpPr>
            <a:endCxn id="56" idx="1"/>
          </p:cNvCxnSpPr>
          <p:nvPr/>
        </p:nvCxnSpPr>
        <p:spPr bwMode="auto">
          <a:xfrm>
            <a:off x="4654208" y="3779716"/>
            <a:ext cx="631066" cy="589017"/>
          </a:xfrm>
          <a:prstGeom prst="bentConnector3">
            <a:avLst>
              <a:gd name="adj1" fmla="val 259"/>
            </a:avLst>
          </a:prstGeom>
          <a:solidFill>
            <a:srgbClr val="002D72"/>
          </a:solidFill>
          <a:ln w="28575" cap="flat" cmpd="sng" algn="ctr">
            <a:solidFill>
              <a:srgbClr val="CB6015"/>
            </a:solidFill>
            <a:prstDash val="solid"/>
            <a:round/>
            <a:headEnd type="none" w="lg"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97" name="Elbow Connector 96"/>
          <p:cNvCxnSpPr>
            <a:endCxn id="11" idx="1"/>
          </p:cNvCxnSpPr>
          <p:nvPr/>
        </p:nvCxnSpPr>
        <p:spPr bwMode="auto">
          <a:xfrm flipV="1">
            <a:off x="4654210" y="3221924"/>
            <a:ext cx="632453" cy="219008"/>
          </a:xfrm>
          <a:prstGeom prst="bentConnector3">
            <a:avLst>
              <a:gd name="adj1" fmla="val 368"/>
            </a:avLst>
          </a:prstGeom>
          <a:solidFill>
            <a:srgbClr val="002D72"/>
          </a:solidFill>
          <a:ln w="28575" cap="flat" cmpd="sng" algn="ctr">
            <a:solidFill>
              <a:srgbClr val="CB6015"/>
            </a:solidFill>
            <a:prstDash val="solid"/>
            <a:round/>
            <a:headEnd type="none" w="lg"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05" name="Elbow Connector 104"/>
          <p:cNvCxnSpPr>
            <a:endCxn id="68" idx="1"/>
          </p:cNvCxnSpPr>
          <p:nvPr/>
        </p:nvCxnSpPr>
        <p:spPr bwMode="auto">
          <a:xfrm rot="16200000" flipH="1">
            <a:off x="4287880" y="4590310"/>
            <a:ext cx="1363723" cy="631066"/>
          </a:xfrm>
          <a:prstGeom prst="bentConnector2">
            <a:avLst/>
          </a:prstGeom>
          <a:solidFill>
            <a:srgbClr val="002D72"/>
          </a:solidFill>
          <a:ln w="28575" cap="flat" cmpd="sng" algn="ctr">
            <a:solidFill>
              <a:srgbClr val="CB6015"/>
            </a:solidFill>
            <a:prstDash val="solid"/>
            <a:round/>
            <a:headEnd type="none" w="lg" len="med"/>
            <a:tailEnd type="triangle" w="lg"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4193049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457200" y="274638"/>
            <a:ext cx="8229600" cy="182562"/>
          </a:xfrm>
        </p:spPr>
        <p:txBody>
          <a:bodyPr>
            <a:normAutofit fontScale="90000"/>
          </a:bodyPr>
          <a:lstStyle/>
          <a:p>
            <a:pPr eaLnBrk="1" hangingPunct="1">
              <a:defRPr/>
            </a:pPr>
            <a:r>
              <a:rPr lang="en-US" sz="1800" dirty="0" smtClean="0">
                <a:solidFill>
                  <a:srgbClr val="000066"/>
                </a:solidFill>
              </a:rPr>
              <a:t>Co-existence approaches – Digital Channels</a:t>
            </a:r>
            <a:endParaRPr lang="en-US" sz="1800" dirty="0">
              <a:solidFill>
                <a:srgbClr val="000066"/>
              </a:solidFill>
            </a:endParaRPr>
          </a:p>
        </p:txBody>
      </p:sp>
      <p:sp>
        <p:nvSpPr>
          <p:cNvPr id="7" name="Content Placeholder 2"/>
          <p:cNvSpPr>
            <a:spLocks noGrp="1"/>
          </p:cNvSpPr>
          <p:nvPr>
            <p:ph idx="1"/>
          </p:nvPr>
        </p:nvSpPr>
        <p:spPr>
          <a:xfrm>
            <a:off x="4763044" y="4587910"/>
            <a:ext cx="3988470" cy="1780691"/>
          </a:xfrm>
        </p:spPr>
        <p:txBody>
          <a:bodyPr>
            <a:normAutofit lnSpcReduction="10000"/>
          </a:bodyPr>
          <a:lstStyle/>
          <a:p>
            <a:pPr marL="0" lvl="0" indent="0" eaLnBrk="1" hangingPunct="1">
              <a:lnSpc>
                <a:spcPct val="100000"/>
              </a:lnSpc>
              <a:spcBef>
                <a:spcPct val="0"/>
              </a:spcBef>
              <a:spcAft>
                <a:spcPct val="0"/>
              </a:spcAft>
              <a:buNone/>
            </a:pPr>
            <a:r>
              <a:rPr lang="en-US" sz="1200" b="1" dirty="0">
                <a:solidFill>
                  <a:srgbClr val="53565A"/>
                </a:solidFill>
                <a:latin typeface="Arial" pitchFamily="34" charset="0"/>
                <a:ea typeface="Geneva" pitchFamily="34" charset="0"/>
              </a:rPr>
              <a:t>Scenario: </a:t>
            </a:r>
            <a:r>
              <a:rPr lang="en-US" sz="1200" dirty="0">
                <a:solidFill>
                  <a:srgbClr val="53565A"/>
                </a:solidFill>
                <a:latin typeface="Arial" pitchFamily="34" charset="0"/>
                <a:ea typeface="Geneva" pitchFamily="34" charset="0"/>
              </a:rPr>
              <a:t>Login in </a:t>
            </a:r>
            <a:r>
              <a:rPr lang="en-US" sz="1200" dirty="0" smtClean="0">
                <a:solidFill>
                  <a:srgbClr val="53565A"/>
                </a:solidFill>
                <a:latin typeface="Arial" pitchFamily="34" charset="0"/>
                <a:ea typeface="Geneva" pitchFamily="34" charset="0"/>
              </a:rPr>
              <a:t>NextGen and </a:t>
            </a:r>
            <a:r>
              <a:rPr lang="en-US" sz="1200" dirty="0">
                <a:solidFill>
                  <a:srgbClr val="53565A"/>
                </a:solidFill>
                <a:latin typeface="Arial" pitchFamily="34" charset="0"/>
                <a:ea typeface="Geneva" pitchFamily="34" charset="0"/>
              </a:rPr>
              <a:t>execute </a:t>
            </a:r>
            <a:r>
              <a:rPr lang="en-US" sz="1200" dirty="0" smtClean="0"/>
              <a:t>transactions </a:t>
            </a:r>
            <a:r>
              <a:rPr lang="en-US" sz="1200" dirty="0" smtClean="0">
                <a:solidFill>
                  <a:srgbClr val="53565A"/>
                </a:solidFill>
                <a:latin typeface="Arial" pitchFamily="34" charset="0"/>
                <a:ea typeface="Geneva" pitchFamily="34" charset="0"/>
              </a:rPr>
              <a:t>in Legacy</a:t>
            </a:r>
          </a:p>
          <a:p>
            <a:pPr marL="0" lvl="0" indent="0" eaLnBrk="1" hangingPunct="1">
              <a:lnSpc>
                <a:spcPct val="100000"/>
              </a:lnSpc>
              <a:spcBef>
                <a:spcPct val="0"/>
              </a:spcBef>
              <a:spcAft>
                <a:spcPct val="0"/>
              </a:spcAft>
              <a:buNone/>
            </a:pPr>
            <a:endParaRPr lang="en-US" sz="1200" dirty="0">
              <a:solidFill>
                <a:srgbClr val="53565A"/>
              </a:solidFill>
              <a:latin typeface="Arial" pitchFamily="34" charset="0"/>
              <a:ea typeface="Geneva" pitchFamily="34" charset="0"/>
            </a:endParaRPr>
          </a:p>
          <a:p>
            <a:pPr marL="0" lvl="0" indent="0" eaLnBrk="1" hangingPunct="1">
              <a:lnSpc>
                <a:spcPct val="100000"/>
              </a:lnSpc>
              <a:spcBef>
                <a:spcPct val="0"/>
              </a:spcBef>
              <a:spcAft>
                <a:spcPct val="0"/>
              </a:spcAft>
              <a:buNone/>
            </a:pPr>
            <a:r>
              <a:rPr lang="en-US" sz="1200" b="1" dirty="0">
                <a:solidFill>
                  <a:srgbClr val="53565A"/>
                </a:solidFill>
                <a:latin typeface="Arial" pitchFamily="34" charset="0"/>
                <a:ea typeface="Geneva" pitchFamily="34" charset="0"/>
              </a:rPr>
              <a:t>Proposed Changes:</a:t>
            </a:r>
          </a:p>
          <a:p>
            <a:pPr marL="171450" lvl="0" indent="-171450">
              <a:spcBef>
                <a:spcPts val="600"/>
              </a:spcBef>
              <a:spcAft>
                <a:spcPct val="0"/>
              </a:spcAft>
              <a:buFont typeface="Arial" panose="020B0604020202020204" pitchFamily="34" charset="0"/>
              <a:buChar char="•"/>
            </a:pPr>
            <a:r>
              <a:rPr lang="en-US" sz="1000" kern="1200" dirty="0">
                <a:latin typeface="Arial" pitchFamily="34" charset="0"/>
                <a:ea typeface="Geneva" pitchFamily="34" charset="0"/>
                <a:cs typeface="Geneva" pitchFamily="34" charset="0"/>
              </a:rPr>
              <a:t>Perform silent login on Legacy App</a:t>
            </a:r>
          </a:p>
          <a:p>
            <a:pPr marL="171450" lvl="0" indent="-171450">
              <a:spcBef>
                <a:spcPts val="600"/>
              </a:spcBef>
              <a:spcAft>
                <a:spcPct val="0"/>
              </a:spcAft>
              <a:buFont typeface="Arial" panose="020B0604020202020204" pitchFamily="34" charset="0"/>
              <a:buChar char="•"/>
            </a:pPr>
            <a:r>
              <a:rPr lang="en-US" sz="1000" kern="1200" dirty="0">
                <a:latin typeface="Arial" pitchFamily="34" charset="0"/>
                <a:ea typeface="Geneva" pitchFamily="34" charset="0"/>
                <a:cs typeface="Geneva" pitchFamily="34" charset="0"/>
              </a:rPr>
              <a:t>Update profile flags to trigger profile refresh on other app after completing a transaction</a:t>
            </a:r>
          </a:p>
          <a:p>
            <a:pPr marL="171450" lvl="0" indent="-171450">
              <a:spcBef>
                <a:spcPts val="600"/>
              </a:spcBef>
              <a:spcAft>
                <a:spcPct val="0"/>
              </a:spcAft>
              <a:buFont typeface="Arial" panose="020B0604020202020204" pitchFamily="34" charset="0"/>
              <a:buChar char="•"/>
            </a:pPr>
            <a:r>
              <a:rPr lang="en-US" sz="1000" kern="1200" dirty="0">
                <a:latin typeface="Arial" pitchFamily="34" charset="0"/>
                <a:ea typeface="Geneva" pitchFamily="34" charset="0"/>
                <a:cs typeface="Geneva" pitchFamily="34" charset="0"/>
              </a:rPr>
              <a:t>Refresh profile data before performing a transaction, if the profile flag is marked stale</a:t>
            </a:r>
          </a:p>
        </p:txBody>
      </p:sp>
      <p:sp>
        <p:nvSpPr>
          <p:cNvPr id="11" name="Rectangle 10"/>
          <p:cNvSpPr/>
          <p:nvPr/>
        </p:nvSpPr>
        <p:spPr>
          <a:xfrm>
            <a:off x="299529" y="741492"/>
            <a:ext cx="8650742" cy="1046440"/>
          </a:xfrm>
          <a:prstGeom prst="rect">
            <a:avLst/>
          </a:prstGeom>
        </p:spPr>
        <p:txBody>
          <a:bodyPr wrap="square">
            <a:spAutoFit/>
          </a:bodyPr>
          <a:lstStyle/>
          <a:p>
            <a:pPr marL="0" indent="0">
              <a:buNone/>
            </a:pPr>
            <a:r>
              <a:rPr lang="en-US" sz="1400" b="1" dirty="0"/>
              <a:t>Business Drivers</a:t>
            </a:r>
          </a:p>
          <a:p>
            <a:pPr marL="171450" indent="-171450">
              <a:spcBef>
                <a:spcPts val="600"/>
              </a:spcBef>
              <a:buFont typeface="Arial" panose="020B0604020202020204" pitchFamily="34" charset="0"/>
              <a:buChar char="•"/>
            </a:pPr>
            <a:r>
              <a:rPr lang="en-US" sz="1100" dirty="0"/>
              <a:t>Support co-existence of legacy and NextGen apps during transition phase</a:t>
            </a:r>
          </a:p>
          <a:p>
            <a:pPr marL="171450" indent="-171450">
              <a:spcBef>
                <a:spcPts val="600"/>
              </a:spcBef>
              <a:buFont typeface="Arial" panose="020B0604020202020204" pitchFamily="34" charset="0"/>
              <a:buChar char="•"/>
            </a:pPr>
            <a:r>
              <a:rPr lang="en-US" sz="1100" dirty="0"/>
              <a:t>Minimize throwaway efforts on legacy apps during transition phase (build and regression efforts)</a:t>
            </a:r>
          </a:p>
          <a:p>
            <a:pPr marL="171450" indent="-171450">
              <a:spcBef>
                <a:spcPts val="600"/>
              </a:spcBef>
              <a:buFont typeface="Arial" panose="020B0604020202020204" pitchFamily="34" charset="0"/>
              <a:buChar char="•"/>
            </a:pPr>
            <a:r>
              <a:rPr lang="en-US" sz="1100" dirty="0"/>
              <a:t>Segregation of Legacy vs NextGen apps with data Isolation may not be possible for every market</a:t>
            </a:r>
          </a:p>
        </p:txBody>
      </p:sp>
      <p:sp>
        <p:nvSpPr>
          <p:cNvPr id="12" name="Content Placeholder 2"/>
          <p:cNvSpPr txBox="1">
            <a:spLocks/>
          </p:cNvSpPr>
          <p:nvPr/>
        </p:nvSpPr>
        <p:spPr bwMode="black">
          <a:xfrm>
            <a:off x="462258" y="4587910"/>
            <a:ext cx="3988470" cy="178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288925" indent="-288925" algn="l" rtl="0" eaLnBrk="0" fontAlgn="base" hangingPunct="0">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974725" indent="-227013"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1312863" indent="-22383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651000" indent="-22383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a:lstStyle>
          <a:p>
            <a:pPr marL="0" indent="0">
              <a:buFontTx/>
              <a:buNone/>
            </a:pPr>
            <a:r>
              <a:rPr lang="en-US" sz="1200" b="1" kern="0" dirty="0" smtClean="0"/>
              <a:t>Scenario: </a:t>
            </a:r>
            <a:r>
              <a:rPr lang="en-US" sz="1200" kern="0" dirty="0" smtClean="0"/>
              <a:t>Login in Legacy and execute transactions in NextGen</a:t>
            </a:r>
          </a:p>
          <a:p>
            <a:pPr marL="0" indent="0">
              <a:buFontTx/>
              <a:buNone/>
            </a:pPr>
            <a:r>
              <a:rPr lang="en-US" sz="1200" b="1" kern="0" dirty="0" smtClean="0"/>
              <a:t>Proposed Changes:</a:t>
            </a:r>
          </a:p>
          <a:p>
            <a:pPr marL="171450" indent="-171450">
              <a:spcBef>
                <a:spcPts val="600"/>
              </a:spcBef>
              <a:spcAft>
                <a:spcPct val="0"/>
              </a:spcAft>
              <a:buFont typeface="Arial" panose="020B0604020202020204" pitchFamily="34" charset="0"/>
              <a:buChar char="•"/>
            </a:pPr>
            <a:r>
              <a:rPr lang="en-US" sz="1000" dirty="0">
                <a:latin typeface="Arial" pitchFamily="34" charset="0"/>
                <a:ea typeface="Geneva" pitchFamily="34" charset="0"/>
                <a:cs typeface="Geneva" pitchFamily="34" charset="0"/>
              </a:rPr>
              <a:t>Perform silent login on </a:t>
            </a:r>
            <a:r>
              <a:rPr lang="en-US" sz="1000" dirty="0" smtClean="0">
                <a:latin typeface="Arial" pitchFamily="34" charset="0"/>
                <a:ea typeface="Geneva" pitchFamily="34" charset="0"/>
                <a:cs typeface="Geneva" pitchFamily="34" charset="0"/>
              </a:rPr>
              <a:t>NextGen App</a:t>
            </a:r>
            <a:endParaRPr lang="en-US" sz="1000" dirty="0">
              <a:latin typeface="Arial" pitchFamily="34" charset="0"/>
              <a:ea typeface="Geneva" pitchFamily="34" charset="0"/>
              <a:cs typeface="Geneva" pitchFamily="34" charset="0"/>
            </a:endParaRPr>
          </a:p>
          <a:p>
            <a:pPr marL="171450" indent="-171450">
              <a:spcBef>
                <a:spcPts val="600"/>
              </a:spcBef>
              <a:spcAft>
                <a:spcPct val="0"/>
              </a:spcAft>
              <a:buFont typeface="Arial" panose="020B0604020202020204" pitchFamily="34" charset="0"/>
              <a:buChar char="•"/>
            </a:pPr>
            <a:r>
              <a:rPr lang="en-US" sz="1000" dirty="0">
                <a:latin typeface="Arial" pitchFamily="34" charset="0"/>
                <a:ea typeface="Geneva" pitchFamily="34" charset="0"/>
                <a:cs typeface="Geneva" pitchFamily="34" charset="0"/>
              </a:rPr>
              <a:t>Update profile flags to trigger profile refresh on other app after completing a transaction</a:t>
            </a:r>
          </a:p>
          <a:p>
            <a:pPr marL="171450" indent="-171450">
              <a:spcBef>
                <a:spcPts val="600"/>
              </a:spcBef>
              <a:spcAft>
                <a:spcPct val="0"/>
              </a:spcAft>
              <a:buFont typeface="Arial" panose="020B0604020202020204" pitchFamily="34" charset="0"/>
              <a:buChar char="•"/>
            </a:pPr>
            <a:r>
              <a:rPr lang="en-US" sz="1000" dirty="0">
                <a:latin typeface="Arial" pitchFamily="34" charset="0"/>
                <a:ea typeface="Geneva" pitchFamily="34" charset="0"/>
                <a:cs typeface="Geneva" pitchFamily="34" charset="0"/>
              </a:rPr>
              <a:t>Refresh profile data before performing a transaction, if the profile flag is marked stale</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393" y="1787932"/>
            <a:ext cx="4257506" cy="275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3450" y="1787932"/>
            <a:ext cx="3967843" cy="275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79714" y="6368601"/>
            <a:ext cx="6882493" cy="246221"/>
          </a:xfrm>
          <a:prstGeom prst="rect">
            <a:avLst/>
          </a:prstGeom>
          <a:noFill/>
        </p:spPr>
        <p:txBody>
          <a:bodyPr wrap="square" rtlCol="0">
            <a:spAutoFit/>
          </a:bodyPr>
          <a:lstStyle/>
          <a:p>
            <a:pPr algn="ctr"/>
            <a:r>
              <a:rPr lang="en-US" sz="1000" b="1" dirty="0" smtClean="0"/>
              <a:t>Note:</a:t>
            </a:r>
            <a:r>
              <a:rPr lang="en-US" sz="1000" dirty="0" smtClean="0"/>
              <a:t> The silent login can happen instantly or during a first cross application invocation</a:t>
            </a:r>
            <a:endParaRPr lang="en-US" sz="1000" dirty="0"/>
          </a:p>
        </p:txBody>
      </p:sp>
    </p:spTree>
    <p:extLst>
      <p:ext uri="{BB962C8B-B14F-4D97-AF65-F5344CB8AC3E}">
        <p14:creationId xmlns:p14="http://schemas.microsoft.com/office/powerpoint/2010/main" val="2551761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3393" y="141050"/>
            <a:ext cx="7512183" cy="495300"/>
          </a:xfrm>
        </p:spPr>
        <p:txBody>
          <a:bodyPr>
            <a:normAutofit/>
          </a:bodyPr>
          <a:lstStyle/>
          <a:p>
            <a:pPr eaLnBrk="1" hangingPunct="1">
              <a:defRPr/>
            </a:pPr>
            <a:r>
              <a:rPr lang="en-US" sz="1800" dirty="0">
                <a:solidFill>
                  <a:srgbClr val="000066"/>
                </a:solidFill>
              </a:rPr>
              <a:t>Co-existence approaches – </a:t>
            </a:r>
            <a:r>
              <a:rPr lang="en-US" sz="1800" dirty="0" smtClean="0">
                <a:solidFill>
                  <a:srgbClr val="000066"/>
                </a:solidFill>
              </a:rPr>
              <a:t>Assisted Channels</a:t>
            </a:r>
            <a:endParaRPr lang="en-US" sz="1800" dirty="0">
              <a:solidFill>
                <a:srgbClr val="000066"/>
              </a:solidFill>
            </a:endParaRPr>
          </a:p>
        </p:txBody>
      </p:sp>
      <p:pic>
        <p:nvPicPr>
          <p:cNvPr id="410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077" y="712519"/>
            <a:ext cx="8750917" cy="579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696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62600" y="666095"/>
            <a:ext cx="3352800" cy="3831818"/>
          </a:xfrm>
          <a:prstGeom prst="rect">
            <a:avLst/>
          </a:prstGeom>
          <a:noFill/>
          <a:ln>
            <a:solidFill>
              <a:schemeClr val="tx2"/>
            </a:solidFill>
          </a:ln>
        </p:spPr>
        <p:txBody>
          <a:bodyPr wrap="square" rtlCol="0">
            <a:spAutoFit/>
          </a:bodyPr>
          <a:lstStyle/>
          <a:p>
            <a:r>
              <a:rPr lang="en-US" sz="1100" b="1" dirty="0"/>
              <a:t>Simplification </a:t>
            </a:r>
            <a:r>
              <a:rPr lang="en-US" sz="1100" b="1" dirty="0" smtClean="0"/>
              <a:t>Benefits</a:t>
            </a:r>
          </a:p>
          <a:p>
            <a:pPr marL="228600" indent="-228600"/>
            <a:r>
              <a:rPr lang="en-US" sz="800" b="1" u="sng" dirty="0" smtClean="0"/>
              <a:t>Developer Productivity:</a:t>
            </a:r>
          </a:p>
          <a:p>
            <a:pPr marL="228600" indent="-228600">
              <a:buFont typeface="Wingdings" panose="05000000000000000000" pitchFamily="2" charset="2"/>
              <a:buChar char="ü"/>
            </a:pPr>
            <a:r>
              <a:rPr lang="en-US" sz="800" b="1" dirty="0" smtClean="0"/>
              <a:t>Channel Apps optimization</a:t>
            </a:r>
          </a:p>
          <a:p>
            <a:pPr marL="685800" lvl="1" indent="-228600">
              <a:buFont typeface="Wingdings" panose="05000000000000000000" pitchFamily="2" charset="2"/>
              <a:buChar char="ü"/>
            </a:pPr>
            <a:r>
              <a:rPr lang="en-US" sz="800" b="1" dirty="0" smtClean="0"/>
              <a:t>Responsive Design</a:t>
            </a:r>
            <a:r>
              <a:rPr lang="en-US" sz="800" b="1" dirty="0"/>
              <a:t>:</a:t>
            </a:r>
            <a:r>
              <a:rPr lang="en-US" sz="800" dirty="0"/>
              <a:t> Single application </a:t>
            </a:r>
            <a:r>
              <a:rPr lang="en-US" sz="800" dirty="0" smtClean="0"/>
              <a:t>serving </a:t>
            </a:r>
            <a:r>
              <a:rPr lang="en-US" sz="800" dirty="0"/>
              <a:t>multiple form factors, reducing overall efforts </a:t>
            </a:r>
            <a:endParaRPr lang="en-US" sz="800" dirty="0" smtClean="0"/>
          </a:p>
          <a:p>
            <a:pPr marL="685800" lvl="1" indent="-228600">
              <a:buFont typeface="Wingdings" panose="05000000000000000000" pitchFamily="2" charset="2"/>
              <a:buChar char="ü"/>
            </a:pPr>
            <a:r>
              <a:rPr lang="en-US" sz="800" b="1" dirty="0" smtClean="0"/>
              <a:t>Omni-channel API: </a:t>
            </a:r>
            <a:r>
              <a:rPr lang="en-US" sz="800" dirty="0"/>
              <a:t>Move </a:t>
            </a:r>
            <a:r>
              <a:rPr lang="en-US" sz="800" dirty="0" smtClean="0"/>
              <a:t>business </a:t>
            </a:r>
            <a:r>
              <a:rPr lang="en-US" sz="800" dirty="0"/>
              <a:t>logic to API layer and reduce </a:t>
            </a:r>
            <a:r>
              <a:rPr lang="en-US" sz="800" dirty="0" smtClean="0"/>
              <a:t>efforts </a:t>
            </a:r>
          </a:p>
          <a:p>
            <a:pPr marL="685800" lvl="1" indent="-228600">
              <a:buFont typeface="Wingdings" panose="05000000000000000000" pitchFamily="2" charset="2"/>
              <a:buChar char="ü"/>
            </a:pPr>
            <a:r>
              <a:rPr lang="en-US" sz="800" b="1" dirty="0"/>
              <a:t>Data Mapping: </a:t>
            </a:r>
            <a:r>
              <a:rPr lang="en-US" sz="800" dirty="0"/>
              <a:t>Eliminate unnecessary application layers and reduce data mapping efforts </a:t>
            </a:r>
            <a:endParaRPr lang="en-US" sz="800" dirty="0" smtClean="0"/>
          </a:p>
          <a:p>
            <a:pPr marL="685800" lvl="1" indent="-228600">
              <a:buFont typeface="Wingdings" panose="05000000000000000000" pitchFamily="2" charset="2"/>
              <a:buChar char="ü"/>
            </a:pPr>
            <a:r>
              <a:rPr lang="en-US" sz="800" b="1" dirty="0" smtClean="0"/>
              <a:t>Digital Apps: </a:t>
            </a:r>
            <a:r>
              <a:rPr lang="en-US" sz="800" dirty="0" smtClean="0"/>
              <a:t>Mobile thin and tablet apps will be retired</a:t>
            </a:r>
          </a:p>
          <a:p>
            <a:pPr marL="685800" lvl="1" indent="-228600">
              <a:buFont typeface="Wingdings" panose="05000000000000000000" pitchFamily="2" charset="2"/>
              <a:buChar char="ü"/>
            </a:pPr>
            <a:r>
              <a:rPr lang="en-US" sz="800" b="1" dirty="0"/>
              <a:t>Assisted Apps</a:t>
            </a:r>
            <a:r>
              <a:rPr lang="en-US" sz="800" b="1" dirty="0" smtClean="0"/>
              <a:t>:</a:t>
            </a:r>
            <a:r>
              <a:rPr lang="en-US" sz="800" dirty="0" smtClean="0"/>
              <a:t> </a:t>
            </a:r>
            <a:r>
              <a:rPr lang="en-US" sz="800" dirty="0" err="1" smtClean="0"/>
              <a:t>ctiplanner</a:t>
            </a:r>
            <a:r>
              <a:rPr lang="en-US" sz="800" dirty="0" smtClean="0"/>
              <a:t> and DSA for devices will be reused from desktop. Potential extension to services modules to workbench and ATM express.</a:t>
            </a:r>
          </a:p>
          <a:p>
            <a:pPr marL="228600" indent="-228600">
              <a:buFont typeface="Wingdings" panose="05000000000000000000" pitchFamily="2" charset="2"/>
              <a:buChar char="ü"/>
            </a:pPr>
            <a:r>
              <a:rPr lang="en-US" sz="800" b="1" dirty="0"/>
              <a:t>API Gateway:</a:t>
            </a:r>
            <a:r>
              <a:rPr lang="en-US" sz="800" dirty="0"/>
              <a:t> About 25% of web security controls moved to API gateway, leveraging out of the box capabilities in API </a:t>
            </a:r>
            <a:r>
              <a:rPr lang="en-US" sz="800" dirty="0" smtClean="0"/>
              <a:t>gateway</a:t>
            </a:r>
            <a:endParaRPr lang="en-US" sz="800" b="1" dirty="0" smtClean="0"/>
          </a:p>
          <a:p>
            <a:pPr marL="228600" indent="-228600">
              <a:buFont typeface="Wingdings" panose="05000000000000000000" pitchFamily="2" charset="2"/>
              <a:buChar char="ü"/>
            </a:pPr>
            <a:r>
              <a:rPr lang="en-US" sz="800" b="1" dirty="0" smtClean="0"/>
              <a:t>Modularized Apps:</a:t>
            </a:r>
            <a:r>
              <a:rPr lang="en-US" sz="800" dirty="0" smtClean="0"/>
              <a:t> Simplifies developer workspace setup and improves overall productivity</a:t>
            </a:r>
            <a:endParaRPr lang="en-US" sz="800" b="1" dirty="0"/>
          </a:p>
          <a:p>
            <a:pPr marL="228600" indent="-228600"/>
            <a:r>
              <a:rPr lang="en-US" sz="800" b="1" u="sng" dirty="0" smtClean="0"/>
              <a:t>Developer Agility:</a:t>
            </a:r>
          </a:p>
          <a:p>
            <a:pPr marL="228600" indent="-228600">
              <a:buFont typeface="Wingdings" panose="05000000000000000000" pitchFamily="2" charset="2"/>
              <a:buChar char="ü"/>
            </a:pPr>
            <a:r>
              <a:rPr lang="en-US" sz="800" b="1" dirty="0" smtClean="0"/>
              <a:t>2-speed architecture </a:t>
            </a:r>
            <a:r>
              <a:rPr lang="en-US" sz="800" dirty="0" smtClean="0"/>
              <a:t>allows client components to be developed and tested independently and improves agility</a:t>
            </a:r>
          </a:p>
          <a:p>
            <a:pPr marL="228600" indent="-228600">
              <a:buFont typeface="Wingdings" panose="05000000000000000000" pitchFamily="2" charset="2"/>
              <a:buChar char="ü"/>
            </a:pPr>
            <a:r>
              <a:rPr lang="en-US" sz="800" b="1" dirty="0" smtClean="0"/>
              <a:t>Faster startup time </a:t>
            </a:r>
            <a:r>
              <a:rPr lang="en-US" sz="800" dirty="0" smtClean="0"/>
              <a:t>by up to 30-40x</a:t>
            </a:r>
          </a:p>
          <a:p>
            <a:pPr marL="228600" indent="-228600"/>
            <a:r>
              <a:rPr lang="en-US" sz="800" b="1" u="sng" dirty="0" smtClean="0"/>
              <a:t>Other Runtime benefits:</a:t>
            </a:r>
          </a:p>
          <a:p>
            <a:pPr marL="228600" indent="-228600">
              <a:buFont typeface="Wingdings" panose="05000000000000000000" pitchFamily="2" charset="2"/>
              <a:buChar char="ü"/>
            </a:pPr>
            <a:r>
              <a:rPr lang="en-US" sz="800" b="1" dirty="0" smtClean="0"/>
              <a:t>Resiliency:</a:t>
            </a:r>
            <a:r>
              <a:rPr lang="en-US" sz="800" dirty="0" smtClean="0"/>
              <a:t> </a:t>
            </a:r>
            <a:r>
              <a:rPr lang="en-US" sz="800" dirty="0"/>
              <a:t>Zero service downtime as the application state is managed in distributed cache</a:t>
            </a:r>
          </a:p>
          <a:p>
            <a:pPr marL="228600" indent="-228600">
              <a:buFont typeface="Wingdings" panose="05000000000000000000" pitchFamily="2" charset="2"/>
              <a:buChar char="ü"/>
            </a:pPr>
            <a:r>
              <a:rPr lang="en-US" sz="800" b="1" dirty="0"/>
              <a:t>Performance: </a:t>
            </a:r>
            <a:r>
              <a:rPr lang="en-US" sz="800" dirty="0"/>
              <a:t>JSON payload reduces </a:t>
            </a:r>
            <a:r>
              <a:rPr lang="en-US" sz="800" dirty="0" smtClean="0"/>
              <a:t>GRN network </a:t>
            </a:r>
            <a:r>
              <a:rPr lang="en-US" sz="800" dirty="0"/>
              <a:t>bandwidth utilization </a:t>
            </a:r>
            <a:r>
              <a:rPr lang="en-US" sz="800" dirty="0" smtClean="0"/>
              <a:t>by about 30%, based on efficient caching mechanisms last mile bandwidth utilization can reduce by 30% or more</a:t>
            </a:r>
            <a:endParaRPr lang="en-US" sz="800" dirty="0"/>
          </a:p>
          <a:p>
            <a:pPr marL="228600" indent="-228600">
              <a:buFont typeface="Wingdings" panose="05000000000000000000" pitchFamily="2" charset="2"/>
              <a:buChar char="ü"/>
            </a:pPr>
            <a:r>
              <a:rPr lang="en-US" sz="800" b="1" dirty="0"/>
              <a:t>Scalability: </a:t>
            </a:r>
            <a:r>
              <a:rPr lang="en-US" sz="800" dirty="0"/>
              <a:t>Optimal resource utilization due to component level </a:t>
            </a:r>
            <a:r>
              <a:rPr lang="en-US" sz="800" dirty="0" smtClean="0"/>
              <a:t>scaling</a:t>
            </a:r>
          </a:p>
        </p:txBody>
      </p:sp>
      <p:sp>
        <p:nvSpPr>
          <p:cNvPr id="2" name="Title 1"/>
          <p:cNvSpPr>
            <a:spLocks noGrp="1"/>
          </p:cNvSpPr>
          <p:nvPr>
            <p:ph type="title"/>
          </p:nvPr>
        </p:nvSpPr>
        <p:spPr>
          <a:xfrm>
            <a:off x="405145" y="215900"/>
            <a:ext cx="8229600" cy="563562"/>
          </a:xfrm>
        </p:spPr>
        <p:txBody>
          <a:bodyPr>
            <a:normAutofit/>
          </a:bodyPr>
          <a:lstStyle/>
          <a:p>
            <a:r>
              <a:rPr lang="en-US" sz="1800" dirty="0" smtClean="0"/>
              <a:t>Channel Apps – NextGen vs. Legacy</a:t>
            </a:r>
            <a:endParaRPr lang="en-US" sz="1800" dirty="0">
              <a:solidFill>
                <a:srgbClr val="FF0000"/>
              </a:solidFill>
            </a:endParaRPr>
          </a:p>
        </p:txBody>
      </p:sp>
      <p:sp>
        <p:nvSpPr>
          <p:cNvPr id="9" name="TextBox 8"/>
          <p:cNvSpPr txBox="1"/>
          <p:nvPr/>
        </p:nvSpPr>
        <p:spPr>
          <a:xfrm>
            <a:off x="5560163" y="4828773"/>
            <a:ext cx="3352800" cy="1369606"/>
          </a:xfrm>
          <a:prstGeom prst="rect">
            <a:avLst/>
          </a:prstGeom>
          <a:noFill/>
          <a:ln>
            <a:solidFill>
              <a:schemeClr val="tx2"/>
            </a:solidFill>
          </a:ln>
        </p:spPr>
        <p:txBody>
          <a:bodyPr wrap="square" rtlCol="0">
            <a:spAutoFit/>
          </a:bodyPr>
          <a:lstStyle/>
          <a:p>
            <a:r>
              <a:rPr lang="en-US" sz="1100" b="1" dirty="0" smtClean="0"/>
              <a:t>Optimization Opportunities</a:t>
            </a:r>
          </a:p>
          <a:p>
            <a:pPr marL="228600" lvl="0" indent="-228600">
              <a:buFont typeface="Wingdings" panose="05000000000000000000" pitchFamily="2" charset="2"/>
              <a:buChar char="ü"/>
            </a:pPr>
            <a:r>
              <a:rPr lang="en-US" sz="800" b="1" dirty="0" smtClean="0">
                <a:solidFill>
                  <a:srgbClr val="53565A"/>
                </a:solidFill>
              </a:rPr>
              <a:t>Using embedded SDK where possible results in</a:t>
            </a:r>
            <a:r>
              <a:rPr lang="en-US" sz="800" dirty="0" smtClean="0">
                <a:solidFill>
                  <a:srgbClr val="53565A"/>
                </a:solidFill>
              </a:rPr>
              <a:t> </a:t>
            </a:r>
            <a:r>
              <a:rPr lang="en-US" sz="800" b="1" dirty="0" smtClean="0">
                <a:solidFill>
                  <a:srgbClr val="53565A"/>
                </a:solidFill>
              </a:rPr>
              <a:t>in-memory calls </a:t>
            </a:r>
            <a:r>
              <a:rPr lang="en-US" sz="800" dirty="0" smtClean="0">
                <a:solidFill>
                  <a:srgbClr val="53565A"/>
                </a:solidFill>
              </a:rPr>
              <a:t>to platform APIs when consumed within a Java API or a Micro App</a:t>
            </a:r>
          </a:p>
          <a:p>
            <a:pPr marL="228600" lvl="0" indent="-228600">
              <a:buFont typeface="Wingdings" panose="05000000000000000000" pitchFamily="2" charset="2"/>
              <a:buChar char="ü"/>
            </a:pPr>
            <a:r>
              <a:rPr lang="en-US" sz="800" b="1" dirty="0" smtClean="0">
                <a:solidFill>
                  <a:srgbClr val="53565A"/>
                </a:solidFill>
              </a:rPr>
              <a:t>Optimize security validations </a:t>
            </a:r>
            <a:r>
              <a:rPr lang="en-US" sz="800" dirty="0" smtClean="0">
                <a:solidFill>
                  <a:srgbClr val="53565A"/>
                </a:solidFill>
              </a:rPr>
              <a:t>performed in PSG for multiple API invocations within same request context</a:t>
            </a:r>
          </a:p>
          <a:p>
            <a:pPr marL="228600" lvl="0" indent="-228600">
              <a:buFont typeface="Wingdings" panose="05000000000000000000" pitchFamily="2" charset="2"/>
              <a:buChar char="ü"/>
            </a:pPr>
            <a:r>
              <a:rPr lang="en-US" sz="800" b="1" dirty="0" smtClean="0">
                <a:solidFill>
                  <a:srgbClr val="53565A"/>
                </a:solidFill>
              </a:rPr>
              <a:t>API Gateway </a:t>
            </a:r>
            <a:r>
              <a:rPr lang="en-US" sz="800" dirty="0" smtClean="0">
                <a:solidFill>
                  <a:srgbClr val="53565A"/>
                </a:solidFill>
              </a:rPr>
              <a:t>to be explored to be utilized for </a:t>
            </a:r>
            <a:r>
              <a:rPr lang="en-US" sz="800" b="1" dirty="0" smtClean="0">
                <a:solidFill>
                  <a:srgbClr val="53565A"/>
                </a:solidFill>
              </a:rPr>
              <a:t>implementing additional security controls </a:t>
            </a:r>
            <a:r>
              <a:rPr lang="en-US" sz="800" dirty="0" smtClean="0">
                <a:solidFill>
                  <a:srgbClr val="53565A"/>
                </a:solidFill>
              </a:rPr>
              <a:t>instead of PSG</a:t>
            </a:r>
          </a:p>
          <a:p>
            <a:pPr marL="228600" lvl="0" indent="-228600">
              <a:buFont typeface="Wingdings" panose="05000000000000000000" pitchFamily="2" charset="2"/>
              <a:buChar char="ü"/>
            </a:pPr>
            <a:r>
              <a:rPr lang="en-US" sz="800" dirty="0" smtClean="0">
                <a:solidFill>
                  <a:srgbClr val="53565A"/>
                </a:solidFill>
              </a:rPr>
              <a:t>Converge maintenance functions across digital and assisted apps</a:t>
            </a:r>
          </a:p>
        </p:txBody>
      </p:sp>
      <p:pic>
        <p:nvPicPr>
          <p:cNvPr id="2052" name="Picture 4" descr="C:\Data\ac36624\CTO\Digital\NextGen\docs\framework\LegacyVsNextGen_v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694671"/>
            <a:ext cx="5257799" cy="58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925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Middleware – </a:t>
            </a:r>
            <a:r>
              <a:rPr lang="en-US" dirty="0"/>
              <a:t>NextGen vs. Legacy</a:t>
            </a:r>
          </a:p>
        </p:txBody>
      </p:sp>
      <p:sp>
        <p:nvSpPr>
          <p:cNvPr id="7" name="TextBox 6"/>
          <p:cNvSpPr txBox="1"/>
          <p:nvPr/>
        </p:nvSpPr>
        <p:spPr>
          <a:xfrm>
            <a:off x="5562600" y="856595"/>
            <a:ext cx="3352800" cy="3347070"/>
          </a:xfrm>
          <a:prstGeom prst="rect">
            <a:avLst/>
          </a:prstGeom>
          <a:noFill/>
          <a:ln>
            <a:solidFill>
              <a:schemeClr val="tx2"/>
            </a:solidFill>
          </a:ln>
        </p:spPr>
        <p:txBody>
          <a:bodyPr wrap="square" rtlCol="0">
            <a:spAutoFit/>
          </a:bodyPr>
          <a:lstStyle/>
          <a:p>
            <a:r>
              <a:rPr lang="en-US" sz="1200" b="1" dirty="0" smtClean="0"/>
              <a:t>Simplification Benefits</a:t>
            </a:r>
          </a:p>
          <a:p>
            <a:pPr marL="285750" indent="-285750">
              <a:buFont typeface="Wingdings" panose="05000000000000000000" pitchFamily="2" charset="2"/>
              <a:buChar char="ü"/>
            </a:pPr>
            <a:r>
              <a:rPr lang="en-US" sz="1050" b="1" dirty="0" smtClean="0"/>
              <a:t># of hops:</a:t>
            </a:r>
            <a:r>
              <a:rPr lang="en-US" sz="1050" dirty="0" smtClean="0"/>
              <a:t> Reduced from 12 (Legacy ESB) to 8 (NextGen).</a:t>
            </a:r>
          </a:p>
          <a:p>
            <a:pPr marL="285750" indent="-285750">
              <a:buFont typeface="Wingdings" panose="05000000000000000000" pitchFamily="2" charset="2"/>
              <a:buChar char="ü"/>
            </a:pPr>
            <a:r>
              <a:rPr lang="en-US" sz="1050" b="1" dirty="0"/>
              <a:t>#</a:t>
            </a:r>
            <a:r>
              <a:rPr lang="en-US" sz="1050" b="1" dirty="0" smtClean="0"/>
              <a:t> </a:t>
            </a:r>
            <a:r>
              <a:rPr lang="en-US" sz="1050" b="1" dirty="0"/>
              <a:t>of </a:t>
            </a:r>
            <a:r>
              <a:rPr lang="en-US" sz="1050" b="1" dirty="0" smtClean="0"/>
              <a:t>Minor Versions:</a:t>
            </a:r>
            <a:r>
              <a:rPr lang="en-US" sz="1050" dirty="0" smtClean="0"/>
              <a:t> Many (WSDL) to </a:t>
            </a:r>
            <a:r>
              <a:rPr lang="en-US" sz="1050" dirty="0"/>
              <a:t>1 </a:t>
            </a:r>
            <a:r>
              <a:rPr lang="en-US" sz="1050" dirty="0" smtClean="0"/>
              <a:t>(API) with well documented contract.</a:t>
            </a:r>
            <a:endParaRPr lang="en-US" sz="1050" dirty="0"/>
          </a:p>
          <a:p>
            <a:pPr marL="285750" indent="-285750">
              <a:buFont typeface="Wingdings" panose="05000000000000000000" pitchFamily="2" charset="2"/>
              <a:buChar char="ü"/>
            </a:pPr>
            <a:r>
              <a:rPr lang="en-US" sz="1050" b="1" dirty="0"/>
              <a:t>Simplified Internal XSDs:</a:t>
            </a:r>
            <a:r>
              <a:rPr lang="en-US" sz="1050" dirty="0"/>
              <a:t> No </a:t>
            </a:r>
            <a:r>
              <a:rPr lang="en-US" sz="1050" dirty="0" smtClean="0"/>
              <a:t>cross-impact between APIs (own schemas) vs WSDLs (shared schemas)</a:t>
            </a:r>
          </a:p>
          <a:p>
            <a:pPr marL="285750" indent="-285750">
              <a:buFont typeface="Wingdings" panose="05000000000000000000" pitchFamily="2" charset="2"/>
              <a:buChar char="ü"/>
            </a:pPr>
            <a:r>
              <a:rPr lang="en-US" sz="1050" b="1" dirty="0" smtClean="0"/>
              <a:t>Provider Services over JSON:</a:t>
            </a:r>
            <a:r>
              <a:rPr lang="en-US" sz="1050" dirty="0" smtClean="0"/>
              <a:t> No need to update XSLTs and regression all Services/Operations.</a:t>
            </a:r>
          </a:p>
          <a:p>
            <a:pPr marL="285750" indent="-285750">
              <a:buFont typeface="Wingdings" panose="05000000000000000000" pitchFamily="2" charset="2"/>
              <a:buChar char="ü"/>
            </a:pPr>
            <a:r>
              <a:rPr lang="en-US" sz="1050" b="1" dirty="0"/>
              <a:t>Backward Compatibility: </a:t>
            </a:r>
            <a:r>
              <a:rPr lang="en-US" sz="1050" dirty="0"/>
              <a:t>No impact </a:t>
            </a:r>
            <a:r>
              <a:rPr lang="en-US" sz="1050" dirty="0" smtClean="0"/>
              <a:t>to API </a:t>
            </a:r>
            <a:r>
              <a:rPr lang="en-US" sz="1050" dirty="0"/>
              <a:t>if new changes are not </a:t>
            </a:r>
            <a:r>
              <a:rPr lang="en-US" sz="1050" dirty="0" smtClean="0"/>
              <a:t>consumed.</a:t>
            </a:r>
            <a:endParaRPr lang="en-US" sz="1050" dirty="0"/>
          </a:p>
          <a:p>
            <a:pPr marL="285750" indent="-285750">
              <a:buFont typeface="Wingdings" panose="05000000000000000000" pitchFamily="2" charset="2"/>
              <a:buChar char="ü"/>
            </a:pPr>
            <a:r>
              <a:rPr lang="en-US" sz="1050" b="1" dirty="0" smtClean="0"/>
              <a:t>Independent Packaging &amp; Deployment:</a:t>
            </a:r>
            <a:r>
              <a:rPr lang="en-US" sz="1050" dirty="0" smtClean="0"/>
              <a:t> APIs are packaged independently and can be deployed independently or combined into a common deployable archive.</a:t>
            </a:r>
          </a:p>
          <a:p>
            <a:pPr marL="285750" indent="-285750">
              <a:buFont typeface="Wingdings" panose="05000000000000000000" pitchFamily="2" charset="2"/>
              <a:buChar char="ü"/>
            </a:pPr>
            <a:r>
              <a:rPr lang="en-US" sz="1050" b="1" dirty="0" smtClean="0"/>
              <a:t>GemFire for State Management &amp; Caching:</a:t>
            </a:r>
            <a:r>
              <a:rPr lang="en-US" sz="1050" dirty="0" smtClean="0"/>
              <a:t> APIs are stateless. State is managed in distributed cache.</a:t>
            </a:r>
            <a:endParaRPr lang="en-US" sz="1050" dirty="0"/>
          </a:p>
        </p:txBody>
      </p:sp>
      <p:sp>
        <p:nvSpPr>
          <p:cNvPr id="9" name="TextBox 8"/>
          <p:cNvSpPr txBox="1"/>
          <p:nvPr/>
        </p:nvSpPr>
        <p:spPr>
          <a:xfrm>
            <a:off x="5562600" y="4573250"/>
            <a:ext cx="3352800" cy="1115690"/>
          </a:xfrm>
          <a:prstGeom prst="rect">
            <a:avLst/>
          </a:prstGeom>
          <a:noFill/>
          <a:ln>
            <a:solidFill>
              <a:schemeClr val="tx2"/>
            </a:solidFill>
          </a:ln>
        </p:spPr>
        <p:txBody>
          <a:bodyPr wrap="square" rtlCol="0">
            <a:spAutoFit/>
          </a:bodyPr>
          <a:lstStyle/>
          <a:p>
            <a:r>
              <a:rPr lang="en-US" sz="1200" b="1" dirty="0" smtClean="0"/>
              <a:t>Optimization Opportunities</a:t>
            </a:r>
          </a:p>
          <a:p>
            <a:pPr marL="285750" indent="-285750">
              <a:buFont typeface="Courier New" panose="02070309020205020404" pitchFamily="49" charset="0"/>
              <a:buChar char="o"/>
            </a:pPr>
            <a:r>
              <a:rPr lang="en-US" sz="1050" b="1" dirty="0"/>
              <a:t>Interface Dispatcher: </a:t>
            </a:r>
            <a:r>
              <a:rPr lang="en-US" sz="1050" dirty="0"/>
              <a:t>can be made light by keeping only External JMS and MQ calls.</a:t>
            </a:r>
          </a:p>
          <a:p>
            <a:pPr marL="285750" indent="-285750">
              <a:buFont typeface="Courier New" panose="02070309020205020404" pitchFamily="49" charset="0"/>
              <a:buChar char="o"/>
            </a:pPr>
            <a:r>
              <a:rPr lang="en-US" sz="1050" b="1" dirty="0"/>
              <a:t>Provider Mediation Services: </a:t>
            </a:r>
            <a:r>
              <a:rPr lang="en-US" sz="1050" dirty="0"/>
              <a:t>can be merged for TIBCO API calls if PCF-Router can support multi-Endpoint routing.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30" y="856596"/>
            <a:ext cx="5331232" cy="5353704"/>
          </a:xfrm>
          <a:prstGeom prst="rect">
            <a:avLst/>
          </a:prstGeom>
        </p:spPr>
      </p:pic>
      <p:sp>
        <p:nvSpPr>
          <p:cNvPr id="8" name="TextBox 7"/>
          <p:cNvSpPr txBox="1"/>
          <p:nvPr/>
        </p:nvSpPr>
        <p:spPr>
          <a:xfrm>
            <a:off x="4400550" y="6210300"/>
            <a:ext cx="4772026" cy="507831"/>
          </a:xfrm>
          <a:prstGeom prst="rect">
            <a:avLst/>
          </a:prstGeom>
          <a:noFill/>
        </p:spPr>
        <p:txBody>
          <a:bodyPr wrap="square" rtlCol="0">
            <a:spAutoFit/>
          </a:bodyPr>
          <a:lstStyle/>
          <a:p>
            <a:r>
              <a:rPr lang="en-US" sz="900" b="1" dirty="0" smtClean="0"/>
              <a:t>**Benefits are based on Architectural/Design simplification and use of API pattern.</a:t>
            </a:r>
          </a:p>
          <a:p>
            <a:r>
              <a:rPr lang="en-US" sz="900" b="1" dirty="0" smtClean="0"/>
              <a:t>**Developer Agility and Product capability benefits will be identified once Tibco BW 6 lite (for PCF) will be available.</a:t>
            </a:r>
            <a:endParaRPr lang="en-US" dirty="0"/>
          </a:p>
        </p:txBody>
      </p:sp>
    </p:spTree>
    <p:extLst>
      <p:ext uri="{BB962C8B-B14F-4D97-AF65-F5344CB8AC3E}">
        <p14:creationId xmlns:p14="http://schemas.microsoft.com/office/powerpoint/2010/main" val="1516734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349249" y="1055688"/>
            <a:ext cx="8457819" cy="5200649"/>
          </a:xfrm>
          <a:prstGeom prst="rect">
            <a:avLst/>
          </a:prstGeom>
        </p:spPr>
        <p:txBody>
          <a:bodyPr/>
          <a:lstStyle/>
          <a:p>
            <a:endParaRPr lang="en-US"/>
          </a:p>
        </p:txBody>
      </p:sp>
      <p:sp>
        <p:nvSpPr>
          <p:cNvPr id="17410" name="Title 3"/>
          <p:cNvSpPr>
            <a:spLocks noGrp="1"/>
          </p:cNvSpPr>
          <p:nvPr>
            <p:ph type="title"/>
          </p:nvPr>
        </p:nvSpPr>
        <p:spPr>
          <a:xfrm>
            <a:off x="457200" y="274638"/>
            <a:ext cx="8229600" cy="506518"/>
          </a:xfrm>
        </p:spPr>
        <p:txBody>
          <a:bodyPr>
            <a:normAutofit fontScale="90000"/>
          </a:bodyPr>
          <a:lstStyle/>
          <a:p>
            <a:r>
              <a:rPr lang="en-US" dirty="0" smtClean="0"/>
              <a:t>Executive Summary</a:t>
            </a:r>
            <a:endParaRPr lang="en-US" altLang="en-US" dirty="0" smtClean="0">
              <a:cs typeface="Geneva"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680" y="1128987"/>
            <a:ext cx="4650220" cy="1916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35679" y="714481"/>
            <a:ext cx="1286571" cy="338554"/>
          </a:xfrm>
          <a:prstGeom prst="rect">
            <a:avLst/>
          </a:prstGeom>
          <a:noFill/>
        </p:spPr>
        <p:txBody>
          <a:bodyPr wrap="none" lIns="0" rtlCol="0">
            <a:spAutoFit/>
          </a:bodyPr>
          <a:lstStyle/>
          <a:p>
            <a:r>
              <a:rPr lang="en-US" sz="1600" b="1" dirty="0" smtClean="0">
                <a:solidFill>
                  <a:schemeClr val="tx2"/>
                </a:solidFill>
              </a:rPr>
              <a:t>Background</a:t>
            </a:r>
            <a:endParaRPr lang="en-US" sz="1600" b="1" dirty="0">
              <a:solidFill>
                <a:srgbClr val="FF0000"/>
              </a:solidFill>
            </a:endParaRPr>
          </a:p>
        </p:txBody>
      </p:sp>
      <p:sp>
        <p:nvSpPr>
          <p:cNvPr id="6" name="Rectangle 5"/>
          <p:cNvSpPr/>
          <p:nvPr/>
        </p:nvSpPr>
        <p:spPr bwMode="auto">
          <a:xfrm>
            <a:off x="4808764" y="1119710"/>
            <a:ext cx="4212772" cy="5265681"/>
          </a:xfrm>
          <a:prstGeom prst="rect">
            <a:avLst/>
          </a:prstGeom>
          <a:solidFill>
            <a:schemeClr val="bg2">
              <a:lumMod val="20000"/>
              <a:lumOff val="8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endParaRPr>
          </a:p>
        </p:txBody>
      </p:sp>
      <p:sp>
        <p:nvSpPr>
          <p:cNvPr id="7" name="TextBox 6"/>
          <p:cNvSpPr txBox="1"/>
          <p:nvPr/>
        </p:nvSpPr>
        <p:spPr>
          <a:xfrm>
            <a:off x="5101232" y="781156"/>
            <a:ext cx="1095813" cy="338554"/>
          </a:xfrm>
          <a:prstGeom prst="rect">
            <a:avLst/>
          </a:prstGeom>
          <a:noFill/>
        </p:spPr>
        <p:txBody>
          <a:bodyPr wrap="none" lIns="0" rtlCol="0">
            <a:spAutoFit/>
          </a:bodyPr>
          <a:lstStyle/>
          <a:p>
            <a:r>
              <a:rPr lang="en-US" sz="1600" b="1" dirty="0" smtClean="0">
                <a:solidFill>
                  <a:schemeClr val="tx2"/>
                </a:solidFill>
              </a:rPr>
              <a:t>Highlights</a:t>
            </a:r>
            <a:endParaRPr lang="en-US" sz="1600" b="1" dirty="0">
              <a:solidFill>
                <a:schemeClr val="tx2"/>
              </a:solidFill>
            </a:endParaRPr>
          </a:p>
        </p:txBody>
      </p:sp>
      <p:sp>
        <p:nvSpPr>
          <p:cNvPr id="8" name="TextBox 7"/>
          <p:cNvSpPr txBox="1"/>
          <p:nvPr/>
        </p:nvSpPr>
        <p:spPr>
          <a:xfrm>
            <a:off x="235680" y="3192994"/>
            <a:ext cx="4573084" cy="2581348"/>
          </a:xfrm>
          <a:prstGeom prst="rect">
            <a:avLst/>
          </a:prstGeom>
          <a:noFill/>
        </p:spPr>
        <p:txBody>
          <a:bodyPr wrap="square" rtlCol="0">
            <a:spAutoFit/>
          </a:bodyPr>
          <a:lstStyle/>
          <a:p>
            <a:pPr>
              <a:lnSpc>
                <a:spcPct val="114000"/>
              </a:lnSpc>
              <a:spcBef>
                <a:spcPts val="0"/>
              </a:spcBef>
              <a:spcAft>
                <a:spcPts val="300"/>
              </a:spcAft>
            </a:pPr>
            <a:r>
              <a:rPr lang="en-US" sz="1600" b="1" dirty="0" smtClean="0">
                <a:solidFill>
                  <a:schemeClr val="accent1"/>
                </a:solidFill>
              </a:rPr>
              <a:t>Agenda</a:t>
            </a:r>
          </a:p>
          <a:p>
            <a:pPr marL="342900" lvl="1" indent="-228600">
              <a:lnSpc>
                <a:spcPct val="150000"/>
              </a:lnSpc>
              <a:spcBef>
                <a:spcPts val="0"/>
              </a:spcBef>
              <a:spcAft>
                <a:spcPts val="300"/>
              </a:spcAft>
              <a:buClr>
                <a:schemeClr val="tx1"/>
              </a:buClr>
              <a:buFont typeface="Wingdings" panose="05000000000000000000" pitchFamily="2" charset="2"/>
              <a:buChar char="ü"/>
              <a:defRPr/>
            </a:pPr>
            <a:r>
              <a:rPr lang="en-US" sz="1200" dirty="0" smtClean="0"/>
              <a:t>Overview</a:t>
            </a:r>
          </a:p>
          <a:p>
            <a:pPr marL="342900" lvl="1" indent="-228600">
              <a:lnSpc>
                <a:spcPct val="150000"/>
              </a:lnSpc>
              <a:spcBef>
                <a:spcPts val="0"/>
              </a:spcBef>
              <a:spcAft>
                <a:spcPts val="300"/>
              </a:spcAft>
              <a:buClr>
                <a:schemeClr val="tx1"/>
              </a:buClr>
              <a:buFont typeface="Wingdings" panose="05000000000000000000" pitchFamily="2" charset="2"/>
              <a:buChar char="ü"/>
              <a:defRPr/>
            </a:pPr>
            <a:r>
              <a:rPr lang="en-US" sz="1200" dirty="0" smtClean="0"/>
              <a:t>High Level Architecture</a:t>
            </a:r>
          </a:p>
          <a:p>
            <a:pPr marL="342900" lvl="1" indent="-228600">
              <a:lnSpc>
                <a:spcPct val="150000"/>
              </a:lnSpc>
              <a:spcBef>
                <a:spcPts val="0"/>
              </a:spcBef>
              <a:spcAft>
                <a:spcPts val="300"/>
              </a:spcAft>
              <a:buClr>
                <a:schemeClr val="tx1"/>
              </a:buClr>
              <a:buFont typeface="Wingdings" panose="05000000000000000000" pitchFamily="2" charset="2"/>
              <a:buChar char="ü"/>
              <a:defRPr/>
            </a:pPr>
            <a:r>
              <a:rPr lang="en-US" sz="1200" dirty="0" smtClean="0"/>
              <a:t>Tech Stack</a:t>
            </a:r>
          </a:p>
          <a:p>
            <a:pPr marL="342900" lvl="1" indent="-228600">
              <a:lnSpc>
                <a:spcPct val="150000"/>
              </a:lnSpc>
              <a:spcBef>
                <a:spcPts val="0"/>
              </a:spcBef>
              <a:spcAft>
                <a:spcPts val="300"/>
              </a:spcAft>
              <a:buClr>
                <a:schemeClr val="tx1"/>
              </a:buClr>
              <a:buFont typeface="Wingdings" panose="05000000000000000000" pitchFamily="2" charset="2"/>
              <a:buChar char="ü"/>
              <a:defRPr/>
            </a:pPr>
            <a:r>
              <a:rPr lang="en-US" sz="1200" dirty="0" smtClean="0"/>
              <a:t>Roadmap</a:t>
            </a:r>
          </a:p>
          <a:p>
            <a:pPr marL="342900" lvl="1" indent="-228600">
              <a:lnSpc>
                <a:spcPct val="150000"/>
              </a:lnSpc>
              <a:spcBef>
                <a:spcPts val="0"/>
              </a:spcBef>
              <a:spcAft>
                <a:spcPts val="300"/>
              </a:spcAft>
              <a:buClr>
                <a:schemeClr val="tx1"/>
              </a:buClr>
              <a:buFont typeface="Wingdings" panose="05000000000000000000" pitchFamily="2" charset="2"/>
              <a:buChar char="ü"/>
              <a:defRPr/>
            </a:pPr>
            <a:r>
              <a:rPr lang="en-US" sz="1200" dirty="0" smtClean="0"/>
              <a:t>APIs</a:t>
            </a:r>
          </a:p>
          <a:p>
            <a:pPr marL="342900" lvl="1" indent="-228600">
              <a:lnSpc>
                <a:spcPct val="150000"/>
              </a:lnSpc>
              <a:spcBef>
                <a:spcPts val="0"/>
              </a:spcBef>
              <a:spcAft>
                <a:spcPts val="300"/>
              </a:spcAft>
              <a:buClr>
                <a:schemeClr val="tx1"/>
              </a:buClr>
              <a:buFont typeface="Wingdings" panose="05000000000000000000" pitchFamily="2" charset="2"/>
              <a:buChar char="ü"/>
              <a:defRPr/>
            </a:pPr>
            <a:r>
              <a:rPr lang="en-US" sz="1200" dirty="0" smtClean="0"/>
              <a:t>Distributed Cache</a:t>
            </a:r>
          </a:p>
          <a:p>
            <a:pPr marL="342900" lvl="1" indent="-228600">
              <a:lnSpc>
                <a:spcPct val="150000"/>
              </a:lnSpc>
              <a:spcBef>
                <a:spcPts val="0"/>
              </a:spcBef>
              <a:spcAft>
                <a:spcPts val="300"/>
              </a:spcAft>
              <a:buClr>
                <a:schemeClr val="tx1"/>
              </a:buClr>
              <a:buFont typeface="Wingdings" panose="05000000000000000000" pitchFamily="2" charset="2"/>
              <a:buChar char="ü"/>
              <a:defRPr/>
            </a:pPr>
            <a:r>
              <a:rPr lang="en-US" sz="1200" dirty="0" smtClean="0"/>
              <a:t>Next Gen vs. Legacy</a:t>
            </a:r>
          </a:p>
        </p:txBody>
      </p:sp>
      <p:sp>
        <p:nvSpPr>
          <p:cNvPr id="10" name="TextBox 9"/>
          <p:cNvSpPr txBox="1"/>
          <p:nvPr/>
        </p:nvSpPr>
        <p:spPr>
          <a:xfrm>
            <a:off x="4885900" y="1219232"/>
            <a:ext cx="4135636" cy="5166159"/>
          </a:xfrm>
          <a:prstGeom prst="rect">
            <a:avLst/>
          </a:prstGeom>
          <a:noFill/>
        </p:spPr>
        <p:txBody>
          <a:bodyPr wrap="square" rtlCol="0">
            <a:noAutofit/>
          </a:bodyPr>
          <a:lstStyle/>
          <a:p>
            <a:pPr>
              <a:spcBef>
                <a:spcPts val="600"/>
              </a:spcBef>
              <a:spcAft>
                <a:spcPts val="600"/>
              </a:spcAft>
              <a:tabLst>
                <a:tab pos="623888" algn="l"/>
              </a:tabLst>
            </a:pPr>
            <a:r>
              <a:rPr lang="en-US" sz="1600" dirty="0" smtClean="0">
                <a:solidFill>
                  <a:srgbClr val="FF0000"/>
                </a:solidFill>
              </a:rPr>
              <a:t>	</a:t>
            </a:r>
            <a:r>
              <a:rPr lang="en-US" sz="1600" b="1" dirty="0" smtClean="0"/>
              <a:t>Why</a:t>
            </a:r>
          </a:p>
          <a:p>
            <a:pPr marL="228600" indent="-228600">
              <a:lnSpc>
                <a:spcPct val="114000"/>
              </a:lnSpc>
              <a:spcBef>
                <a:spcPts val="0"/>
              </a:spcBef>
              <a:spcAft>
                <a:spcPts val="0"/>
              </a:spcAft>
              <a:buFont typeface="Arial" panose="020B0604020202020204" pitchFamily="34" charset="0"/>
              <a:buChar char="•"/>
              <a:tabLst>
                <a:tab pos="623888" algn="l"/>
              </a:tabLst>
            </a:pPr>
            <a:r>
              <a:rPr lang="en-US" sz="1050" b="1" dirty="0" smtClean="0"/>
              <a:t>Agility</a:t>
            </a:r>
            <a:r>
              <a:rPr lang="en-US" sz="1050" dirty="0" smtClean="0"/>
              <a:t> with focus on “</a:t>
            </a:r>
            <a:r>
              <a:rPr lang="en-US" sz="1050" b="1" dirty="0" smtClean="0"/>
              <a:t>continuous delivery</a:t>
            </a:r>
            <a:r>
              <a:rPr lang="en-US" sz="1050" dirty="0" smtClean="0"/>
              <a:t>”</a:t>
            </a:r>
          </a:p>
          <a:p>
            <a:pPr marL="228600" indent="-228600">
              <a:lnSpc>
                <a:spcPct val="114000"/>
              </a:lnSpc>
              <a:spcBef>
                <a:spcPts val="0"/>
              </a:spcBef>
              <a:spcAft>
                <a:spcPts val="0"/>
              </a:spcAft>
              <a:buFont typeface="Arial" panose="020B0604020202020204" pitchFamily="34" charset="0"/>
              <a:buChar char="•"/>
              <a:tabLst>
                <a:tab pos="623888" algn="l"/>
              </a:tabLst>
            </a:pPr>
            <a:r>
              <a:rPr lang="en-US" sz="1050" b="1" dirty="0" smtClean="0"/>
              <a:t>Scalability, reliability &amp; cost optimization</a:t>
            </a:r>
            <a:r>
              <a:rPr lang="en-US" sz="1050" dirty="0" smtClean="0"/>
              <a:t> with focus on “</a:t>
            </a:r>
            <a:r>
              <a:rPr lang="en-US" sz="1050" b="1" dirty="0" smtClean="0"/>
              <a:t>cloud enablement</a:t>
            </a:r>
            <a:r>
              <a:rPr lang="en-US" sz="1050" dirty="0" smtClean="0"/>
              <a:t>”</a:t>
            </a:r>
            <a:endParaRPr lang="en-US" sz="1050" dirty="0"/>
          </a:p>
          <a:p>
            <a:pPr marL="228600" indent="-228600">
              <a:lnSpc>
                <a:spcPct val="114000"/>
              </a:lnSpc>
              <a:spcBef>
                <a:spcPts val="0"/>
              </a:spcBef>
              <a:spcAft>
                <a:spcPts val="0"/>
              </a:spcAft>
              <a:buFont typeface="Arial" panose="020B0604020202020204" pitchFamily="34" charset="0"/>
              <a:buChar char="•"/>
              <a:tabLst>
                <a:tab pos="623888" algn="l"/>
              </a:tabLst>
            </a:pPr>
            <a:r>
              <a:rPr lang="en-US" sz="1050" b="1" dirty="0" smtClean="0"/>
              <a:t>Remarkable User Experience </a:t>
            </a:r>
            <a:r>
              <a:rPr lang="en-US" sz="1050" dirty="0" smtClean="0"/>
              <a:t>with focus on “</a:t>
            </a:r>
            <a:r>
              <a:rPr lang="en-US" sz="1050" b="1" dirty="0" smtClean="0"/>
              <a:t>mobile-first</a:t>
            </a:r>
            <a:r>
              <a:rPr lang="en-US" sz="1050" dirty="0" smtClean="0"/>
              <a:t>”</a:t>
            </a:r>
          </a:p>
          <a:p>
            <a:pPr marL="228600" indent="-228600">
              <a:lnSpc>
                <a:spcPct val="114000"/>
              </a:lnSpc>
              <a:spcBef>
                <a:spcPts val="0"/>
              </a:spcBef>
              <a:spcAft>
                <a:spcPts val="0"/>
              </a:spcAft>
              <a:buFont typeface="+mj-lt"/>
              <a:buAutoNum type="arabicPeriod"/>
              <a:tabLst>
                <a:tab pos="623888" algn="l"/>
              </a:tabLst>
            </a:pPr>
            <a:endParaRPr lang="en-US" sz="1050" dirty="0"/>
          </a:p>
          <a:p>
            <a:pPr lvl="0">
              <a:lnSpc>
                <a:spcPct val="114000"/>
              </a:lnSpc>
              <a:spcBef>
                <a:spcPts val="0"/>
              </a:spcBef>
              <a:spcAft>
                <a:spcPts val="0"/>
              </a:spcAft>
              <a:tabLst>
                <a:tab pos="623888" algn="l"/>
              </a:tabLst>
            </a:pPr>
            <a:r>
              <a:rPr lang="en-US" sz="1050" dirty="0" smtClean="0"/>
              <a:t>	</a:t>
            </a:r>
            <a:r>
              <a:rPr lang="en-US" sz="1600" b="1" dirty="0" smtClean="0">
                <a:solidFill>
                  <a:srgbClr val="53565A"/>
                </a:solidFill>
              </a:rPr>
              <a:t>What</a:t>
            </a:r>
          </a:p>
          <a:p>
            <a:pPr lvl="0" algn="just">
              <a:lnSpc>
                <a:spcPct val="114000"/>
              </a:lnSpc>
              <a:spcBef>
                <a:spcPts val="0"/>
              </a:spcBef>
              <a:spcAft>
                <a:spcPts val="0"/>
              </a:spcAft>
              <a:tabLst>
                <a:tab pos="623888" algn="l"/>
              </a:tabLst>
            </a:pPr>
            <a:r>
              <a:rPr lang="en-US" sz="1050" dirty="0">
                <a:solidFill>
                  <a:srgbClr val="53565A"/>
                </a:solidFill>
              </a:rPr>
              <a:t>NextGen Architecture targets to deliver </a:t>
            </a:r>
            <a:r>
              <a:rPr lang="en-US" sz="1050" b="1" dirty="0">
                <a:solidFill>
                  <a:srgbClr val="53565A"/>
                </a:solidFill>
              </a:rPr>
              <a:t>modern, responsive, modular, scalable applications </a:t>
            </a:r>
            <a:r>
              <a:rPr lang="en-US" sz="1050" dirty="0">
                <a:solidFill>
                  <a:srgbClr val="53565A"/>
                </a:solidFill>
              </a:rPr>
              <a:t>implemented on </a:t>
            </a:r>
            <a:r>
              <a:rPr lang="en-US" sz="1050" b="1" dirty="0">
                <a:solidFill>
                  <a:srgbClr val="53565A"/>
                </a:solidFill>
              </a:rPr>
              <a:t>cloud and API-oriented architecture</a:t>
            </a:r>
          </a:p>
          <a:p>
            <a:pPr lvl="0">
              <a:spcBef>
                <a:spcPts val="600"/>
              </a:spcBef>
              <a:spcAft>
                <a:spcPts val="600"/>
              </a:spcAft>
              <a:tabLst>
                <a:tab pos="623888" algn="l"/>
              </a:tabLst>
            </a:pPr>
            <a:r>
              <a:rPr lang="en-US" sz="1050" b="1" dirty="0" smtClean="0">
                <a:solidFill>
                  <a:srgbClr val="53565A"/>
                </a:solidFill>
              </a:rPr>
              <a:t>	</a:t>
            </a:r>
            <a:r>
              <a:rPr lang="en-US" sz="1600" b="1" dirty="0" smtClean="0">
                <a:solidFill>
                  <a:srgbClr val="53565A"/>
                </a:solidFill>
              </a:rPr>
              <a:t>How</a:t>
            </a:r>
          </a:p>
          <a:p>
            <a:pPr marL="228600" lvl="0" indent="-228600">
              <a:lnSpc>
                <a:spcPct val="114000"/>
              </a:lnSpc>
              <a:spcBef>
                <a:spcPts val="0"/>
              </a:spcBef>
              <a:spcAft>
                <a:spcPts val="0"/>
              </a:spcAft>
              <a:buFont typeface="+mj-lt"/>
              <a:buAutoNum type="arabicPeriod"/>
              <a:tabLst>
                <a:tab pos="623888" algn="l"/>
              </a:tabLst>
            </a:pPr>
            <a:r>
              <a:rPr lang="en-US" sz="1050" b="1" dirty="0" smtClean="0">
                <a:solidFill>
                  <a:srgbClr val="53565A"/>
                </a:solidFill>
              </a:rPr>
              <a:t>2 speed architecture</a:t>
            </a:r>
            <a:r>
              <a:rPr lang="en-US" sz="1050" dirty="0" smtClean="0">
                <a:solidFill>
                  <a:srgbClr val="53565A"/>
                </a:solidFill>
              </a:rPr>
              <a:t> enabling faster time to market</a:t>
            </a:r>
          </a:p>
          <a:p>
            <a:pPr marL="228600" lvl="0" indent="-228600">
              <a:lnSpc>
                <a:spcPct val="114000"/>
              </a:lnSpc>
              <a:spcBef>
                <a:spcPts val="0"/>
              </a:spcBef>
              <a:spcAft>
                <a:spcPts val="0"/>
              </a:spcAft>
              <a:buFont typeface="+mj-lt"/>
              <a:buAutoNum type="arabicPeriod"/>
              <a:tabLst>
                <a:tab pos="623888" algn="l"/>
              </a:tabLst>
            </a:pPr>
            <a:r>
              <a:rPr lang="en-US" sz="1050" b="1" dirty="0" smtClean="0">
                <a:solidFill>
                  <a:srgbClr val="53565A"/>
                </a:solidFill>
              </a:rPr>
              <a:t>Micro services architecture</a:t>
            </a:r>
            <a:r>
              <a:rPr lang="en-US" sz="1050" dirty="0" smtClean="0">
                <a:solidFill>
                  <a:srgbClr val="53565A"/>
                </a:solidFill>
              </a:rPr>
              <a:t> resulting in smaller units of   deployable artifacts enabling frequent releases with reduced testing/operational overhead</a:t>
            </a:r>
          </a:p>
          <a:p>
            <a:pPr marL="228600" lvl="0" indent="-228600">
              <a:lnSpc>
                <a:spcPct val="114000"/>
              </a:lnSpc>
              <a:spcBef>
                <a:spcPts val="0"/>
              </a:spcBef>
              <a:spcAft>
                <a:spcPts val="0"/>
              </a:spcAft>
              <a:buFont typeface="+mj-lt"/>
              <a:buAutoNum type="arabicPeriod"/>
              <a:tabLst>
                <a:tab pos="623888" algn="l"/>
              </a:tabLst>
            </a:pPr>
            <a:r>
              <a:rPr lang="en-US" sz="1050" b="1" dirty="0" smtClean="0">
                <a:solidFill>
                  <a:srgbClr val="53565A"/>
                </a:solidFill>
              </a:rPr>
              <a:t>Stateless and cloud ready architecture</a:t>
            </a:r>
            <a:r>
              <a:rPr lang="en-US" sz="1050" dirty="0" smtClean="0">
                <a:solidFill>
                  <a:srgbClr val="53565A"/>
                </a:solidFill>
              </a:rPr>
              <a:t> promoting elasticity  and resiliency</a:t>
            </a:r>
          </a:p>
          <a:p>
            <a:pPr marL="228600" lvl="0" indent="-228600">
              <a:lnSpc>
                <a:spcPct val="114000"/>
              </a:lnSpc>
              <a:spcBef>
                <a:spcPts val="0"/>
              </a:spcBef>
              <a:spcAft>
                <a:spcPts val="0"/>
              </a:spcAft>
              <a:buFont typeface="+mj-lt"/>
              <a:buAutoNum type="arabicPeriod"/>
              <a:tabLst>
                <a:tab pos="623888" algn="l"/>
              </a:tabLst>
            </a:pPr>
            <a:r>
              <a:rPr lang="en-US" sz="1050" b="1" dirty="0" smtClean="0">
                <a:solidFill>
                  <a:srgbClr val="53565A"/>
                </a:solidFill>
              </a:rPr>
              <a:t>Web Oriented Architecture</a:t>
            </a:r>
            <a:r>
              <a:rPr lang="en-US" sz="1050" dirty="0" smtClean="0">
                <a:solidFill>
                  <a:srgbClr val="53565A"/>
                </a:solidFill>
              </a:rPr>
              <a:t> with </a:t>
            </a:r>
            <a:r>
              <a:rPr lang="en-US" sz="1050" b="1" dirty="0" smtClean="0">
                <a:solidFill>
                  <a:srgbClr val="53565A"/>
                </a:solidFill>
              </a:rPr>
              <a:t>responsive web UI </a:t>
            </a:r>
            <a:r>
              <a:rPr lang="en-US" sz="1050" dirty="0" smtClean="0">
                <a:solidFill>
                  <a:srgbClr val="53565A"/>
                </a:solidFill>
              </a:rPr>
              <a:t>and  </a:t>
            </a:r>
            <a:r>
              <a:rPr lang="en-US" sz="1050" b="1" dirty="0" smtClean="0">
                <a:solidFill>
                  <a:srgbClr val="53565A"/>
                </a:solidFill>
              </a:rPr>
              <a:t>omni channel APIs</a:t>
            </a:r>
            <a:r>
              <a:rPr lang="en-US" sz="1050" dirty="0" smtClean="0">
                <a:solidFill>
                  <a:srgbClr val="53565A"/>
                </a:solidFill>
              </a:rPr>
              <a:t> support reducing channel application foot  print</a:t>
            </a:r>
          </a:p>
          <a:p>
            <a:pPr marL="228600" lvl="0" indent="-228600">
              <a:lnSpc>
                <a:spcPct val="114000"/>
              </a:lnSpc>
              <a:spcBef>
                <a:spcPts val="0"/>
              </a:spcBef>
              <a:spcAft>
                <a:spcPts val="0"/>
              </a:spcAft>
              <a:buFont typeface="+mj-lt"/>
              <a:buAutoNum type="arabicPeriod"/>
              <a:tabLst>
                <a:tab pos="623888" algn="l"/>
              </a:tabLst>
            </a:pPr>
            <a:r>
              <a:rPr lang="en-US" sz="1050" b="1" dirty="0" smtClean="0">
                <a:solidFill>
                  <a:srgbClr val="53565A"/>
                </a:solidFill>
              </a:rPr>
              <a:t>Rich user experience</a:t>
            </a:r>
            <a:r>
              <a:rPr lang="en-US" sz="1050" dirty="0" smtClean="0">
                <a:solidFill>
                  <a:srgbClr val="53565A"/>
                </a:solidFill>
              </a:rPr>
              <a:t> using </a:t>
            </a:r>
            <a:r>
              <a:rPr lang="en-US" sz="1050" b="1" dirty="0" smtClean="0">
                <a:solidFill>
                  <a:srgbClr val="53565A"/>
                </a:solidFill>
              </a:rPr>
              <a:t>java script / native UX libraries</a:t>
            </a:r>
          </a:p>
          <a:p>
            <a:pPr lvl="0">
              <a:lnSpc>
                <a:spcPct val="114000"/>
              </a:lnSpc>
              <a:spcBef>
                <a:spcPts val="0"/>
              </a:spcBef>
              <a:spcAft>
                <a:spcPts val="0"/>
              </a:spcAft>
              <a:tabLst>
                <a:tab pos="623888" algn="l"/>
              </a:tabLst>
            </a:pPr>
            <a:endParaRPr lang="en-US" sz="1050" b="1" dirty="0" smtClean="0">
              <a:solidFill>
                <a:srgbClr val="53565A"/>
              </a:solidFill>
            </a:endParaRPr>
          </a:p>
          <a:p>
            <a:pPr lvl="0">
              <a:spcBef>
                <a:spcPts val="600"/>
              </a:spcBef>
              <a:spcAft>
                <a:spcPts val="600"/>
              </a:spcAft>
              <a:tabLst>
                <a:tab pos="623888" algn="l"/>
              </a:tabLst>
            </a:pPr>
            <a:r>
              <a:rPr lang="en-US" sz="1200" b="1" dirty="0" smtClean="0">
                <a:solidFill>
                  <a:srgbClr val="53565A"/>
                </a:solidFill>
              </a:rPr>
              <a:t>Executive </a:t>
            </a:r>
            <a:r>
              <a:rPr lang="en-US" sz="1200" b="1" dirty="0">
                <a:solidFill>
                  <a:srgbClr val="53565A"/>
                </a:solidFill>
              </a:rPr>
              <a:t>Decision</a:t>
            </a:r>
          </a:p>
          <a:p>
            <a:pPr lvl="0">
              <a:spcBef>
                <a:spcPts val="600"/>
              </a:spcBef>
              <a:spcAft>
                <a:spcPts val="600"/>
              </a:spcAft>
              <a:tabLst>
                <a:tab pos="623888" algn="l"/>
              </a:tabLst>
            </a:pPr>
            <a:r>
              <a:rPr lang="en-US" sz="1050" dirty="0">
                <a:solidFill>
                  <a:srgbClr val="53565A"/>
                </a:solidFill>
              </a:rPr>
              <a:t>Information session only – Decision </a:t>
            </a:r>
            <a:r>
              <a:rPr lang="en-US" sz="1050" dirty="0" smtClean="0">
                <a:solidFill>
                  <a:srgbClr val="53565A"/>
                </a:solidFill>
              </a:rPr>
              <a:t>not required</a:t>
            </a:r>
            <a:endParaRPr lang="en-US" sz="1050" dirty="0">
              <a:solidFill>
                <a:srgbClr val="53565A"/>
              </a:solidFill>
            </a:endParaRPr>
          </a:p>
          <a:p>
            <a:pPr lvl="0">
              <a:spcBef>
                <a:spcPts val="600"/>
              </a:spcBef>
              <a:spcAft>
                <a:spcPts val="600"/>
              </a:spcAft>
              <a:tabLst>
                <a:tab pos="623888" algn="l"/>
              </a:tabLst>
            </a:pPr>
            <a:endParaRPr lang="en-US" sz="1600" b="1" dirty="0" smtClean="0">
              <a:solidFill>
                <a:srgbClr val="53565A"/>
              </a:solidFill>
            </a:endParaRPr>
          </a:p>
          <a:p>
            <a:pPr marL="342900" indent="-342900">
              <a:spcBef>
                <a:spcPts val="0"/>
              </a:spcBef>
              <a:spcAft>
                <a:spcPts val="600"/>
              </a:spcAft>
              <a:buFont typeface="+mj-lt"/>
              <a:buAutoNum type="arabicPeriod"/>
              <a:tabLst>
                <a:tab pos="623888" algn="l"/>
              </a:tabLst>
            </a:pPr>
            <a:endParaRPr lang="en-US" sz="1050" dirty="0" smtClean="0"/>
          </a:p>
          <a:p>
            <a:pPr>
              <a:lnSpc>
                <a:spcPct val="114000"/>
              </a:lnSpc>
              <a:spcBef>
                <a:spcPts val="0"/>
              </a:spcBef>
              <a:spcAft>
                <a:spcPts val="600"/>
              </a:spcAft>
              <a:tabLst>
                <a:tab pos="628650" algn="l"/>
              </a:tabLst>
            </a:pPr>
            <a:r>
              <a:rPr lang="en-US" sz="1050" dirty="0"/>
              <a:t>	</a:t>
            </a:r>
          </a:p>
        </p:txBody>
      </p:sp>
      <p:grpSp>
        <p:nvGrpSpPr>
          <p:cNvPr id="13" name="Group 4"/>
          <p:cNvGrpSpPr>
            <a:grpSpLocks noChangeAspect="1"/>
          </p:cNvGrpSpPr>
          <p:nvPr/>
        </p:nvGrpSpPr>
        <p:grpSpPr bwMode="auto">
          <a:xfrm>
            <a:off x="4972293" y="1192795"/>
            <a:ext cx="505546" cy="356616"/>
            <a:chOff x="369" y="1008"/>
            <a:chExt cx="370" cy="261"/>
          </a:xfrm>
          <a:solidFill>
            <a:schemeClr val="accent1"/>
          </a:solidFill>
        </p:grpSpPr>
        <p:sp>
          <p:nvSpPr>
            <p:cNvPr id="14" name="Freeform 5"/>
            <p:cNvSpPr>
              <a:spLocks noEditPoints="1"/>
            </p:cNvSpPr>
            <p:nvPr/>
          </p:nvSpPr>
          <p:spPr bwMode="auto">
            <a:xfrm>
              <a:off x="369" y="1008"/>
              <a:ext cx="370" cy="261"/>
            </a:xfrm>
            <a:custGeom>
              <a:avLst/>
              <a:gdLst>
                <a:gd name="T0" fmla="*/ 120 w 601"/>
                <a:gd name="T1" fmla="*/ 410 h 420"/>
                <a:gd name="T2" fmla="*/ 120 w 601"/>
                <a:gd name="T3" fmla="*/ 410 h 420"/>
                <a:gd name="T4" fmla="*/ 10 w 601"/>
                <a:gd name="T5" fmla="*/ 300 h 420"/>
                <a:gd name="T6" fmla="*/ 15 w 601"/>
                <a:gd name="T7" fmla="*/ 269 h 420"/>
                <a:gd name="T8" fmla="*/ 120 w 601"/>
                <a:gd name="T9" fmla="*/ 190 h 420"/>
                <a:gd name="T10" fmla="*/ 222 w 601"/>
                <a:gd name="T11" fmla="*/ 260 h 420"/>
                <a:gd name="T12" fmla="*/ 230 w 601"/>
                <a:gd name="T13" fmla="*/ 300 h 420"/>
                <a:gd name="T14" fmla="*/ 120 w 601"/>
                <a:gd name="T15" fmla="*/ 410 h 420"/>
                <a:gd name="T16" fmla="*/ 343 w 601"/>
                <a:gd name="T17" fmla="*/ 255 h 420"/>
                <a:gd name="T18" fmla="*/ 343 w 601"/>
                <a:gd name="T19" fmla="*/ 255 h 420"/>
                <a:gd name="T20" fmla="*/ 302 w 601"/>
                <a:gd name="T21" fmla="*/ 285 h 420"/>
                <a:gd name="T22" fmla="*/ 262 w 601"/>
                <a:gd name="T23" fmla="*/ 259 h 420"/>
                <a:gd name="T24" fmla="*/ 258 w 601"/>
                <a:gd name="T25" fmla="*/ 241 h 420"/>
                <a:gd name="T26" fmla="*/ 302 w 601"/>
                <a:gd name="T27" fmla="*/ 197 h 420"/>
                <a:gd name="T28" fmla="*/ 345 w 601"/>
                <a:gd name="T29" fmla="*/ 241 h 420"/>
                <a:gd name="T30" fmla="*/ 343 w 601"/>
                <a:gd name="T31" fmla="*/ 255 h 420"/>
                <a:gd name="T32" fmla="*/ 480 w 601"/>
                <a:gd name="T33" fmla="*/ 410 h 420"/>
                <a:gd name="T34" fmla="*/ 480 w 601"/>
                <a:gd name="T35" fmla="*/ 410 h 420"/>
                <a:gd name="T36" fmla="*/ 370 w 601"/>
                <a:gd name="T37" fmla="*/ 300 h 420"/>
                <a:gd name="T38" fmla="*/ 381 w 601"/>
                <a:gd name="T39" fmla="*/ 254 h 420"/>
                <a:gd name="T40" fmla="*/ 480 w 601"/>
                <a:gd name="T41" fmla="*/ 190 h 420"/>
                <a:gd name="T42" fmla="*/ 576 w 601"/>
                <a:gd name="T43" fmla="*/ 246 h 420"/>
                <a:gd name="T44" fmla="*/ 590 w 601"/>
                <a:gd name="T45" fmla="*/ 300 h 420"/>
                <a:gd name="T46" fmla="*/ 480 w 601"/>
                <a:gd name="T47" fmla="*/ 410 h 420"/>
                <a:gd name="T48" fmla="*/ 578 w 601"/>
                <a:gd name="T49" fmla="*/ 230 h 420"/>
                <a:gd name="T50" fmla="*/ 578 w 601"/>
                <a:gd name="T51" fmla="*/ 230 h 420"/>
                <a:gd name="T52" fmla="*/ 450 w 601"/>
                <a:gd name="T53" fmla="*/ 71 h 420"/>
                <a:gd name="T54" fmla="*/ 452 w 601"/>
                <a:gd name="T55" fmla="*/ 60 h 420"/>
                <a:gd name="T56" fmla="*/ 382 w 601"/>
                <a:gd name="T57" fmla="*/ 0 h 420"/>
                <a:gd name="T58" fmla="*/ 313 w 601"/>
                <a:gd name="T59" fmla="*/ 60 h 420"/>
                <a:gd name="T60" fmla="*/ 293 w 601"/>
                <a:gd name="T61" fmla="*/ 60 h 420"/>
                <a:gd name="T62" fmla="*/ 223 w 601"/>
                <a:gd name="T63" fmla="*/ 0 h 420"/>
                <a:gd name="T64" fmla="*/ 154 w 601"/>
                <a:gd name="T65" fmla="*/ 60 h 420"/>
                <a:gd name="T66" fmla="*/ 155 w 601"/>
                <a:gd name="T67" fmla="*/ 70 h 420"/>
                <a:gd name="T68" fmla="*/ 17 w 601"/>
                <a:gd name="T69" fmla="*/ 238 h 420"/>
                <a:gd name="T70" fmla="*/ 0 w 601"/>
                <a:gd name="T71" fmla="*/ 300 h 420"/>
                <a:gd name="T72" fmla="*/ 120 w 601"/>
                <a:gd name="T73" fmla="*/ 420 h 420"/>
                <a:gd name="T74" fmla="*/ 241 w 601"/>
                <a:gd name="T75" fmla="*/ 300 h 420"/>
                <a:gd name="T76" fmla="*/ 238 w 601"/>
                <a:gd name="T77" fmla="*/ 276 h 420"/>
                <a:gd name="T78" fmla="*/ 302 w 601"/>
                <a:gd name="T79" fmla="*/ 313 h 420"/>
                <a:gd name="T80" fmla="*/ 361 w 601"/>
                <a:gd name="T81" fmla="*/ 282 h 420"/>
                <a:gd name="T82" fmla="*/ 360 w 601"/>
                <a:gd name="T83" fmla="*/ 300 h 420"/>
                <a:gd name="T84" fmla="*/ 480 w 601"/>
                <a:gd name="T85" fmla="*/ 420 h 420"/>
                <a:gd name="T86" fmla="*/ 601 w 601"/>
                <a:gd name="T87" fmla="*/ 300 h 420"/>
                <a:gd name="T88" fmla="*/ 578 w 601"/>
                <a:gd name="T89" fmla="*/ 23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1" h="420">
                  <a:moveTo>
                    <a:pt x="120" y="410"/>
                  </a:moveTo>
                  <a:lnTo>
                    <a:pt x="120" y="410"/>
                  </a:lnTo>
                  <a:cubicBezTo>
                    <a:pt x="60" y="410"/>
                    <a:pt x="10" y="360"/>
                    <a:pt x="10" y="300"/>
                  </a:cubicBezTo>
                  <a:cubicBezTo>
                    <a:pt x="10" y="289"/>
                    <a:pt x="12" y="279"/>
                    <a:pt x="15" y="269"/>
                  </a:cubicBezTo>
                  <a:cubicBezTo>
                    <a:pt x="28" y="223"/>
                    <a:pt x="70" y="190"/>
                    <a:pt x="120" y="190"/>
                  </a:cubicBezTo>
                  <a:cubicBezTo>
                    <a:pt x="167" y="190"/>
                    <a:pt x="207" y="219"/>
                    <a:pt x="222" y="260"/>
                  </a:cubicBezTo>
                  <a:cubicBezTo>
                    <a:pt x="227" y="273"/>
                    <a:pt x="230" y="286"/>
                    <a:pt x="230" y="300"/>
                  </a:cubicBezTo>
                  <a:cubicBezTo>
                    <a:pt x="230" y="360"/>
                    <a:pt x="181" y="410"/>
                    <a:pt x="120" y="410"/>
                  </a:cubicBezTo>
                  <a:close/>
                  <a:moveTo>
                    <a:pt x="343" y="255"/>
                  </a:moveTo>
                  <a:lnTo>
                    <a:pt x="343" y="255"/>
                  </a:lnTo>
                  <a:cubicBezTo>
                    <a:pt x="337" y="273"/>
                    <a:pt x="321" y="285"/>
                    <a:pt x="302" y="285"/>
                  </a:cubicBezTo>
                  <a:cubicBezTo>
                    <a:pt x="284" y="285"/>
                    <a:pt x="268" y="274"/>
                    <a:pt x="262" y="259"/>
                  </a:cubicBezTo>
                  <a:cubicBezTo>
                    <a:pt x="259" y="253"/>
                    <a:pt x="258" y="247"/>
                    <a:pt x="258" y="241"/>
                  </a:cubicBezTo>
                  <a:cubicBezTo>
                    <a:pt x="258" y="217"/>
                    <a:pt x="278" y="197"/>
                    <a:pt x="302" y="197"/>
                  </a:cubicBezTo>
                  <a:cubicBezTo>
                    <a:pt x="326" y="197"/>
                    <a:pt x="345" y="217"/>
                    <a:pt x="345" y="241"/>
                  </a:cubicBezTo>
                  <a:cubicBezTo>
                    <a:pt x="345" y="246"/>
                    <a:pt x="344" y="251"/>
                    <a:pt x="343" y="255"/>
                  </a:cubicBezTo>
                  <a:close/>
                  <a:moveTo>
                    <a:pt x="480" y="410"/>
                  </a:moveTo>
                  <a:lnTo>
                    <a:pt x="480" y="410"/>
                  </a:lnTo>
                  <a:cubicBezTo>
                    <a:pt x="420" y="410"/>
                    <a:pt x="370" y="360"/>
                    <a:pt x="370" y="300"/>
                  </a:cubicBezTo>
                  <a:cubicBezTo>
                    <a:pt x="370" y="283"/>
                    <a:pt x="374" y="268"/>
                    <a:pt x="381" y="254"/>
                  </a:cubicBezTo>
                  <a:cubicBezTo>
                    <a:pt x="398" y="216"/>
                    <a:pt x="436" y="190"/>
                    <a:pt x="480" y="190"/>
                  </a:cubicBezTo>
                  <a:cubicBezTo>
                    <a:pt x="521" y="190"/>
                    <a:pt x="557" y="213"/>
                    <a:pt x="576" y="246"/>
                  </a:cubicBezTo>
                  <a:cubicBezTo>
                    <a:pt x="585" y="262"/>
                    <a:pt x="590" y="280"/>
                    <a:pt x="590" y="300"/>
                  </a:cubicBezTo>
                  <a:cubicBezTo>
                    <a:pt x="590" y="360"/>
                    <a:pt x="541" y="410"/>
                    <a:pt x="480" y="410"/>
                  </a:cubicBezTo>
                  <a:close/>
                  <a:moveTo>
                    <a:pt x="578" y="230"/>
                  </a:moveTo>
                  <a:lnTo>
                    <a:pt x="578" y="230"/>
                  </a:lnTo>
                  <a:cubicBezTo>
                    <a:pt x="543" y="161"/>
                    <a:pt x="478" y="97"/>
                    <a:pt x="450" y="71"/>
                  </a:cubicBezTo>
                  <a:cubicBezTo>
                    <a:pt x="451" y="68"/>
                    <a:pt x="452" y="64"/>
                    <a:pt x="452" y="60"/>
                  </a:cubicBezTo>
                  <a:cubicBezTo>
                    <a:pt x="452" y="27"/>
                    <a:pt x="421" y="0"/>
                    <a:pt x="382" y="0"/>
                  </a:cubicBezTo>
                  <a:cubicBezTo>
                    <a:pt x="344" y="0"/>
                    <a:pt x="313" y="26"/>
                    <a:pt x="313" y="60"/>
                  </a:cubicBezTo>
                  <a:lnTo>
                    <a:pt x="293" y="60"/>
                  </a:lnTo>
                  <a:cubicBezTo>
                    <a:pt x="292" y="26"/>
                    <a:pt x="261" y="0"/>
                    <a:pt x="223" y="0"/>
                  </a:cubicBezTo>
                  <a:cubicBezTo>
                    <a:pt x="185" y="0"/>
                    <a:pt x="154" y="27"/>
                    <a:pt x="154" y="60"/>
                  </a:cubicBezTo>
                  <a:cubicBezTo>
                    <a:pt x="154" y="64"/>
                    <a:pt x="154" y="67"/>
                    <a:pt x="155" y="70"/>
                  </a:cubicBezTo>
                  <a:cubicBezTo>
                    <a:pt x="69" y="147"/>
                    <a:pt x="33" y="205"/>
                    <a:pt x="17" y="238"/>
                  </a:cubicBezTo>
                  <a:cubicBezTo>
                    <a:pt x="6" y="256"/>
                    <a:pt x="0" y="277"/>
                    <a:pt x="0" y="300"/>
                  </a:cubicBezTo>
                  <a:cubicBezTo>
                    <a:pt x="0" y="366"/>
                    <a:pt x="54" y="420"/>
                    <a:pt x="120" y="420"/>
                  </a:cubicBezTo>
                  <a:cubicBezTo>
                    <a:pt x="187" y="420"/>
                    <a:pt x="241" y="366"/>
                    <a:pt x="241" y="300"/>
                  </a:cubicBezTo>
                  <a:cubicBezTo>
                    <a:pt x="241" y="292"/>
                    <a:pt x="240" y="283"/>
                    <a:pt x="238" y="276"/>
                  </a:cubicBezTo>
                  <a:cubicBezTo>
                    <a:pt x="251" y="298"/>
                    <a:pt x="274" y="313"/>
                    <a:pt x="302" y="313"/>
                  </a:cubicBezTo>
                  <a:cubicBezTo>
                    <a:pt x="326" y="313"/>
                    <a:pt x="348" y="301"/>
                    <a:pt x="361" y="282"/>
                  </a:cubicBezTo>
                  <a:cubicBezTo>
                    <a:pt x="360" y="288"/>
                    <a:pt x="360" y="294"/>
                    <a:pt x="360" y="300"/>
                  </a:cubicBezTo>
                  <a:cubicBezTo>
                    <a:pt x="360" y="366"/>
                    <a:pt x="414" y="420"/>
                    <a:pt x="480" y="420"/>
                  </a:cubicBezTo>
                  <a:cubicBezTo>
                    <a:pt x="547" y="420"/>
                    <a:pt x="601" y="366"/>
                    <a:pt x="601" y="300"/>
                  </a:cubicBezTo>
                  <a:cubicBezTo>
                    <a:pt x="601" y="274"/>
                    <a:pt x="592" y="250"/>
                    <a:pt x="578" y="2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6"/>
            <p:cNvSpPr>
              <a:spLocks/>
            </p:cNvSpPr>
            <p:nvPr/>
          </p:nvSpPr>
          <p:spPr bwMode="auto">
            <a:xfrm>
              <a:off x="384" y="1183"/>
              <a:ext cx="70" cy="68"/>
            </a:xfrm>
            <a:custGeom>
              <a:avLst/>
              <a:gdLst>
                <a:gd name="T0" fmla="*/ 27 w 114"/>
                <a:gd name="T1" fmla="*/ 0 h 109"/>
                <a:gd name="T2" fmla="*/ 27 w 114"/>
                <a:gd name="T3" fmla="*/ 0 h 109"/>
                <a:gd name="T4" fmla="*/ 114 w 114"/>
                <a:gd name="T5" fmla="*/ 89 h 109"/>
                <a:gd name="T6" fmla="*/ 27 w 114"/>
                <a:gd name="T7" fmla="*/ 0 h 109"/>
              </a:gdLst>
              <a:ahLst/>
              <a:cxnLst>
                <a:cxn ang="0">
                  <a:pos x="T0" y="T1"/>
                </a:cxn>
                <a:cxn ang="0">
                  <a:pos x="T2" y="T3"/>
                </a:cxn>
                <a:cxn ang="0">
                  <a:pos x="T4" y="T5"/>
                </a:cxn>
                <a:cxn ang="0">
                  <a:pos x="T6" y="T7"/>
                </a:cxn>
              </a:cxnLst>
              <a:rect l="0" t="0" r="r" b="b"/>
              <a:pathLst>
                <a:path w="114" h="109">
                  <a:moveTo>
                    <a:pt x="27" y="0"/>
                  </a:moveTo>
                  <a:lnTo>
                    <a:pt x="27" y="0"/>
                  </a:lnTo>
                  <a:cubicBezTo>
                    <a:pt x="27" y="0"/>
                    <a:pt x="0" y="109"/>
                    <a:pt x="114" y="89"/>
                  </a:cubicBezTo>
                  <a:cubicBezTo>
                    <a:pt x="114" y="89"/>
                    <a:pt x="35" y="73"/>
                    <a:pt x="2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7"/>
            <p:cNvSpPr>
              <a:spLocks/>
            </p:cNvSpPr>
            <p:nvPr/>
          </p:nvSpPr>
          <p:spPr bwMode="auto">
            <a:xfrm>
              <a:off x="605" y="1183"/>
              <a:ext cx="69" cy="68"/>
            </a:xfrm>
            <a:custGeom>
              <a:avLst/>
              <a:gdLst>
                <a:gd name="T0" fmla="*/ 26 w 113"/>
                <a:gd name="T1" fmla="*/ 0 h 109"/>
                <a:gd name="T2" fmla="*/ 26 w 113"/>
                <a:gd name="T3" fmla="*/ 0 h 109"/>
                <a:gd name="T4" fmla="*/ 113 w 113"/>
                <a:gd name="T5" fmla="*/ 89 h 109"/>
                <a:gd name="T6" fmla="*/ 26 w 113"/>
                <a:gd name="T7" fmla="*/ 0 h 109"/>
              </a:gdLst>
              <a:ahLst/>
              <a:cxnLst>
                <a:cxn ang="0">
                  <a:pos x="T0" y="T1"/>
                </a:cxn>
                <a:cxn ang="0">
                  <a:pos x="T2" y="T3"/>
                </a:cxn>
                <a:cxn ang="0">
                  <a:pos x="T4" y="T5"/>
                </a:cxn>
                <a:cxn ang="0">
                  <a:pos x="T6" y="T7"/>
                </a:cxn>
              </a:cxnLst>
              <a:rect l="0" t="0" r="r" b="b"/>
              <a:pathLst>
                <a:path w="113" h="109">
                  <a:moveTo>
                    <a:pt x="26" y="0"/>
                  </a:moveTo>
                  <a:lnTo>
                    <a:pt x="26" y="0"/>
                  </a:lnTo>
                  <a:cubicBezTo>
                    <a:pt x="26" y="0"/>
                    <a:pt x="0" y="109"/>
                    <a:pt x="113" y="89"/>
                  </a:cubicBezTo>
                  <a:cubicBezTo>
                    <a:pt x="113" y="89"/>
                    <a:pt x="35" y="73"/>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9" name="Freeform 272"/>
          <p:cNvSpPr>
            <a:spLocks noChangeAspect="1" noEditPoints="1"/>
          </p:cNvSpPr>
          <p:nvPr/>
        </p:nvSpPr>
        <p:spPr bwMode="auto">
          <a:xfrm>
            <a:off x="4992788" y="3331959"/>
            <a:ext cx="415478" cy="353792"/>
          </a:xfrm>
          <a:custGeom>
            <a:avLst/>
            <a:gdLst>
              <a:gd name="T0" fmla="*/ 4966 w 5954"/>
              <a:gd name="T1" fmla="*/ 4258 h 5070"/>
              <a:gd name="T2" fmla="*/ 5543 w 5954"/>
              <a:gd name="T3" fmla="*/ 4093 h 5070"/>
              <a:gd name="T4" fmla="*/ 1186 w 5954"/>
              <a:gd name="T5" fmla="*/ 2719 h 5070"/>
              <a:gd name="T6" fmla="*/ 1700 w 5954"/>
              <a:gd name="T7" fmla="*/ 3382 h 5070"/>
              <a:gd name="T8" fmla="*/ 1186 w 5954"/>
              <a:gd name="T9" fmla="*/ 2719 h 5070"/>
              <a:gd name="T10" fmla="*/ 2722 w 5954"/>
              <a:gd name="T11" fmla="*/ 2308 h 5070"/>
              <a:gd name="T12" fmla="*/ 2210 w 5954"/>
              <a:gd name="T13" fmla="*/ 3382 h 5070"/>
              <a:gd name="T14" fmla="*/ 3232 w 5954"/>
              <a:gd name="T15" fmla="*/ 1539 h 5070"/>
              <a:gd name="T16" fmla="*/ 3745 w 5954"/>
              <a:gd name="T17" fmla="*/ 3382 h 5070"/>
              <a:gd name="T18" fmla="*/ 3232 w 5954"/>
              <a:gd name="T19" fmla="*/ 1539 h 5070"/>
              <a:gd name="T20" fmla="*/ 4767 w 5954"/>
              <a:gd name="T21" fmla="*/ 1118 h 5070"/>
              <a:gd name="T22" fmla="*/ 4255 w 5954"/>
              <a:gd name="T23" fmla="*/ 3382 h 5070"/>
              <a:gd name="T24" fmla="*/ 412 w 5954"/>
              <a:gd name="T25" fmla="*/ 412 h 5070"/>
              <a:gd name="T26" fmla="*/ 5541 w 5954"/>
              <a:gd name="T27" fmla="*/ 3977 h 5070"/>
              <a:gd name="T28" fmla="*/ 412 w 5954"/>
              <a:gd name="T29" fmla="*/ 412 h 5070"/>
              <a:gd name="T30" fmla="*/ 5747 w 5954"/>
              <a:gd name="T31" fmla="*/ 0 h 5070"/>
              <a:gd name="T32" fmla="*/ 5838 w 5954"/>
              <a:gd name="T33" fmla="*/ 20 h 5070"/>
              <a:gd name="T34" fmla="*/ 5908 w 5954"/>
              <a:gd name="T35" fmla="*/ 76 h 5070"/>
              <a:gd name="T36" fmla="*/ 5948 w 5954"/>
              <a:gd name="T37" fmla="*/ 159 h 5070"/>
              <a:gd name="T38" fmla="*/ 5954 w 5954"/>
              <a:gd name="T39" fmla="*/ 4184 h 5070"/>
              <a:gd name="T40" fmla="*/ 5934 w 5954"/>
              <a:gd name="T41" fmla="*/ 4274 h 5070"/>
              <a:gd name="T42" fmla="*/ 5878 w 5954"/>
              <a:gd name="T43" fmla="*/ 4345 h 5070"/>
              <a:gd name="T44" fmla="*/ 5794 w 5954"/>
              <a:gd name="T45" fmla="*/ 4384 h 5070"/>
              <a:gd name="T46" fmla="*/ 3650 w 5954"/>
              <a:gd name="T47" fmla="*/ 4390 h 5070"/>
              <a:gd name="T48" fmla="*/ 4597 w 5954"/>
              <a:gd name="T49" fmla="*/ 4779 h 5070"/>
              <a:gd name="T50" fmla="*/ 1358 w 5954"/>
              <a:gd name="T51" fmla="*/ 5070 h 5070"/>
              <a:gd name="T52" fmla="*/ 2306 w 5954"/>
              <a:gd name="T53" fmla="*/ 4779 h 5070"/>
              <a:gd name="T54" fmla="*/ 206 w 5954"/>
              <a:gd name="T55" fmla="*/ 4390 h 5070"/>
              <a:gd name="T56" fmla="*/ 116 w 5954"/>
              <a:gd name="T57" fmla="*/ 4368 h 5070"/>
              <a:gd name="T58" fmla="*/ 45 w 5954"/>
              <a:gd name="T59" fmla="*/ 4312 h 5070"/>
              <a:gd name="T60" fmla="*/ 5 w 5954"/>
              <a:gd name="T61" fmla="*/ 4231 h 5070"/>
              <a:gd name="T62" fmla="*/ 0 w 5954"/>
              <a:gd name="T63" fmla="*/ 206 h 5070"/>
              <a:gd name="T64" fmla="*/ 22 w 5954"/>
              <a:gd name="T65" fmla="*/ 116 h 5070"/>
              <a:gd name="T66" fmla="*/ 78 w 5954"/>
              <a:gd name="T67" fmla="*/ 45 h 5070"/>
              <a:gd name="T68" fmla="*/ 159 w 5954"/>
              <a:gd name="T69" fmla="*/ 5 h 5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54" h="5070">
                <a:moveTo>
                  <a:pt x="4966" y="4093"/>
                </a:moveTo>
                <a:lnTo>
                  <a:pt x="4966" y="4258"/>
                </a:lnTo>
                <a:lnTo>
                  <a:pt x="5543" y="4258"/>
                </a:lnTo>
                <a:lnTo>
                  <a:pt x="5543" y="4093"/>
                </a:lnTo>
                <a:lnTo>
                  <a:pt x="4966" y="4093"/>
                </a:lnTo>
                <a:close/>
                <a:moveTo>
                  <a:pt x="1186" y="2719"/>
                </a:moveTo>
                <a:lnTo>
                  <a:pt x="1700" y="2719"/>
                </a:lnTo>
                <a:lnTo>
                  <a:pt x="1700" y="3382"/>
                </a:lnTo>
                <a:lnTo>
                  <a:pt x="1186" y="3382"/>
                </a:lnTo>
                <a:lnTo>
                  <a:pt x="1186" y="2719"/>
                </a:lnTo>
                <a:close/>
                <a:moveTo>
                  <a:pt x="2210" y="2308"/>
                </a:moveTo>
                <a:lnTo>
                  <a:pt x="2722" y="2308"/>
                </a:lnTo>
                <a:lnTo>
                  <a:pt x="2722" y="3382"/>
                </a:lnTo>
                <a:lnTo>
                  <a:pt x="2210" y="3382"/>
                </a:lnTo>
                <a:lnTo>
                  <a:pt x="2210" y="2308"/>
                </a:lnTo>
                <a:close/>
                <a:moveTo>
                  <a:pt x="3232" y="1539"/>
                </a:moveTo>
                <a:lnTo>
                  <a:pt x="3745" y="1539"/>
                </a:lnTo>
                <a:lnTo>
                  <a:pt x="3745" y="3382"/>
                </a:lnTo>
                <a:lnTo>
                  <a:pt x="3232" y="3382"/>
                </a:lnTo>
                <a:lnTo>
                  <a:pt x="3232" y="1539"/>
                </a:lnTo>
                <a:close/>
                <a:moveTo>
                  <a:pt x="4255" y="1118"/>
                </a:moveTo>
                <a:lnTo>
                  <a:pt x="4767" y="1118"/>
                </a:lnTo>
                <a:lnTo>
                  <a:pt x="4767" y="3382"/>
                </a:lnTo>
                <a:lnTo>
                  <a:pt x="4255" y="3382"/>
                </a:lnTo>
                <a:lnTo>
                  <a:pt x="4255" y="1118"/>
                </a:lnTo>
                <a:close/>
                <a:moveTo>
                  <a:pt x="412" y="412"/>
                </a:moveTo>
                <a:lnTo>
                  <a:pt x="412" y="3977"/>
                </a:lnTo>
                <a:lnTo>
                  <a:pt x="5541" y="3977"/>
                </a:lnTo>
                <a:lnTo>
                  <a:pt x="5541" y="412"/>
                </a:lnTo>
                <a:lnTo>
                  <a:pt x="412" y="412"/>
                </a:lnTo>
                <a:close/>
                <a:moveTo>
                  <a:pt x="206" y="0"/>
                </a:moveTo>
                <a:lnTo>
                  <a:pt x="5747" y="0"/>
                </a:lnTo>
                <a:lnTo>
                  <a:pt x="5794" y="5"/>
                </a:lnTo>
                <a:lnTo>
                  <a:pt x="5838" y="20"/>
                </a:lnTo>
                <a:lnTo>
                  <a:pt x="5878" y="45"/>
                </a:lnTo>
                <a:lnTo>
                  <a:pt x="5908" y="76"/>
                </a:lnTo>
                <a:lnTo>
                  <a:pt x="5934" y="116"/>
                </a:lnTo>
                <a:lnTo>
                  <a:pt x="5948" y="159"/>
                </a:lnTo>
                <a:lnTo>
                  <a:pt x="5954" y="206"/>
                </a:lnTo>
                <a:lnTo>
                  <a:pt x="5954" y="4184"/>
                </a:lnTo>
                <a:lnTo>
                  <a:pt x="5948" y="4231"/>
                </a:lnTo>
                <a:lnTo>
                  <a:pt x="5934" y="4274"/>
                </a:lnTo>
                <a:lnTo>
                  <a:pt x="5908" y="4312"/>
                </a:lnTo>
                <a:lnTo>
                  <a:pt x="5878" y="4345"/>
                </a:lnTo>
                <a:lnTo>
                  <a:pt x="5838" y="4368"/>
                </a:lnTo>
                <a:lnTo>
                  <a:pt x="5794" y="4384"/>
                </a:lnTo>
                <a:lnTo>
                  <a:pt x="5747" y="4390"/>
                </a:lnTo>
                <a:lnTo>
                  <a:pt x="3650" y="4390"/>
                </a:lnTo>
                <a:lnTo>
                  <a:pt x="3650" y="4779"/>
                </a:lnTo>
                <a:lnTo>
                  <a:pt x="4597" y="4779"/>
                </a:lnTo>
                <a:lnTo>
                  <a:pt x="4597" y="5070"/>
                </a:lnTo>
                <a:lnTo>
                  <a:pt x="1358" y="5070"/>
                </a:lnTo>
                <a:lnTo>
                  <a:pt x="1358" y="4779"/>
                </a:lnTo>
                <a:lnTo>
                  <a:pt x="2306" y="4779"/>
                </a:lnTo>
                <a:lnTo>
                  <a:pt x="2306" y="4390"/>
                </a:lnTo>
                <a:lnTo>
                  <a:pt x="206" y="4390"/>
                </a:lnTo>
                <a:lnTo>
                  <a:pt x="159" y="4384"/>
                </a:lnTo>
                <a:lnTo>
                  <a:pt x="116" y="4368"/>
                </a:lnTo>
                <a:lnTo>
                  <a:pt x="78" y="4345"/>
                </a:lnTo>
                <a:lnTo>
                  <a:pt x="45" y="4312"/>
                </a:lnTo>
                <a:lnTo>
                  <a:pt x="22" y="4274"/>
                </a:lnTo>
                <a:lnTo>
                  <a:pt x="5" y="4231"/>
                </a:lnTo>
                <a:lnTo>
                  <a:pt x="0" y="4184"/>
                </a:lnTo>
                <a:lnTo>
                  <a:pt x="0" y="206"/>
                </a:lnTo>
                <a:lnTo>
                  <a:pt x="5" y="159"/>
                </a:lnTo>
                <a:lnTo>
                  <a:pt x="22" y="116"/>
                </a:lnTo>
                <a:lnTo>
                  <a:pt x="45" y="76"/>
                </a:lnTo>
                <a:lnTo>
                  <a:pt x="78" y="45"/>
                </a:lnTo>
                <a:lnTo>
                  <a:pt x="116" y="20"/>
                </a:lnTo>
                <a:lnTo>
                  <a:pt x="159" y="5"/>
                </a:lnTo>
                <a:lnTo>
                  <a:pt x="20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 name="Freeform 9"/>
          <p:cNvSpPr>
            <a:spLocks noChangeAspect="1" noEditPoints="1"/>
          </p:cNvSpPr>
          <p:nvPr/>
        </p:nvSpPr>
        <p:spPr bwMode="auto">
          <a:xfrm>
            <a:off x="5021156" y="2385523"/>
            <a:ext cx="411480" cy="388423"/>
          </a:xfrm>
          <a:custGeom>
            <a:avLst/>
            <a:gdLst>
              <a:gd name="T0" fmla="*/ 31 w 102"/>
              <a:gd name="T1" fmla="*/ 0 h 96"/>
              <a:gd name="T2" fmla="*/ 27 w 102"/>
              <a:gd name="T3" fmla="*/ 17 h 96"/>
              <a:gd name="T4" fmla="*/ 53 w 102"/>
              <a:gd name="T5" fmla="*/ 21 h 96"/>
              <a:gd name="T6" fmla="*/ 56 w 102"/>
              <a:gd name="T7" fmla="*/ 3 h 96"/>
              <a:gd name="T8" fmla="*/ 47 w 102"/>
              <a:gd name="T9" fmla="*/ 12 h 96"/>
              <a:gd name="T10" fmla="*/ 31 w 102"/>
              <a:gd name="T11" fmla="*/ 7 h 96"/>
              <a:gd name="T12" fmla="*/ 49 w 102"/>
              <a:gd name="T13" fmla="*/ 3 h 96"/>
              <a:gd name="T14" fmla="*/ 47 w 102"/>
              <a:gd name="T15" fmla="*/ 12 h 96"/>
              <a:gd name="T16" fmla="*/ 56 w 102"/>
              <a:gd name="T17" fmla="*/ 32 h 96"/>
              <a:gd name="T18" fmla="*/ 7 w 102"/>
              <a:gd name="T19" fmla="*/ 30 h 96"/>
              <a:gd name="T20" fmla="*/ 8 w 102"/>
              <a:gd name="T21" fmla="*/ 29 h 96"/>
              <a:gd name="T22" fmla="*/ 56 w 102"/>
              <a:gd name="T23" fmla="*/ 30 h 96"/>
              <a:gd name="T24" fmla="*/ 47 w 102"/>
              <a:gd name="T25" fmla="*/ 44 h 96"/>
              <a:gd name="T26" fmla="*/ 7 w 102"/>
              <a:gd name="T27" fmla="*/ 42 h 96"/>
              <a:gd name="T28" fmla="*/ 8 w 102"/>
              <a:gd name="T29" fmla="*/ 41 h 96"/>
              <a:gd name="T30" fmla="*/ 49 w 102"/>
              <a:gd name="T31" fmla="*/ 42 h 96"/>
              <a:gd name="T32" fmla="*/ 40 w 102"/>
              <a:gd name="T33" fmla="*/ 56 h 96"/>
              <a:gd name="T34" fmla="*/ 7 w 102"/>
              <a:gd name="T35" fmla="*/ 54 h 96"/>
              <a:gd name="T36" fmla="*/ 8 w 102"/>
              <a:gd name="T37" fmla="*/ 53 h 96"/>
              <a:gd name="T38" fmla="*/ 41 w 102"/>
              <a:gd name="T39" fmla="*/ 54 h 96"/>
              <a:gd name="T40" fmla="*/ 36 w 102"/>
              <a:gd name="T41" fmla="*/ 84 h 96"/>
              <a:gd name="T42" fmla="*/ 7 w 102"/>
              <a:gd name="T43" fmla="*/ 78 h 96"/>
              <a:gd name="T44" fmla="*/ 14 w 102"/>
              <a:gd name="T45" fmla="*/ 72 h 96"/>
              <a:gd name="T46" fmla="*/ 43 w 102"/>
              <a:gd name="T47" fmla="*/ 78 h 96"/>
              <a:gd name="T48" fmla="*/ 78 w 102"/>
              <a:gd name="T49" fmla="*/ 11 h 96"/>
              <a:gd name="T50" fmla="*/ 59 w 102"/>
              <a:gd name="T51" fmla="*/ 8 h 96"/>
              <a:gd name="T52" fmla="*/ 84 w 102"/>
              <a:gd name="T53" fmla="*/ 13 h 96"/>
              <a:gd name="T54" fmla="*/ 82 w 102"/>
              <a:gd name="T55" fmla="*/ 41 h 96"/>
              <a:gd name="T56" fmla="*/ 80 w 102"/>
              <a:gd name="T57" fmla="*/ 13 h 96"/>
              <a:gd name="T58" fmla="*/ 84 w 102"/>
              <a:gd name="T59" fmla="*/ 86 h 96"/>
              <a:gd name="T60" fmla="*/ 78 w 102"/>
              <a:gd name="T61" fmla="*/ 96 h 96"/>
              <a:gd name="T62" fmla="*/ 0 w 102"/>
              <a:gd name="T63" fmla="*/ 91 h 96"/>
              <a:gd name="T64" fmla="*/ 5 w 102"/>
              <a:gd name="T65" fmla="*/ 8 h 96"/>
              <a:gd name="T66" fmla="*/ 24 w 102"/>
              <a:gd name="T67" fmla="*/ 11 h 96"/>
              <a:gd name="T68" fmla="*/ 4 w 102"/>
              <a:gd name="T69" fmla="*/ 13 h 96"/>
              <a:gd name="T70" fmla="*/ 5 w 102"/>
              <a:gd name="T71" fmla="*/ 92 h 96"/>
              <a:gd name="T72" fmla="*/ 80 w 102"/>
              <a:gd name="T73" fmla="*/ 91 h 96"/>
              <a:gd name="T74" fmla="*/ 82 w 102"/>
              <a:gd name="T75" fmla="*/ 86 h 96"/>
              <a:gd name="T76" fmla="*/ 61 w 102"/>
              <a:gd name="T77" fmla="*/ 64 h 96"/>
              <a:gd name="T78" fmla="*/ 102 w 102"/>
              <a:gd name="T79" fmla="*/ 64 h 96"/>
              <a:gd name="T80" fmla="*/ 96 w 102"/>
              <a:gd name="T81" fmla="*/ 58 h 96"/>
              <a:gd name="T82" fmla="*/ 78 w 102"/>
              <a:gd name="T83" fmla="*/ 75 h 96"/>
              <a:gd name="T84" fmla="*/ 76 w 102"/>
              <a:gd name="T85" fmla="*/ 75 h 96"/>
              <a:gd name="T86" fmla="*/ 68 w 102"/>
              <a:gd name="T87" fmla="*/ 64 h 96"/>
              <a:gd name="T88" fmla="*/ 77 w 102"/>
              <a:gd name="T89" fmla="*/ 71 h 96"/>
              <a:gd name="T90" fmla="*/ 96 w 102"/>
              <a:gd name="T91" fmla="*/ 5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96">
                <a:moveTo>
                  <a:pt x="53" y="0"/>
                </a:moveTo>
                <a:cubicBezTo>
                  <a:pt x="31" y="0"/>
                  <a:pt x="31" y="0"/>
                  <a:pt x="31" y="0"/>
                </a:cubicBezTo>
                <a:cubicBezTo>
                  <a:pt x="29" y="0"/>
                  <a:pt x="27" y="2"/>
                  <a:pt x="27" y="3"/>
                </a:cubicBezTo>
                <a:cubicBezTo>
                  <a:pt x="27" y="17"/>
                  <a:pt x="27" y="17"/>
                  <a:pt x="27" y="17"/>
                </a:cubicBezTo>
                <a:cubicBezTo>
                  <a:pt x="27" y="19"/>
                  <a:pt x="29" y="21"/>
                  <a:pt x="31" y="21"/>
                </a:cubicBezTo>
                <a:cubicBezTo>
                  <a:pt x="53" y="21"/>
                  <a:pt x="53" y="21"/>
                  <a:pt x="53" y="21"/>
                </a:cubicBezTo>
                <a:cubicBezTo>
                  <a:pt x="55" y="21"/>
                  <a:pt x="56" y="19"/>
                  <a:pt x="56" y="17"/>
                </a:cubicBezTo>
                <a:cubicBezTo>
                  <a:pt x="56" y="3"/>
                  <a:pt x="56" y="3"/>
                  <a:pt x="56" y="3"/>
                </a:cubicBezTo>
                <a:cubicBezTo>
                  <a:pt x="56" y="2"/>
                  <a:pt x="55" y="0"/>
                  <a:pt x="53" y="0"/>
                </a:cubicBezTo>
                <a:close/>
                <a:moveTo>
                  <a:pt x="47" y="12"/>
                </a:moveTo>
                <a:cubicBezTo>
                  <a:pt x="37" y="12"/>
                  <a:pt x="37" y="12"/>
                  <a:pt x="37" y="12"/>
                </a:cubicBezTo>
                <a:cubicBezTo>
                  <a:pt x="36" y="12"/>
                  <a:pt x="31" y="9"/>
                  <a:pt x="31" y="7"/>
                </a:cubicBezTo>
                <a:cubicBezTo>
                  <a:pt x="31" y="5"/>
                  <a:pt x="33" y="3"/>
                  <a:pt x="35" y="3"/>
                </a:cubicBezTo>
                <a:cubicBezTo>
                  <a:pt x="49" y="3"/>
                  <a:pt x="49" y="3"/>
                  <a:pt x="49" y="3"/>
                </a:cubicBezTo>
                <a:cubicBezTo>
                  <a:pt x="50" y="3"/>
                  <a:pt x="52" y="5"/>
                  <a:pt x="52" y="7"/>
                </a:cubicBezTo>
                <a:cubicBezTo>
                  <a:pt x="52" y="9"/>
                  <a:pt x="48" y="12"/>
                  <a:pt x="47" y="12"/>
                </a:cubicBezTo>
                <a:close/>
                <a:moveTo>
                  <a:pt x="56" y="30"/>
                </a:moveTo>
                <a:cubicBezTo>
                  <a:pt x="56" y="31"/>
                  <a:pt x="56" y="32"/>
                  <a:pt x="56" y="32"/>
                </a:cubicBezTo>
                <a:cubicBezTo>
                  <a:pt x="8" y="32"/>
                  <a:pt x="8" y="32"/>
                  <a:pt x="8" y="32"/>
                </a:cubicBezTo>
                <a:cubicBezTo>
                  <a:pt x="8" y="32"/>
                  <a:pt x="7" y="31"/>
                  <a:pt x="7" y="30"/>
                </a:cubicBezTo>
                <a:cubicBezTo>
                  <a:pt x="7" y="30"/>
                  <a:pt x="7" y="30"/>
                  <a:pt x="7" y="30"/>
                </a:cubicBezTo>
                <a:cubicBezTo>
                  <a:pt x="7" y="29"/>
                  <a:pt x="8" y="29"/>
                  <a:pt x="8" y="29"/>
                </a:cubicBezTo>
                <a:cubicBezTo>
                  <a:pt x="56" y="29"/>
                  <a:pt x="56" y="29"/>
                  <a:pt x="56" y="29"/>
                </a:cubicBezTo>
                <a:cubicBezTo>
                  <a:pt x="56" y="29"/>
                  <a:pt x="56" y="29"/>
                  <a:pt x="56" y="30"/>
                </a:cubicBezTo>
                <a:close/>
                <a:moveTo>
                  <a:pt x="49" y="42"/>
                </a:moveTo>
                <a:cubicBezTo>
                  <a:pt x="49" y="43"/>
                  <a:pt x="48" y="44"/>
                  <a:pt x="47" y="44"/>
                </a:cubicBezTo>
                <a:cubicBezTo>
                  <a:pt x="8" y="44"/>
                  <a:pt x="8" y="44"/>
                  <a:pt x="8" y="44"/>
                </a:cubicBezTo>
                <a:cubicBezTo>
                  <a:pt x="8" y="44"/>
                  <a:pt x="7" y="43"/>
                  <a:pt x="7" y="42"/>
                </a:cubicBezTo>
                <a:cubicBezTo>
                  <a:pt x="7" y="42"/>
                  <a:pt x="7" y="42"/>
                  <a:pt x="7" y="42"/>
                </a:cubicBezTo>
                <a:cubicBezTo>
                  <a:pt x="7" y="41"/>
                  <a:pt x="8" y="41"/>
                  <a:pt x="8" y="41"/>
                </a:cubicBezTo>
                <a:cubicBezTo>
                  <a:pt x="47" y="41"/>
                  <a:pt x="47" y="41"/>
                  <a:pt x="47" y="41"/>
                </a:cubicBezTo>
                <a:cubicBezTo>
                  <a:pt x="48" y="41"/>
                  <a:pt x="49" y="41"/>
                  <a:pt x="49" y="42"/>
                </a:cubicBezTo>
                <a:close/>
                <a:moveTo>
                  <a:pt x="41" y="54"/>
                </a:moveTo>
                <a:cubicBezTo>
                  <a:pt x="41" y="55"/>
                  <a:pt x="40" y="56"/>
                  <a:pt x="40" y="56"/>
                </a:cubicBezTo>
                <a:cubicBezTo>
                  <a:pt x="8" y="56"/>
                  <a:pt x="8" y="56"/>
                  <a:pt x="8" y="56"/>
                </a:cubicBezTo>
                <a:cubicBezTo>
                  <a:pt x="7" y="56"/>
                  <a:pt x="7" y="55"/>
                  <a:pt x="7" y="54"/>
                </a:cubicBezTo>
                <a:cubicBezTo>
                  <a:pt x="7" y="54"/>
                  <a:pt x="7" y="54"/>
                  <a:pt x="7" y="54"/>
                </a:cubicBezTo>
                <a:cubicBezTo>
                  <a:pt x="7" y="53"/>
                  <a:pt x="7" y="53"/>
                  <a:pt x="8" y="53"/>
                </a:cubicBezTo>
                <a:cubicBezTo>
                  <a:pt x="40" y="53"/>
                  <a:pt x="40" y="53"/>
                  <a:pt x="40" y="53"/>
                </a:cubicBezTo>
                <a:cubicBezTo>
                  <a:pt x="40" y="53"/>
                  <a:pt x="41" y="53"/>
                  <a:pt x="41" y="54"/>
                </a:cubicBezTo>
                <a:close/>
                <a:moveTo>
                  <a:pt x="43" y="78"/>
                </a:moveTo>
                <a:cubicBezTo>
                  <a:pt x="43" y="82"/>
                  <a:pt x="39" y="84"/>
                  <a:pt x="36" y="84"/>
                </a:cubicBezTo>
                <a:cubicBezTo>
                  <a:pt x="14" y="84"/>
                  <a:pt x="14" y="84"/>
                  <a:pt x="14" y="84"/>
                </a:cubicBezTo>
                <a:cubicBezTo>
                  <a:pt x="10" y="84"/>
                  <a:pt x="7" y="82"/>
                  <a:pt x="7" y="78"/>
                </a:cubicBezTo>
                <a:cubicBezTo>
                  <a:pt x="7" y="78"/>
                  <a:pt x="7" y="78"/>
                  <a:pt x="7" y="78"/>
                </a:cubicBezTo>
                <a:cubicBezTo>
                  <a:pt x="7" y="75"/>
                  <a:pt x="10" y="72"/>
                  <a:pt x="14" y="72"/>
                </a:cubicBezTo>
                <a:cubicBezTo>
                  <a:pt x="36" y="72"/>
                  <a:pt x="36" y="72"/>
                  <a:pt x="36" y="72"/>
                </a:cubicBezTo>
                <a:cubicBezTo>
                  <a:pt x="39" y="72"/>
                  <a:pt x="43" y="75"/>
                  <a:pt x="43" y="78"/>
                </a:cubicBezTo>
                <a:close/>
                <a:moveTo>
                  <a:pt x="80" y="13"/>
                </a:moveTo>
                <a:cubicBezTo>
                  <a:pt x="80" y="12"/>
                  <a:pt x="79" y="11"/>
                  <a:pt x="78" y="11"/>
                </a:cubicBezTo>
                <a:cubicBezTo>
                  <a:pt x="78" y="11"/>
                  <a:pt x="78" y="11"/>
                  <a:pt x="59" y="11"/>
                </a:cubicBezTo>
                <a:cubicBezTo>
                  <a:pt x="59" y="11"/>
                  <a:pt x="59" y="11"/>
                  <a:pt x="59" y="8"/>
                </a:cubicBezTo>
                <a:cubicBezTo>
                  <a:pt x="59" y="8"/>
                  <a:pt x="59" y="8"/>
                  <a:pt x="78" y="8"/>
                </a:cubicBezTo>
                <a:cubicBezTo>
                  <a:pt x="82" y="8"/>
                  <a:pt x="84" y="10"/>
                  <a:pt x="84" y="13"/>
                </a:cubicBezTo>
                <a:cubicBezTo>
                  <a:pt x="84" y="13"/>
                  <a:pt x="84" y="13"/>
                  <a:pt x="84" y="41"/>
                </a:cubicBezTo>
                <a:cubicBezTo>
                  <a:pt x="83" y="41"/>
                  <a:pt x="83" y="41"/>
                  <a:pt x="82" y="41"/>
                </a:cubicBezTo>
                <a:cubicBezTo>
                  <a:pt x="81" y="41"/>
                  <a:pt x="81" y="41"/>
                  <a:pt x="80" y="41"/>
                </a:cubicBezTo>
                <a:cubicBezTo>
                  <a:pt x="80" y="41"/>
                  <a:pt x="80" y="41"/>
                  <a:pt x="80" y="13"/>
                </a:cubicBezTo>
                <a:close/>
                <a:moveTo>
                  <a:pt x="82" y="86"/>
                </a:moveTo>
                <a:cubicBezTo>
                  <a:pt x="83" y="86"/>
                  <a:pt x="83" y="86"/>
                  <a:pt x="84" y="86"/>
                </a:cubicBezTo>
                <a:cubicBezTo>
                  <a:pt x="84" y="86"/>
                  <a:pt x="84" y="86"/>
                  <a:pt x="84" y="91"/>
                </a:cubicBezTo>
                <a:cubicBezTo>
                  <a:pt x="84" y="93"/>
                  <a:pt x="82" y="96"/>
                  <a:pt x="78" y="96"/>
                </a:cubicBezTo>
                <a:cubicBezTo>
                  <a:pt x="78" y="96"/>
                  <a:pt x="78" y="96"/>
                  <a:pt x="5" y="96"/>
                </a:cubicBezTo>
                <a:cubicBezTo>
                  <a:pt x="2" y="96"/>
                  <a:pt x="0" y="93"/>
                  <a:pt x="0" y="91"/>
                </a:cubicBezTo>
                <a:cubicBezTo>
                  <a:pt x="0" y="91"/>
                  <a:pt x="0" y="91"/>
                  <a:pt x="0" y="13"/>
                </a:cubicBezTo>
                <a:cubicBezTo>
                  <a:pt x="0" y="10"/>
                  <a:pt x="2" y="8"/>
                  <a:pt x="5" y="8"/>
                </a:cubicBezTo>
                <a:cubicBezTo>
                  <a:pt x="5" y="8"/>
                  <a:pt x="5" y="8"/>
                  <a:pt x="24" y="8"/>
                </a:cubicBezTo>
                <a:cubicBezTo>
                  <a:pt x="24" y="8"/>
                  <a:pt x="24" y="8"/>
                  <a:pt x="24" y="11"/>
                </a:cubicBezTo>
                <a:cubicBezTo>
                  <a:pt x="24" y="11"/>
                  <a:pt x="24" y="11"/>
                  <a:pt x="5" y="11"/>
                </a:cubicBezTo>
                <a:cubicBezTo>
                  <a:pt x="5" y="11"/>
                  <a:pt x="4" y="12"/>
                  <a:pt x="4" y="13"/>
                </a:cubicBezTo>
                <a:cubicBezTo>
                  <a:pt x="4" y="13"/>
                  <a:pt x="4" y="13"/>
                  <a:pt x="4" y="91"/>
                </a:cubicBezTo>
                <a:cubicBezTo>
                  <a:pt x="4" y="92"/>
                  <a:pt x="5" y="92"/>
                  <a:pt x="5" y="92"/>
                </a:cubicBezTo>
                <a:cubicBezTo>
                  <a:pt x="5" y="92"/>
                  <a:pt x="5" y="92"/>
                  <a:pt x="78" y="92"/>
                </a:cubicBezTo>
                <a:cubicBezTo>
                  <a:pt x="79" y="92"/>
                  <a:pt x="80" y="92"/>
                  <a:pt x="80" y="91"/>
                </a:cubicBezTo>
                <a:cubicBezTo>
                  <a:pt x="80" y="91"/>
                  <a:pt x="80" y="91"/>
                  <a:pt x="80" y="86"/>
                </a:cubicBezTo>
                <a:cubicBezTo>
                  <a:pt x="81" y="86"/>
                  <a:pt x="81" y="86"/>
                  <a:pt x="82" y="86"/>
                </a:cubicBezTo>
                <a:close/>
                <a:moveTo>
                  <a:pt x="82" y="43"/>
                </a:moveTo>
                <a:cubicBezTo>
                  <a:pt x="70" y="43"/>
                  <a:pt x="61" y="52"/>
                  <a:pt x="61" y="64"/>
                </a:cubicBezTo>
                <a:cubicBezTo>
                  <a:pt x="61" y="75"/>
                  <a:pt x="70" y="84"/>
                  <a:pt x="82" y="84"/>
                </a:cubicBezTo>
                <a:cubicBezTo>
                  <a:pt x="93" y="84"/>
                  <a:pt x="102" y="75"/>
                  <a:pt x="102" y="64"/>
                </a:cubicBezTo>
                <a:cubicBezTo>
                  <a:pt x="102" y="52"/>
                  <a:pt x="93" y="43"/>
                  <a:pt x="82" y="43"/>
                </a:cubicBezTo>
                <a:close/>
                <a:moveTo>
                  <a:pt x="96" y="58"/>
                </a:moveTo>
                <a:cubicBezTo>
                  <a:pt x="79" y="75"/>
                  <a:pt x="79" y="75"/>
                  <a:pt x="79" y="75"/>
                </a:cubicBezTo>
                <a:cubicBezTo>
                  <a:pt x="78" y="75"/>
                  <a:pt x="78" y="75"/>
                  <a:pt x="78" y="75"/>
                </a:cubicBezTo>
                <a:cubicBezTo>
                  <a:pt x="78" y="75"/>
                  <a:pt x="78" y="75"/>
                  <a:pt x="78" y="75"/>
                </a:cubicBezTo>
                <a:cubicBezTo>
                  <a:pt x="78" y="76"/>
                  <a:pt x="76" y="76"/>
                  <a:pt x="76" y="75"/>
                </a:cubicBezTo>
                <a:cubicBezTo>
                  <a:pt x="68" y="67"/>
                  <a:pt x="68" y="67"/>
                  <a:pt x="68" y="67"/>
                </a:cubicBezTo>
                <a:cubicBezTo>
                  <a:pt x="67" y="66"/>
                  <a:pt x="67" y="65"/>
                  <a:pt x="68" y="64"/>
                </a:cubicBezTo>
                <a:cubicBezTo>
                  <a:pt x="69" y="64"/>
                  <a:pt x="69" y="64"/>
                  <a:pt x="70" y="64"/>
                </a:cubicBezTo>
                <a:cubicBezTo>
                  <a:pt x="77" y="71"/>
                  <a:pt x="77" y="71"/>
                  <a:pt x="77" y="71"/>
                </a:cubicBezTo>
                <a:cubicBezTo>
                  <a:pt x="93" y="55"/>
                  <a:pt x="93" y="55"/>
                  <a:pt x="93" y="55"/>
                </a:cubicBezTo>
                <a:cubicBezTo>
                  <a:pt x="94" y="54"/>
                  <a:pt x="95" y="54"/>
                  <a:pt x="96" y="55"/>
                </a:cubicBezTo>
                <a:cubicBezTo>
                  <a:pt x="96" y="56"/>
                  <a:pt x="96" y="57"/>
                  <a:pt x="96" y="5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367393" y="1153920"/>
            <a:ext cx="4441371" cy="1869743"/>
          </a:xfrm>
          <a:prstGeom prst="rect">
            <a:avLst/>
          </a:prstGeom>
          <a:noFill/>
        </p:spPr>
        <p:txBody>
          <a:bodyPr wrap="square" rtlCol="0">
            <a:spAutoFit/>
          </a:bodyPr>
          <a:lstStyle/>
          <a:p>
            <a:r>
              <a:rPr lang="en-US" sz="1050" dirty="0" smtClean="0"/>
              <a:t>Digital business models forcing financial services to balance between </a:t>
            </a:r>
            <a:r>
              <a:rPr lang="en-US" sz="1050" b="1" dirty="0" smtClean="0"/>
              <a:t>stable, secure and high performance services </a:t>
            </a:r>
            <a:r>
              <a:rPr lang="en-US" sz="1050" dirty="0" smtClean="0"/>
              <a:t>to meet global and regional regulations while able to </a:t>
            </a:r>
            <a:r>
              <a:rPr lang="en-US" sz="1050" b="1" dirty="0" smtClean="0"/>
              <a:t>deliver agile, innovative, value added services quickly</a:t>
            </a:r>
            <a:r>
              <a:rPr lang="en-US" sz="1050" dirty="0" smtClean="0"/>
              <a:t> to drive new business outcomes</a:t>
            </a:r>
          </a:p>
          <a:p>
            <a:endParaRPr lang="en-US" sz="1050" dirty="0" smtClean="0"/>
          </a:p>
          <a:p>
            <a:r>
              <a:rPr lang="en-US" sz="1050" dirty="0" smtClean="0"/>
              <a:t>Must meet these demands in a </a:t>
            </a:r>
            <a:r>
              <a:rPr lang="en-US" sz="1050" b="1" dirty="0" smtClean="0"/>
              <a:t>sustainable way without compromising value and performance</a:t>
            </a:r>
            <a:r>
              <a:rPr lang="en-US" sz="1050" dirty="0" smtClean="0"/>
              <a:t> to prepare </a:t>
            </a:r>
            <a:r>
              <a:rPr lang="en-US" sz="1050" dirty="0" err="1" smtClean="0"/>
              <a:t>cti</a:t>
            </a:r>
            <a:r>
              <a:rPr lang="en-US" sz="1050" dirty="0" smtClean="0"/>
              <a:t> for future</a:t>
            </a:r>
          </a:p>
          <a:p>
            <a:endParaRPr lang="en-US" sz="1050" dirty="0"/>
          </a:p>
          <a:p>
            <a:r>
              <a:rPr lang="en-US" sz="1050" b="1" dirty="0" smtClean="0"/>
              <a:t>Digitization</a:t>
            </a:r>
            <a:r>
              <a:rPr lang="en-US" sz="1050" dirty="0" smtClean="0"/>
              <a:t> changes IT demands by requiring </a:t>
            </a:r>
            <a:r>
              <a:rPr lang="en-US" sz="1050" b="1" dirty="0" smtClean="0"/>
              <a:t>increasingly sophisticated technologies</a:t>
            </a:r>
            <a:r>
              <a:rPr lang="en-US" sz="1050" dirty="0" smtClean="0"/>
              <a:t>, </a:t>
            </a:r>
            <a:r>
              <a:rPr lang="en-US" sz="1050" b="1" dirty="0" smtClean="0"/>
              <a:t>greater delivery performance </a:t>
            </a:r>
            <a:r>
              <a:rPr lang="en-US" sz="1050" dirty="0" smtClean="0"/>
              <a:t>across the board and much </a:t>
            </a:r>
            <a:r>
              <a:rPr lang="en-US" sz="1050" b="1" dirty="0" smtClean="0"/>
              <a:t>greater business engagement</a:t>
            </a:r>
            <a:endParaRPr lang="en-US" sz="1050" b="1" dirty="0"/>
          </a:p>
        </p:txBody>
      </p:sp>
    </p:spTree>
    <p:extLst>
      <p:ext uri="{BB962C8B-B14F-4D97-AF65-F5344CB8AC3E}">
        <p14:creationId xmlns:p14="http://schemas.microsoft.com/office/powerpoint/2010/main" val="1028923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1515292" y="2720518"/>
            <a:ext cx="1523999" cy="3009722"/>
          </a:xfrm>
          <a:prstGeom prst="rect">
            <a:avLst/>
          </a:prstGeom>
          <a:solidFill>
            <a:srgbClr val="0F6A9D">
              <a:alpha val="20000"/>
            </a:srgbClr>
          </a:solidFill>
          <a:ln w="12700"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algn="ctr"/>
            <a:r>
              <a:rPr lang="en-US" sz="1100" dirty="0" smtClean="0">
                <a:solidFill>
                  <a:srgbClr val="000000"/>
                </a:solidFill>
                <a:latin typeface="Arial" charset="0"/>
                <a:ea typeface="Geneva" charset="0"/>
              </a:rPr>
              <a:t>z/OS Parallel </a:t>
            </a:r>
            <a:r>
              <a:rPr lang="en-US" sz="1100" dirty="0" err="1" smtClean="0">
                <a:solidFill>
                  <a:srgbClr val="000000"/>
                </a:solidFill>
                <a:latin typeface="Arial" charset="0"/>
                <a:ea typeface="Geneva" charset="0"/>
              </a:rPr>
              <a:t>Sysplex</a:t>
            </a:r>
            <a:endParaRPr lang="en-US" sz="1100" dirty="0">
              <a:solidFill>
                <a:srgbClr val="000000"/>
              </a:solidFill>
              <a:latin typeface="Arial" charset="0"/>
              <a:ea typeface="Geneva" charset="0"/>
            </a:endParaRPr>
          </a:p>
        </p:txBody>
      </p:sp>
      <p:sp>
        <p:nvSpPr>
          <p:cNvPr id="50" name="Rectangle 49"/>
          <p:cNvSpPr/>
          <p:nvPr/>
        </p:nvSpPr>
        <p:spPr bwMode="auto">
          <a:xfrm>
            <a:off x="122322" y="2723962"/>
            <a:ext cx="1392970" cy="860871"/>
          </a:xfrm>
          <a:prstGeom prst="rect">
            <a:avLst/>
          </a:prstGeom>
          <a:solidFill>
            <a:schemeClr val="accent2">
              <a:lumMod val="75000"/>
              <a:alpha val="50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X86 Linux Cloud - PCF</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20" name="Rectangle 19"/>
          <p:cNvSpPr/>
          <p:nvPr/>
        </p:nvSpPr>
        <p:spPr bwMode="auto">
          <a:xfrm>
            <a:off x="3348248" y="2708366"/>
            <a:ext cx="2055223" cy="3009722"/>
          </a:xfrm>
          <a:prstGeom prst="rect">
            <a:avLst/>
          </a:prstGeom>
          <a:solidFill>
            <a:srgbClr val="E7BBCB">
              <a:alpha val="50196"/>
            </a:srgbClr>
          </a:solidFill>
          <a:ln w="12700"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algn="ctr"/>
            <a:r>
              <a:rPr lang="en-US" sz="1100" dirty="0" smtClean="0">
                <a:solidFill>
                  <a:srgbClr val="000000"/>
                </a:solidFill>
                <a:latin typeface="Arial" charset="0"/>
                <a:ea typeface="Geneva" charset="0"/>
              </a:rPr>
              <a:t>z/OS Parallel </a:t>
            </a:r>
            <a:r>
              <a:rPr lang="en-US" sz="1100" dirty="0" err="1" smtClean="0">
                <a:solidFill>
                  <a:srgbClr val="000000"/>
                </a:solidFill>
                <a:latin typeface="Arial" charset="0"/>
                <a:ea typeface="Geneva" charset="0"/>
              </a:rPr>
              <a:t>Sysplex</a:t>
            </a:r>
            <a:endParaRPr lang="en-US" sz="1100" dirty="0">
              <a:solidFill>
                <a:srgbClr val="000000"/>
              </a:solidFill>
              <a:latin typeface="Arial" charset="0"/>
              <a:ea typeface="Geneva" charset="0"/>
            </a:endParaRPr>
          </a:p>
        </p:txBody>
      </p:sp>
      <p:sp>
        <p:nvSpPr>
          <p:cNvPr id="2" name="Title 1"/>
          <p:cNvSpPr>
            <a:spLocks noGrp="1"/>
          </p:cNvSpPr>
          <p:nvPr>
            <p:ph type="title"/>
          </p:nvPr>
        </p:nvSpPr>
        <p:spPr>
          <a:xfrm>
            <a:off x="457200" y="274638"/>
            <a:ext cx="8229600" cy="411162"/>
          </a:xfrm>
        </p:spPr>
        <p:txBody>
          <a:bodyPr>
            <a:normAutofit fontScale="90000"/>
          </a:bodyPr>
          <a:lstStyle/>
          <a:p>
            <a:r>
              <a:rPr lang="en-US" sz="3200" dirty="0" smtClean="0"/>
              <a:t>Backend </a:t>
            </a:r>
            <a:r>
              <a:rPr lang="en-US" sz="3200" dirty="0"/>
              <a:t>– NextGen vs. Legacy</a:t>
            </a:r>
          </a:p>
        </p:txBody>
      </p:sp>
      <p:sp>
        <p:nvSpPr>
          <p:cNvPr id="7" name="TextBox 6"/>
          <p:cNvSpPr txBox="1"/>
          <p:nvPr/>
        </p:nvSpPr>
        <p:spPr>
          <a:xfrm>
            <a:off x="5562600" y="856595"/>
            <a:ext cx="3352800" cy="2846933"/>
          </a:xfrm>
          <a:prstGeom prst="rect">
            <a:avLst/>
          </a:prstGeom>
          <a:noFill/>
          <a:ln>
            <a:solidFill>
              <a:schemeClr val="tx2"/>
            </a:solidFill>
          </a:ln>
        </p:spPr>
        <p:txBody>
          <a:bodyPr wrap="square" rtlCol="0">
            <a:spAutoFit/>
          </a:bodyPr>
          <a:lstStyle/>
          <a:p>
            <a:r>
              <a:rPr lang="en-US" sz="1200" b="1" dirty="0" smtClean="0"/>
              <a:t>Simplification Benefits</a:t>
            </a:r>
          </a:p>
          <a:p>
            <a:pPr marL="285750" indent="-285750">
              <a:buFont typeface="Wingdings" panose="05000000000000000000" pitchFamily="2" charset="2"/>
              <a:buChar char="ü"/>
            </a:pPr>
            <a:r>
              <a:rPr lang="en-US" sz="1100" b="1" dirty="0" smtClean="0"/>
              <a:t>Modern of data model: </a:t>
            </a:r>
            <a:r>
              <a:rPr lang="en-US" sz="1100" dirty="0"/>
              <a:t>B</a:t>
            </a:r>
            <a:r>
              <a:rPr lang="en-US" sz="1100" dirty="0" smtClean="0"/>
              <a:t>ase on a relational data model using EC from FIS</a:t>
            </a:r>
          </a:p>
          <a:p>
            <a:pPr marL="285750" indent="-285750">
              <a:buFont typeface="Wingdings" panose="05000000000000000000" pitchFamily="2" charset="2"/>
              <a:buChar char="ü"/>
            </a:pPr>
            <a:r>
              <a:rPr lang="en-US" sz="1100" b="1" dirty="0" smtClean="0"/>
              <a:t>Data Standard adherence: </a:t>
            </a:r>
            <a:r>
              <a:rPr lang="en-US" sz="1100" dirty="0" smtClean="0"/>
              <a:t>Deeply embedded approach can be adopted</a:t>
            </a:r>
          </a:p>
          <a:p>
            <a:pPr marL="285750" indent="-285750">
              <a:buFont typeface="Wingdings" panose="05000000000000000000" pitchFamily="2" charset="2"/>
              <a:buChar char="ü"/>
            </a:pPr>
            <a:r>
              <a:rPr lang="en-US" sz="1100" b="1" dirty="0" smtClean="0"/>
              <a:t>Multi-Country variation: </a:t>
            </a:r>
            <a:r>
              <a:rPr lang="en-US" sz="1100" dirty="0" smtClean="0"/>
              <a:t>Variability of data attributes and data quality enforcement rules are better covered</a:t>
            </a:r>
          </a:p>
          <a:p>
            <a:pPr marL="285750" indent="-285750">
              <a:buFont typeface="Wingdings" panose="05000000000000000000" pitchFamily="2" charset="2"/>
              <a:buChar char="ü"/>
            </a:pPr>
            <a:r>
              <a:rPr lang="en-US" sz="1100" b="1" dirty="0" smtClean="0"/>
              <a:t># of hops:</a:t>
            </a:r>
            <a:r>
              <a:rPr lang="en-US" sz="1100" dirty="0" smtClean="0"/>
              <a:t> Reduced hops for simple API that do not need orchestration and transformation</a:t>
            </a:r>
          </a:p>
          <a:p>
            <a:pPr marL="285750" indent="-285750">
              <a:buFont typeface="Wingdings" panose="05000000000000000000" pitchFamily="2" charset="2"/>
              <a:buChar char="ü"/>
            </a:pPr>
            <a:r>
              <a:rPr lang="en-US" sz="1100" b="1" dirty="0" smtClean="0"/>
              <a:t>Overall Integration Simplification: </a:t>
            </a:r>
            <a:r>
              <a:rPr lang="en-US" sz="1100" dirty="0" smtClean="0"/>
              <a:t>an improved z/OS based integration capability than vanilla FIS GN (with </a:t>
            </a:r>
            <a:r>
              <a:rPr lang="en-US" sz="1100" dirty="0" err="1" smtClean="0"/>
              <a:t>zosConnect</a:t>
            </a:r>
            <a:r>
              <a:rPr lang="en-US" sz="1100" dirty="0" smtClean="0"/>
              <a:t> via </a:t>
            </a:r>
            <a:r>
              <a:rPr lang="en-US" sz="1100" dirty="0" err="1" smtClean="0"/>
              <a:t>zIIP</a:t>
            </a:r>
            <a:r>
              <a:rPr lang="en-US" sz="1100" dirty="0" smtClean="0"/>
              <a:t>)</a:t>
            </a:r>
          </a:p>
          <a:p>
            <a:pPr marL="285750" indent="-285750">
              <a:buFont typeface="Wingdings" panose="05000000000000000000" pitchFamily="2" charset="2"/>
              <a:buChar char="ü"/>
            </a:pPr>
            <a:r>
              <a:rPr lang="en-US" sz="1100" b="1" dirty="0" smtClean="0"/>
              <a:t>Better Info Security:</a:t>
            </a:r>
            <a:r>
              <a:rPr lang="en-US" sz="1100" dirty="0" smtClean="0"/>
              <a:t> Data power and its ID propagation, distinguished names can now be registered in SMF</a:t>
            </a:r>
          </a:p>
        </p:txBody>
      </p:sp>
      <p:sp>
        <p:nvSpPr>
          <p:cNvPr id="9" name="TextBox 8"/>
          <p:cNvSpPr txBox="1"/>
          <p:nvPr/>
        </p:nvSpPr>
        <p:spPr>
          <a:xfrm>
            <a:off x="5562600" y="3806858"/>
            <a:ext cx="3352800" cy="1292662"/>
          </a:xfrm>
          <a:prstGeom prst="rect">
            <a:avLst/>
          </a:prstGeom>
          <a:noFill/>
          <a:ln>
            <a:solidFill>
              <a:schemeClr val="tx2"/>
            </a:solidFill>
          </a:ln>
        </p:spPr>
        <p:txBody>
          <a:bodyPr wrap="square" rtlCol="0">
            <a:spAutoFit/>
          </a:bodyPr>
          <a:lstStyle/>
          <a:p>
            <a:r>
              <a:rPr lang="en-US" sz="1200" b="1" dirty="0" smtClean="0"/>
              <a:t>Optimization Opportunities</a:t>
            </a:r>
          </a:p>
          <a:p>
            <a:pPr marL="285750" indent="-285750">
              <a:buFont typeface="Courier New" panose="02070309020205020404" pitchFamily="49" charset="0"/>
              <a:buChar char="o"/>
            </a:pPr>
            <a:r>
              <a:rPr lang="en-US" sz="1100" b="1" dirty="0" smtClean="0"/>
              <a:t>Batch job reduction: </a:t>
            </a:r>
            <a:r>
              <a:rPr lang="en-US" sz="1100" dirty="0" smtClean="0"/>
              <a:t>By migrating workload to a real-time basis, less massive batch jobs runs on the mainframe, reducing MIPS</a:t>
            </a:r>
          </a:p>
          <a:p>
            <a:pPr marL="285750" indent="-285750">
              <a:buFont typeface="Courier New" panose="02070309020205020404" pitchFamily="49" charset="0"/>
              <a:buChar char="o"/>
            </a:pPr>
            <a:r>
              <a:rPr lang="en-US" sz="1100" b="1" dirty="0" smtClean="0"/>
              <a:t>Loose Coupling: </a:t>
            </a:r>
            <a:r>
              <a:rPr lang="en-US" sz="1100" dirty="0" smtClean="0"/>
              <a:t>With EC migrating out and interfaces redesigned, overall complexity on mainframe application reduced</a:t>
            </a:r>
            <a:endParaRPr lang="en-US" sz="1100" dirty="0"/>
          </a:p>
        </p:txBody>
      </p:sp>
      <p:sp>
        <p:nvSpPr>
          <p:cNvPr id="3" name="TextBox 2"/>
          <p:cNvSpPr txBox="1"/>
          <p:nvPr/>
        </p:nvSpPr>
        <p:spPr>
          <a:xfrm>
            <a:off x="1286691" y="856595"/>
            <a:ext cx="1174873" cy="276999"/>
          </a:xfrm>
          <a:prstGeom prst="rect">
            <a:avLst/>
          </a:prstGeom>
          <a:noFill/>
        </p:spPr>
        <p:txBody>
          <a:bodyPr wrap="none" rtlCol="0">
            <a:spAutoFit/>
          </a:bodyPr>
          <a:lstStyle/>
          <a:p>
            <a:r>
              <a:rPr lang="en-US" sz="1200" dirty="0" err="1" smtClean="0"/>
              <a:t>NextGen</a:t>
            </a:r>
            <a:r>
              <a:rPr lang="en-US" sz="1200" dirty="0" smtClean="0"/>
              <a:t> Apps</a:t>
            </a:r>
            <a:endParaRPr lang="en-US" sz="1200" dirty="0"/>
          </a:p>
        </p:txBody>
      </p:sp>
      <p:sp>
        <p:nvSpPr>
          <p:cNvPr id="10" name="TextBox 9"/>
          <p:cNvSpPr txBox="1"/>
          <p:nvPr/>
        </p:nvSpPr>
        <p:spPr>
          <a:xfrm>
            <a:off x="3844530" y="851988"/>
            <a:ext cx="1062663" cy="276999"/>
          </a:xfrm>
          <a:prstGeom prst="rect">
            <a:avLst/>
          </a:prstGeom>
          <a:noFill/>
        </p:spPr>
        <p:txBody>
          <a:bodyPr wrap="none" rtlCol="0">
            <a:spAutoFit/>
          </a:bodyPr>
          <a:lstStyle/>
          <a:p>
            <a:r>
              <a:rPr lang="en-US" sz="1200" dirty="0" smtClean="0"/>
              <a:t>Legacy Apps</a:t>
            </a:r>
            <a:endParaRPr lang="en-US" sz="1200" dirty="0"/>
          </a:p>
        </p:txBody>
      </p:sp>
      <p:sp>
        <p:nvSpPr>
          <p:cNvPr id="4" name="Rectangle 3"/>
          <p:cNvSpPr/>
          <p:nvPr/>
        </p:nvSpPr>
        <p:spPr bwMode="auto">
          <a:xfrm>
            <a:off x="766354" y="1106435"/>
            <a:ext cx="2055223" cy="198245"/>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Internal API Gateway</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11" name="Rectangle 10"/>
          <p:cNvSpPr/>
          <p:nvPr/>
        </p:nvSpPr>
        <p:spPr bwMode="auto">
          <a:xfrm>
            <a:off x="3348249" y="1106434"/>
            <a:ext cx="2055223" cy="198245"/>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Channels ECL/CBOL/MBOL/IVR/Others</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6" name="Rectangle 5"/>
          <p:cNvSpPr/>
          <p:nvPr/>
        </p:nvSpPr>
        <p:spPr bwMode="auto">
          <a:xfrm>
            <a:off x="191589" y="1435308"/>
            <a:ext cx="2847701" cy="846338"/>
          </a:xfrm>
          <a:prstGeom prst="rect">
            <a:avLst/>
          </a:prstGeom>
          <a:solidFill>
            <a:srgbClr val="0F6A9D">
              <a:alpha val="20000"/>
            </a:srgb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Geneva" charset="0"/>
            </a:endParaRPr>
          </a:p>
        </p:txBody>
      </p:sp>
      <p:sp>
        <p:nvSpPr>
          <p:cNvPr id="12" name="Rectangle 11"/>
          <p:cNvSpPr/>
          <p:nvPr/>
        </p:nvSpPr>
        <p:spPr bwMode="auto">
          <a:xfrm>
            <a:off x="3348248" y="1435308"/>
            <a:ext cx="2055223" cy="846338"/>
          </a:xfrm>
          <a:prstGeom prst="rect">
            <a:avLst/>
          </a:prstGeom>
          <a:solidFill>
            <a:srgbClr val="E7BBCB">
              <a:alpha val="50196"/>
            </a:srgb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Geneva" charset="0"/>
            </a:endParaRPr>
          </a:p>
        </p:txBody>
      </p:sp>
      <p:sp>
        <p:nvSpPr>
          <p:cNvPr id="13" name="Rectangle 12"/>
          <p:cNvSpPr/>
          <p:nvPr/>
        </p:nvSpPr>
        <p:spPr bwMode="auto">
          <a:xfrm>
            <a:off x="1959430" y="2425782"/>
            <a:ext cx="1014356" cy="198245"/>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Midrange MQ</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14" name="Rectangle 13"/>
          <p:cNvSpPr/>
          <p:nvPr/>
        </p:nvSpPr>
        <p:spPr bwMode="auto">
          <a:xfrm>
            <a:off x="3459381" y="2425781"/>
            <a:ext cx="1852848" cy="198245"/>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Midrange MQ</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15" name="Rectangle 14"/>
          <p:cNvSpPr/>
          <p:nvPr/>
        </p:nvSpPr>
        <p:spPr bwMode="auto">
          <a:xfrm>
            <a:off x="1959430" y="2788457"/>
            <a:ext cx="1014358" cy="186215"/>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Mainframe MQ (Queue Sharing</a:t>
            </a:r>
            <a:r>
              <a:rPr kumimoji="0" lang="en-US" sz="600" b="0" i="0" u="none" strike="noStrike" cap="none" normalizeH="0" dirty="0" smtClean="0">
                <a:ln>
                  <a:noFill/>
                </a:ln>
                <a:solidFill>
                  <a:srgbClr val="000000"/>
                </a:solidFill>
                <a:effectLst/>
                <a:latin typeface="Arial" charset="0"/>
                <a:ea typeface="Geneva" charset="0"/>
              </a:rPr>
              <a:t> Group)</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16" name="Rectangle 15"/>
          <p:cNvSpPr/>
          <p:nvPr/>
        </p:nvSpPr>
        <p:spPr bwMode="auto">
          <a:xfrm>
            <a:off x="3459381" y="2776426"/>
            <a:ext cx="1852848" cy="198245"/>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Mainframe </a:t>
            </a:r>
            <a:r>
              <a:rPr kumimoji="0" lang="en-US" sz="600" b="0" i="0" u="none" strike="noStrike" cap="none" normalizeH="0" baseline="0" dirty="0" smtClean="0">
                <a:ln>
                  <a:noFill/>
                </a:ln>
                <a:solidFill>
                  <a:srgbClr val="000000"/>
                </a:solidFill>
                <a:effectLst/>
                <a:latin typeface="Arial" charset="0"/>
                <a:ea typeface="Geneva" charset="0"/>
              </a:rPr>
              <a:t>MQ (Queue Sharing Group)</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17" name="Rectangle 16"/>
          <p:cNvSpPr/>
          <p:nvPr/>
        </p:nvSpPr>
        <p:spPr bwMode="auto">
          <a:xfrm>
            <a:off x="191590" y="3021870"/>
            <a:ext cx="574766" cy="30480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Enterprise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Customer</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(EC)</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18" name="Rectangle 17"/>
          <p:cNvSpPr/>
          <p:nvPr/>
        </p:nvSpPr>
        <p:spPr bwMode="auto">
          <a:xfrm>
            <a:off x="831670" y="3026224"/>
            <a:ext cx="574766" cy="30480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Product</a:t>
            </a:r>
            <a:r>
              <a:rPr kumimoji="0" lang="en-US" sz="600" b="0" i="0" u="none" strike="noStrike" cap="none" normalizeH="0" dirty="0" smtClean="0">
                <a:ln>
                  <a:noFill/>
                </a:ln>
                <a:solidFill>
                  <a:srgbClr val="000000"/>
                </a:solidFill>
                <a:effectLst/>
                <a:latin typeface="Arial" charset="0"/>
                <a:ea typeface="Geneva" charset="0"/>
              </a:rPr>
              <a:t> </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Pricing Master</a:t>
            </a:r>
            <a:endParaRPr kumimoji="0" lang="en-US" sz="600" b="0" i="0" u="none" strike="noStrike" cap="none" normalizeH="0" baseline="0" dirty="0" smtClean="0">
              <a:ln>
                <a:noFill/>
              </a:ln>
              <a:solidFill>
                <a:srgbClr val="000000"/>
              </a:solidFill>
              <a:effectLst/>
              <a:latin typeface="Arial" charset="0"/>
              <a:ea typeface="Geneva"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(PPM)</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19" name="Rectangle 18"/>
          <p:cNvSpPr/>
          <p:nvPr/>
        </p:nvSpPr>
        <p:spPr bwMode="auto">
          <a:xfrm>
            <a:off x="518160" y="2788457"/>
            <a:ext cx="574766" cy="185155"/>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CAPE-ST</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21" name="Rectangle 20"/>
          <p:cNvSpPr/>
          <p:nvPr/>
        </p:nvSpPr>
        <p:spPr bwMode="auto">
          <a:xfrm>
            <a:off x="1580607" y="3026224"/>
            <a:ext cx="815636" cy="186203"/>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z/OS Connect</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22" name="Rectangle 21"/>
          <p:cNvSpPr/>
          <p:nvPr/>
        </p:nvSpPr>
        <p:spPr bwMode="auto">
          <a:xfrm>
            <a:off x="1580607" y="3212427"/>
            <a:ext cx="815636" cy="186203"/>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Liberty Profile</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23" name="Rectangle 22"/>
          <p:cNvSpPr/>
          <p:nvPr/>
        </p:nvSpPr>
        <p:spPr bwMode="auto">
          <a:xfrm>
            <a:off x="1580607" y="3398630"/>
            <a:ext cx="815636" cy="186203"/>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WOLA</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24" name="Rectangle 23"/>
          <p:cNvSpPr/>
          <p:nvPr/>
        </p:nvSpPr>
        <p:spPr bwMode="auto">
          <a:xfrm>
            <a:off x="1580606" y="3784450"/>
            <a:ext cx="1393181" cy="780091"/>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Geneva" charset="0"/>
              </a:rPr>
              <a:t>EBS, Wealth, Cards</a:t>
            </a:r>
          </a:p>
          <a:p>
            <a:pPr marL="0" marR="0" indent="0" algn="ctr" defTabSz="914400" rtl="0" eaLnBrk="1" fontAlgn="base" latinLnBrk="0" hangingPunct="1">
              <a:lnSpc>
                <a:spcPct val="100000"/>
              </a:lnSpc>
              <a:spcBef>
                <a:spcPct val="0"/>
              </a:spcBef>
              <a:spcAft>
                <a:spcPct val="0"/>
              </a:spcAft>
              <a:buClrTx/>
              <a:buSzTx/>
              <a:buFontTx/>
              <a:buNone/>
              <a:tabLst/>
            </a:pPr>
            <a:endParaRPr lang="en-US" sz="600" dirty="0">
              <a:solidFill>
                <a:srgbClr val="000000"/>
              </a:solidFill>
              <a:latin typeface="Arial" charset="0"/>
              <a:ea typeface="Geneva"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rgbClr val="000000"/>
              </a:solidFill>
              <a:effectLst/>
              <a:latin typeface="Arial" charset="0"/>
              <a:ea typeface="Geneva"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Arial" charset="0"/>
                <a:ea typeface="Geneva" charset="0"/>
              </a:rPr>
              <a:t>CICSplex</a:t>
            </a:r>
            <a:endParaRPr kumimoji="0" lang="en-US" sz="900" b="0" i="0" u="none" strike="noStrike" cap="none" normalizeH="0" baseline="0" dirty="0">
              <a:ln>
                <a:noFill/>
              </a:ln>
              <a:solidFill>
                <a:srgbClr val="000000"/>
              </a:solidFill>
              <a:effectLst/>
              <a:latin typeface="Arial" charset="0"/>
              <a:ea typeface="Geneva" charset="0"/>
            </a:endParaRPr>
          </a:p>
        </p:txBody>
      </p:sp>
      <p:cxnSp>
        <p:nvCxnSpPr>
          <p:cNvPr id="26" name="Straight Arrow Connector 25"/>
          <p:cNvCxnSpPr>
            <a:stCxn id="4" idx="2"/>
          </p:cNvCxnSpPr>
          <p:nvPr/>
        </p:nvCxnSpPr>
        <p:spPr bwMode="auto">
          <a:xfrm>
            <a:off x="1793966" y="1304680"/>
            <a:ext cx="0" cy="1721544"/>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 name="Straight Arrow Connector 29"/>
          <p:cNvCxnSpPr>
            <a:endCxn id="13" idx="0"/>
          </p:cNvCxnSpPr>
          <p:nvPr/>
        </p:nvCxnSpPr>
        <p:spPr bwMode="auto">
          <a:xfrm>
            <a:off x="2461563" y="2283360"/>
            <a:ext cx="5045" cy="142422"/>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2" name="Straight Arrow Connector 31"/>
          <p:cNvCxnSpPr>
            <a:stCxn id="13" idx="2"/>
            <a:endCxn id="15" idx="0"/>
          </p:cNvCxnSpPr>
          <p:nvPr/>
        </p:nvCxnSpPr>
        <p:spPr bwMode="auto">
          <a:xfrm>
            <a:off x="2466608" y="2624027"/>
            <a:ext cx="1" cy="164430"/>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5" name="Straight Arrow Connector 34"/>
          <p:cNvCxnSpPr/>
          <p:nvPr/>
        </p:nvCxnSpPr>
        <p:spPr bwMode="auto">
          <a:xfrm>
            <a:off x="2464086" y="2974672"/>
            <a:ext cx="2523" cy="818487"/>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8" name="Straight Arrow Connector 37"/>
          <p:cNvCxnSpPr>
            <a:stCxn id="23" idx="2"/>
          </p:cNvCxnSpPr>
          <p:nvPr/>
        </p:nvCxnSpPr>
        <p:spPr bwMode="auto">
          <a:xfrm>
            <a:off x="1988425" y="3584833"/>
            <a:ext cx="0" cy="208326"/>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41" name="Rectangle 40"/>
          <p:cNvSpPr/>
          <p:nvPr/>
        </p:nvSpPr>
        <p:spPr bwMode="auto">
          <a:xfrm>
            <a:off x="3484017" y="3784450"/>
            <a:ext cx="1824782" cy="780091"/>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Geneva" charset="0"/>
              </a:rPr>
              <a:t>EBS, Wealth, Cards</a:t>
            </a:r>
          </a:p>
          <a:p>
            <a:pPr marL="0" marR="0" indent="0" algn="ctr" defTabSz="914400" rtl="0" eaLnBrk="1" fontAlgn="base" latinLnBrk="0" hangingPunct="1">
              <a:lnSpc>
                <a:spcPct val="100000"/>
              </a:lnSpc>
              <a:spcBef>
                <a:spcPct val="0"/>
              </a:spcBef>
              <a:spcAft>
                <a:spcPct val="0"/>
              </a:spcAft>
              <a:buClrTx/>
              <a:buSzTx/>
              <a:buFontTx/>
              <a:buNone/>
              <a:tabLst/>
            </a:pPr>
            <a:endParaRPr lang="en-US" sz="600" dirty="0">
              <a:solidFill>
                <a:srgbClr val="000000"/>
              </a:solidFill>
              <a:latin typeface="Arial" charset="0"/>
              <a:ea typeface="Geneva"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rgbClr val="000000"/>
              </a:solidFill>
              <a:effectLst/>
              <a:latin typeface="Arial" charset="0"/>
              <a:ea typeface="Geneva"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Arial" charset="0"/>
                <a:ea typeface="Geneva" charset="0"/>
              </a:rPr>
              <a:t>CICSplex</a:t>
            </a:r>
            <a:endParaRPr kumimoji="0" lang="en-US" sz="900" b="0" i="0" u="none" strike="noStrike" cap="none" normalizeH="0" baseline="0" dirty="0">
              <a:ln>
                <a:noFill/>
              </a:ln>
              <a:solidFill>
                <a:srgbClr val="000000"/>
              </a:solidFill>
              <a:effectLst/>
              <a:latin typeface="Arial" charset="0"/>
              <a:ea typeface="Geneva" charset="0"/>
            </a:endParaRPr>
          </a:p>
        </p:txBody>
      </p:sp>
      <p:sp>
        <p:nvSpPr>
          <p:cNvPr id="42" name="Flowchart: Magnetic Disk 41"/>
          <p:cNvSpPr/>
          <p:nvPr/>
        </p:nvSpPr>
        <p:spPr bwMode="auto">
          <a:xfrm>
            <a:off x="2396243" y="4737462"/>
            <a:ext cx="577545" cy="409303"/>
          </a:xfrm>
          <a:prstGeom prst="flowChartMagneticDisk">
            <a:avLst/>
          </a:prstGeom>
          <a:solidFill>
            <a:schemeClr val="bg1">
              <a:lumMod val="8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charset="0"/>
                <a:ea typeface="Geneva" charset="0"/>
              </a:rPr>
              <a:t>VSAM</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RLS</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43" name="Flowchart: Magnetic Disk 42"/>
          <p:cNvSpPr/>
          <p:nvPr/>
        </p:nvSpPr>
        <p:spPr bwMode="auto">
          <a:xfrm>
            <a:off x="1585354" y="4737462"/>
            <a:ext cx="577545" cy="409303"/>
          </a:xfrm>
          <a:prstGeom prst="flowChartMagneticDisk">
            <a:avLst/>
          </a:prstGeom>
          <a:solidFill>
            <a:schemeClr val="bg1">
              <a:lumMod val="8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charset="0"/>
                <a:ea typeface="Geneva" charset="0"/>
              </a:rPr>
              <a:t>DB2</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Data Sharing</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44" name="Flowchart: Magnetic Disk 43"/>
          <p:cNvSpPr/>
          <p:nvPr/>
        </p:nvSpPr>
        <p:spPr bwMode="auto">
          <a:xfrm>
            <a:off x="4525488" y="4737462"/>
            <a:ext cx="577545" cy="409303"/>
          </a:xfrm>
          <a:prstGeom prst="flowChartMagneticDisk">
            <a:avLst/>
          </a:prstGeom>
          <a:solidFill>
            <a:schemeClr val="bg1">
              <a:lumMod val="8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charset="0"/>
                <a:ea typeface="Geneva" charset="0"/>
              </a:rPr>
              <a:t>VSAM</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RLS</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45" name="Flowchart: Magnetic Disk 44"/>
          <p:cNvSpPr/>
          <p:nvPr/>
        </p:nvSpPr>
        <p:spPr bwMode="auto">
          <a:xfrm>
            <a:off x="3714599" y="4737462"/>
            <a:ext cx="577545" cy="409303"/>
          </a:xfrm>
          <a:prstGeom prst="flowChartMagneticDisk">
            <a:avLst/>
          </a:prstGeom>
          <a:solidFill>
            <a:schemeClr val="bg1">
              <a:lumMod val="8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charset="0"/>
                <a:ea typeface="Geneva" charset="0"/>
              </a:rPr>
              <a:t>DB2</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Data Sharing</a:t>
            </a:r>
            <a:endParaRPr kumimoji="0" lang="en-US" sz="600" b="0" i="0" u="none" strike="noStrike" cap="none" normalizeH="0" baseline="0" dirty="0">
              <a:ln>
                <a:noFill/>
              </a:ln>
              <a:solidFill>
                <a:srgbClr val="000000"/>
              </a:solidFill>
              <a:effectLst/>
              <a:latin typeface="Arial" charset="0"/>
              <a:ea typeface="Geneva" charset="0"/>
            </a:endParaRPr>
          </a:p>
        </p:txBody>
      </p:sp>
      <p:cxnSp>
        <p:nvCxnSpPr>
          <p:cNvPr id="46" name="Straight Arrow Connector 45"/>
          <p:cNvCxnSpPr/>
          <p:nvPr/>
        </p:nvCxnSpPr>
        <p:spPr bwMode="auto">
          <a:xfrm>
            <a:off x="1874127" y="4564541"/>
            <a:ext cx="0" cy="208326"/>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7" name="Straight Arrow Connector 46"/>
          <p:cNvCxnSpPr/>
          <p:nvPr/>
        </p:nvCxnSpPr>
        <p:spPr bwMode="auto">
          <a:xfrm>
            <a:off x="2685015" y="4564541"/>
            <a:ext cx="0" cy="208326"/>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8" name="Straight Arrow Connector 47"/>
          <p:cNvCxnSpPr/>
          <p:nvPr/>
        </p:nvCxnSpPr>
        <p:spPr bwMode="auto">
          <a:xfrm>
            <a:off x="4001887" y="4556172"/>
            <a:ext cx="0" cy="208326"/>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9" name="Straight Arrow Connector 48"/>
          <p:cNvCxnSpPr/>
          <p:nvPr/>
        </p:nvCxnSpPr>
        <p:spPr bwMode="auto">
          <a:xfrm>
            <a:off x="4795359" y="4556178"/>
            <a:ext cx="0" cy="208326"/>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1" name="Straight Arrow Connector 50"/>
          <p:cNvCxnSpPr/>
          <p:nvPr/>
        </p:nvCxnSpPr>
        <p:spPr bwMode="auto">
          <a:xfrm>
            <a:off x="4409031" y="2989386"/>
            <a:ext cx="2523" cy="818487"/>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3" name="Straight Arrow Connector 52"/>
          <p:cNvCxnSpPr/>
          <p:nvPr/>
        </p:nvCxnSpPr>
        <p:spPr bwMode="auto">
          <a:xfrm>
            <a:off x="4396407" y="2629595"/>
            <a:ext cx="1" cy="164430"/>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4" name="Straight Arrow Connector 53"/>
          <p:cNvCxnSpPr/>
          <p:nvPr/>
        </p:nvCxnSpPr>
        <p:spPr bwMode="auto">
          <a:xfrm>
            <a:off x="4396406" y="2272356"/>
            <a:ext cx="1" cy="164430"/>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57" name="Flowchart: Magnetic Disk 56"/>
          <p:cNvSpPr/>
          <p:nvPr/>
        </p:nvSpPr>
        <p:spPr bwMode="auto">
          <a:xfrm>
            <a:off x="196336" y="3697705"/>
            <a:ext cx="577545" cy="409303"/>
          </a:xfrm>
          <a:prstGeom prst="flowChartMagneticDisk">
            <a:avLst/>
          </a:prstGeom>
          <a:solidFill>
            <a:schemeClr val="bg1">
              <a:lumMod val="8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charset="0"/>
                <a:ea typeface="Geneva" charset="0"/>
              </a:rPr>
              <a:t>Oracle</a:t>
            </a:r>
            <a:endParaRPr kumimoji="0" lang="en-US" sz="800" b="0" i="0" u="none" strike="noStrike" cap="none" normalizeH="0" baseline="0" dirty="0">
              <a:ln>
                <a:noFill/>
              </a:ln>
              <a:solidFill>
                <a:srgbClr val="000000"/>
              </a:solidFill>
              <a:effectLst/>
              <a:latin typeface="Arial" charset="0"/>
              <a:ea typeface="Geneva" charset="0"/>
            </a:endParaRPr>
          </a:p>
        </p:txBody>
      </p:sp>
      <p:cxnSp>
        <p:nvCxnSpPr>
          <p:cNvPr id="58" name="Straight Arrow Connector 57"/>
          <p:cNvCxnSpPr>
            <a:stCxn id="17" idx="2"/>
            <a:endCxn id="57" idx="1"/>
          </p:cNvCxnSpPr>
          <p:nvPr/>
        </p:nvCxnSpPr>
        <p:spPr bwMode="auto">
          <a:xfrm>
            <a:off x="478973" y="3326670"/>
            <a:ext cx="6136" cy="371035"/>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1" name="TextBox 60"/>
          <p:cNvSpPr txBox="1"/>
          <p:nvPr/>
        </p:nvSpPr>
        <p:spPr>
          <a:xfrm>
            <a:off x="5562600" y="5265518"/>
            <a:ext cx="3352800" cy="1123384"/>
          </a:xfrm>
          <a:prstGeom prst="rect">
            <a:avLst/>
          </a:prstGeom>
          <a:noFill/>
          <a:ln>
            <a:solidFill>
              <a:schemeClr val="tx2"/>
            </a:solidFill>
          </a:ln>
        </p:spPr>
        <p:txBody>
          <a:bodyPr wrap="square" rtlCol="0">
            <a:spAutoFit/>
          </a:bodyPr>
          <a:lstStyle/>
          <a:p>
            <a:r>
              <a:rPr lang="en-US" sz="1200" b="1" dirty="0" smtClean="0"/>
              <a:t>Risk area to address</a:t>
            </a:r>
          </a:p>
          <a:p>
            <a:pPr marL="285750" indent="-285750">
              <a:buFont typeface="Courier New" panose="02070309020205020404" pitchFamily="49" charset="0"/>
              <a:buChar char="o"/>
            </a:pPr>
            <a:r>
              <a:rPr lang="en-US" sz="1100" b="1" dirty="0" smtClean="0"/>
              <a:t>Re-hosting: </a:t>
            </a:r>
            <a:r>
              <a:rPr lang="en-US" sz="1100" dirty="0" smtClean="0"/>
              <a:t>By moving the core customer data out, the tight coupling of applications would have to be redesigned otherwise the additional network interface introduced will upset throughput</a:t>
            </a:r>
            <a:endParaRPr lang="en-US" sz="1100" dirty="0"/>
          </a:p>
        </p:txBody>
      </p:sp>
    </p:spTree>
    <p:extLst>
      <p:ext uri="{BB962C8B-B14F-4D97-AF65-F5344CB8AC3E}">
        <p14:creationId xmlns:p14="http://schemas.microsoft.com/office/powerpoint/2010/main" val="3112386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1357240" y="2389938"/>
            <a:ext cx="1682049" cy="2095851"/>
          </a:xfrm>
          <a:prstGeom prst="rect">
            <a:avLst/>
          </a:prstGeom>
          <a:solidFill>
            <a:srgbClr val="0F6A9D">
              <a:alpha val="20000"/>
            </a:srgbClr>
          </a:solidFill>
          <a:ln w="12700"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algn="ctr"/>
            <a:r>
              <a:rPr lang="en-US" sz="1100" dirty="0" smtClean="0">
                <a:solidFill>
                  <a:srgbClr val="000000"/>
                </a:solidFill>
                <a:latin typeface="Arial" charset="0"/>
                <a:ea typeface="Geneva" charset="0"/>
              </a:rPr>
              <a:t>Ab-Initio/Cloud</a:t>
            </a:r>
            <a:endParaRPr lang="en-US" sz="1100" dirty="0">
              <a:solidFill>
                <a:srgbClr val="000000"/>
              </a:solidFill>
              <a:latin typeface="Arial" charset="0"/>
              <a:ea typeface="Geneva" charset="0"/>
            </a:endParaRPr>
          </a:p>
        </p:txBody>
      </p:sp>
      <p:sp>
        <p:nvSpPr>
          <p:cNvPr id="50" name="Rectangle 49"/>
          <p:cNvSpPr/>
          <p:nvPr/>
        </p:nvSpPr>
        <p:spPr bwMode="auto">
          <a:xfrm>
            <a:off x="326976" y="1493700"/>
            <a:ext cx="1392970" cy="860871"/>
          </a:xfrm>
          <a:prstGeom prst="rect">
            <a:avLst/>
          </a:prstGeom>
          <a:solidFill>
            <a:schemeClr val="accent2">
              <a:lumMod val="75000"/>
              <a:alpha val="50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X86 Linux Cloud - PCF</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20" name="Rectangle 19"/>
          <p:cNvSpPr/>
          <p:nvPr/>
        </p:nvSpPr>
        <p:spPr bwMode="auto">
          <a:xfrm>
            <a:off x="3421054" y="1999890"/>
            <a:ext cx="2055223" cy="2107118"/>
          </a:xfrm>
          <a:prstGeom prst="rect">
            <a:avLst/>
          </a:prstGeom>
          <a:solidFill>
            <a:srgbClr val="E7BBCB">
              <a:alpha val="50196"/>
            </a:srgbClr>
          </a:solidFill>
          <a:ln w="12700"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algn="ctr"/>
            <a:r>
              <a:rPr lang="en-US" sz="900" dirty="0" smtClean="0">
                <a:solidFill>
                  <a:srgbClr val="000000"/>
                </a:solidFill>
                <a:latin typeface="Arial" charset="0"/>
                <a:ea typeface="Geneva" charset="0"/>
              </a:rPr>
              <a:t>Ab-Initio/Data Stage</a:t>
            </a:r>
            <a:endParaRPr lang="en-US" sz="900" dirty="0">
              <a:solidFill>
                <a:srgbClr val="000000"/>
              </a:solidFill>
              <a:latin typeface="Arial" charset="0"/>
              <a:ea typeface="Geneva" charset="0"/>
            </a:endParaRPr>
          </a:p>
        </p:txBody>
      </p:sp>
      <p:sp>
        <p:nvSpPr>
          <p:cNvPr id="2" name="Title 1"/>
          <p:cNvSpPr>
            <a:spLocks noGrp="1"/>
          </p:cNvSpPr>
          <p:nvPr>
            <p:ph type="title"/>
          </p:nvPr>
        </p:nvSpPr>
        <p:spPr>
          <a:xfrm>
            <a:off x="512603" y="12643"/>
            <a:ext cx="8229600" cy="1143000"/>
          </a:xfrm>
        </p:spPr>
        <p:txBody>
          <a:bodyPr/>
          <a:lstStyle/>
          <a:p>
            <a:r>
              <a:rPr lang="en-US" dirty="0" smtClean="0"/>
              <a:t>BI </a:t>
            </a:r>
            <a:r>
              <a:rPr lang="en-US" dirty="0"/>
              <a:t>– NextGen vs. Legacy</a:t>
            </a:r>
          </a:p>
        </p:txBody>
      </p:sp>
      <p:sp>
        <p:nvSpPr>
          <p:cNvPr id="7" name="TextBox 6"/>
          <p:cNvSpPr txBox="1"/>
          <p:nvPr/>
        </p:nvSpPr>
        <p:spPr>
          <a:xfrm>
            <a:off x="5562600" y="856595"/>
            <a:ext cx="3352800" cy="2139047"/>
          </a:xfrm>
          <a:prstGeom prst="rect">
            <a:avLst/>
          </a:prstGeom>
          <a:noFill/>
          <a:ln>
            <a:solidFill>
              <a:schemeClr val="tx2"/>
            </a:solidFill>
          </a:ln>
        </p:spPr>
        <p:txBody>
          <a:bodyPr wrap="square" rtlCol="0">
            <a:spAutoFit/>
          </a:bodyPr>
          <a:lstStyle/>
          <a:p>
            <a:r>
              <a:rPr lang="en-US" sz="1200" b="1" dirty="0" smtClean="0"/>
              <a:t>Simplification Benefits</a:t>
            </a:r>
          </a:p>
          <a:p>
            <a:pPr marL="285750" indent="-285750">
              <a:buFont typeface="Wingdings" panose="05000000000000000000" pitchFamily="2" charset="2"/>
              <a:buChar char="ü"/>
            </a:pPr>
            <a:r>
              <a:rPr lang="en-US" sz="1100" b="1" dirty="0" smtClean="0"/>
              <a:t>Real-time Data Flow: </a:t>
            </a:r>
            <a:r>
              <a:rPr lang="en-US" sz="1100" dirty="0" smtClean="0"/>
              <a:t>Integration with the host to get real time data feed </a:t>
            </a:r>
          </a:p>
          <a:p>
            <a:pPr marL="285750" indent="-285750">
              <a:buFont typeface="Wingdings" panose="05000000000000000000" pitchFamily="2" charset="2"/>
              <a:buChar char="ü"/>
            </a:pPr>
            <a:r>
              <a:rPr lang="en-US" sz="1100" b="1" dirty="0" smtClean="0"/>
              <a:t>Current and Transactional : </a:t>
            </a:r>
            <a:r>
              <a:rPr lang="en-US" sz="1100" dirty="0" smtClean="0"/>
              <a:t>Deliver current behavior and transactional data</a:t>
            </a:r>
          </a:p>
          <a:p>
            <a:pPr marL="285750" indent="-285750">
              <a:buFont typeface="Wingdings" panose="05000000000000000000" pitchFamily="2" charset="2"/>
              <a:buChar char="ü"/>
            </a:pPr>
            <a:r>
              <a:rPr lang="en-US" sz="1100" b="1" dirty="0" smtClean="0"/>
              <a:t>Scalable High Performance:</a:t>
            </a:r>
            <a:r>
              <a:rPr lang="en-US" sz="1100" dirty="0" smtClean="0"/>
              <a:t> </a:t>
            </a:r>
            <a:r>
              <a:rPr lang="en-US" sz="1100" dirty="0"/>
              <a:t>Data </a:t>
            </a:r>
            <a:r>
              <a:rPr lang="en-US" sz="1100" dirty="0" smtClean="0"/>
              <a:t>repository which can serve the purpose of online real time data needs and the low cost data </a:t>
            </a:r>
          </a:p>
          <a:p>
            <a:pPr marL="285750" indent="-285750">
              <a:buFont typeface="Wingdings" panose="05000000000000000000" pitchFamily="2" charset="2"/>
              <a:buChar char="ü"/>
            </a:pPr>
            <a:r>
              <a:rPr lang="en-US" sz="1100" b="1" dirty="0" smtClean="0"/>
              <a:t>Simplified Integration : </a:t>
            </a:r>
            <a:r>
              <a:rPr lang="en-US" sz="1100" dirty="0" smtClean="0"/>
              <a:t>an integrated data access and processing</a:t>
            </a:r>
          </a:p>
          <a:p>
            <a:pPr marL="285750" indent="-285750">
              <a:buFont typeface="Wingdings" panose="05000000000000000000" pitchFamily="2" charset="2"/>
              <a:buChar char="ü"/>
            </a:pPr>
            <a:r>
              <a:rPr lang="en-US" sz="1100" b="1" dirty="0" smtClean="0"/>
              <a:t>Common Tech Stack </a:t>
            </a:r>
            <a:r>
              <a:rPr lang="en-US" sz="1100" dirty="0" smtClean="0"/>
              <a:t>: for structured and unstructured data </a:t>
            </a:r>
          </a:p>
        </p:txBody>
      </p:sp>
      <p:sp>
        <p:nvSpPr>
          <p:cNvPr id="9" name="TextBox 8"/>
          <p:cNvSpPr txBox="1"/>
          <p:nvPr/>
        </p:nvSpPr>
        <p:spPr>
          <a:xfrm>
            <a:off x="5562600" y="3806858"/>
            <a:ext cx="3352800" cy="615553"/>
          </a:xfrm>
          <a:prstGeom prst="rect">
            <a:avLst/>
          </a:prstGeom>
          <a:noFill/>
          <a:ln>
            <a:solidFill>
              <a:schemeClr val="tx2"/>
            </a:solidFill>
          </a:ln>
        </p:spPr>
        <p:txBody>
          <a:bodyPr wrap="square" rtlCol="0">
            <a:spAutoFit/>
          </a:bodyPr>
          <a:lstStyle/>
          <a:p>
            <a:r>
              <a:rPr lang="en-US" sz="1200" b="1" dirty="0" smtClean="0"/>
              <a:t>Optimization Opportunities</a:t>
            </a:r>
          </a:p>
          <a:p>
            <a:pPr marL="285750" indent="-285750">
              <a:buFont typeface="Wingdings" panose="05000000000000000000" pitchFamily="2" charset="2"/>
              <a:buChar char="ü"/>
            </a:pPr>
            <a:r>
              <a:rPr lang="en-US" sz="1100" b="1" dirty="0"/>
              <a:t>Cycle time reduction: </a:t>
            </a:r>
            <a:r>
              <a:rPr lang="en-US" sz="1100" dirty="0"/>
              <a:t>Data delivery will be reduced from days to </a:t>
            </a:r>
            <a:r>
              <a:rPr lang="en-US" sz="1100" dirty="0" smtClean="0"/>
              <a:t>minutes</a:t>
            </a:r>
            <a:endParaRPr lang="en-US" sz="1100" dirty="0"/>
          </a:p>
        </p:txBody>
      </p:sp>
      <p:sp>
        <p:nvSpPr>
          <p:cNvPr id="3" name="TextBox 2"/>
          <p:cNvSpPr txBox="1"/>
          <p:nvPr/>
        </p:nvSpPr>
        <p:spPr>
          <a:xfrm>
            <a:off x="1286691" y="856595"/>
            <a:ext cx="1174873" cy="276999"/>
          </a:xfrm>
          <a:prstGeom prst="rect">
            <a:avLst/>
          </a:prstGeom>
          <a:noFill/>
        </p:spPr>
        <p:txBody>
          <a:bodyPr wrap="none" rtlCol="0">
            <a:spAutoFit/>
          </a:bodyPr>
          <a:lstStyle/>
          <a:p>
            <a:r>
              <a:rPr lang="en-US" sz="1200" dirty="0" err="1" smtClean="0"/>
              <a:t>NextGen</a:t>
            </a:r>
            <a:r>
              <a:rPr lang="en-US" sz="1200" dirty="0" smtClean="0"/>
              <a:t> Apps</a:t>
            </a:r>
            <a:endParaRPr lang="en-US" sz="1200" dirty="0"/>
          </a:p>
        </p:txBody>
      </p:sp>
      <p:sp>
        <p:nvSpPr>
          <p:cNvPr id="10" name="TextBox 9"/>
          <p:cNvSpPr txBox="1"/>
          <p:nvPr/>
        </p:nvSpPr>
        <p:spPr>
          <a:xfrm>
            <a:off x="3844530" y="851988"/>
            <a:ext cx="1062663" cy="276999"/>
          </a:xfrm>
          <a:prstGeom prst="rect">
            <a:avLst/>
          </a:prstGeom>
          <a:noFill/>
        </p:spPr>
        <p:txBody>
          <a:bodyPr wrap="none" rtlCol="0">
            <a:spAutoFit/>
          </a:bodyPr>
          <a:lstStyle/>
          <a:p>
            <a:r>
              <a:rPr lang="en-US" sz="1200" dirty="0" smtClean="0"/>
              <a:t>Legacy Apps</a:t>
            </a:r>
            <a:endParaRPr lang="en-US" sz="1200" dirty="0"/>
          </a:p>
        </p:txBody>
      </p:sp>
      <p:sp>
        <p:nvSpPr>
          <p:cNvPr id="4" name="Rectangle 3"/>
          <p:cNvSpPr/>
          <p:nvPr/>
        </p:nvSpPr>
        <p:spPr bwMode="auto">
          <a:xfrm>
            <a:off x="766354" y="1106435"/>
            <a:ext cx="2055223" cy="198245"/>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Internal API Gateway</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11" name="Rectangle 10"/>
          <p:cNvSpPr/>
          <p:nvPr/>
        </p:nvSpPr>
        <p:spPr bwMode="auto">
          <a:xfrm>
            <a:off x="3348249" y="1106434"/>
            <a:ext cx="2055223" cy="198245"/>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Channels ECL/CBOL/MBOL/IVR/Others</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Host – EBS/ECS+/WM</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14" name="Rectangle 13"/>
          <p:cNvSpPr/>
          <p:nvPr/>
        </p:nvSpPr>
        <p:spPr bwMode="auto">
          <a:xfrm>
            <a:off x="3449435" y="1446965"/>
            <a:ext cx="1852848" cy="198245"/>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NDM/DB Link/ESB</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17" name="Rectangle 16"/>
          <p:cNvSpPr/>
          <p:nvPr/>
        </p:nvSpPr>
        <p:spPr bwMode="auto">
          <a:xfrm>
            <a:off x="383381" y="1791608"/>
            <a:ext cx="574766" cy="30480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Enterprise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Customer</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(EC)</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18" name="Rectangle 17"/>
          <p:cNvSpPr/>
          <p:nvPr/>
        </p:nvSpPr>
        <p:spPr bwMode="auto">
          <a:xfrm>
            <a:off x="1023461" y="1795962"/>
            <a:ext cx="574766" cy="30480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Product</a:t>
            </a:r>
            <a:r>
              <a:rPr kumimoji="0" lang="en-US" sz="600" b="0" i="0" u="none" strike="noStrike" cap="none" normalizeH="0" dirty="0" smtClean="0">
                <a:ln>
                  <a:noFill/>
                </a:ln>
                <a:solidFill>
                  <a:srgbClr val="000000"/>
                </a:solidFill>
                <a:effectLst/>
                <a:latin typeface="Arial" charset="0"/>
                <a:ea typeface="Geneva" charset="0"/>
              </a:rPr>
              <a:t> </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Pricing Master</a:t>
            </a:r>
            <a:endParaRPr kumimoji="0" lang="en-US" sz="600" b="0" i="0" u="none" strike="noStrike" cap="none" normalizeH="0" baseline="0" dirty="0" smtClean="0">
              <a:ln>
                <a:noFill/>
              </a:ln>
              <a:solidFill>
                <a:srgbClr val="000000"/>
              </a:solidFill>
              <a:effectLst/>
              <a:latin typeface="Arial" charset="0"/>
              <a:ea typeface="Geneva"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(PPM)</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19" name="Rectangle 18"/>
          <p:cNvSpPr/>
          <p:nvPr/>
        </p:nvSpPr>
        <p:spPr bwMode="auto">
          <a:xfrm>
            <a:off x="709951" y="1558195"/>
            <a:ext cx="574766" cy="185155"/>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CAPE-ST</a:t>
            </a:r>
            <a:endParaRPr kumimoji="0" lang="en-US" sz="600" b="0" i="0" u="none" strike="noStrike" cap="none" normalizeH="0" baseline="0" dirty="0">
              <a:ln>
                <a:noFill/>
              </a:ln>
              <a:solidFill>
                <a:srgbClr val="000000"/>
              </a:solidFill>
              <a:effectLst/>
              <a:latin typeface="Arial" charset="0"/>
              <a:ea typeface="Geneva" charset="0"/>
            </a:endParaRPr>
          </a:p>
        </p:txBody>
      </p:sp>
      <p:cxnSp>
        <p:nvCxnSpPr>
          <p:cNvPr id="26" name="Straight Arrow Connector 25"/>
          <p:cNvCxnSpPr>
            <a:stCxn id="4" idx="2"/>
          </p:cNvCxnSpPr>
          <p:nvPr/>
        </p:nvCxnSpPr>
        <p:spPr bwMode="auto">
          <a:xfrm flipH="1">
            <a:off x="1793965" y="1304680"/>
            <a:ext cx="1" cy="1085258"/>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41" name="Rectangle 40"/>
          <p:cNvSpPr/>
          <p:nvPr/>
        </p:nvSpPr>
        <p:spPr bwMode="auto">
          <a:xfrm>
            <a:off x="3474070" y="2389938"/>
            <a:ext cx="1929401" cy="780091"/>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Arial" charset="0"/>
                <a:ea typeface="Geneva" charset="0"/>
              </a:rPr>
              <a:t>Nextgen</a:t>
            </a:r>
            <a:r>
              <a:rPr kumimoji="0" lang="en-US" sz="1200" b="0" i="0" u="none" strike="noStrike" cap="none" normalizeH="0" baseline="0" dirty="0" smtClean="0">
                <a:ln>
                  <a:noFill/>
                </a:ln>
                <a:solidFill>
                  <a:srgbClr val="000000"/>
                </a:solidFill>
                <a:effectLst/>
                <a:latin typeface="Arial" charset="0"/>
                <a:ea typeface="Geneva" charset="0"/>
              </a:rPr>
              <a:t> EDW</a:t>
            </a:r>
          </a:p>
          <a:p>
            <a:pPr marL="0" marR="0" indent="0" algn="ctr" defTabSz="914400" rtl="0" eaLnBrk="1" fontAlgn="base" latinLnBrk="0" hangingPunct="1">
              <a:lnSpc>
                <a:spcPct val="100000"/>
              </a:lnSpc>
              <a:spcBef>
                <a:spcPct val="0"/>
              </a:spcBef>
              <a:spcAft>
                <a:spcPct val="0"/>
              </a:spcAft>
              <a:buClrTx/>
              <a:buSzTx/>
              <a:buFontTx/>
              <a:buNone/>
              <a:tabLst/>
            </a:pPr>
            <a:endParaRPr lang="en-US" sz="600" dirty="0">
              <a:solidFill>
                <a:srgbClr val="000000"/>
              </a:solidFill>
              <a:latin typeface="Arial" charset="0"/>
              <a:ea typeface="Geneva"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rgbClr val="000000"/>
              </a:solidFill>
              <a:effectLst/>
              <a:latin typeface="Arial" charset="0"/>
              <a:ea typeface="Geneva"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a typeface="Geneva" charset="0"/>
            </a:endParaRPr>
          </a:p>
        </p:txBody>
      </p:sp>
      <p:sp>
        <p:nvSpPr>
          <p:cNvPr id="42" name="Flowchart: Magnetic Disk 41"/>
          <p:cNvSpPr/>
          <p:nvPr/>
        </p:nvSpPr>
        <p:spPr bwMode="auto">
          <a:xfrm>
            <a:off x="2213533" y="3684062"/>
            <a:ext cx="577545" cy="409303"/>
          </a:xfrm>
          <a:prstGeom prst="flowChartMagneticDisk">
            <a:avLst/>
          </a:prstGeom>
          <a:solidFill>
            <a:schemeClr val="bg1">
              <a:lumMod val="8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charset="0"/>
                <a:ea typeface="Geneva" charset="0"/>
              </a:rPr>
              <a:t>Hadoop</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43" name="Flowchart: Magnetic Disk 42"/>
          <p:cNvSpPr/>
          <p:nvPr/>
        </p:nvSpPr>
        <p:spPr bwMode="auto">
          <a:xfrm>
            <a:off x="1555567" y="3703304"/>
            <a:ext cx="577545" cy="409303"/>
          </a:xfrm>
          <a:prstGeom prst="flowChartMagneticDisk">
            <a:avLst/>
          </a:prstGeom>
          <a:solidFill>
            <a:schemeClr val="bg1">
              <a:lumMod val="8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charset="0"/>
                <a:ea typeface="Geneva" charset="0"/>
              </a:rPr>
              <a:t>Teradata</a:t>
            </a:r>
          </a:p>
          <a:p>
            <a:pPr marL="0" marR="0" indent="0" algn="ctr" defTabSz="914400" rtl="0" eaLnBrk="1" fontAlgn="base" latinLnBrk="0" hangingPunct="1">
              <a:lnSpc>
                <a:spcPct val="100000"/>
              </a:lnSpc>
              <a:spcBef>
                <a:spcPct val="0"/>
              </a:spcBef>
              <a:spcAft>
                <a:spcPct val="0"/>
              </a:spcAft>
              <a:buClrTx/>
              <a:buSzTx/>
              <a:buFontTx/>
              <a:buNone/>
              <a:tabLst/>
            </a:pPr>
            <a:r>
              <a:rPr lang="en-US" sz="800" dirty="0" smtClean="0">
                <a:solidFill>
                  <a:srgbClr val="000000"/>
                </a:solidFill>
                <a:latin typeface="Arial" charset="0"/>
                <a:ea typeface="Geneva" charset="0"/>
              </a:rPr>
              <a:t>DB</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45" name="Flowchart: Magnetic Disk 44"/>
          <p:cNvSpPr/>
          <p:nvPr/>
        </p:nvSpPr>
        <p:spPr bwMode="auto">
          <a:xfrm>
            <a:off x="3500560" y="3401253"/>
            <a:ext cx="577545" cy="409303"/>
          </a:xfrm>
          <a:prstGeom prst="flowChartMagneticDisk">
            <a:avLst/>
          </a:prstGeom>
          <a:solidFill>
            <a:schemeClr val="bg1">
              <a:lumMod val="8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charset="0"/>
                <a:ea typeface="Geneva" charset="0"/>
              </a:rPr>
              <a:t>Teradata</a:t>
            </a:r>
          </a:p>
          <a:p>
            <a:pPr marL="0" marR="0" indent="0" algn="ctr" defTabSz="914400" rtl="0" eaLnBrk="1" fontAlgn="base" latinLnBrk="0" hangingPunct="1">
              <a:lnSpc>
                <a:spcPct val="100000"/>
              </a:lnSpc>
              <a:spcBef>
                <a:spcPct val="0"/>
              </a:spcBef>
              <a:spcAft>
                <a:spcPct val="0"/>
              </a:spcAft>
              <a:buClrTx/>
              <a:buSzTx/>
              <a:buFontTx/>
              <a:buNone/>
              <a:tabLst/>
            </a:pPr>
            <a:r>
              <a:rPr lang="en-US" sz="800" dirty="0" smtClean="0">
                <a:solidFill>
                  <a:srgbClr val="000000"/>
                </a:solidFill>
                <a:latin typeface="Arial" charset="0"/>
                <a:ea typeface="Geneva" charset="0"/>
              </a:rPr>
              <a:t>DB</a:t>
            </a:r>
            <a:endParaRPr kumimoji="0" lang="en-US" sz="600" b="0" i="0" u="none" strike="noStrike" cap="none" normalizeH="0" baseline="0" dirty="0">
              <a:ln>
                <a:noFill/>
              </a:ln>
              <a:solidFill>
                <a:srgbClr val="000000"/>
              </a:solidFill>
              <a:effectLst/>
              <a:latin typeface="Arial" charset="0"/>
              <a:ea typeface="Geneva" charset="0"/>
            </a:endParaRPr>
          </a:p>
        </p:txBody>
      </p:sp>
      <p:cxnSp>
        <p:nvCxnSpPr>
          <p:cNvPr id="46" name="Straight Arrow Connector 45"/>
          <p:cNvCxnSpPr/>
          <p:nvPr/>
        </p:nvCxnSpPr>
        <p:spPr bwMode="auto">
          <a:xfrm>
            <a:off x="1844339" y="3475736"/>
            <a:ext cx="0" cy="208326"/>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7" name="Straight Arrow Connector 46"/>
          <p:cNvCxnSpPr/>
          <p:nvPr/>
        </p:nvCxnSpPr>
        <p:spPr bwMode="auto">
          <a:xfrm>
            <a:off x="2529845" y="3475736"/>
            <a:ext cx="0" cy="208326"/>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8" name="Straight Arrow Connector 47"/>
          <p:cNvCxnSpPr/>
          <p:nvPr/>
        </p:nvCxnSpPr>
        <p:spPr bwMode="auto">
          <a:xfrm>
            <a:off x="3820508" y="3170029"/>
            <a:ext cx="0" cy="208326"/>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1" name="Straight Arrow Connector 50"/>
          <p:cNvCxnSpPr/>
          <p:nvPr/>
        </p:nvCxnSpPr>
        <p:spPr bwMode="auto">
          <a:xfrm>
            <a:off x="4401608" y="1645210"/>
            <a:ext cx="0" cy="709361"/>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4" name="Straight Arrow Connector 53"/>
          <p:cNvCxnSpPr/>
          <p:nvPr/>
        </p:nvCxnSpPr>
        <p:spPr bwMode="auto">
          <a:xfrm>
            <a:off x="4386460" y="1293540"/>
            <a:ext cx="1" cy="164430"/>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57" name="Flowchart: Magnetic Disk 56"/>
          <p:cNvSpPr/>
          <p:nvPr/>
        </p:nvSpPr>
        <p:spPr bwMode="auto">
          <a:xfrm>
            <a:off x="388127" y="2467443"/>
            <a:ext cx="577545" cy="409303"/>
          </a:xfrm>
          <a:prstGeom prst="flowChartMagneticDisk">
            <a:avLst/>
          </a:prstGeom>
          <a:solidFill>
            <a:schemeClr val="bg1">
              <a:lumMod val="8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charset="0"/>
                <a:ea typeface="Geneva" charset="0"/>
              </a:rPr>
              <a:t>Oracle</a:t>
            </a:r>
            <a:endParaRPr kumimoji="0" lang="en-US" sz="800" b="0" i="0" u="none" strike="noStrike" cap="none" normalizeH="0" baseline="0" dirty="0">
              <a:ln>
                <a:noFill/>
              </a:ln>
              <a:solidFill>
                <a:srgbClr val="000000"/>
              </a:solidFill>
              <a:effectLst/>
              <a:latin typeface="Arial" charset="0"/>
              <a:ea typeface="Geneva" charset="0"/>
            </a:endParaRPr>
          </a:p>
        </p:txBody>
      </p:sp>
      <p:cxnSp>
        <p:nvCxnSpPr>
          <p:cNvPr id="58" name="Straight Arrow Connector 57"/>
          <p:cNvCxnSpPr>
            <a:stCxn id="17" idx="2"/>
            <a:endCxn id="57" idx="1"/>
          </p:cNvCxnSpPr>
          <p:nvPr/>
        </p:nvCxnSpPr>
        <p:spPr bwMode="auto">
          <a:xfrm>
            <a:off x="670764" y="2096408"/>
            <a:ext cx="6136" cy="371035"/>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1" name="TextBox 60"/>
          <p:cNvSpPr txBox="1"/>
          <p:nvPr/>
        </p:nvSpPr>
        <p:spPr>
          <a:xfrm>
            <a:off x="5562600" y="5265518"/>
            <a:ext cx="3352800" cy="954107"/>
          </a:xfrm>
          <a:prstGeom prst="rect">
            <a:avLst/>
          </a:prstGeom>
          <a:noFill/>
          <a:ln>
            <a:solidFill>
              <a:schemeClr val="tx2"/>
            </a:solidFill>
          </a:ln>
        </p:spPr>
        <p:txBody>
          <a:bodyPr wrap="square" rtlCol="0">
            <a:spAutoFit/>
          </a:bodyPr>
          <a:lstStyle/>
          <a:p>
            <a:r>
              <a:rPr lang="en-US" sz="1200" b="1" dirty="0" smtClean="0"/>
              <a:t>Risk area to address</a:t>
            </a:r>
          </a:p>
          <a:p>
            <a:pPr marL="285750" indent="-285750">
              <a:buFont typeface="Courier New" panose="02070309020205020404" pitchFamily="49" charset="0"/>
              <a:buChar char="o"/>
            </a:pPr>
            <a:r>
              <a:rPr lang="en-US" sz="1100" b="1" dirty="0" smtClean="0"/>
              <a:t>Operational Data Model: </a:t>
            </a:r>
            <a:r>
              <a:rPr lang="en-US" sz="1100" dirty="0" smtClean="0"/>
              <a:t>De-coupling the data model from the core analytical data model, need to ensure the synchronization </a:t>
            </a:r>
          </a:p>
          <a:p>
            <a:endParaRPr lang="en-US" sz="1100" dirty="0"/>
          </a:p>
        </p:txBody>
      </p:sp>
      <p:sp>
        <p:nvSpPr>
          <p:cNvPr id="27" name="Rectangle 26"/>
          <p:cNvSpPr/>
          <p:nvPr/>
        </p:nvSpPr>
        <p:spPr bwMode="auto">
          <a:xfrm>
            <a:off x="3500560" y="2881034"/>
            <a:ext cx="517870" cy="14519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Core EDW</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56" name="Rectangle 55"/>
          <p:cNvSpPr/>
          <p:nvPr/>
        </p:nvSpPr>
        <p:spPr bwMode="auto">
          <a:xfrm>
            <a:off x="4116924" y="2881034"/>
            <a:ext cx="517870" cy="14519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Sales Station</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59" name="Rectangle 58"/>
          <p:cNvSpPr/>
          <p:nvPr/>
        </p:nvSpPr>
        <p:spPr bwMode="auto">
          <a:xfrm>
            <a:off x="4780983" y="2888244"/>
            <a:ext cx="517870" cy="14519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ORP</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62" name="Flowchart: Magnetic Disk 61"/>
          <p:cNvSpPr/>
          <p:nvPr/>
        </p:nvSpPr>
        <p:spPr bwMode="auto">
          <a:xfrm>
            <a:off x="4780983" y="3383856"/>
            <a:ext cx="577545" cy="409303"/>
          </a:xfrm>
          <a:prstGeom prst="flowChartMagneticDisk">
            <a:avLst/>
          </a:prstGeom>
          <a:solidFill>
            <a:schemeClr val="bg1">
              <a:lumMod val="8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charset="0"/>
                <a:ea typeface="Geneva" charset="0"/>
              </a:rPr>
              <a:t>Teradata</a:t>
            </a:r>
          </a:p>
          <a:p>
            <a:pPr marL="0" marR="0" indent="0" algn="ctr" defTabSz="914400" rtl="0" eaLnBrk="1" fontAlgn="base" latinLnBrk="0" hangingPunct="1">
              <a:lnSpc>
                <a:spcPct val="100000"/>
              </a:lnSpc>
              <a:spcBef>
                <a:spcPct val="0"/>
              </a:spcBef>
              <a:spcAft>
                <a:spcPct val="0"/>
              </a:spcAft>
              <a:buClrTx/>
              <a:buSzTx/>
              <a:buFontTx/>
              <a:buNone/>
              <a:tabLst/>
            </a:pPr>
            <a:r>
              <a:rPr lang="en-US" sz="800" dirty="0" smtClean="0">
                <a:solidFill>
                  <a:srgbClr val="000000"/>
                </a:solidFill>
                <a:latin typeface="Arial" charset="0"/>
                <a:ea typeface="Geneva" charset="0"/>
              </a:rPr>
              <a:t>DB</a:t>
            </a:r>
            <a:endParaRPr kumimoji="0" lang="en-US" sz="600" b="0" i="0" u="none" strike="noStrike" cap="none" normalizeH="0" baseline="0" dirty="0">
              <a:ln>
                <a:noFill/>
              </a:ln>
              <a:solidFill>
                <a:srgbClr val="000000"/>
              </a:solidFill>
              <a:effectLst/>
              <a:latin typeface="Arial" charset="0"/>
              <a:ea typeface="Geneva" charset="0"/>
            </a:endParaRPr>
          </a:p>
        </p:txBody>
      </p:sp>
      <p:cxnSp>
        <p:nvCxnSpPr>
          <p:cNvPr id="63" name="Straight Arrow Connector 62"/>
          <p:cNvCxnSpPr/>
          <p:nvPr/>
        </p:nvCxnSpPr>
        <p:spPr bwMode="auto">
          <a:xfrm>
            <a:off x="4406475" y="3190304"/>
            <a:ext cx="0" cy="208326"/>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4" name="Straight Arrow Connector 63"/>
          <p:cNvCxnSpPr/>
          <p:nvPr/>
        </p:nvCxnSpPr>
        <p:spPr bwMode="auto">
          <a:xfrm>
            <a:off x="5040901" y="3178624"/>
            <a:ext cx="0" cy="208326"/>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5" name="Flowchart: Magnetic Disk 64"/>
          <p:cNvSpPr/>
          <p:nvPr/>
        </p:nvSpPr>
        <p:spPr bwMode="auto">
          <a:xfrm>
            <a:off x="4144951" y="3401253"/>
            <a:ext cx="577545" cy="409303"/>
          </a:xfrm>
          <a:prstGeom prst="flowChartMagneticDisk">
            <a:avLst/>
          </a:prstGeom>
          <a:solidFill>
            <a:schemeClr val="bg1">
              <a:lumMod val="8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charset="0"/>
                <a:ea typeface="Geneva" charset="0"/>
              </a:rPr>
              <a:t>Teradata</a:t>
            </a:r>
          </a:p>
          <a:p>
            <a:pPr marL="0" marR="0" indent="0" algn="ctr" defTabSz="914400" rtl="0" eaLnBrk="1" fontAlgn="base" latinLnBrk="0" hangingPunct="1">
              <a:lnSpc>
                <a:spcPct val="100000"/>
              </a:lnSpc>
              <a:spcBef>
                <a:spcPct val="0"/>
              </a:spcBef>
              <a:spcAft>
                <a:spcPct val="0"/>
              </a:spcAft>
              <a:buClrTx/>
              <a:buSzTx/>
              <a:buFontTx/>
              <a:buNone/>
              <a:tabLst/>
            </a:pPr>
            <a:r>
              <a:rPr lang="en-US" sz="800" dirty="0" smtClean="0">
                <a:solidFill>
                  <a:srgbClr val="000000"/>
                </a:solidFill>
                <a:latin typeface="Arial" charset="0"/>
                <a:ea typeface="Geneva" charset="0"/>
              </a:rPr>
              <a:t>DB</a:t>
            </a:r>
            <a:endParaRPr kumimoji="0" lang="en-US" sz="600" b="0" i="0" u="none" strike="noStrike" cap="none" normalizeH="0" baseline="0" dirty="0">
              <a:ln>
                <a:noFill/>
              </a:ln>
              <a:solidFill>
                <a:srgbClr val="000000"/>
              </a:solidFill>
              <a:effectLst/>
              <a:latin typeface="Arial" charset="0"/>
              <a:ea typeface="Geneva" charset="0"/>
            </a:endParaRPr>
          </a:p>
        </p:txBody>
      </p:sp>
      <p:cxnSp>
        <p:nvCxnSpPr>
          <p:cNvPr id="66" name="Straight Arrow Connector 65"/>
          <p:cNvCxnSpPr/>
          <p:nvPr/>
        </p:nvCxnSpPr>
        <p:spPr bwMode="auto">
          <a:xfrm>
            <a:off x="4368468" y="4107008"/>
            <a:ext cx="0" cy="709361"/>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7" name="Rectangle 66"/>
          <p:cNvSpPr/>
          <p:nvPr/>
        </p:nvSpPr>
        <p:spPr bwMode="auto">
          <a:xfrm>
            <a:off x="3421053" y="4816369"/>
            <a:ext cx="2055223" cy="1053559"/>
          </a:xfrm>
          <a:prstGeom prst="rect">
            <a:avLst/>
          </a:prstGeom>
          <a:solidFill>
            <a:srgbClr val="E7BBCB">
              <a:alpha val="50196"/>
            </a:srgbClr>
          </a:solidFill>
          <a:ln w="12700"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algn="ctr"/>
            <a:endParaRPr lang="en-US" sz="1100" dirty="0">
              <a:solidFill>
                <a:srgbClr val="000000"/>
              </a:solidFill>
              <a:latin typeface="Arial" charset="0"/>
              <a:ea typeface="Geneva" charset="0"/>
            </a:endParaRPr>
          </a:p>
        </p:txBody>
      </p:sp>
      <p:sp>
        <p:nvSpPr>
          <p:cNvPr id="68" name="Rectangle 67"/>
          <p:cNvSpPr/>
          <p:nvPr/>
        </p:nvSpPr>
        <p:spPr bwMode="auto">
          <a:xfrm>
            <a:off x="3500560" y="5074170"/>
            <a:ext cx="517870" cy="14519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SAS</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69" name="Rectangle 68"/>
          <p:cNvSpPr/>
          <p:nvPr/>
        </p:nvSpPr>
        <p:spPr bwMode="auto">
          <a:xfrm>
            <a:off x="3759495" y="5409375"/>
            <a:ext cx="517870" cy="14519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Analytics</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70" name="Rectangle 69"/>
          <p:cNvSpPr/>
          <p:nvPr/>
        </p:nvSpPr>
        <p:spPr bwMode="auto">
          <a:xfrm>
            <a:off x="4109533" y="5081380"/>
            <a:ext cx="517870" cy="14519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COGNOS</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71" name="Rectangle 70"/>
          <p:cNvSpPr/>
          <p:nvPr/>
        </p:nvSpPr>
        <p:spPr bwMode="auto">
          <a:xfrm>
            <a:off x="4722496" y="5081380"/>
            <a:ext cx="517870" cy="14519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err="1" smtClean="0">
                <a:ln>
                  <a:noFill/>
                </a:ln>
                <a:solidFill>
                  <a:srgbClr val="000000"/>
                </a:solidFill>
                <a:effectLst/>
                <a:latin typeface="Arial" charset="0"/>
                <a:ea typeface="Geneva" charset="0"/>
              </a:rPr>
              <a:t>Qlikview</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72" name="Rectangle 71"/>
          <p:cNvSpPr/>
          <p:nvPr/>
        </p:nvSpPr>
        <p:spPr bwMode="auto">
          <a:xfrm>
            <a:off x="4523031" y="5409375"/>
            <a:ext cx="517870" cy="14519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Reporting</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73" name="Rectangle 72"/>
          <p:cNvSpPr/>
          <p:nvPr/>
        </p:nvSpPr>
        <p:spPr bwMode="auto">
          <a:xfrm>
            <a:off x="1605490" y="2589034"/>
            <a:ext cx="1216086" cy="797071"/>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Geneva" charset="0"/>
              </a:rPr>
              <a:t>EDW/EAP</a:t>
            </a:r>
          </a:p>
          <a:p>
            <a:pPr algn="ctr"/>
            <a:r>
              <a:rPr lang="en-US" sz="1200" dirty="0">
                <a:solidFill>
                  <a:srgbClr val="000000"/>
                </a:solidFill>
                <a:latin typeface="Arial" charset="0"/>
                <a:ea typeface="Geneva" charset="0"/>
              </a:rPr>
              <a:t>(Big Data</a:t>
            </a:r>
            <a:r>
              <a:rPr lang="en-US" sz="1200" dirty="0" smtClean="0">
                <a:solidFill>
                  <a:srgbClr val="000000"/>
                </a:solidFill>
                <a:latin typeface="Arial" charset="0"/>
                <a:ea typeface="Geneva" charset="0"/>
              </a:rPr>
              <a:t>)</a:t>
            </a:r>
            <a:endParaRPr kumimoji="0" lang="en-US" sz="1200" b="0" i="0" u="none" strike="noStrike" cap="none" normalizeH="0" baseline="0" dirty="0" smtClean="0">
              <a:ln>
                <a:noFill/>
              </a:ln>
              <a:solidFill>
                <a:srgbClr val="000000"/>
              </a:solidFill>
              <a:effectLst/>
              <a:latin typeface="Arial" charset="0"/>
              <a:ea typeface="Geneva"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rgbClr val="000000"/>
              </a:solidFill>
              <a:effectLst/>
              <a:latin typeface="Arial" charset="0"/>
              <a:ea typeface="Geneva"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Historic</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a:solidFill>
                  <a:srgbClr val="000000"/>
                </a:solidFill>
                <a:latin typeface="Arial" charset="0"/>
                <a:ea typeface="Geneva" charset="0"/>
              </a:rPr>
              <a:t>R</a:t>
            </a:r>
            <a:r>
              <a:rPr lang="en-US" sz="600" dirty="0" smtClean="0">
                <a:solidFill>
                  <a:srgbClr val="000000"/>
                </a:solidFill>
                <a:latin typeface="Arial" charset="0"/>
                <a:ea typeface="Geneva" charset="0"/>
              </a:rPr>
              <a:t>eal time</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Structured/Unstructured Data </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77" name="Rectangle 76"/>
          <p:cNvSpPr/>
          <p:nvPr/>
        </p:nvSpPr>
        <p:spPr bwMode="auto">
          <a:xfrm>
            <a:off x="1163066" y="5343148"/>
            <a:ext cx="2055223" cy="1053559"/>
          </a:xfrm>
          <a:prstGeom prst="rect">
            <a:avLst/>
          </a:prstGeom>
          <a:solidFill>
            <a:schemeClr val="tx2">
              <a:lumMod val="20000"/>
              <a:lumOff val="80000"/>
              <a:alpha val="50196"/>
            </a:schemeClr>
          </a:solidFill>
          <a:ln w="12700"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algn="ctr"/>
            <a:endParaRPr lang="en-US" sz="1100" dirty="0">
              <a:solidFill>
                <a:srgbClr val="000000"/>
              </a:solidFill>
              <a:latin typeface="Arial" charset="0"/>
              <a:ea typeface="Geneva" charset="0"/>
            </a:endParaRPr>
          </a:p>
        </p:txBody>
      </p:sp>
      <p:cxnSp>
        <p:nvCxnSpPr>
          <p:cNvPr id="78" name="Straight Arrow Connector 77"/>
          <p:cNvCxnSpPr/>
          <p:nvPr/>
        </p:nvCxnSpPr>
        <p:spPr bwMode="auto">
          <a:xfrm flipH="1">
            <a:off x="2190975" y="4485789"/>
            <a:ext cx="1" cy="354680"/>
          </a:xfrm>
          <a:prstGeom prst="straightConnector1">
            <a:avLst/>
          </a:prstGeom>
          <a:solidFill>
            <a:schemeClr val="tx2"/>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79" name="Rectangle 78"/>
          <p:cNvSpPr/>
          <p:nvPr/>
        </p:nvSpPr>
        <p:spPr bwMode="auto">
          <a:xfrm>
            <a:off x="1323700" y="6022328"/>
            <a:ext cx="517870" cy="14519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Analytics</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80" name="Rectangle 79"/>
          <p:cNvSpPr/>
          <p:nvPr/>
        </p:nvSpPr>
        <p:spPr bwMode="auto">
          <a:xfrm>
            <a:off x="2320769" y="6023818"/>
            <a:ext cx="517870" cy="14519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Reporting</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81" name="Rectangle 80"/>
          <p:cNvSpPr/>
          <p:nvPr/>
        </p:nvSpPr>
        <p:spPr bwMode="auto">
          <a:xfrm>
            <a:off x="1334385" y="5534723"/>
            <a:ext cx="517870" cy="17054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Customer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Service</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82" name="Rectangle 81"/>
          <p:cNvSpPr/>
          <p:nvPr/>
        </p:nvSpPr>
        <p:spPr bwMode="auto">
          <a:xfrm>
            <a:off x="1909185" y="5552876"/>
            <a:ext cx="517870" cy="17054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Contact</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Centre</a:t>
            </a:r>
          </a:p>
        </p:txBody>
      </p:sp>
      <p:sp>
        <p:nvSpPr>
          <p:cNvPr id="83" name="Rectangle 82"/>
          <p:cNvSpPr/>
          <p:nvPr/>
        </p:nvSpPr>
        <p:spPr bwMode="auto">
          <a:xfrm>
            <a:off x="2506990" y="5552876"/>
            <a:ext cx="517870" cy="17054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Campaign</a:t>
            </a:r>
          </a:p>
          <a:p>
            <a:pPr marL="0" marR="0" indent="0" algn="ctr" defTabSz="914400" rtl="0" eaLnBrk="1" fontAlgn="base" latinLnBrk="0" hangingPunct="1">
              <a:lnSpc>
                <a:spcPct val="100000"/>
              </a:lnSpc>
              <a:spcBef>
                <a:spcPct val="0"/>
              </a:spcBef>
              <a:spcAft>
                <a:spcPct val="0"/>
              </a:spcAft>
              <a:buClrTx/>
              <a:buSzTx/>
              <a:buFontTx/>
              <a:buNone/>
              <a:tabLst/>
            </a:pPr>
            <a:r>
              <a:rPr lang="en-US" sz="600" dirty="0" smtClean="0">
                <a:solidFill>
                  <a:srgbClr val="000000"/>
                </a:solidFill>
                <a:latin typeface="Arial" charset="0"/>
                <a:ea typeface="Geneva" charset="0"/>
              </a:rPr>
              <a:t>Management</a:t>
            </a:r>
          </a:p>
        </p:txBody>
      </p:sp>
      <p:sp>
        <p:nvSpPr>
          <p:cNvPr id="84" name="Rectangle 83"/>
          <p:cNvSpPr/>
          <p:nvPr/>
        </p:nvSpPr>
        <p:spPr bwMode="auto">
          <a:xfrm>
            <a:off x="1852255" y="5803701"/>
            <a:ext cx="517870" cy="145190"/>
          </a:xfrm>
          <a:prstGeom prst="rect">
            <a:avLst/>
          </a:prstGeom>
          <a:solidFill>
            <a:schemeClr val="bg1">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Arial" charset="0"/>
                <a:ea typeface="Geneva" charset="0"/>
              </a:rPr>
              <a:t>Self-Service</a:t>
            </a:r>
            <a:endParaRPr kumimoji="0" lang="en-US" sz="600" b="0" i="0" u="none" strike="noStrike" cap="none" normalizeH="0" baseline="0" dirty="0">
              <a:ln>
                <a:noFill/>
              </a:ln>
              <a:solidFill>
                <a:srgbClr val="000000"/>
              </a:solidFill>
              <a:effectLst/>
              <a:latin typeface="Arial" charset="0"/>
              <a:ea typeface="Geneva" charset="0"/>
            </a:endParaRPr>
          </a:p>
        </p:txBody>
      </p:sp>
      <p:sp>
        <p:nvSpPr>
          <p:cNvPr id="85" name="Rectangle 84"/>
          <p:cNvSpPr/>
          <p:nvPr/>
        </p:nvSpPr>
        <p:spPr bwMode="auto">
          <a:xfrm>
            <a:off x="1185921" y="4847498"/>
            <a:ext cx="2055223" cy="306477"/>
          </a:xfrm>
          <a:prstGeom prst="rect">
            <a:avLst/>
          </a:prstGeom>
          <a:solidFill>
            <a:schemeClr val="tx2">
              <a:lumMod val="20000"/>
              <a:lumOff val="80000"/>
              <a:alpha val="50196"/>
            </a:schemeClr>
          </a:solidFill>
          <a:ln w="12700" cap="flat" cmpd="sng" algn="ctr">
            <a:no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algn="ctr"/>
            <a:r>
              <a:rPr lang="en-US" sz="1100" dirty="0" smtClean="0">
                <a:solidFill>
                  <a:srgbClr val="000000"/>
                </a:solidFill>
                <a:latin typeface="Arial" charset="0"/>
                <a:ea typeface="Geneva" charset="0"/>
              </a:rPr>
              <a:t>Query-Federation Layer</a:t>
            </a:r>
            <a:endParaRPr lang="en-US" sz="1100" dirty="0">
              <a:solidFill>
                <a:srgbClr val="000000"/>
              </a:solidFill>
              <a:latin typeface="Arial" charset="0"/>
              <a:ea typeface="Geneva" charset="0"/>
            </a:endParaRPr>
          </a:p>
        </p:txBody>
      </p:sp>
      <p:cxnSp>
        <p:nvCxnSpPr>
          <p:cNvPr id="86" name="Straight Arrow Connector 85"/>
          <p:cNvCxnSpPr>
            <a:stCxn id="85" idx="2"/>
          </p:cNvCxnSpPr>
          <p:nvPr/>
        </p:nvCxnSpPr>
        <p:spPr bwMode="auto">
          <a:xfrm flipH="1">
            <a:off x="2197776" y="5153975"/>
            <a:ext cx="15757" cy="255400"/>
          </a:xfrm>
          <a:prstGeom prst="straightConnector1">
            <a:avLst/>
          </a:prstGeom>
          <a:solidFill>
            <a:schemeClr val="tx2"/>
          </a:solidFill>
          <a:ln w="127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4077467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3069" y="1320800"/>
            <a:ext cx="8297863" cy="4946650"/>
          </a:xfrm>
          <a:prstGeom prst="rect">
            <a:avLst/>
          </a:prstGeom>
        </p:spPr>
        <p:txBody>
          <a:bodyPr anchor="ctr"/>
          <a:lstStyle/>
          <a:p>
            <a:pPr marL="0" indent="0">
              <a:buNone/>
            </a:pPr>
            <a:r>
              <a:rPr lang="en-US" sz="4400" dirty="0" smtClean="0">
                <a:solidFill>
                  <a:srgbClr val="002D72"/>
                </a:solidFill>
              </a:rPr>
              <a:t>Appendix</a:t>
            </a:r>
            <a:endParaRPr lang="en-US" sz="4400" dirty="0">
              <a:solidFill>
                <a:srgbClr val="002D72"/>
              </a:solidFill>
            </a:endParaRPr>
          </a:p>
        </p:txBody>
      </p:sp>
    </p:spTree>
    <p:extLst>
      <p:ext uri="{BB962C8B-B14F-4D97-AF65-F5344CB8AC3E}">
        <p14:creationId xmlns:p14="http://schemas.microsoft.com/office/powerpoint/2010/main" val="384153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API Taxonomy - Digital</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8" y="1299549"/>
            <a:ext cx="9144000" cy="4395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43667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Separation of Concerns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14400"/>
            <a:ext cx="6931545" cy="5629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7191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Which Flavor of API Should I Build?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30599"/>
            <a:ext cx="7128900"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1854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66800"/>
            <a:ext cx="8297863" cy="4946650"/>
          </a:xfrm>
        </p:spPr>
        <p:txBody>
          <a:bodyPr>
            <a:normAutofit fontScale="77500" lnSpcReduction="20000"/>
          </a:bodyPr>
          <a:lstStyle/>
          <a:p>
            <a:pPr marL="0" indent="0">
              <a:buNone/>
            </a:pPr>
            <a:r>
              <a:rPr lang="en-US" b="1" dirty="0" smtClean="0">
                <a:solidFill>
                  <a:srgbClr val="00B0F0"/>
                </a:solidFill>
              </a:rPr>
              <a:t>View-based Logic Applied Upon Personalized Content - </a:t>
            </a:r>
            <a:r>
              <a:rPr lang="en-US" dirty="0" smtClean="0"/>
              <a:t>Specialized formatting/views or additional data gathered applied after personalizing content</a:t>
            </a:r>
          </a:p>
          <a:p>
            <a:pPr marL="0" indent="0">
              <a:buNone/>
            </a:pPr>
            <a:r>
              <a:rPr lang="en-US" b="1" dirty="0" smtClean="0">
                <a:solidFill>
                  <a:srgbClr val="00B0F0"/>
                </a:solidFill>
              </a:rPr>
              <a:t>View-based Logic That Cannot be Displayed for Security Reasons - </a:t>
            </a:r>
            <a:r>
              <a:rPr lang="en-US" dirty="0" smtClean="0"/>
              <a:t>For example, logic pertaining to retry limits when entering username/password</a:t>
            </a:r>
          </a:p>
          <a:p>
            <a:pPr marL="0" indent="0">
              <a:buNone/>
            </a:pPr>
            <a:r>
              <a:rPr lang="en-US" b="1" dirty="0" smtClean="0">
                <a:solidFill>
                  <a:srgbClr val="00B0F0"/>
                </a:solidFill>
              </a:rPr>
              <a:t>Sensitive Business Logic - </a:t>
            </a:r>
            <a:r>
              <a:rPr lang="en-US" dirty="0" smtClean="0"/>
              <a:t>The logic in question is considered </a:t>
            </a:r>
            <a:r>
              <a:rPr lang="en-US" dirty="0" err="1" smtClean="0"/>
              <a:t>cti’s</a:t>
            </a:r>
            <a:r>
              <a:rPr lang="en-US" dirty="0" smtClean="0"/>
              <a:t> IP and provides us a competitive advantage</a:t>
            </a:r>
          </a:p>
          <a:p>
            <a:pPr marL="0" indent="0">
              <a:buNone/>
            </a:pPr>
            <a:r>
              <a:rPr lang="en-US" b="1" dirty="0" smtClean="0">
                <a:solidFill>
                  <a:srgbClr val="00B0F0"/>
                </a:solidFill>
              </a:rPr>
              <a:t>Application Performance - </a:t>
            </a:r>
            <a:r>
              <a:rPr lang="en-US" dirty="0" smtClean="0"/>
              <a:t>When the logic performed is too verbose to adequately perform on the client or becomes too bloated that it impacts initial load times of an application</a:t>
            </a:r>
          </a:p>
          <a:p>
            <a:pPr marL="0" indent="0">
              <a:buNone/>
            </a:pPr>
            <a:r>
              <a:rPr lang="en-US" b="1" dirty="0" smtClean="0">
                <a:solidFill>
                  <a:srgbClr val="00B0F0"/>
                </a:solidFill>
              </a:rPr>
              <a:t>Excessive Chattiness (API Aggregation) - </a:t>
            </a:r>
            <a:r>
              <a:rPr lang="en-US" dirty="0" smtClean="0"/>
              <a:t>When API calls for data, content, personalization, </a:t>
            </a:r>
            <a:r>
              <a:rPr lang="en-US" dirty="0" err="1" smtClean="0"/>
              <a:t>etc</a:t>
            </a:r>
            <a:r>
              <a:rPr lang="en-US" dirty="0" smtClean="0"/>
              <a:t> result in several round trips that impact performance </a:t>
            </a:r>
            <a:endParaRPr lang="en-US" dirty="0"/>
          </a:p>
          <a:p>
            <a:pPr>
              <a:buFont typeface="Wingdings" panose="05000000000000000000" pitchFamily="2" charset="2"/>
              <a:buChar char="q"/>
            </a:pPr>
            <a:endParaRPr lang="en-US" dirty="0" smtClean="0"/>
          </a:p>
          <a:p>
            <a:pPr lvl="1">
              <a:buFont typeface="Wingdings" panose="05000000000000000000" pitchFamily="2" charset="2"/>
              <a:buChar char="q"/>
            </a:pPr>
            <a:endParaRPr lang="en-US" dirty="0" smtClean="0"/>
          </a:p>
          <a:p>
            <a:pPr lvl="1">
              <a:buFont typeface="Wingdings" panose="05000000000000000000" pitchFamily="2" charset="2"/>
              <a:buChar char="q"/>
            </a:pPr>
            <a:endParaRPr lang="en-US" dirty="0"/>
          </a:p>
        </p:txBody>
      </p:sp>
      <p:sp>
        <p:nvSpPr>
          <p:cNvPr id="3" name="Title 2"/>
          <p:cNvSpPr>
            <a:spLocks noGrp="1"/>
          </p:cNvSpPr>
          <p:nvPr>
            <p:ph type="title"/>
          </p:nvPr>
        </p:nvSpPr>
        <p:spPr>
          <a:xfrm>
            <a:off x="381000" y="0"/>
            <a:ext cx="8229600" cy="1143000"/>
          </a:xfrm>
        </p:spPr>
        <p:txBody>
          <a:bodyPr>
            <a:normAutofit/>
          </a:bodyPr>
          <a:lstStyle/>
          <a:p>
            <a:r>
              <a:rPr lang="en-US" sz="2400" dirty="0" smtClean="0"/>
              <a:t>Use Cases Built in </a:t>
            </a:r>
            <a:r>
              <a:rPr lang="en-US" sz="2400" dirty="0" err="1" smtClean="0"/>
              <a:t>MicroApps</a:t>
            </a:r>
            <a:r>
              <a:rPr lang="en-US" sz="2400" dirty="0" smtClean="0"/>
              <a:t> and Not Part of Open APIs</a:t>
            </a:r>
            <a:endParaRPr lang="en-US" sz="2400" dirty="0"/>
          </a:p>
        </p:txBody>
      </p:sp>
    </p:spTree>
    <p:extLst>
      <p:ext uri="{BB962C8B-B14F-4D97-AF65-F5344CB8AC3E}">
        <p14:creationId xmlns:p14="http://schemas.microsoft.com/office/powerpoint/2010/main" val="1381195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Partitioning of Business Logic Across APIs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69178373"/>
              </p:ext>
            </p:extLst>
          </p:nvPr>
        </p:nvGraphicFramePr>
        <p:xfrm>
          <a:off x="762000" y="914400"/>
          <a:ext cx="7487056" cy="5478318"/>
        </p:xfrm>
        <a:graphic>
          <a:graphicData uri="http://schemas.openxmlformats.org/drawingml/2006/table">
            <a:tbl>
              <a:tblPr firstRow="1" firstCol="1" bandRow="1">
                <a:tableStyleId>{5C22544A-7EE6-4342-B048-85BDC9FD1C3A}</a:tableStyleId>
              </a:tblPr>
              <a:tblGrid>
                <a:gridCol w="2364814"/>
                <a:gridCol w="1168711"/>
                <a:gridCol w="1168711"/>
                <a:gridCol w="1482294"/>
                <a:gridCol w="1302526"/>
              </a:tblGrid>
              <a:tr h="220717">
                <a:tc>
                  <a:txBody>
                    <a:bodyPr/>
                    <a:lstStyle/>
                    <a:p>
                      <a:pPr marL="0" marR="0">
                        <a:spcBef>
                          <a:spcPts val="0"/>
                        </a:spcBef>
                        <a:spcAft>
                          <a:spcPts val="0"/>
                        </a:spcAft>
                      </a:pPr>
                      <a:r>
                        <a:rPr lang="en-US" sz="900" dirty="0">
                          <a:effectLst/>
                        </a:rPr>
                        <a:t>Principle</a:t>
                      </a:r>
                      <a:endParaRPr lang="en-US" sz="900" dirty="0">
                        <a:effectLst/>
                        <a:latin typeface="Calibri"/>
                        <a:ea typeface="Times New Roman"/>
                        <a:cs typeface="Times New Roman"/>
                      </a:endParaRPr>
                    </a:p>
                  </a:txBody>
                  <a:tcPr marL="77900" marR="77900" marT="38950" marB="38950"/>
                </a:tc>
                <a:tc>
                  <a:txBody>
                    <a:bodyPr/>
                    <a:lstStyle/>
                    <a:p>
                      <a:pPr marL="0" marR="0">
                        <a:spcBef>
                          <a:spcPts val="0"/>
                        </a:spcBef>
                        <a:spcAft>
                          <a:spcPts val="0"/>
                        </a:spcAft>
                      </a:pPr>
                      <a:r>
                        <a:rPr lang="en-US" sz="900" dirty="0" smtClean="0">
                          <a:effectLst/>
                          <a:latin typeface="Calibri"/>
                          <a:ea typeface="Times New Roman"/>
                          <a:cs typeface="Times New Roman"/>
                        </a:rPr>
                        <a:t>API Category</a:t>
                      </a:r>
                      <a:endParaRPr lang="en-US" sz="900" dirty="0">
                        <a:effectLst/>
                        <a:latin typeface="Calibri"/>
                        <a:ea typeface="Times New Roman"/>
                        <a:cs typeface="Times New Roman"/>
                      </a:endParaRPr>
                    </a:p>
                  </a:txBody>
                  <a:tcPr marL="77900" marR="77900" marT="38950" marB="38950"/>
                </a:tc>
                <a:tc>
                  <a:txBody>
                    <a:bodyPr/>
                    <a:lstStyle/>
                    <a:p>
                      <a:pPr marL="0" marR="0">
                        <a:spcBef>
                          <a:spcPts val="0"/>
                        </a:spcBef>
                        <a:spcAft>
                          <a:spcPts val="0"/>
                        </a:spcAft>
                      </a:pPr>
                      <a:r>
                        <a:rPr lang="en-US" sz="900" dirty="0">
                          <a:effectLst/>
                        </a:rPr>
                        <a:t>Assign To</a:t>
                      </a:r>
                      <a:endParaRPr lang="en-US" sz="900" dirty="0">
                        <a:effectLst/>
                        <a:latin typeface="Calibri"/>
                        <a:ea typeface="Times New Roman"/>
                        <a:cs typeface="Times New Roman"/>
                      </a:endParaRPr>
                    </a:p>
                  </a:txBody>
                  <a:tcPr marL="77900" marR="77900" marT="38950" marB="38950"/>
                </a:tc>
                <a:tc>
                  <a:txBody>
                    <a:bodyPr/>
                    <a:lstStyle/>
                    <a:p>
                      <a:pPr marL="0" marR="0">
                        <a:spcBef>
                          <a:spcPts val="0"/>
                        </a:spcBef>
                        <a:spcAft>
                          <a:spcPts val="0"/>
                        </a:spcAft>
                      </a:pPr>
                      <a:r>
                        <a:rPr lang="en-US" sz="900" dirty="0" smtClean="0">
                          <a:effectLst/>
                          <a:latin typeface="+mn-lt"/>
                          <a:ea typeface="+mn-ea"/>
                          <a:cs typeface="+mn-cs"/>
                        </a:rPr>
                        <a:t>Developed By</a:t>
                      </a:r>
                      <a:endParaRPr lang="en-US" sz="900" dirty="0">
                        <a:effectLst/>
                        <a:latin typeface="Calibri"/>
                        <a:ea typeface="Times New Roman"/>
                        <a:cs typeface="Times New Roman"/>
                      </a:endParaRPr>
                    </a:p>
                  </a:txBody>
                  <a:tcPr marL="77900" marR="77900" marT="38950" marB="38950"/>
                </a:tc>
                <a:tc>
                  <a:txBody>
                    <a:bodyPr/>
                    <a:lstStyle/>
                    <a:p>
                      <a:pPr marL="0" marR="0">
                        <a:spcBef>
                          <a:spcPts val="0"/>
                        </a:spcBef>
                        <a:spcAft>
                          <a:spcPts val="0"/>
                        </a:spcAft>
                      </a:pPr>
                      <a:r>
                        <a:rPr lang="en-US" sz="900" dirty="0" smtClean="0">
                          <a:effectLst/>
                          <a:latin typeface="+mn-lt"/>
                          <a:ea typeface="+mn-ea"/>
                          <a:cs typeface="+mn-cs"/>
                        </a:rPr>
                        <a:t>Governed</a:t>
                      </a:r>
                      <a:r>
                        <a:rPr lang="en-US" sz="900" baseline="0" dirty="0" smtClean="0">
                          <a:effectLst/>
                          <a:latin typeface="+mn-lt"/>
                          <a:ea typeface="+mn-ea"/>
                          <a:cs typeface="+mn-cs"/>
                        </a:rPr>
                        <a:t> By</a:t>
                      </a:r>
                      <a:endParaRPr lang="en-US" sz="900" dirty="0">
                        <a:effectLst/>
                        <a:latin typeface="Calibri"/>
                        <a:ea typeface="Times New Roman"/>
                        <a:cs typeface="Times New Roman"/>
                      </a:endParaRPr>
                    </a:p>
                  </a:txBody>
                  <a:tcPr marL="77900" marR="77900" marT="38950" marB="38950"/>
                </a:tc>
              </a:tr>
              <a:tr h="363533">
                <a:tc>
                  <a:txBody>
                    <a:bodyPr/>
                    <a:lstStyle/>
                    <a:p>
                      <a:pPr marL="0" marR="0">
                        <a:spcBef>
                          <a:spcPts val="0"/>
                        </a:spcBef>
                        <a:spcAft>
                          <a:spcPts val="0"/>
                        </a:spcAft>
                      </a:pPr>
                      <a:r>
                        <a:rPr lang="en-US" sz="900">
                          <a:effectLst/>
                        </a:rPr>
                        <a:t>Access to mainframe or TIBCO based product processors</a:t>
                      </a:r>
                      <a:endParaRPr lang="en-US" sz="900">
                        <a:effectLst/>
                        <a:latin typeface="Calibri"/>
                        <a:ea typeface="Times New Roman"/>
                        <a:cs typeface="Times New Roman"/>
                      </a:endParaRPr>
                    </a:p>
                  </a:txBody>
                  <a:tcPr marL="77900" marR="77900" marT="38950" marB="38950"/>
                </a:tc>
                <a:tc>
                  <a:txBody>
                    <a:bodyPr/>
                    <a:lstStyle/>
                    <a:p>
                      <a:pPr marL="0" marR="0">
                        <a:spcBef>
                          <a:spcPts val="0"/>
                        </a:spcBef>
                        <a:spcAft>
                          <a:spcPts val="0"/>
                        </a:spcAft>
                      </a:pPr>
                      <a:r>
                        <a:rPr lang="en-US" sz="900" dirty="0" smtClean="0">
                          <a:effectLst/>
                          <a:latin typeface="Calibri"/>
                          <a:ea typeface="Times New Roman"/>
                          <a:cs typeface="Times New Roman"/>
                        </a:rPr>
                        <a:t>Open API, </a:t>
                      </a:r>
                    </a:p>
                    <a:p>
                      <a:pPr marL="0" marR="0">
                        <a:spcBef>
                          <a:spcPts val="0"/>
                        </a:spcBef>
                        <a:spcAft>
                          <a:spcPts val="0"/>
                        </a:spcAft>
                      </a:pPr>
                      <a:r>
                        <a:rPr lang="en-US" sz="900" dirty="0" smtClean="0">
                          <a:effectLst/>
                          <a:latin typeface="Calibri"/>
                          <a:ea typeface="Times New Roman"/>
                          <a:cs typeface="Times New Roman"/>
                        </a:rPr>
                        <a:t>Private API</a:t>
                      </a:r>
                      <a:endParaRPr lang="en-US" sz="900" dirty="0">
                        <a:effectLst/>
                        <a:latin typeface="Calibri"/>
                        <a:ea typeface="Times New Roman"/>
                        <a:cs typeface="Times New Roman"/>
                      </a:endParaRPr>
                    </a:p>
                  </a:txBody>
                  <a:tcPr marL="77900" marR="77900" marT="38950" marB="38950"/>
                </a:tc>
                <a:tc>
                  <a:txBody>
                    <a:bodyPr/>
                    <a:lstStyle/>
                    <a:p>
                      <a:pPr marL="0" marR="0">
                        <a:spcBef>
                          <a:spcPts val="0"/>
                        </a:spcBef>
                        <a:spcAft>
                          <a:spcPts val="0"/>
                        </a:spcAft>
                      </a:pPr>
                      <a:r>
                        <a:rPr lang="en-US" sz="900" kern="1200" dirty="0" smtClean="0">
                          <a:solidFill>
                            <a:schemeClr val="dk1"/>
                          </a:solidFill>
                          <a:effectLst/>
                          <a:latin typeface="Calibri"/>
                          <a:ea typeface="Times New Roman"/>
                          <a:cs typeface="Times New Roman"/>
                        </a:rPr>
                        <a:t>TIBCO API</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r>
                        <a:rPr lang="en-US" sz="900" dirty="0" smtClean="0">
                          <a:effectLst/>
                          <a:latin typeface="Calibri"/>
                        </a:rPr>
                        <a:t>API Scrum Teams</a:t>
                      </a:r>
                      <a:endParaRPr lang="en-US" sz="900" dirty="0">
                        <a:effectLst/>
                        <a:latin typeface="Calibri"/>
                      </a:endParaRPr>
                    </a:p>
                  </a:txBody>
                  <a:tcPr marL="77900" marR="77900" marT="38950" marB="38950"/>
                </a:tc>
                <a:tc>
                  <a:txBody>
                    <a:bodyPr/>
                    <a:lstStyle/>
                    <a:p>
                      <a:r>
                        <a:rPr lang="en-US" sz="900" dirty="0" smtClean="0">
                          <a:effectLst/>
                          <a:latin typeface="Calibri"/>
                        </a:rPr>
                        <a:t>CTO</a:t>
                      </a:r>
                      <a:r>
                        <a:rPr lang="en-US" sz="900" baseline="0" dirty="0" smtClean="0">
                          <a:effectLst/>
                          <a:latin typeface="Calibri"/>
                        </a:rPr>
                        <a:t> API Governance</a:t>
                      </a:r>
                      <a:endParaRPr lang="en-US" sz="900" dirty="0">
                        <a:effectLst/>
                        <a:latin typeface="Calibri"/>
                      </a:endParaRPr>
                    </a:p>
                  </a:txBody>
                  <a:tcPr marL="77900" marR="77900" marT="38950" marB="38950"/>
                </a:tc>
              </a:tr>
              <a:tr h="506350">
                <a:tc>
                  <a:txBody>
                    <a:bodyPr/>
                    <a:lstStyle/>
                    <a:p>
                      <a:pPr marL="0" marR="0">
                        <a:spcBef>
                          <a:spcPts val="0"/>
                        </a:spcBef>
                        <a:spcAft>
                          <a:spcPts val="0"/>
                        </a:spcAft>
                      </a:pPr>
                      <a:r>
                        <a:rPr lang="en-US" sz="900" dirty="0">
                          <a:effectLst/>
                        </a:rPr>
                        <a:t>Access to services currently exposed as Java/API (</a:t>
                      </a:r>
                      <a:r>
                        <a:rPr lang="en-US" sz="900" dirty="0" err="1">
                          <a:effectLst/>
                        </a:rPr>
                        <a:t>eg</a:t>
                      </a:r>
                      <a:r>
                        <a:rPr lang="en-US" sz="900" dirty="0">
                          <a:effectLst/>
                        </a:rPr>
                        <a:t>: Java Based Product Processors – CCS, </a:t>
                      </a:r>
                      <a:r>
                        <a:rPr lang="en-US" sz="900" dirty="0" err="1" smtClean="0">
                          <a:effectLst/>
                        </a:rPr>
                        <a:t>cti</a:t>
                      </a:r>
                      <a:r>
                        <a:rPr lang="en-US" sz="900" dirty="0" smtClean="0">
                          <a:effectLst/>
                        </a:rPr>
                        <a:t> </a:t>
                      </a:r>
                      <a:r>
                        <a:rPr lang="en-US" sz="900" dirty="0">
                          <a:effectLst/>
                        </a:rPr>
                        <a:t>Alerts)</a:t>
                      </a:r>
                      <a:endParaRPr lang="en-US" sz="900" dirty="0">
                        <a:effectLst/>
                        <a:latin typeface="Calibri"/>
                        <a:ea typeface="Times New Roman"/>
                        <a:cs typeface="Times New Roman"/>
                      </a:endParaRPr>
                    </a:p>
                  </a:txBody>
                  <a:tcPr marL="77900" marR="77900" marT="38950" marB="38950"/>
                </a:tc>
                <a:tc>
                  <a:txBody>
                    <a:bodyPr/>
                    <a:lstStyle/>
                    <a:p>
                      <a:pPr marL="0" marR="0">
                        <a:spcBef>
                          <a:spcPts val="0"/>
                        </a:spcBef>
                        <a:spcAft>
                          <a:spcPts val="0"/>
                        </a:spcAft>
                      </a:pPr>
                      <a:r>
                        <a:rPr lang="en-US" sz="900" dirty="0" smtClean="0">
                          <a:effectLst/>
                          <a:latin typeface="Calibri"/>
                          <a:ea typeface="Times New Roman"/>
                          <a:cs typeface="Times New Roman"/>
                        </a:rPr>
                        <a:t>Open API, </a:t>
                      </a:r>
                    </a:p>
                    <a:p>
                      <a:pPr marL="0" marR="0">
                        <a:spcBef>
                          <a:spcPts val="0"/>
                        </a:spcBef>
                        <a:spcAft>
                          <a:spcPts val="0"/>
                        </a:spcAft>
                      </a:pPr>
                      <a:r>
                        <a:rPr lang="en-US" sz="900" dirty="0" smtClean="0">
                          <a:effectLst/>
                          <a:latin typeface="Calibri"/>
                          <a:ea typeface="Times New Roman"/>
                          <a:cs typeface="Times New Roman"/>
                        </a:rPr>
                        <a:t>Private API</a:t>
                      </a:r>
                      <a:endParaRPr lang="en-US" sz="900" dirty="0">
                        <a:effectLst/>
                        <a:latin typeface="Calibri"/>
                        <a:ea typeface="Times New Roman"/>
                        <a:cs typeface="Times New Roman"/>
                      </a:endParaRPr>
                    </a:p>
                  </a:txBody>
                  <a:tcPr marL="77900" marR="77900" marT="38950" marB="38950"/>
                </a:tc>
                <a:tc>
                  <a:txBody>
                    <a:bodyPr/>
                    <a:lstStyle/>
                    <a:p>
                      <a:pPr marL="0" marR="0">
                        <a:spcBef>
                          <a:spcPts val="0"/>
                        </a:spcBef>
                        <a:spcAft>
                          <a:spcPts val="0"/>
                        </a:spcAft>
                      </a:pPr>
                      <a:r>
                        <a:rPr lang="en-US" sz="900" kern="1200" dirty="0" smtClean="0">
                          <a:solidFill>
                            <a:schemeClr val="dk1"/>
                          </a:solidFill>
                          <a:effectLst/>
                          <a:latin typeface="Calibri"/>
                          <a:ea typeface="Times New Roman"/>
                          <a:cs typeface="Times New Roman"/>
                        </a:rPr>
                        <a:t>Java API</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r>
                        <a:rPr lang="en-US" sz="900" dirty="0" smtClean="0">
                          <a:effectLst/>
                          <a:latin typeface="Calibri"/>
                        </a:rPr>
                        <a:t>API Scrum Teams</a:t>
                      </a:r>
                    </a:p>
                    <a:p>
                      <a:endParaRPr lang="en-US" sz="900" dirty="0">
                        <a:effectLst/>
                        <a:latin typeface="Calibri"/>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effectLst/>
                          <a:latin typeface="Calibri"/>
                        </a:rPr>
                        <a:t>CTO</a:t>
                      </a:r>
                      <a:r>
                        <a:rPr lang="en-US" sz="900" baseline="0" dirty="0" smtClean="0">
                          <a:effectLst/>
                          <a:latin typeface="Calibri"/>
                        </a:rPr>
                        <a:t> API Governance</a:t>
                      </a:r>
                      <a:endParaRPr lang="en-US" sz="900" dirty="0" smtClean="0">
                        <a:effectLst/>
                        <a:latin typeface="Calibri"/>
                      </a:endParaRPr>
                    </a:p>
                  </a:txBody>
                  <a:tcPr marL="77900" marR="77900" marT="38950" marB="38950"/>
                </a:tc>
              </a:tr>
              <a:tr h="363533">
                <a:tc>
                  <a:txBody>
                    <a:bodyPr/>
                    <a:lstStyle/>
                    <a:p>
                      <a:pPr marL="0" marR="0">
                        <a:spcBef>
                          <a:spcPts val="0"/>
                        </a:spcBef>
                        <a:spcAft>
                          <a:spcPts val="0"/>
                        </a:spcAft>
                      </a:pPr>
                      <a:r>
                        <a:rPr lang="en-US" sz="900" dirty="0">
                          <a:effectLst/>
                        </a:rPr>
                        <a:t>If orchestration for access to multiple sources of product processor information is required</a:t>
                      </a:r>
                      <a:endParaRPr lang="en-US" sz="900" dirty="0">
                        <a:effectLst/>
                        <a:latin typeface="Calibri"/>
                        <a:ea typeface="Times New Roman"/>
                        <a:cs typeface="Times New Roman"/>
                      </a:endParaRPr>
                    </a:p>
                  </a:txBody>
                  <a:tcPr marL="77900" marR="77900" marT="38950" marB="38950"/>
                </a:tc>
                <a:tc>
                  <a:txBody>
                    <a:bodyPr/>
                    <a:lstStyle/>
                    <a:p>
                      <a:pPr marL="0" marR="0">
                        <a:spcBef>
                          <a:spcPts val="0"/>
                        </a:spcBef>
                        <a:spcAft>
                          <a:spcPts val="0"/>
                        </a:spcAft>
                      </a:pPr>
                      <a:r>
                        <a:rPr lang="en-US" sz="900" dirty="0" smtClean="0">
                          <a:effectLst/>
                          <a:latin typeface="Calibri"/>
                          <a:ea typeface="Times New Roman"/>
                          <a:cs typeface="Times New Roman"/>
                        </a:rPr>
                        <a:t>Open API, </a:t>
                      </a:r>
                    </a:p>
                    <a:p>
                      <a:pPr marL="0" marR="0">
                        <a:spcBef>
                          <a:spcPts val="0"/>
                        </a:spcBef>
                        <a:spcAft>
                          <a:spcPts val="0"/>
                        </a:spcAft>
                      </a:pPr>
                      <a:r>
                        <a:rPr lang="en-US" sz="900" dirty="0" smtClean="0">
                          <a:effectLst/>
                          <a:latin typeface="Calibri"/>
                          <a:ea typeface="Times New Roman"/>
                          <a:cs typeface="Times New Roman"/>
                        </a:rPr>
                        <a:t>Private API</a:t>
                      </a:r>
                      <a:endParaRPr lang="en-US" sz="900" dirty="0">
                        <a:effectLst/>
                        <a:latin typeface="Calibri"/>
                        <a:ea typeface="Times New Roman"/>
                        <a:cs typeface="Times New Roman"/>
                      </a:endParaRPr>
                    </a:p>
                  </a:txBody>
                  <a:tcPr marL="77900" marR="77900" marT="38950" marB="38950"/>
                </a:tc>
                <a:tc>
                  <a:txBody>
                    <a:bodyPr/>
                    <a:lstStyle/>
                    <a:p>
                      <a:pPr marL="0" marR="0">
                        <a:spcBef>
                          <a:spcPts val="0"/>
                        </a:spcBef>
                        <a:spcAft>
                          <a:spcPts val="0"/>
                        </a:spcAft>
                      </a:pPr>
                      <a:r>
                        <a:rPr lang="en-US" sz="900" kern="1200" dirty="0" smtClean="0">
                          <a:solidFill>
                            <a:schemeClr val="dk1"/>
                          </a:solidFill>
                          <a:effectLst/>
                          <a:latin typeface="Calibri"/>
                          <a:ea typeface="Times New Roman"/>
                          <a:cs typeface="Times New Roman"/>
                        </a:rPr>
                        <a:t>TIBCO API / Java API respectively</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r>
                        <a:rPr lang="en-US" sz="900" dirty="0" smtClean="0">
                          <a:effectLst/>
                          <a:latin typeface="Calibri"/>
                        </a:rPr>
                        <a:t>API Scrum Teams</a:t>
                      </a:r>
                    </a:p>
                    <a:p>
                      <a:endParaRPr lang="en-US" sz="900" dirty="0">
                        <a:effectLst/>
                        <a:latin typeface="Calibri"/>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effectLst/>
                          <a:latin typeface="Calibri"/>
                        </a:rPr>
                        <a:t>CTO</a:t>
                      </a:r>
                      <a:r>
                        <a:rPr lang="en-US" sz="900" baseline="0" dirty="0" smtClean="0">
                          <a:effectLst/>
                          <a:latin typeface="Calibri"/>
                        </a:rPr>
                        <a:t> API Governance</a:t>
                      </a:r>
                      <a:endParaRPr lang="en-US" sz="900" dirty="0" smtClean="0">
                        <a:effectLst/>
                        <a:latin typeface="Calibri"/>
                      </a:endParaRPr>
                    </a:p>
                  </a:txBody>
                  <a:tcPr marL="77900" marR="77900" marT="38950" marB="38950"/>
                </a:tc>
              </a:tr>
              <a:tr h="363533">
                <a:tc>
                  <a:txBody>
                    <a:bodyPr/>
                    <a:lstStyle/>
                    <a:p>
                      <a:pPr marL="0" marR="0">
                        <a:spcBef>
                          <a:spcPts val="0"/>
                        </a:spcBef>
                        <a:spcAft>
                          <a:spcPts val="0"/>
                        </a:spcAft>
                      </a:pPr>
                      <a:r>
                        <a:rPr lang="en-US" sz="900">
                          <a:effectLst/>
                        </a:rPr>
                        <a:t>Transformation for data required to-from product processors</a:t>
                      </a:r>
                      <a:endParaRPr lang="en-US" sz="900">
                        <a:effectLst/>
                        <a:latin typeface="Calibri"/>
                        <a:ea typeface="Times New Roman"/>
                        <a:cs typeface="Times New Roman"/>
                      </a:endParaRPr>
                    </a:p>
                  </a:txBody>
                  <a:tcPr marL="77900" marR="77900" marT="38950" marB="38950"/>
                </a:tc>
                <a:tc>
                  <a:txBody>
                    <a:bodyPr/>
                    <a:lstStyle/>
                    <a:p>
                      <a:pPr marL="0" marR="0">
                        <a:spcBef>
                          <a:spcPts val="0"/>
                        </a:spcBef>
                        <a:spcAft>
                          <a:spcPts val="0"/>
                        </a:spcAft>
                      </a:pPr>
                      <a:r>
                        <a:rPr lang="en-US" sz="900" dirty="0" smtClean="0">
                          <a:effectLst/>
                          <a:latin typeface="Calibri"/>
                          <a:ea typeface="Times New Roman"/>
                          <a:cs typeface="Times New Roman"/>
                        </a:rPr>
                        <a:t>Open API, </a:t>
                      </a:r>
                    </a:p>
                    <a:p>
                      <a:pPr marL="0" marR="0">
                        <a:spcBef>
                          <a:spcPts val="0"/>
                        </a:spcBef>
                        <a:spcAft>
                          <a:spcPts val="0"/>
                        </a:spcAft>
                      </a:pPr>
                      <a:r>
                        <a:rPr lang="en-US" sz="900" dirty="0" smtClean="0">
                          <a:effectLst/>
                          <a:latin typeface="Calibri"/>
                          <a:ea typeface="Times New Roman"/>
                          <a:cs typeface="Times New Roman"/>
                        </a:rPr>
                        <a:t>Private API</a:t>
                      </a:r>
                      <a:endParaRPr lang="en-US" sz="900" dirty="0">
                        <a:effectLst/>
                        <a:latin typeface="Calibri"/>
                        <a:ea typeface="Times New Roman"/>
                        <a:cs typeface="Times New Roman"/>
                      </a:endParaRPr>
                    </a:p>
                  </a:txBody>
                  <a:tcPr marL="77900" marR="77900" marT="38950" marB="38950"/>
                </a:tc>
                <a:tc>
                  <a:txBody>
                    <a:bodyPr/>
                    <a:lstStyle/>
                    <a:p>
                      <a:pPr marL="0" marR="0">
                        <a:spcBef>
                          <a:spcPts val="0"/>
                        </a:spcBef>
                        <a:spcAft>
                          <a:spcPts val="0"/>
                        </a:spcAft>
                      </a:pPr>
                      <a:r>
                        <a:rPr lang="en-US" sz="900" kern="1200" dirty="0" smtClean="0">
                          <a:solidFill>
                            <a:schemeClr val="dk1"/>
                          </a:solidFill>
                          <a:effectLst/>
                          <a:latin typeface="Calibri"/>
                          <a:ea typeface="Times New Roman"/>
                          <a:cs typeface="Times New Roman"/>
                        </a:rPr>
                        <a:t>TIBCO API</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effectLst/>
                          <a:latin typeface="Calibri"/>
                        </a:rPr>
                        <a:t>API Scrum Teams</a:t>
                      </a:r>
                    </a:p>
                    <a:p>
                      <a:endParaRPr lang="en-US" sz="900" dirty="0">
                        <a:effectLst/>
                        <a:latin typeface="Calibri"/>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effectLst/>
                          <a:latin typeface="Calibri"/>
                        </a:rPr>
                        <a:t>CTO</a:t>
                      </a:r>
                      <a:r>
                        <a:rPr lang="en-US" sz="900" baseline="0" dirty="0" smtClean="0">
                          <a:effectLst/>
                          <a:latin typeface="Calibri"/>
                        </a:rPr>
                        <a:t> API Governance</a:t>
                      </a:r>
                      <a:endParaRPr lang="en-US" sz="900" dirty="0" smtClean="0">
                        <a:effectLst/>
                        <a:latin typeface="Calibri"/>
                      </a:endParaRPr>
                    </a:p>
                    <a:p>
                      <a:endParaRPr lang="en-US" sz="900" dirty="0">
                        <a:effectLst/>
                        <a:latin typeface="Calibri"/>
                      </a:endParaRPr>
                    </a:p>
                  </a:txBody>
                  <a:tcPr marL="77900" marR="77900" marT="38950" marB="38950"/>
                </a:tc>
              </a:tr>
              <a:tr h="220717">
                <a:tc>
                  <a:txBody>
                    <a:bodyPr/>
                    <a:lstStyle/>
                    <a:p>
                      <a:pPr marL="0" marR="0">
                        <a:spcBef>
                          <a:spcPts val="0"/>
                        </a:spcBef>
                        <a:spcAft>
                          <a:spcPts val="0"/>
                        </a:spcAft>
                      </a:pPr>
                      <a:r>
                        <a:rPr lang="en-US" sz="900">
                          <a:effectLst/>
                        </a:rPr>
                        <a:t>Content Formatting</a:t>
                      </a:r>
                      <a:endParaRPr lang="en-US" sz="900">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err="1" smtClean="0">
                          <a:solidFill>
                            <a:schemeClr val="dk1"/>
                          </a:solidFill>
                          <a:effectLst/>
                          <a:latin typeface="Calibri"/>
                          <a:ea typeface="Times New Roman"/>
                          <a:cs typeface="Times New Roman"/>
                        </a:rPr>
                        <a:t>MicroApp</a:t>
                      </a:r>
                      <a:r>
                        <a:rPr lang="en-US" sz="900" kern="1200" dirty="0" smtClean="0">
                          <a:solidFill>
                            <a:schemeClr val="dk1"/>
                          </a:solidFill>
                          <a:effectLst/>
                          <a:latin typeface="Calibri"/>
                          <a:ea typeface="Times New Roman"/>
                          <a:cs typeface="Times New Roman"/>
                        </a:rPr>
                        <a:t> API</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err="1" smtClean="0">
                          <a:solidFill>
                            <a:schemeClr val="dk1"/>
                          </a:solidFill>
                          <a:effectLst/>
                          <a:latin typeface="Calibri"/>
                          <a:ea typeface="Times New Roman"/>
                          <a:cs typeface="Times New Roman"/>
                        </a:rPr>
                        <a:t>MicroApps</a:t>
                      </a:r>
                      <a:r>
                        <a:rPr lang="en-US" sz="900" kern="1200" dirty="0" smtClean="0">
                          <a:solidFill>
                            <a:schemeClr val="dk1"/>
                          </a:solidFill>
                          <a:effectLst/>
                          <a:latin typeface="Calibri"/>
                          <a:ea typeface="Times New Roman"/>
                          <a:cs typeface="Times New Roman"/>
                        </a:rPr>
                        <a:t> or Client as appropriate</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smtClean="0">
                          <a:solidFill>
                            <a:schemeClr val="dk1"/>
                          </a:solidFill>
                          <a:effectLst/>
                          <a:latin typeface="Calibri"/>
                          <a:ea typeface="Times New Roman"/>
                          <a:cs typeface="Times New Roman"/>
                        </a:rPr>
                        <a:t>Consuming Application or Product Vertical Scrums</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smtClean="0">
                          <a:solidFill>
                            <a:schemeClr val="dk1"/>
                          </a:solidFill>
                          <a:effectLst/>
                          <a:latin typeface="Calibri"/>
                          <a:ea typeface="Times New Roman"/>
                          <a:cs typeface="Times New Roman"/>
                        </a:rPr>
                        <a:t>CTO SA/EA</a:t>
                      </a:r>
                      <a:endParaRPr lang="en-US" sz="900" kern="1200" dirty="0">
                        <a:solidFill>
                          <a:schemeClr val="dk1"/>
                        </a:solidFill>
                        <a:effectLst/>
                        <a:latin typeface="Calibri"/>
                        <a:ea typeface="Times New Roman"/>
                        <a:cs typeface="Times New Roman"/>
                      </a:endParaRPr>
                    </a:p>
                  </a:txBody>
                  <a:tcPr marL="77900" marR="77900" marT="38950" marB="38950"/>
                </a:tc>
              </a:tr>
              <a:tr h="220717">
                <a:tc>
                  <a:txBody>
                    <a:bodyPr/>
                    <a:lstStyle/>
                    <a:p>
                      <a:pPr marL="0" marR="0">
                        <a:spcBef>
                          <a:spcPts val="0"/>
                        </a:spcBef>
                        <a:spcAft>
                          <a:spcPts val="0"/>
                        </a:spcAft>
                      </a:pPr>
                      <a:r>
                        <a:rPr lang="en-US" sz="900">
                          <a:effectLst/>
                        </a:rPr>
                        <a:t>Configuration specific to channels and screen flows </a:t>
                      </a:r>
                      <a:endParaRPr lang="en-US" sz="900">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err="1" smtClean="0">
                          <a:solidFill>
                            <a:schemeClr val="dk1"/>
                          </a:solidFill>
                          <a:effectLst/>
                          <a:latin typeface="Calibri"/>
                          <a:ea typeface="Times New Roman"/>
                          <a:cs typeface="Times New Roman"/>
                        </a:rPr>
                        <a:t>MicroApp</a:t>
                      </a:r>
                      <a:r>
                        <a:rPr lang="en-US" sz="900" kern="1200" dirty="0" smtClean="0">
                          <a:solidFill>
                            <a:schemeClr val="dk1"/>
                          </a:solidFill>
                          <a:effectLst/>
                          <a:latin typeface="Calibri"/>
                          <a:ea typeface="Times New Roman"/>
                          <a:cs typeface="Times New Roman"/>
                        </a:rPr>
                        <a:t> API</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err="1" smtClean="0">
                          <a:solidFill>
                            <a:schemeClr val="dk1"/>
                          </a:solidFill>
                          <a:effectLst/>
                          <a:latin typeface="Calibri"/>
                          <a:ea typeface="Times New Roman"/>
                          <a:cs typeface="Times New Roman"/>
                        </a:rPr>
                        <a:t>MicroApps</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Consuming Application or Product Vertical Scrums</a:t>
                      </a: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CTO SA/EA</a:t>
                      </a:r>
                    </a:p>
                    <a:p>
                      <a:pPr marL="0" marR="0" algn="l" defTabSz="457200" rtl="0" eaLnBrk="1" latinLnBrk="0" hangingPunct="1">
                        <a:spcBef>
                          <a:spcPts val="0"/>
                        </a:spcBef>
                        <a:spcAft>
                          <a:spcPts val="0"/>
                        </a:spcAft>
                      </a:pPr>
                      <a:endParaRPr lang="en-US" sz="900" kern="1200" dirty="0">
                        <a:solidFill>
                          <a:schemeClr val="dk1"/>
                        </a:solidFill>
                        <a:effectLst/>
                        <a:latin typeface="Calibri"/>
                        <a:ea typeface="Times New Roman"/>
                        <a:cs typeface="Times New Roman"/>
                      </a:endParaRPr>
                    </a:p>
                  </a:txBody>
                  <a:tcPr marL="77900" marR="77900" marT="38950" marB="38950"/>
                </a:tc>
              </a:tr>
              <a:tr h="363533">
                <a:tc>
                  <a:txBody>
                    <a:bodyPr/>
                    <a:lstStyle/>
                    <a:p>
                      <a:pPr marL="0" marR="0">
                        <a:spcBef>
                          <a:spcPts val="0"/>
                        </a:spcBef>
                        <a:spcAft>
                          <a:spcPts val="0"/>
                        </a:spcAft>
                      </a:pPr>
                      <a:r>
                        <a:rPr lang="en-US" sz="900" dirty="0">
                          <a:effectLst/>
                        </a:rPr>
                        <a:t>Data manipulation – sorting, </a:t>
                      </a:r>
                      <a:r>
                        <a:rPr lang="en-US" sz="900" dirty="0" err="1">
                          <a:effectLst/>
                        </a:rPr>
                        <a:t>etc</a:t>
                      </a:r>
                      <a:r>
                        <a:rPr lang="en-US" sz="900" dirty="0">
                          <a:effectLst/>
                        </a:rPr>
                        <a:t> for display</a:t>
                      </a:r>
                      <a:endParaRPr lang="en-US" sz="900" dirty="0">
                        <a:effectLst/>
                        <a:latin typeface="Calibri"/>
                        <a:ea typeface="Times New Roman"/>
                        <a:cs typeface="Times New Roman"/>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err="1" smtClean="0">
                          <a:solidFill>
                            <a:schemeClr val="dk1"/>
                          </a:solidFill>
                          <a:effectLst/>
                          <a:latin typeface="Calibri"/>
                          <a:ea typeface="Times New Roman"/>
                          <a:cs typeface="Times New Roman"/>
                        </a:rPr>
                        <a:t>MicroApp</a:t>
                      </a:r>
                      <a:r>
                        <a:rPr lang="en-US" sz="900" kern="1200" dirty="0" smtClean="0">
                          <a:solidFill>
                            <a:schemeClr val="dk1"/>
                          </a:solidFill>
                          <a:effectLst/>
                          <a:latin typeface="Calibri"/>
                          <a:ea typeface="Times New Roman"/>
                          <a:cs typeface="Times New Roman"/>
                        </a:rPr>
                        <a:t> API</a:t>
                      </a:r>
                    </a:p>
                    <a:p>
                      <a:pPr marL="0" marR="0" algn="l" defTabSz="457200" rtl="0" eaLnBrk="1" latinLnBrk="0" hangingPunct="1">
                        <a:spcBef>
                          <a:spcPts val="0"/>
                        </a:spcBef>
                        <a:spcAft>
                          <a:spcPts val="0"/>
                        </a:spcAft>
                      </a:pP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err="1" smtClean="0">
                          <a:solidFill>
                            <a:schemeClr val="dk1"/>
                          </a:solidFill>
                          <a:effectLst/>
                          <a:latin typeface="Calibri"/>
                          <a:ea typeface="Times New Roman"/>
                          <a:cs typeface="Times New Roman"/>
                        </a:rPr>
                        <a:t>MicroApps</a:t>
                      </a:r>
                      <a:r>
                        <a:rPr lang="en-US" sz="900" kern="1200" dirty="0" smtClean="0">
                          <a:solidFill>
                            <a:schemeClr val="dk1"/>
                          </a:solidFill>
                          <a:effectLst/>
                          <a:latin typeface="Calibri"/>
                          <a:ea typeface="Times New Roman"/>
                          <a:cs typeface="Times New Roman"/>
                        </a:rPr>
                        <a:t> </a:t>
                      </a:r>
                      <a:r>
                        <a:rPr lang="en-US" sz="900" kern="1200" dirty="0">
                          <a:solidFill>
                            <a:schemeClr val="dk1"/>
                          </a:solidFill>
                          <a:effectLst/>
                          <a:latin typeface="Calibri"/>
                          <a:ea typeface="Times New Roman"/>
                          <a:cs typeface="Times New Roman"/>
                        </a:rPr>
                        <a:t>or Client as appropriate</a:t>
                      </a: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Consuming Application or Product Vertical Scrums</a:t>
                      </a: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CTO SA/EA</a:t>
                      </a:r>
                    </a:p>
                    <a:p>
                      <a:pPr marL="0" marR="0" algn="l" defTabSz="457200" rtl="0" eaLnBrk="1" latinLnBrk="0" hangingPunct="1">
                        <a:spcBef>
                          <a:spcPts val="0"/>
                        </a:spcBef>
                        <a:spcAft>
                          <a:spcPts val="0"/>
                        </a:spcAft>
                      </a:pPr>
                      <a:endParaRPr lang="en-US" sz="900" kern="1200" dirty="0">
                        <a:solidFill>
                          <a:schemeClr val="dk1"/>
                        </a:solidFill>
                        <a:effectLst/>
                        <a:latin typeface="Calibri"/>
                        <a:ea typeface="Times New Roman"/>
                        <a:cs typeface="Times New Roman"/>
                      </a:endParaRPr>
                    </a:p>
                  </a:txBody>
                  <a:tcPr marL="77900" marR="77900" marT="38950" marB="38950"/>
                </a:tc>
              </a:tr>
              <a:tr h="363533">
                <a:tc>
                  <a:txBody>
                    <a:bodyPr/>
                    <a:lstStyle/>
                    <a:p>
                      <a:pPr marL="0" marR="0">
                        <a:spcBef>
                          <a:spcPts val="0"/>
                        </a:spcBef>
                        <a:spcAft>
                          <a:spcPts val="0"/>
                        </a:spcAft>
                      </a:pPr>
                      <a:r>
                        <a:rPr lang="en-US" sz="900">
                          <a:effectLst/>
                        </a:rPr>
                        <a:t>Channel specific business logic required to drive a user interaction</a:t>
                      </a:r>
                      <a:endParaRPr lang="en-US" sz="900">
                        <a:effectLst/>
                        <a:latin typeface="Calibri"/>
                        <a:ea typeface="Times New Roman"/>
                        <a:cs typeface="Times New Roman"/>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err="1" smtClean="0">
                          <a:solidFill>
                            <a:schemeClr val="dk1"/>
                          </a:solidFill>
                          <a:effectLst/>
                          <a:latin typeface="Calibri"/>
                          <a:ea typeface="Times New Roman"/>
                          <a:cs typeface="Times New Roman"/>
                        </a:rPr>
                        <a:t>MicroApp</a:t>
                      </a:r>
                      <a:r>
                        <a:rPr lang="en-US" sz="900" kern="1200" dirty="0" smtClean="0">
                          <a:solidFill>
                            <a:schemeClr val="dk1"/>
                          </a:solidFill>
                          <a:effectLst/>
                          <a:latin typeface="Calibri"/>
                          <a:ea typeface="Times New Roman"/>
                          <a:cs typeface="Times New Roman"/>
                        </a:rPr>
                        <a:t> API</a:t>
                      </a:r>
                    </a:p>
                    <a:p>
                      <a:pPr marL="0" marR="0" algn="l" defTabSz="457200" rtl="0" eaLnBrk="1" latinLnBrk="0" hangingPunct="1">
                        <a:spcBef>
                          <a:spcPts val="0"/>
                        </a:spcBef>
                        <a:spcAft>
                          <a:spcPts val="0"/>
                        </a:spcAft>
                      </a:pP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err="1" smtClean="0">
                          <a:solidFill>
                            <a:schemeClr val="dk1"/>
                          </a:solidFill>
                          <a:effectLst/>
                          <a:latin typeface="Calibri"/>
                          <a:ea typeface="Times New Roman"/>
                          <a:cs typeface="Times New Roman"/>
                        </a:rPr>
                        <a:t>MicroApps</a:t>
                      </a:r>
                      <a:r>
                        <a:rPr lang="en-US" sz="900" kern="1200" dirty="0" smtClean="0">
                          <a:solidFill>
                            <a:schemeClr val="dk1"/>
                          </a:solidFill>
                          <a:effectLst/>
                          <a:latin typeface="Calibri"/>
                          <a:ea typeface="Times New Roman"/>
                          <a:cs typeface="Times New Roman"/>
                        </a:rPr>
                        <a:t> or Client as appropriate</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Consuming Application or Product Vertical Scrums</a:t>
                      </a: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CTO SA/EA</a:t>
                      </a:r>
                    </a:p>
                  </a:txBody>
                  <a:tcPr marL="77900" marR="77900" marT="38950" marB="38950"/>
                </a:tc>
              </a:tr>
              <a:tr h="506350">
                <a:tc>
                  <a:txBody>
                    <a:bodyPr/>
                    <a:lstStyle/>
                    <a:p>
                      <a:pPr marL="0" marR="0">
                        <a:spcBef>
                          <a:spcPts val="0"/>
                        </a:spcBef>
                        <a:spcAft>
                          <a:spcPts val="0"/>
                        </a:spcAft>
                      </a:pPr>
                      <a:r>
                        <a:rPr lang="en-US" sz="900">
                          <a:effectLst/>
                        </a:rPr>
                        <a:t>Components required to drive digital engagement, customer moments, real-time analytics and decisioning </a:t>
                      </a:r>
                      <a:endParaRPr lang="en-US" sz="900">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smtClean="0">
                          <a:solidFill>
                            <a:schemeClr val="dk1"/>
                          </a:solidFill>
                          <a:effectLst/>
                          <a:latin typeface="Calibri"/>
                          <a:ea typeface="Times New Roman"/>
                          <a:cs typeface="Times New Roman"/>
                        </a:rPr>
                        <a:t>Open API, </a:t>
                      </a:r>
                    </a:p>
                    <a:p>
                      <a:pPr marL="0" marR="0" algn="l" defTabSz="457200" rtl="0" eaLnBrk="1" latinLnBrk="0" hangingPunct="1">
                        <a:spcBef>
                          <a:spcPts val="0"/>
                        </a:spcBef>
                        <a:spcAft>
                          <a:spcPts val="0"/>
                        </a:spcAft>
                      </a:pPr>
                      <a:r>
                        <a:rPr lang="en-US" sz="900" kern="1200" dirty="0" smtClean="0">
                          <a:solidFill>
                            <a:schemeClr val="dk1"/>
                          </a:solidFill>
                          <a:effectLst/>
                          <a:latin typeface="Calibri"/>
                          <a:ea typeface="Times New Roman"/>
                          <a:cs typeface="Times New Roman"/>
                        </a:rPr>
                        <a:t>Private API</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smtClean="0">
                          <a:solidFill>
                            <a:schemeClr val="dk1"/>
                          </a:solidFill>
                          <a:effectLst/>
                          <a:latin typeface="Calibri"/>
                          <a:ea typeface="Times New Roman"/>
                          <a:cs typeface="Times New Roman"/>
                        </a:rPr>
                        <a:t>TIBCO API / Java API respectively</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smtClean="0">
                          <a:solidFill>
                            <a:schemeClr val="dk1"/>
                          </a:solidFill>
                          <a:effectLst/>
                          <a:latin typeface="Calibri"/>
                          <a:ea typeface="Times New Roman"/>
                          <a:cs typeface="Times New Roman"/>
                        </a:rPr>
                        <a:t>API Scrum Teams</a:t>
                      </a: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CTO API Governance</a:t>
                      </a:r>
                    </a:p>
                  </a:txBody>
                  <a:tcPr marL="77900" marR="77900" marT="38950" marB="38950"/>
                </a:tc>
              </a:tr>
              <a:tr h="363533">
                <a:tc>
                  <a:txBody>
                    <a:bodyPr/>
                    <a:lstStyle/>
                    <a:p>
                      <a:pPr marL="0" marR="0">
                        <a:spcBef>
                          <a:spcPts val="0"/>
                        </a:spcBef>
                        <a:spcAft>
                          <a:spcPts val="0"/>
                        </a:spcAft>
                      </a:pPr>
                      <a:r>
                        <a:rPr lang="en-US" sz="900">
                          <a:effectLst/>
                        </a:rPr>
                        <a:t>Business events involving product processors (two way)</a:t>
                      </a:r>
                      <a:endParaRPr lang="en-US" sz="900">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smtClean="0">
                          <a:solidFill>
                            <a:schemeClr val="dk1"/>
                          </a:solidFill>
                          <a:effectLst/>
                          <a:latin typeface="Calibri"/>
                          <a:ea typeface="Times New Roman"/>
                          <a:cs typeface="Times New Roman"/>
                        </a:rPr>
                        <a:t>Open API, </a:t>
                      </a:r>
                    </a:p>
                    <a:p>
                      <a:pPr marL="0" marR="0" algn="l" defTabSz="457200" rtl="0" eaLnBrk="1" latinLnBrk="0" hangingPunct="1">
                        <a:spcBef>
                          <a:spcPts val="0"/>
                        </a:spcBef>
                        <a:spcAft>
                          <a:spcPts val="0"/>
                        </a:spcAft>
                      </a:pPr>
                      <a:r>
                        <a:rPr lang="en-US" sz="900" kern="1200" dirty="0" smtClean="0">
                          <a:solidFill>
                            <a:schemeClr val="dk1"/>
                          </a:solidFill>
                          <a:effectLst/>
                          <a:latin typeface="Calibri"/>
                          <a:ea typeface="Times New Roman"/>
                          <a:cs typeface="Times New Roman"/>
                        </a:rPr>
                        <a:t>Private API</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smtClean="0">
                          <a:solidFill>
                            <a:schemeClr val="dk1"/>
                          </a:solidFill>
                          <a:effectLst/>
                          <a:latin typeface="Calibri"/>
                          <a:ea typeface="Times New Roman"/>
                          <a:cs typeface="Times New Roman"/>
                        </a:rPr>
                        <a:t>TIBCO API</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API Scrum Teams</a:t>
                      </a:r>
                    </a:p>
                    <a:p>
                      <a:pPr marL="0" marR="0" algn="l" defTabSz="457200" rtl="0" eaLnBrk="1" latinLnBrk="0" hangingPunct="1">
                        <a:spcBef>
                          <a:spcPts val="0"/>
                        </a:spcBef>
                        <a:spcAft>
                          <a:spcPts val="0"/>
                        </a:spcAft>
                      </a:pP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CTO API Governance</a:t>
                      </a:r>
                    </a:p>
                  </a:txBody>
                  <a:tcPr marL="77900" marR="77900" marT="38950" marB="38950"/>
                </a:tc>
              </a:tr>
              <a:tr h="220717">
                <a:tc>
                  <a:txBody>
                    <a:bodyPr/>
                    <a:lstStyle/>
                    <a:p>
                      <a:pPr marL="0" marR="0">
                        <a:spcBef>
                          <a:spcPts val="0"/>
                        </a:spcBef>
                        <a:spcAft>
                          <a:spcPts val="0"/>
                        </a:spcAft>
                      </a:pPr>
                      <a:r>
                        <a:rPr lang="en-US" sz="900">
                          <a:effectLst/>
                        </a:rPr>
                        <a:t>Localization</a:t>
                      </a:r>
                      <a:endParaRPr lang="en-US" sz="900">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err="1" smtClean="0">
                          <a:solidFill>
                            <a:schemeClr val="dk1"/>
                          </a:solidFill>
                          <a:effectLst/>
                          <a:latin typeface="Calibri"/>
                          <a:ea typeface="Times New Roman"/>
                          <a:cs typeface="Times New Roman"/>
                        </a:rPr>
                        <a:t>MicroApp</a:t>
                      </a:r>
                      <a:r>
                        <a:rPr lang="en-US" sz="900" kern="1200" dirty="0" smtClean="0">
                          <a:solidFill>
                            <a:schemeClr val="dk1"/>
                          </a:solidFill>
                          <a:effectLst/>
                          <a:latin typeface="Calibri"/>
                          <a:ea typeface="Times New Roman"/>
                          <a:cs typeface="Times New Roman"/>
                        </a:rPr>
                        <a:t> API, Open API, Private API</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err="1" smtClean="0">
                          <a:solidFill>
                            <a:schemeClr val="dk1"/>
                          </a:solidFill>
                          <a:effectLst/>
                          <a:latin typeface="Calibri"/>
                          <a:ea typeface="Times New Roman"/>
                          <a:cs typeface="Times New Roman"/>
                        </a:rPr>
                        <a:t>MicroApps</a:t>
                      </a:r>
                      <a:r>
                        <a:rPr lang="en-US" sz="900" kern="1200" dirty="0" smtClean="0">
                          <a:solidFill>
                            <a:schemeClr val="dk1"/>
                          </a:solidFill>
                          <a:effectLst/>
                          <a:latin typeface="Calibri"/>
                          <a:ea typeface="Times New Roman"/>
                          <a:cs typeface="Times New Roman"/>
                        </a:rPr>
                        <a:t> / TIBCO API / Java API as appropriate</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API Scrum Teams</a:t>
                      </a:r>
                      <a:r>
                        <a:rPr lang="en-US" sz="900" kern="1200" baseline="0" dirty="0" smtClean="0">
                          <a:solidFill>
                            <a:schemeClr val="dk1"/>
                          </a:solidFill>
                          <a:effectLst/>
                          <a:latin typeface="Calibri"/>
                          <a:ea typeface="Times New Roman"/>
                          <a:cs typeface="Times New Roman"/>
                        </a:rPr>
                        <a:t> or </a:t>
                      </a:r>
                      <a:r>
                        <a:rPr lang="en-US" sz="900" kern="1200" dirty="0" smtClean="0">
                          <a:solidFill>
                            <a:schemeClr val="dk1"/>
                          </a:solidFill>
                          <a:effectLst/>
                          <a:latin typeface="Calibri"/>
                          <a:ea typeface="Times New Roman"/>
                          <a:cs typeface="Times New Roman"/>
                        </a:rPr>
                        <a:t>Consuming Application /Product Vertical Scrums</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CTO SA/EA + CTO API Governance</a:t>
                      </a:r>
                    </a:p>
                    <a:p>
                      <a:pPr marL="0" marR="0" algn="l" defTabSz="457200" rtl="0" eaLnBrk="1" latinLnBrk="0" hangingPunct="1">
                        <a:spcBef>
                          <a:spcPts val="0"/>
                        </a:spcBef>
                        <a:spcAft>
                          <a:spcPts val="0"/>
                        </a:spcAft>
                      </a:pPr>
                      <a:endParaRPr lang="en-US" sz="900" kern="1200" dirty="0">
                        <a:solidFill>
                          <a:schemeClr val="dk1"/>
                        </a:solidFill>
                        <a:effectLst/>
                        <a:latin typeface="Calibri"/>
                        <a:ea typeface="Times New Roman"/>
                        <a:cs typeface="Times New Roman"/>
                      </a:endParaRPr>
                    </a:p>
                  </a:txBody>
                  <a:tcPr marL="77900" marR="77900" marT="38950" marB="38950"/>
                </a:tc>
              </a:tr>
              <a:tr h="363533">
                <a:tc>
                  <a:txBody>
                    <a:bodyPr/>
                    <a:lstStyle/>
                    <a:p>
                      <a:pPr marL="0" marR="0">
                        <a:spcBef>
                          <a:spcPts val="0"/>
                        </a:spcBef>
                        <a:spcAft>
                          <a:spcPts val="0"/>
                        </a:spcAft>
                      </a:pPr>
                      <a:r>
                        <a:rPr lang="en-US" sz="900">
                          <a:effectLst/>
                        </a:rPr>
                        <a:t>Events involving channels, user interactions</a:t>
                      </a:r>
                      <a:endParaRPr lang="en-US" sz="900">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err="1" smtClean="0">
                          <a:solidFill>
                            <a:schemeClr val="dk1"/>
                          </a:solidFill>
                          <a:effectLst/>
                          <a:latin typeface="Calibri"/>
                          <a:ea typeface="Times New Roman"/>
                          <a:cs typeface="Times New Roman"/>
                        </a:rPr>
                        <a:t>MicroApp</a:t>
                      </a:r>
                      <a:r>
                        <a:rPr lang="en-US" sz="900" kern="1200" baseline="0" dirty="0" smtClean="0">
                          <a:solidFill>
                            <a:schemeClr val="dk1"/>
                          </a:solidFill>
                          <a:effectLst/>
                          <a:latin typeface="Calibri"/>
                          <a:ea typeface="Times New Roman"/>
                          <a:cs typeface="Times New Roman"/>
                        </a:rPr>
                        <a:t> API</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err="1" smtClean="0">
                          <a:solidFill>
                            <a:schemeClr val="dk1"/>
                          </a:solidFill>
                          <a:effectLst/>
                          <a:latin typeface="Calibri"/>
                          <a:ea typeface="Times New Roman"/>
                          <a:cs typeface="Times New Roman"/>
                        </a:rPr>
                        <a:t>MicroApps</a:t>
                      </a:r>
                      <a:r>
                        <a:rPr lang="en-US" sz="900" kern="1200" dirty="0" smtClean="0">
                          <a:solidFill>
                            <a:schemeClr val="dk1"/>
                          </a:solidFill>
                          <a:effectLst/>
                          <a:latin typeface="Calibri"/>
                          <a:ea typeface="Times New Roman"/>
                          <a:cs typeface="Times New Roman"/>
                        </a:rPr>
                        <a:t> or Client as appropriate</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Consuming Application or Product Vertical Scrums</a:t>
                      </a: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CTO SA/EA</a:t>
                      </a:r>
                    </a:p>
                  </a:txBody>
                  <a:tcPr marL="77900" marR="77900" marT="38950" marB="38950"/>
                </a:tc>
              </a:tr>
              <a:tr h="506350">
                <a:tc>
                  <a:txBody>
                    <a:bodyPr/>
                    <a:lstStyle/>
                    <a:p>
                      <a:pPr marL="0" marR="0">
                        <a:spcBef>
                          <a:spcPts val="0"/>
                        </a:spcBef>
                        <a:spcAft>
                          <a:spcPts val="0"/>
                        </a:spcAft>
                      </a:pPr>
                      <a:r>
                        <a:rPr lang="en-US" sz="900" dirty="0">
                          <a:effectLst/>
                        </a:rPr>
                        <a:t>Data </a:t>
                      </a:r>
                      <a:r>
                        <a:rPr lang="en-US" sz="900" dirty="0" smtClean="0">
                          <a:effectLst/>
                        </a:rPr>
                        <a:t>Validation</a:t>
                      </a:r>
                      <a:endParaRPr lang="en-US" sz="900" dirty="0">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err="1" smtClean="0">
                          <a:solidFill>
                            <a:schemeClr val="dk1"/>
                          </a:solidFill>
                          <a:effectLst/>
                          <a:latin typeface="Calibri"/>
                          <a:ea typeface="Times New Roman"/>
                          <a:cs typeface="Times New Roman"/>
                        </a:rPr>
                        <a:t>MicroApp</a:t>
                      </a:r>
                      <a:r>
                        <a:rPr lang="en-US" sz="900" kern="1200" dirty="0" smtClean="0">
                          <a:solidFill>
                            <a:schemeClr val="dk1"/>
                          </a:solidFill>
                          <a:effectLst/>
                          <a:latin typeface="Calibri"/>
                          <a:ea typeface="Times New Roman"/>
                          <a:cs typeface="Times New Roman"/>
                        </a:rPr>
                        <a:t> API, Open API, Private API</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algn="l" defTabSz="457200" rtl="0" eaLnBrk="1" latinLnBrk="0" hangingPunct="1">
                        <a:spcBef>
                          <a:spcPts val="0"/>
                        </a:spcBef>
                        <a:spcAft>
                          <a:spcPts val="0"/>
                        </a:spcAft>
                      </a:pPr>
                      <a:r>
                        <a:rPr lang="en-US" sz="900" kern="1200" dirty="0" err="1" smtClean="0">
                          <a:solidFill>
                            <a:schemeClr val="dk1"/>
                          </a:solidFill>
                          <a:effectLst/>
                          <a:latin typeface="Calibri"/>
                          <a:ea typeface="Times New Roman"/>
                          <a:cs typeface="Times New Roman"/>
                        </a:rPr>
                        <a:t>MicroApps</a:t>
                      </a:r>
                      <a:r>
                        <a:rPr lang="en-US" sz="900" kern="1200" dirty="0" smtClean="0">
                          <a:solidFill>
                            <a:schemeClr val="dk1"/>
                          </a:solidFill>
                          <a:effectLst/>
                          <a:latin typeface="Calibri"/>
                          <a:ea typeface="Times New Roman"/>
                          <a:cs typeface="Times New Roman"/>
                        </a:rPr>
                        <a:t> / TIBCO API / Java API as appropriate</a:t>
                      </a:r>
                      <a:endParaRPr lang="en-US" sz="900" kern="1200" dirty="0">
                        <a:solidFill>
                          <a:schemeClr val="dk1"/>
                        </a:solidFill>
                        <a:effectLst/>
                        <a:latin typeface="Calibri"/>
                        <a:ea typeface="Times New Roman"/>
                        <a:cs typeface="Times New Roman"/>
                      </a:endParaRPr>
                    </a:p>
                  </a:txBody>
                  <a:tcPr marL="77900" marR="77900" marT="38950" marB="3895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effectLst/>
                          <a:latin typeface="Calibri"/>
                          <a:ea typeface="Times New Roman"/>
                          <a:cs typeface="Times New Roman"/>
                        </a:rPr>
                        <a:t>API Scrum Teams</a:t>
                      </a:r>
                      <a:r>
                        <a:rPr lang="en-US" sz="900" kern="1200" baseline="0" dirty="0" smtClean="0">
                          <a:solidFill>
                            <a:schemeClr val="dk1"/>
                          </a:solidFill>
                          <a:effectLst/>
                          <a:latin typeface="Calibri"/>
                          <a:ea typeface="Times New Roman"/>
                          <a:cs typeface="Times New Roman"/>
                        </a:rPr>
                        <a:t> or </a:t>
                      </a:r>
                      <a:r>
                        <a:rPr lang="en-US" sz="900" kern="1200" dirty="0" smtClean="0">
                          <a:solidFill>
                            <a:schemeClr val="dk1"/>
                          </a:solidFill>
                          <a:effectLst/>
                          <a:latin typeface="Calibri"/>
                          <a:ea typeface="Times New Roman"/>
                          <a:cs typeface="Times New Roman"/>
                        </a:rPr>
                        <a:t>Consuming Application /Product Vertical Scrums</a:t>
                      </a:r>
                    </a:p>
                  </a:txBody>
                  <a:tcPr marL="77900" marR="77900" marT="38950" marB="38950"/>
                </a:tc>
                <a:tc>
                  <a:txBody>
                    <a:bodyPr/>
                    <a:lstStyle/>
                    <a:p>
                      <a:pPr marL="0" marR="0" algn="l" defTabSz="457200" rtl="0" eaLnBrk="1" latinLnBrk="0" hangingPunct="1">
                        <a:spcBef>
                          <a:spcPts val="0"/>
                        </a:spcBef>
                        <a:spcAft>
                          <a:spcPts val="0"/>
                        </a:spcAft>
                      </a:pPr>
                      <a:r>
                        <a:rPr lang="en-US" sz="900" kern="1200" dirty="0" smtClean="0">
                          <a:solidFill>
                            <a:schemeClr val="dk1"/>
                          </a:solidFill>
                          <a:effectLst/>
                          <a:latin typeface="Calibri"/>
                          <a:ea typeface="Times New Roman"/>
                          <a:cs typeface="Times New Roman"/>
                        </a:rPr>
                        <a:t>CTO SA/EA + CTO API Governance</a:t>
                      </a:r>
                      <a:endParaRPr lang="en-US" sz="900" kern="1200" dirty="0">
                        <a:solidFill>
                          <a:schemeClr val="dk1"/>
                        </a:solidFill>
                        <a:effectLst/>
                        <a:latin typeface="Calibri"/>
                        <a:ea typeface="Times New Roman"/>
                        <a:cs typeface="Times New Roman"/>
                      </a:endParaRPr>
                    </a:p>
                  </a:txBody>
                  <a:tcPr marL="77900" marR="77900" marT="38950" marB="38950"/>
                </a:tc>
              </a:tr>
            </a:tbl>
          </a:graphicData>
        </a:graphic>
      </p:graphicFrame>
    </p:spTree>
    <p:extLst>
      <p:ext uri="{BB962C8B-B14F-4D97-AF65-F5344CB8AC3E}">
        <p14:creationId xmlns:p14="http://schemas.microsoft.com/office/powerpoint/2010/main" val="1068434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smtClean="0"/>
              <a:t>Public Access Token issued for Pre-login API Access</a:t>
            </a:r>
            <a:endParaRPr lang="en-US" sz="2400" dirty="0"/>
          </a:p>
        </p:txBody>
      </p:sp>
      <p:sp>
        <p:nvSpPr>
          <p:cNvPr id="3" name="Content Placeholder 2"/>
          <p:cNvSpPr>
            <a:spLocks noGrp="1"/>
          </p:cNvSpPr>
          <p:nvPr>
            <p:ph sz="half" idx="1"/>
          </p:nvPr>
        </p:nvSpPr>
        <p:spPr/>
        <p:txBody>
          <a:bodyPr/>
          <a:lstStyle/>
          <a:p>
            <a:endParaRPr lang="en-US" dirty="0" smtClean="0"/>
          </a:p>
          <a:p>
            <a:endParaRPr lang="en-US" dirty="0"/>
          </a:p>
        </p:txBody>
      </p:sp>
      <p:sp>
        <p:nvSpPr>
          <p:cNvPr id="6" name="Content Placeholder 5"/>
          <p:cNvSpPr>
            <a:spLocks noGrp="1"/>
          </p:cNvSpPr>
          <p:nvPr>
            <p:ph sz="half" idx="2"/>
          </p:nvPr>
        </p:nvSpPr>
        <p:spPr>
          <a:xfrm>
            <a:off x="5429250" y="739073"/>
            <a:ext cx="3257550" cy="5372557"/>
          </a:xfrm>
        </p:spPr>
        <p:txBody>
          <a:bodyPr/>
          <a:lstStyle/>
          <a:p>
            <a:pPr marL="0" indent="0">
              <a:buNone/>
            </a:pPr>
            <a:r>
              <a:rPr lang="en-US" sz="1600" b="1" dirty="0" smtClean="0"/>
              <a:t>Public Access tokens </a:t>
            </a:r>
            <a:r>
              <a:rPr lang="en-US" sz="1600" dirty="0" smtClean="0"/>
              <a:t>to be issued for accessing non-secure APIs</a:t>
            </a:r>
          </a:p>
          <a:p>
            <a:r>
              <a:rPr lang="en-US" sz="1600" dirty="0" smtClean="0"/>
              <a:t>Implemented as 2-legged OAuth using client-credential grant type</a:t>
            </a:r>
          </a:p>
          <a:p>
            <a:r>
              <a:rPr lang="en-US" sz="1600" dirty="0" smtClean="0"/>
              <a:t>API </a:t>
            </a:r>
            <a:r>
              <a:rPr lang="en-US" sz="1600" dirty="0"/>
              <a:t>Gateway to </a:t>
            </a:r>
            <a:r>
              <a:rPr lang="en-US" sz="1600" dirty="0" smtClean="0"/>
              <a:t>translate </a:t>
            </a:r>
            <a:r>
              <a:rPr lang="en-US" sz="1600" dirty="0"/>
              <a:t>ClientID to </a:t>
            </a:r>
            <a:r>
              <a:rPr lang="en-US" sz="1600" dirty="0" smtClean="0"/>
              <a:t>business code and country </a:t>
            </a:r>
            <a:r>
              <a:rPr lang="en-US" sz="1600" dirty="0"/>
              <a:t>code </a:t>
            </a:r>
            <a:r>
              <a:rPr lang="en-US" sz="1600" dirty="0" smtClean="0"/>
              <a:t>if no OAuth token is passed by client</a:t>
            </a:r>
            <a:endParaRPr lang="en-US" sz="1600" dirty="0"/>
          </a:p>
          <a:p>
            <a:r>
              <a:rPr lang="en-US" sz="1600" dirty="0" smtClean="0"/>
              <a:t>API Gateway to extract </a:t>
            </a:r>
            <a:r>
              <a:rPr lang="en-US" sz="1600" dirty="0"/>
              <a:t>business code, country code,  session id and scope </a:t>
            </a:r>
            <a:r>
              <a:rPr lang="en-US" sz="1600" dirty="0" smtClean="0"/>
              <a:t>when the OAuth token is passed by client</a:t>
            </a:r>
          </a:p>
          <a:p>
            <a:r>
              <a:rPr lang="en-US" sz="1600" dirty="0"/>
              <a:t>Token has a </a:t>
            </a:r>
            <a:r>
              <a:rPr lang="en-US" sz="1600" dirty="0" smtClean="0"/>
              <a:t>default expiry </a:t>
            </a:r>
            <a:r>
              <a:rPr lang="en-US" sz="1600" dirty="0"/>
              <a:t>time of </a:t>
            </a:r>
            <a:r>
              <a:rPr lang="en-US" sz="1600" dirty="0" smtClean="0"/>
              <a:t>30mins. Can be configured with longer expiry time based on market needs or IS requirements</a:t>
            </a:r>
            <a:endParaRPr lang="en-US" sz="1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91" y="739073"/>
            <a:ext cx="4657425" cy="579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970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OAuth Token Generation during Login</a:t>
            </a:r>
            <a:endParaRPr lang="en-US" dirty="0"/>
          </a:p>
        </p:txBody>
      </p:sp>
      <p:sp>
        <p:nvSpPr>
          <p:cNvPr id="3" name="Content Placeholder 2"/>
          <p:cNvSpPr>
            <a:spLocks noGrp="1"/>
          </p:cNvSpPr>
          <p:nvPr>
            <p:ph idx="4294967295"/>
          </p:nvPr>
        </p:nvSpPr>
        <p:spPr>
          <a:xfrm>
            <a:off x="0" y="965200"/>
            <a:ext cx="8229600" cy="4754563"/>
          </a:xfrm>
          <a:prstGeom prst="rect">
            <a:avLst/>
          </a:prstGeom>
        </p:spPr>
        <p:txBody>
          <a:bodyPr/>
          <a:lstStyle/>
          <a:p>
            <a:endParaRPr lang="en-US" dirty="0" smtClean="0"/>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61" y="727113"/>
            <a:ext cx="5578255" cy="413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5"/>
          <p:cNvSpPr txBox="1">
            <a:spLocks/>
          </p:cNvSpPr>
          <p:nvPr/>
        </p:nvSpPr>
        <p:spPr>
          <a:xfrm>
            <a:off x="5905500" y="914400"/>
            <a:ext cx="3086100" cy="5485907"/>
          </a:xfrm>
          <a:prstGeom prst="rect">
            <a:avLst/>
          </a:prstGeom>
        </p:spPr>
        <p:txBody>
          <a:bodyPr/>
          <a:lstStyle>
            <a:lvl1pPr marL="236538" indent="-236538" algn="l" rtl="0" eaLnBrk="0" fontAlgn="base" hangingPunct="0">
              <a:spcBef>
                <a:spcPct val="20000"/>
              </a:spcBef>
              <a:spcAft>
                <a:spcPct val="0"/>
              </a:spcAft>
              <a:buClr>
                <a:srgbClr val="0E3070"/>
              </a:buClr>
              <a:buChar char="•"/>
              <a:defRPr sz="2000">
                <a:solidFill>
                  <a:srgbClr val="0E3070"/>
                </a:solidFill>
                <a:latin typeface="+mn-lt"/>
                <a:ea typeface="+mn-ea"/>
                <a:cs typeface="+mn-cs"/>
              </a:defRPr>
            </a:lvl1pPr>
            <a:lvl2pPr marL="587375" indent="-236538" algn="l" rtl="0" eaLnBrk="0" fontAlgn="base" hangingPunct="0">
              <a:spcBef>
                <a:spcPct val="20000"/>
              </a:spcBef>
              <a:spcAft>
                <a:spcPct val="0"/>
              </a:spcAft>
              <a:buClr>
                <a:srgbClr val="0E3070"/>
              </a:buClr>
              <a:buFont typeface="Arial" charset="0"/>
              <a:buChar char="–"/>
              <a:defRPr>
                <a:solidFill>
                  <a:srgbClr val="0E3070"/>
                </a:solidFill>
                <a:latin typeface="+mn-lt"/>
                <a:cs typeface="+mn-cs"/>
              </a:defRPr>
            </a:lvl2pPr>
            <a:lvl3pPr marL="930275" indent="-228600" algn="l" rtl="0" eaLnBrk="0" fontAlgn="base" hangingPunct="0">
              <a:spcBef>
                <a:spcPct val="20000"/>
              </a:spcBef>
              <a:spcAft>
                <a:spcPct val="0"/>
              </a:spcAft>
              <a:buClr>
                <a:srgbClr val="0E3070"/>
              </a:buClr>
              <a:buChar char="•"/>
              <a:defRPr sz="1600">
                <a:solidFill>
                  <a:srgbClr val="0E3070"/>
                </a:solidFill>
                <a:latin typeface="+mn-lt"/>
                <a:cs typeface="+mn-cs"/>
              </a:defRPr>
            </a:lvl3pPr>
            <a:lvl4pPr marL="1273175" indent="-228600" algn="l" rtl="0" eaLnBrk="0" fontAlgn="base" hangingPunct="0">
              <a:spcBef>
                <a:spcPct val="20000"/>
              </a:spcBef>
              <a:spcAft>
                <a:spcPct val="0"/>
              </a:spcAft>
              <a:buClr>
                <a:srgbClr val="0E3070"/>
              </a:buClr>
              <a:buFont typeface="Arial" charset="0"/>
              <a:buChar char="–"/>
              <a:defRPr sz="1400">
                <a:solidFill>
                  <a:srgbClr val="0E3070"/>
                </a:solidFill>
                <a:latin typeface="+mn-lt"/>
                <a:cs typeface="+mn-cs"/>
              </a:defRPr>
            </a:lvl4pPr>
            <a:lvl5pPr marL="1616075" indent="-228600" algn="l" rtl="0" eaLnBrk="0" fontAlgn="base" hangingPunct="0">
              <a:spcBef>
                <a:spcPct val="20000"/>
              </a:spcBef>
              <a:spcAft>
                <a:spcPct val="0"/>
              </a:spcAft>
              <a:buClr>
                <a:srgbClr val="0E3070"/>
              </a:buClr>
              <a:buFont typeface="Arial" charset="0"/>
              <a:buChar char="»"/>
              <a:defRPr sz="1200">
                <a:solidFill>
                  <a:srgbClr val="0E3070"/>
                </a:solidFill>
                <a:latin typeface="+mn-lt"/>
                <a:cs typeface="+mn-cs"/>
              </a:defRPr>
            </a:lvl5pPr>
            <a:lvl6pPr marL="20732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6pPr>
            <a:lvl7pPr marL="25304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7pPr>
            <a:lvl8pPr marL="29876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8pPr>
            <a:lvl9pPr marL="34448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9pPr>
          </a:lstStyle>
          <a:p>
            <a:pPr marL="0" indent="0">
              <a:buFontTx/>
              <a:buNone/>
            </a:pPr>
            <a:r>
              <a:rPr lang="en-US" sz="1200" b="1" kern="0" dirty="0" smtClean="0"/>
              <a:t>OAuth token </a:t>
            </a:r>
            <a:r>
              <a:rPr lang="en-US" sz="1200" kern="0" dirty="0" smtClean="0"/>
              <a:t>to be issued after a successful sign-on to access secure APIs</a:t>
            </a:r>
          </a:p>
          <a:p>
            <a:r>
              <a:rPr lang="en-US" sz="1200" dirty="0" smtClean="0"/>
              <a:t>Implemented as 2-legged </a:t>
            </a:r>
            <a:r>
              <a:rPr lang="en-US" sz="1200" dirty="0"/>
              <a:t>OAuth using </a:t>
            </a:r>
            <a:r>
              <a:rPr lang="en-US" sz="1200" dirty="0" smtClean="0"/>
              <a:t>resource-owner </a:t>
            </a:r>
            <a:r>
              <a:rPr lang="en-US" sz="1200" dirty="0"/>
              <a:t>grant </a:t>
            </a:r>
            <a:r>
              <a:rPr lang="en-US" sz="1200" dirty="0" smtClean="0"/>
              <a:t>type for </a:t>
            </a:r>
            <a:r>
              <a:rPr lang="en-US" sz="1200" dirty="0" err="1" smtClean="0"/>
              <a:t>cti</a:t>
            </a:r>
            <a:r>
              <a:rPr lang="en-US" sz="1200" dirty="0" smtClean="0"/>
              <a:t> apps</a:t>
            </a:r>
          </a:p>
          <a:p>
            <a:r>
              <a:rPr lang="en-US" sz="1200" dirty="0"/>
              <a:t>Implemented as </a:t>
            </a:r>
            <a:r>
              <a:rPr lang="en-US" sz="1200" dirty="0" smtClean="0"/>
              <a:t>3-legged </a:t>
            </a:r>
            <a:r>
              <a:rPr lang="en-US" sz="1200" dirty="0"/>
              <a:t>OAuth using resource-owner grant type for </a:t>
            </a:r>
            <a:r>
              <a:rPr lang="en-US" sz="1200" dirty="0" smtClean="0"/>
              <a:t>third party apps</a:t>
            </a:r>
          </a:p>
          <a:p>
            <a:r>
              <a:rPr lang="en-US" sz="1200" dirty="0" smtClean="0"/>
              <a:t>API </a:t>
            </a:r>
            <a:r>
              <a:rPr lang="en-US" sz="1200" dirty="0"/>
              <a:t>Gateway to translate </a:t>
            </a:r>
            <a:r>
              <a:rPr lang="en-US" sz="1200" dirty="0" smtClean="0"/>
              <a:t>ClientID </a:t>
            </a:r>
            <a:r>
              <a:rPr lang="en-US" sz="1200" dirty="0"/>
              <a:t>to business code and country code if no OAuth token is passed by client</a:t>
            </a:r>
            <a:endParaRPr lang="en-US" sz="1200" kern="0" dirty="0" smtClean="0"/>
          </a:p>
          <a:p>
            <a:r>
              <a:rPr lang="en-US" sz="1200" kern="0" dirty="0" smtClean="0"/>
              <a:t>Generated Token to include business code, country code, session id, scope (customer role) and device id</a:t>
            </a:r>
          </a:p>
          <a:p>
            <a:r>
              <a:rPr lang="en-US" sz="1200" kern="0" dirty="0" smtClean="0"/>
              <a:t>Device id extracted from OAuth token is validated against the value sent in header for all subsequent requests</a:t>
            </a:r>
          </a:p>
          <a:p>
            <a:r>
              <a:rPr lang="en-US" sz="1200" kern="0" dirty="0"/>
              <a:t>API Gateway to extract business code, country code,  session id and scope when the </a:t>
            </a:r>
            <a:r>
              <a:rPr lang="en-US" sz="1200" dirty="0"/>
              <a:t>OAuth </a:t>
            </a:r>
            <a:r>
              <a:rPr lang="en-US" sz="1200" kern="0" dirty="0"/>
              <a:t>token is passed by client</a:t>
            </a:r>
          </a:p>
          <a:p>
            <a:r>
              <a:rPr lang="en-US" sz="1200" dirty="0"/>
              <a:t>Can be configured with longer expiry time based on market needs or IS requirements</a:t>
            </a:r>
          </a:p>
        </p:txBody>
      </p:sp>
    </p:spTree>
    <p:extLst>
      <p:ext uri="{BB962C8B-B14F-4D97-AF65-F5344CB8AC3E}">
        <p14:creationId xmlns:p14="http://schemas.microsoft.com/office/powerpoint/2010/main" val="816386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chor="t">
            <a:noAutofit/>
          </a:bodyPr>
          <a:lstStyle/>
          <a:p>
            <a:r>
              <a:rPr lang="en-US" sz="1600" dirty="0" smtClean="0"/>
              <a:t>What is NextGen?</a:t>
            </a:r>
            <a:endParaRPr lang="en-US" sz="1600" dirty="0"/>
          </a:p>
        </p:txBody>
      </p:sp>
      <p:sp>
        <p:nvSpPr>
          <p:cNvPr id="5" name="Cloud Callout 4"/>
          <p:cNvSpPr/>
          <p:nvPr/>
        </p:nvSpPr>
        <p:spPr bwMode="auto">
          <a:xfrm>
            <a:off x="532263" y="1555856"/>
            <a:ext cx="3002507" cy="600501"/>
          </a:xfrm>
          <a:prstGeom prst="cloudCallout">
            <a:avLst/>
          </a:prstGeom>
          <a:solidFill>
            <a:schemeClr val="accent3">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sz="1200" dirty="0">
                <a:solidFill>
                  <a:srgbClr val="000000"/>
                </a:solidFill>
                <a:latin typeface="Arial" charset="0"/>
                <a:ea typeface="Geneva" charset="0"/>
              </a:rPr>
              <a:t>API and External App Integration </a:t>
            </a:r>
          </a:p>
          <a:p>
            <a:pPr algn="ctr"/>
            <a:r>
              <a:rPr lang="en-US" sz="1200" dirty="0">
                <a:solidFill>
                  <a:srgbClr val="000000"/>
                </a:solidFill>
                <a:latin typeface="Arial" charset="0"/>
                <a:ea typeface="Geneva" charset="0"/>
              </a:rPr>
              <a:t>is </a:t>
            </a:r>
            <a:r>
              <a:rPr lang="en-US" sz="1200" dirty="0" smtClean="0">
                <a:solidFill>
                  <a:srgbClr val="000000"/>
                </a:solidFill>
                <a:latin typeface="Arial" charset="0"/>
                <a:ea typeface="Geneva" charset="0"/>
              </a:rPr>
              <a:t>NextGen</a:t>
            </a:r>
            <a:endParaRPr lang="en-US" sz="1200" dirty="0">
              <a:solidFill>
                <a:srgbClr val="000000"/>
              </a:solidFill>
              <a:latin typeface="Arial" charset="0"/>
              <a:ea typeface="Geneva" charset="0"/>
            </a:endParaRPr>
          </a:p>
        </p:txBody>
      </p:sp>
      <p:sp>
        <p:nvSpPr>
          <p:cNvPr id="7" name="Cloud Callout 6"/>
          <p:cNvSpPr/>
          <p:nvPr/>
        </p:nvSpPr>
        <p:spPr bwMode="auto">
          <a:xfrm>
            <a:off x="4738048" y="1555855"/>
            <a:ext cx="3320102" cy="600501"/>
          </a:xfrm>
          <a:prstGeom prst="cloudCallout">
            <a:avLst/>
          </a:prstGeom>
          <a:solidFill>
            <a:schemeClr val="accent3">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Arial" charset="0"/>
                <a:ea typeface="Geneva" charset="0"/>
              </a:rPr>
              <a:t>Infra in VM’s or Cloud </a:t>
            </a:r>
            <a:r>
              <a:rPr kumimoji="0" lang="en-US" sz="1200" b="0" i="0" u="none" strike="noStrike" cap="none" normalizeH="0" baseline="0" dirty="0" smtClean="0">
                <a:ln>
                  <a:noFill/>
                </a:ln>
                <a:solidFill>
                  <a:srgbClr val="000000"/>
                </a:solidFill>
                <a:effectLst/>
                <a:latin typeface="Arial" charset="0"/>
                <a:ea typeface="Geneva" charset="0"/>
              </a:rPr>
              <a:t>is NextGen</a:t>
            </a:r>
            <a:endParaRPr kumimoji="0" lang="en-US" sz="1200" b="0" i="0" u="none" strike="noStrike" cap="none" normalizeH="0" baseline="0" dirty="0">
              <a:ln>
                <a:noFill/>
              </a:ln>
              <a:solidFill>
                <a:srgbClr val="000000"/>
              </a:solidFill>
              <a:effectLst/>
              <a:latin typeface="Arial" charset="0"/>
              <a:ea typeface="Geneva" charset="0"/>
            </a:endParaRPr>
          </a:p>
        </p:txBody>
      </p:sp>
      <p:sp>
        <p:nvSpPr>
          <p:cNvPr id="8" name="Cloud Callout 7"/>
          <p:cNvSpPr/>
          <p:nvPr/>
        </p:nvSpPr>
        <p:spPr bwMode="auto">
          <a:xfrm>
            <a:off x="532262" y="2609009"/>
            <a:ext cx="3248168" cy="761999"/>
          </a:xfrm>
          <a:prstGeom prst="cloudCallout">
            <a:avLst/>
          </a:prstGeom>
          <a:solidFill>
            <a:schemeClr val="accent3">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Geneva" charset="0"/>
              </a:rPr>
              <a:t>ESB will be sunset with NextGen</a:t>
            </a:r>
            <a:endParaRPr kumimoji="0" lang="en-US" sz="1200" b="0" i="0" u="none" strike="noStrike" cap="none" normalizeH="0" baseline="0" dirty="0">
              <a:ln>
                <a:noFill/>
              </a:ln>
              <a:solidFill>
                <a:srgbClr val="000000"/>
              </a:solidFill>
              <a:effectLst/>
              <a:latin typeface="Arial" charset="0"/>
              <a:ea typeface="Geneva" charset="0"/>
            </a:endParaRPr>
          </a:p>
        </p:txBody>
      </p:sp>
      <p:sp>
        <p:nvSpPr>
          <p:cNvPr id="9" name="Cloud Callout 8"/>
          <p:cNvSpPr/>
          <p:nvPr/>
        </p:nvSpPr>
        <p:spPr bwMode="auto">
          <a:xfrm>
            <a:off x="4738048" y="2609008"/>
            <a:ext cx="3248168" cy="761999"/>
          </a:xfrm>
          <a:prstGeom prst="cloudCallout">
            <a:avLst/>
          </a:prstGeom>
          <a:solidFill>
            <a:schemeClr val="accent3">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sz="1200" dirty="0">
                <a:solidFill>
                  <a:srgbClr val="000000"/>
                </a:solidFill>
                <a:latin typeface="Arial" charset="0"/>
                <a:ea typeface="Geneva" charset="0"/>
              </a:rPr>
              <a:t>Moving to Open </a:t>
            </a:r>
            <a:r>
              <a:rPr lang="en-US" sz="1200" dirty="0" smtClean="0">
                <a:solidFill>
                  <a:srgbClr val="000000"/>
                </a:solidFill>
                <a:latin typeface="Arial" charset="0"/>
                <a:ea typeface="Geneva" charset="0"/>
              </a:rPr>
              <a:t>Source Container </a:t>
            </a:r>
          </a:p>
          <a:p>
            <a:pPr algn="ctr"/>
            <a:r>
              <a:rPr lang="en-US" sz="1200" dirty="0" smtClean="0">
                <a:solidFill>
                  <a:srgbClr val="000000"/>
                </a:solidFill>
                <a:latin typeface="Arial" charset="0"/>
                <a:ea typeface="Geneva" charset="0"/>
              </a:rPr>
              <a:t>is NextGen (like </a:t>
            </a:r>
            <a:r>
              <a:rPr lang="en-US" sz="1200" dirty="0">
                <a:solidFill>
                  <a:srgbClr val="000000"/>
                </a:solidFill>
                <a:latin typeface="Arial" charset="0"/>
                <a:ea typeface="Geneva" charset="0"/>
              </a:rPr>
              <a:t>Tomcat</a:t>
            </a:r>
            <a:r>
              <a:rPr lang="en-US" sz="1200" dirty="0" smtClean="0">
                <a:solidFill>
                  <a:srgbClr val="000000"/>
                </a:solidFill>
                <a:latin typeface="Arial" charset="0"/>
                <a:ea typeface="Geneva" charset="0"/>
              </a:rPr>
              <a:t>)</a:t>
            </a:r>
            <a:endParaRPr lang="en-US" sz="1200" dirty="0">
              <a:solidFill>
                <a:srgbClr val="000000"/>
              </a:solidFill>
              <a:latin typeface="Arial" charset="0"/>
              <a:ea typeface="Geneva" charset="0"/>
            </a:endParaRPr>
          </a:p>
        </p:txBody>
      </p:sp>
      <p:sp>
        <p:nvSpPr>
          <p:cNvPr id="10" name="Cloud Callout 9"/>
          <p:cNvSpPr/>
          <p:nvPr/>
        </p:nvSpPr>
        <p:spPr bwMode="auto">
          <a:xfrm>
            <a:off x="532263" y="3839582"/>
            <a:ext cx="3248168" cy="761999"/>
          </a:xfrm>
          <a:prstGeom prst="cloudCallout">
            <a:avLst/>
          </a:prstGeom>
          <a:solidFill>
            <a:schemeClr val="accent3">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Geneva" charset="0"/>
              </a:rPr>
              <a:t>Upgrading to New</a:t>
            </a:r>
            <a:r>
              <a:rPr kumimoji="0" lang="en-US" sz="1200" b="0" i="0" u="none" strike="noStrike" cap="none" normalizeH="0" dirty="0" smtClean="0">
                <a:ln>
                  <a:noFill/>
                </a:ln>
                <a:solidFill>
                  <a:srgbClr val="000000"/>
                </a:solidFill>
                <a:effectLst/>
                <a:latin typeface="Arial" charset="0"/>
                <a:ea typeface="Geneva" charset="0"/>
              </a:rPr>
              <a:t> Framework is </a:t>
            </a:r>
            <a:r>
              <a:rPr kumimoji="0" lang="en-US" sz="1200" b="0" i="0" u="none" strike="noStrike" cap="none" normalizeH="0" dirty="0" err="1" smtClean="0">
                <a:ln>
                  <a:noFill/>
                </a:ln>
                <a:solidFill>
                  <a:srgbClr val="000000"/>
                </a:solidFill>
                <a:effectLst/>
                <a:latin typeface="Arial" charset="0"/>
                <a:ea typeface="Geneva" charset="0"/>
              </a:rPr>
              <a:t>NextGen</a:t>
            </a:r>
            <a:endParaRPr kumimoji="0" lang="en-US" sz="1200" b="0" i="0" u="none" strike="noStrike" cap="none" normalizeH="0" baseline="0" dirty="0">
              <a:ln>
                <a:noFill/>
              </a:ln>
              <a:solidFill>
                <a:srgbClr val="000000"/>
              </a:solidFill>
              <a:effectLst/>
              <a:latin typeface="Arial" charset="0"/>
              <a:ea typeface="Geneva" charset="0"/>
            </a:endParaRPr>
          </a:p>
        </p:txBody>
      </p:sp>
      <p:sp>
        <p:nvSpPr>
          <p:cNvPr id="11" name="Cloud Callout 10"/>
          <p:cNvSpPr/>
          <p:nvPr/>
        </p:nvSpPr>
        <p:spPr bwMode="auto">
          <a:xfrm>
            <a:off x="4738048" y="3839581"/>
            <a:ext cx="3248168" cy="761999"/>
          </a:xfrm>
          <a:prstGeom prst="cloudCallout">
            <a:avLst/>
          </a:prstGeom>
          <a:solidFill>
            <a:schemeClr val="accent3">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Geneva" charset="0"/>
              </a:rPr>
              <a:t>Apps in Cloud are Micro Services</a:t>
            </a:r>
            <a:endParaRPr kumimoji="0" lang="en-US" sz="1200" b="0" i="0" u="none" strike="noStrike" cap="none" normalizeH="0" baseline="0" dirty="0">
              <a:ln>
                <a:noFill/>
              </a:ln>
              <a:solidFill>
                <a:srgbClr val="000000"/>
              </a:solidFill>
              <a:effectLst/>
              <a:latin typeface="Arial" charset="0"/>
              <a:ea typeface="Geneva" charset="0"/>
            </a:endParaRPr>
          </a:p>
        </p:txBody>
      </p:sp>
      <p:sp>
        <p:nvSpPr>
          <p:cNvPr id="12" name="Cloud Callout 11"/>
          <p:cNvSpPr/>
          <p:nvPr/>
        </p:nvSpPr>
        <p:spPr bwMode="auto">
          <a:xfrm>
            <a:off x="4726676" y="4974620"/>
            <a:ext cx="3248168" cy="761999"/>
          </a:xfrm>
          <a:prstGeom prst="cloudCallout">
            <a:avLst/>
          </a:prstGeom>
          <a:solidFill>
            <a:schemeClr val="accent3">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Arial" charset="0"/>
                <a:ea typeface="Geneva" charset="0"/>
              </a:rPr>
              <a:t>BigData</a:t>
            </a:r>
            <a:r>
              <a:rPr kumimoji="0" lang="en-US" sz="1200" b="0" i="0" u="none" strike="noStrike" cap="none" normalizeH="0" baseline="0" dirty="0" smtClean="0">
                <a:ln>
                  <a:noFill/>
                </a:ln>
                <a:solidFill>
                  <a:srgbClr val="000000"/>
                </a:solidFill>
                <a:effectLst/>
                <a:latin typeface="Arial" charset="0"/>
                <a:ea typeface="Geneva" charset="0"/>
              </a:rPr>
              <a:t> is NextGen</a:t>
            </a:r>
            <a:endParaRPr kumimoji="0" lang="en-US" sz="1200" b="0" i="0" u="none" strike="noStrike" cap="none" normalizeH="0" baseline="0" dirty="0">
              <a:ln>
                <a:noFill/>
              </a:ln>
              <a:solidFill>
                <a:srgbClr val="000000"/>
              </a:solidFill>
              <a:effectLst/>
              <a:latin typeface="Arial" charset="0"/>
              <a:ea typeface="Geneva" charset="0"/>
            </a:endParaRPr>
          </a:p>
        </p:txBody>
      </p:sp>
      <p:sp>
        <p:nvSpPr>
          <p:cNvPr id="13" name="Cloud Callout 12"/>
          <p:cNvSpPr/>
          <p:nvPr/>
        </p:nvSpPr>
        <p:spPr bwMode="auto">
          <a:xfrm>
            <a:off x="532262" y="4974620"/>
            <a:ext cx="3248168" cy="761999"/>
          </a:xfrm>
          <a:prstGeom prst="cloudCallout">
            <a:avLst/>
          </a:prstGeom>
          <a:solidFill>
            <a:schemeClr val="accent3">
              <a:lumMod val="95000"/>
            </a:schemeClr>
          </a:solidFill>
          <a:ln w="1270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Geneva" charset="0"/>
              </a:rPr>
              <a:t>Mainframe</a:t>
            </a:r>
            <a:r>
              <a:rPr kumimoji="0" lang="en-US" sz="1200" b="0" i="0" u="none" strike="noStrike" cap="none" normalizeH="0" dirty="0" smtClean="0">
                <a:ln>
                  <a:noFill/>
                </a:ln>
                <a:solidFill>
                  <a:srgbClr val="000000"/>
                </a:solidFill>
                <a:effectLst/>
                <a:latin typeface="Arial" charset="0"/>
                <a:ea typeface="Geneva" charset="0"/>
              </a:rPr>
              <a:t> apps can never be NextGen</a:t>
            </a:r>
            <a:endParaRPr kumimoji="0" lang="en-US" sz="1200" b="0" i="0" u="none" strike="noStrike" cap="none" normalizeH="0" baseline="0" dirty="0">
              <a:ln>
                <a:noFill/>
              </a:ln>
              <a:solidFill>
                <a:srgbClr val="000000"/>
              </a:solidFill>
              <a:effectLst/>
              <a:latin typeface="Arial" charset="0"/>
              <a:ea typeface="Geneva" charset="0"/>
            </a:endParaRPr>
          </a:p>
        </p:txBody>
      </p:sp>
      <p:sp>
        <p:nvSpPr>
          <p:cNvPr id="16" name="TextBox 15"/>
          <p:cNvSpPr txBox="1"/>
          <p:nvPr/>
        </p:nvSpPr>
        <p:spPr>
          <a:xfrm>
            <a:off x="573211" y="750623"/>
            <a:ext cx="7525887" cy="461665"/>
          </a:xfrm>
          <a:prstGeom prst="rect">
            <a:avLst/>
          </a:prstGeom>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Perception in the organization</a:t>
            </a:r>
            <a:endParaRPr lang="en-US" dirty="0"/>
          </a:p>
        </p:txBody>
      </p:sp>
    </p:spTree>
    <p:extLst>
      <p:ext uri="{BB962C8B-B14F-4D97-AF65-F5344CB8AC3E}">
        <p14:creationId xmlns:p14="http://schemas.microsoft.com/office/powerpoint/2010/main" val="18492310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334962"/>
          </a:xfrm>
        </p:spPr>
        <p:txBody>
          <a:bodyPr>
            <a:noAutofit/>
          </a:bodyPr>
          <a:lstStyle/>
          <a:p>
            <a:r>
              <a:rPr lang="en-US" sz="1800" dirty="0" smtClean="0"/>
              <a:t>Using OAuth Token to Access Post-login APIs</a:t>
            </a:r>
            <a:endParaRPr lang="en-US" sz="1800" dirty="0"/>
          </a:p>
        </p:txBody>
      </p:sp>
      <p:sp>
        <p:nvSpPr>
          <p:cNvPr id="3" name="Content Placeholder 2"/>
          <p:cNvSpPr>
            <a:spLocks noGrp="1"/>
          </p:cNvSpPr>
          <p:nvPr>
            <p:ph idx="4294967295"/>
          </p:nvPr>
        </p:nvSpPr>
        <p:spPr>
          <a:xfrm>
            <a:off x="0" y="965200"/>
            <a:ext cx="8229600" cy="4754563"/>
          </a:xfrm>
          <a:prstGeom prst="rect">
            <a:avLst/>
          </a:prstGeom>
        </p:spPr>
        <p:txBody>
          <a:bodyPr/>
          <a:lstStyle/>
          <a:p>
            <a:endParaRPr lang="en-US" dirty="0" smtClean="0"/>
          </a:p>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41" y="710277"/>
            <a:ext cx="4601237" cy="577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5"/>
          <p:cNvSpPr txBox="1">
            <a:spLocks/>
          </p:cNvSpPr>
          <p:nvPr/>
        </p:nvSpPr>
        <p:spPr>
          <a:xfrm>
            <a:off x="5238750" y="727114"/>
            <a:ext cx="3752850" cy="4992650"/>
          </a:xfrm>
          <a:prstGeom prst="rect">
            <a:avLst/>
          </a:prstGeom>
        </p:spPr>
        <p:txBody>
          <a:bodyPr/>
          <a:lstStyle>
            <a:lvl1pPr marL="236538" indent="-236538" algn="l" rtl="0" eaLnBrk="0" fontAlgn="base" hangingPunct="0">
              <a:spcBef>
                <a:spcPct val="20000"/>
              </a:spcBef>
              <a:spcAft>
                <a:spcPct val="0"/>
              </a:spcAft>
              <a:buClr>
                <a:srgbClr val="0E3070"/>
              </a:buClr>
              <a:buChar char="•"/>
              <a:defRPr sz="2000">
                <a:solidFill>
                  <a:srgbClr val="0E3070"/>
                </a:solidFill>
                <a:latin typeface="+mn-lt"/>
                <a:ea typeface="+mn-ea"/>
                <a:cs typeface="+mn-cs"/>
              </a:defRPr>
            </a:lvl1pPr>
            <a:lvl2pPr marL="587375" indent="-236538" algn="l" rtl="0" eaLnBrk="0" fontAlgn="base" hangingPunct="0">
              <a:spcBef>
                <a:spcPct val="20000"/>
              </a:spcBef>
              <a:spcAft>
                <a:spcPct val="0"/>
              </a:spcAft>
              <a:buClr>
                <a:srgbClr val="0E3070"/>
              </a:buClr>
              <a:buFont typeface="Arial" charset="0"/>
              <a:buChar char="–"/>
              <a:defRPr>
                <a:solidFill>
                  <a:srgbClr val="0E3070"/>
                </a:solidFill>
                <a:latin typeface="+mn-lt"/>
                <a:cs typeface="+mn-cs"/>
              </a:defRPr>
            </a:lvl2pPr>
            <a:lvl3pPr marL="930275" indent="-228600" algn="l" rtl="0" eaLnBrk="0" fontAlgn="base" hangingPunct="0">
              <a:spcBef>
                <a:spcPct val="20000"/>
              </a:spcBef>
              <a:spcAft>
                <a:spcPct val="0"/>
              </a:spcAft>
              <a:buClr>
                <a:srgbClr val="0E3070"/>
              </a:buClr>
              <a:buChar char="•"/>
              <a:defRPr sz="1600">
                <a:solidFill>
                  <a:srgbClr val="0E3070"/>
                </a:solidFill>
                <a:latin typeface="+mn-lt"/>
                <a:cs typeface="+mn-cs"/>
              </a:defRPr>
            </a:lvl3pPr>
            <a:lvl4pPr marL="1273175" indent="-228600" algn="l" rtl="0" eaLnBrk="0" fontAlgn="base" hangingPunct="0">
              <a:spcBef>
                <a:spcPct val="20000"/>
              </a:spcBef>
              <a:spcAft>
                <a:spcPct val="0"/>
              </a:spcAft>
              <a:buClr>
                <a:srgbClr val="0E3070"/>
              </a:buClr>
              <a:buFont typeface="Arial" charset="0"/>
              <a:buChar char="–"/>
              <a:defRPr sz="1400">
                <a:solidFill>
                  <a:srgbClr val="0E3070"/>
                </a:solidFill>
                <a:latin typeface="+mn-lt"/>
                <a:cs typeface="+mn-cs"/>
              </a:defRPr>
            </a:lvl4pPr>
            <a:lvl5pPr marL="1616075" indent="-228600" algn="l" rtl="0" eaLnBrk="0" fontAlgn="base" hangingPunct="0">
              <a:spcBef>
                <a:spcPct val="20000"/>
              </a:spcBef>
              <a:spcAft>
                <a:spcPct val="0"/>
              </a:spcAft>
              <a:buClr>
                <a:srgbClr val="0E3070"/>
              </a:buClr>
              <a:buFont typeface="Arial" charset="0"/>
              <a:buChar char="»"/>
              <a:defRPr sz="1200">
                <a:solidFill>
                  <a:srgbClr val="0E3070"/>
                </a:solidFill>
                <a:latin typeface="+mn-lt"/>
                <a:cs typeface="+mn-cs"/>
              </a:defRPr>
            </a:lvl5pPr>
            <a:lvl6pPr marL="20732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6pPr>
            <a:lvl7pPr marL="25304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7pPr>
            <a:lvl8pPr marL="29876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8pPr>
            <a:lvl9pPr marL="34448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9pPr>
          </a:lstStyle>
          <a:p>
            <a:pPr marL="0" indent="0">
              <a:buFontTx/>
              <a:buNone/>
            </a:pPr>
            <a:r>
              <a:rPr lang="en-US" sz="1600" b="1" kern="0" dirty="0" smtClean="0"/>
              <a:t>OAuth token </a:t>
            </a:r>
            <a:r>
              <a:rPr lang="en-US" sz="1600" kern="0" dirty="0" smtClean="0"/>
              <a:t>to be sent in every request from client to access secure (post-login) APIs</a:t>
            </a:r>
          </a:p>
          <a:p>
            <a:r>
              <a:rPr lang="en-US" sz="1600" kern="0" dirty="0"/>
              <a:t>Device id extracted from OAuth token is validated against the value sent in header </a:t>
            </a:r>
            <a:r>
              <a:rPr lang="en-US" sz="1600" kern="0" dirty="0" smtClean="0"/>
              <a:t>to ensure request is coming from same device that was used to performed login</a:t>
            </a:r>
            <a:endParaRPr lang="en-US" sz="1600" kern="0" dirty="0"/>
          </a:p>
          <a:p>
            <a:r>
              <a:rPr lang="en-US" sz="1600" kern="0" dirty="0" smtClean="0"/>
              <a:t>API Gateway to extract </a:t>
            </a:r>
            <a:r>
              <a:rPr lang="en-US" sz="1600" kern="0" dirty="0"/>
              <a:t>business code, country code,  session id and scope when </a:t>
            </a:r>
            <a:r>
              <a:rPr lang="en-US" sz="1600" kern="0" dirty="0" smtClean="0"/>
              <a:t>the token is passed by client</a:t>
            </a:r>
          </a:p>
          <a:p>
            <a:r>
              <a:rPr lang="en-US" sz="1600" kern="0" dirty="0" smtClean="0"/>
              <a:t>If token is invalid, 403 Unauthorized response is returned to client</a:t>
            </a:r>
          </a:p>
          <a:p>
            <a:r>
              <a:rPr lang="en-US" sz="1600" kern="0" dirty="0" smtClean="0"/>
              <a:t>If session is expired, 403 Unauthorized response is returned to client</a:t>
            </a:r>
            <a:endParaRPr lang="en-US" sz="1600" kern="0" dirty="0"/>
          </a:p>
        </p:txBody>
      </p:sp>
    </p:spTree>
    <p:extLst>
      <p:ext uri="{BB962C8B-B14F-4D97-AF65-F5344CB8AC3E}">
        <p14:creationId xmlns:p14="http://schemas.microsoft.com/office/powerpoint/2010/main" val="3821170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036"/>
            <a:ext cx="8229600" cy="675389"/>
          </a:xfrm>
        </p:spPr>
        <p:txBody>
          <a:bodyPr>
            <a:normAutofit fontScale="90000"/>
          </a:bodyPr>
          <a:lstStyle/>
          <a:p>
            <a:r>
              <a:rPr lang="en-US" dirty="0" smtClean="0"/>
              <a:t>OAuth Token Expiry and Reissue</a:t>
            </a:r>
            <a:endParaRPr lang="en-US" dirty="0"/>
          </a:p>
        </p:txBody>
      </p:sp>
      <p:sp>
        <p:nvSpPr>
          <p:cNvPr id="3" name="Content Placeholder 2"/>
          <p:cNvSpPr>
            <a:spLocks noGrp="1"/>
          </p:cNvSpPr>
          <p:nvPr>
            <p:ph idx="4294967295"/>
          </p:nvPr>
        </p:nvSpPr>
        <p:spPr>
          <a:xfrm>
            <a:off x="0" y="965200"/>
            <a:ext cx="8229600" cy="4754563"/>
          </a:xfrm>
          <a:prstGeom prst="rect">
            <a:avLst/>
          </a:prstGeom>
        </p:spPr>
        <p:txBody>
          <a:bodyPr/>
          <a:lstStyle/>
          <a:p>
            <a:endParaRPr lang="en-US" dirty="0" smtClean="0"/>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9" y="733425"/>
            <a:ext cx="5912186"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txBox="1">
            <a:spLocks/>
          </p:cNvSpPr>
          <p:nvPr/>
        </p:nvSpPr>
        <p:spPr>
          <a:xfrm>
            <a:off x="6193174" y="727114"/>
            <a:ext cx="2798425" cy="4992650"/>
          </a:xfrm>
          <a:prstGeom prst="rect">
            <a:avLst/>
          </a:prstGeom>
        </p:spPr>
        <p:txBody>
          <a:bodyPr/>
          <a:lstStyle>
            <a:lvl1pPr marL="236538" indent="-236538" algn="l" rtl="0" eaLnBrk="0" fontAlgn="base" hangingPunct="0">
              <a:spcBef>
                <a:spcPct val="20000"/>
              </a:spcBef>
              <a:spcAft>
                <a:spcPct val="0"/>
              </a:spcAft>
              <a:buClr>
                <a:srgbClr val="0E3070"/>
              </a:buClr>
              <a:buChar char="•"/>
              <a:defRPr sz="2000">
                <a:solidFill>
                  <a:srgbClr val="0E3070"/>
                </a:solidFill>
                <a:latin typeface="+mn-lt"/>
                <a:ea typeface="+mn-ea"/>
                <a:cs typeface="+mn-cs"/>
              </a:defRPr>
            </a:lvl1pPr>
            <a:lvl2pPr marL="587375" indent="-236538" algn="l" rtl="0" eaLnBrk="0" fontAlgn="base" hangingPunct="0">
              <a:spcBef>
                <a:spcPct val="20000"/>
              </a:spcBef>
              <a:spcAft>
                <a:spcPct val="0"/>
              </a:spcAft>
              <a:buClr>
                <a:srgbClr val="0E3070"/>
              </a:buClr>
              <a:buFont typeface="Arial" charset="0"/>
              <a:buChar char="–"/>
              <a:defRPr>
                <a:solidFill>
                  <a:srgbClr val="0E3070"/>
                </a:solidFill>
                <a:latin typeface="+mn-lt"/>
                <a:cs typeface="+mn-cs"/>
              </a:defRPr>
            </a:lvl2pPr>
            <a:lvl3pPr marL="930275" indent="-228600" algn="l" rtl="0" eaLnBrk="0" fontAlgn="base" hangingPunct="0">
              <a:spcBef>
                <a:spcPct val="20000"/>
              </a:spcBef>
              <a:spcAft>
                <a:spcPct val="0"/>
              </a:spcAft>
              <a:buClr>
                <a:srgbClr val="0E3070"/>
              </a:buClr>
              <a:buChar char="•"/>
              <a:defRPr sz="1600">
                <a:solidFill>
                  <a:srgbClr val="0E3070"/>
                </a:solidFill>
                <a:latin typeface="+mn-lt"/>
                <a:cs typeface="+mn-cs"/>
              </a:defRPr>
            </a:lvl3pPr>
            <a:lvl4pPr marL="1273175" indent="-228600" algn="l" rtl="0" eaLnBrk="0" fontAlgn="base" hangingPunct="0">
              <a:spcBef>
                <a:spcPct val="20000"/>
              </a:spcBef>
              <a:spcAft>
                <a:spcPct val="0"/>
              </a:spcAft>
              <a:buClr>
                <a:srgbClr val="0E3070"/>
              </a:buClr>
              <a:buFont typeface="Arial" charset="0"/>
              <a:buChar char="–"/>
              <a:defRPr sz="1400">
                <a:solidFill>
                  <a:srgbClr val="0E3070"/>
                </a:solidFill>
                <a:latin typeface="+mn-lt"/>
                <a:cs typeface="+mn-cs"/>
              </a:defRPr>
            </a:lvl4pPr>
            <a:lvl5pPr marL="1616075" indent="-228600" algn="l" rtl="0" eaLnBrk="0" fontAlgn="base" hangingPunct="0">
              <a:spcBef>
                <a:spcPct val="20000"/>
              </a:spcBef>
              <a:spcAft>
                <a:spcPct val="0"/>
              </a:spcAft>
              <a:buClr>
                <a:srgbClr val="0E3070"/>
              </a:buClr>
              <a:buFont typeface="Arial" charset="0"/>
              <a:buChar char="»"/>
              <a:defRPr sz="1200">
                <a:solidFill>
                  <a:srgbClr val="0E3070"/>
                </a:solidFill>
                <a:latin typeface="+mn-lt"/>
                <a:cs typeface="+mn-cs"/>
              </a:defRPr>
            </a:lvl5pPr>
            <a:lvl6pPr marL="20732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6pPr>
            <a:lvl7pPr marL="25304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7pPr>
            <a:lvl8pPr marL="29876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8pPr>
            <a:lvl9pPr marL="34448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9pPr>
          </a:lstStyle>
          <a:p>
            <a:pPr marL="0" indent="0">
              <a:buFontTx/>
              <a:buNone/>
            </a:pPr>
            <a:r>
              <a:rPr lang="en-US" sz="1600" b="1" kern="0" dirty="0" smtClean="0"/>
              <a:t>OAuth token </a:t>
            </a:r>
            <a:r>
              <a:rPr lang="en-US" sz="1600" kern="0" dirty="0" smtClean="0"/>
              <a:t>to be reissued after token expiry</a:t>
            </a:r>
          </a:p>
          <a:p>
            <a:r>
              <a:rPr lang="en-US" sz="1600" kern="0" dirty="0" smtClean="0"/>
              <a:t>Reissue token only if session is still active</a:t>
            </a:r>
          </a:p>
          <a:p>
            <a:r>
              <a:rPr lang="en-US" sz="1600" kern="0" dirty="0" smtClean="0"/>
              <a:t>If session is expired, 403 Unauthorized response is returned to client</a:t>
            </a:r>
            <a:endParaRPr lang="en-US" sz="1600" kern="0" dirty="0"/>
          </a:p>
        </p:txBody>
      </p:sp>
    </p:spTree>
    <p:extLst>
      <p:ext uri="{BB962C8B-B14F-4D97-AF65-F5344CB8AC3E}">
        <p14:creationId xmlns:p14="http://schemas.microsoft.com/office/powerpoint/2010/main" val="4056311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OAuth Token Invalidation during Logout</a:t>
            </a:r>
            <a:endParaRPr lang="en-US" dirty="0"/>
          </a:p>
        </p:txBody>
      </p:sp>
      <p:sp>
        <p:nvSpPr>
          <p:cNvPr id="3" name="Content Placeholder 2"/>
          <p:cNvSpPr>
            <a:spLocks noGrp="1"/>
          </p:cNvSpPr>
          <p:nvPr>
            <p:ph idx="4294967295"/>
          </p:nvPr>
        </p:nvSpPr>
        <p:spPr>
          <a:xfrm>
            <a:off x="0" y="965200"/>
            <a:ext cx="8229600" cy="4754563"/>
          </a:xfrm>
          <a:prstGeom prst="rect">
            <a:avLst/>
          </a:prstGeom>
        </p:spPr>
        <p:txBody>
          <a:bodyPr/>
          <a:lstStyle/>
          <a:p>
            <a:endParaRPr lang="en-US" dirty="0" smtClean="0"/>
          </a:p>
          <a:p>
            <a:endParaRPr lang="en-US" dirty="0"/>
          </a:p>
        </p:txBody>
      </p:sp>
      <p:sp>
        <p:nvSpPr>
          <p:cNvPr id="6" name="Content Placeholder 5"/>
          <p:cNvSpPr txBox="1">
            <a:spLocks/>
          </p:cNvSpPr>
          <p:nvPr/>
        </p:nvSpPr>
        <p:spPr>
          <a:xfrm>
            <a:off x="6193174" y="727114"/>
            <a:ext cx="2798425" cy="4992650"/>
          </a:xfrm>
          <a:prstGeom prst="rect">
            <a:avLst/>
          </a:prstGeom>
        </p:spPr>
        <p:txBody>
          <a:bodyPr/>
          <a:lstStyle>
            <a:lvl1pPr marL="236538" indent="-236538" algn="l" rtl="0" eaLnBrk="0" fontAlgn="base" hangingPunct="0">
              <a:spcBef>
                <a:spcPct val="20000"/>
              </a:spcBef>
              <a:spcAft>
                <a:spcPct val="0"/>
              </a:spcAft>
              <a:buClr>
                <a:srgbClr val="0E3070"/>
              </a:buClr>
              <a:buChar char="•"/>
              <a:defRPr sz="2000">
                <a:solidFill>
                  <a:srgbClr val="0E3070"/>
                </a:solidFill>
                <a:latin typeface="+mn-lt"/>
                <a:ea typeface="+mn-ea"/>
                <a:cs typeface="+mn-cs"/>
              </a:defRPr>
            </a:lvl1pPr>
            <a:lvl2pPr marL="587375" indent="-236538" algn="l" rtl="0" eaLnBrk="0" fontAlgn="base" hangingPunct="0">
              <a:spcBef>
                <a:spcPct val="20000"/>
              </a:spcBef>
              <a:spcAft>
                <a:spcPct val="0"/>
              </a:spcAft>
              <a:buClr>
                <a:srgbClr val="0E3070"/>
              </a:buClr>
              <a:buFont typeface="Arial" charset="0"/>
              <a:buChar char="–"/>
              <a:defRPr>
                <a:solidFill>
                  <a:srgbClr val="0E3070"/>
                </a:solidFill>
                <a:latin typeface="+mn-lt"/>
                <a:cs typeface="+mn-cs"/>
              </a:defRPr>
            </a:lvl2pPr>
            <a:lvl3pPr marL="930275" indent="-228600" algn="l" rtl="0" eaLnBrk="0" fontAlgn="base" hangingPunct="0">
              <a:spcBef>
                <a:spcPct val="20000"/>
              </a:spcBef>
              <a:spcAft>
                <a:spcPct val="0"/>
              </a:spcAft>
              <a:buClr>
                <a:srgbClr val="0E3070"/>
              </a:buClr>
              <a:buChar char="•"/>
              <a:defRPr sz="1600">
                <a:solidFill>
                  <a:srgbClr val="0E3070"/>
                </a:solidFill>
                <a:latin typeface="+mn-lt"/>
                <a:cs typeface="+mn-cs"/>
              </a:defRPr>
            </a:lvl3pPr>
            <a:lvl4pPr marL="1273175" indent="-228600" algn="l" rtl="0" eaLnBrk="0" fontAlgn="base" hangingPunct="0">
              <a:spcBef>
                <a:spcPct val="20000"/>
              </a:spcBef>
              <a:spcAft>
                <a:spcPct val="0"/>
              </a:spcAft>
              <a:buClr>
                <a:srgbClr val="0E3070"/>
              </a:buClr>
              <a:buFont typeface="Arial" charset="0"/>
              <a:buChar char="–"/>
              <a:defRPr sz="1400">
                <a:solidFill>
                  <a:srgbClr val="0E3070"/>
                </a:solidFill>
                <a:latin typeface="+mn-lt"/>
                <a:cs typeface="+mn-cs"/>
              </a:defRPr>
            </a:lvl4pPr>
            <a:lvl5pPr marL="1616075" indent="-228600" algn="l" rtl="0" eaLnBrk="0" fontAlgn="base" hangingPunct="0">
              <a:spcBef>
                <a:spcPct val="20000"/>
              </a:spcBef>
              <a:spcAft>
                <a:spcPct val="0"/>
              </a:spcAft>
              <a:buClr>
                <a:srgbClr val="0E3070"/>
              </a:buClr>
              <a:buFont typeface="Arial" charset="0"/>
              <a:buChar char="»"/>
              <a:defRPr sz="1200">
                <a:solidFill>
                  <a:srgbClr val="0E3070"/>
                </a:solidFill>
                <a:latin typeface="+mn-lt"/>
                <a:cs typeface="+mn-cs"/>
              </a:defRPr>
            </a:lvl5pPr>
            <a:lvl6pPr marL="20732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6pPr>
            <a:lvl7pPr marL="25304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7pPr>
            <a:lvl8pPr marL="29876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8pPr>
            <a:lvl9pPr marL="3444875" indent="-228600" algn="l" rtl="0" eaLnBrk="0" fontAlgn="base" hangingPunct="0">
              <a:spcBef>
                <a:spcPct val="20000"/>
              </a:spcBef>
              <a:spcAft>
                <a:spcPct val="0"/>
              </a:spcAft>
              <a:buClr>
                <a:srgbClr val="0E3070"/>
              </a:buClr>
              <a:buFont typeface="Arial" pitchFamily="34" charset="0"/>
              <a:buChar char="»"/>
              <a:defRPr sz="1200">
                <a:solidFill>
                  <a:srgbClr val="0E3070"/>
                </a:solidFill>
                <a:latin typeface="+mn-lt"/>
                <a:cs typeface="+mn-cs"/>
              </a:defRPr>
            </a:lvl9pPr>
          </a:lstStyle>
          <a:p>
            <a:pPr marL="0" indent="0">
              <a:buFontTx/>
              <a:buNone/>
            </a:pPr>
            <a:r>
              <a:rPr lang="en-US" sz="1600" b="1" kern="0" dirty="0" smtClean="0"/>
              <a:t>OAuth token </a:t>
            </a:r>
            <a:r>
              <a:rPr lang="en-US" sz="1600" kern="0" dirty="0" smtClean="0"/>
              <a:t>to be invalidated during logout</a:t>
            </a:r>
          </a:p>
          <a:p>
            <a:r>
              <a:rPr lang="en-US" sz="1600" kern="0" dirty="0" smtClean="0"/>
              <a:t>On session termination, token is invalidated ending empty OAuth token in response header/cookie</a:t>
            </a:r>
          </a:p>
          <a:p>
            <a:r>
              <a:rPr lang="en-US" sz="1600" kern="0" dirty="0" smtClean="0"/>
              <a:t>If replayed with invalidated token, 403 Unauthorized response is returned to client from PSG</a:t>
            </a:r>
            <a:endParaRPr lang="en-US" sz="1600" kern="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49" y="727115"/>
            <a:ext cx="5915025" cy="4379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7749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624" y="76200"/>
            <a:ext cx="8229600" cy="457200"/>
          </a:xfrm>
        </p:spPr>
        <p:txBody>
          <a:bodyPr>
            <a:normAutofit/>
          </a:bodyPr>
          <a:lstStyle/>
          <a:p>
            <a:r>
              <a:rPr lang="en-US" sz="2000" dirty="0" smtClean="0"/>
              <a:t>Mobile </a:t>
            </a:r>
            <a:r>
              <a:rPr lang="en-US" sz="2000" dirty="0" smtClean="0"/>
              <a:t>Lite – Snapshot Registration Flow</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86868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5427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cti</a:t>
            </a:r>
            <a:r>
              <a:rPr lang="en-US" dirty="0" smtClean="0"/>
              <a:t> Mobile Lite – Snapshot Login Flow</a:t>
            </a:r>
            <a:endParaRPr lang="en-US" dirty="0"/>
          </a:p>
        </p:txBody>
      </p:sp>
      <p:sp>
        <p:nvSpPr>
          <p:cNvPr id="4" name="TextBox 3"/>
          <p:cNvSpPr txBox="1"/>
          <p:nvPr/>
        </p:nvSpPr>
        <p:spPr>
          <a:xfrm>
            <a:off x="8058150" y="0"/>
            <a:ext cx="1085850" cy="215900"/>
          </a:xfrm>
          <a:prstGeom prst="rect">
            <a:avLst/>
          </a:prstGeom>
          <a:solidFill>
            <a:srgbClr val="0070C0"/>
          </a:solidFill>
        </p:spPr>
        <p:txBody>
          <a:bodyPr>
            <a:spAutoFit/>
          </a:bodyPr>
          <a:lstStyle/>
          <a:p>
            <a:pPr algn="ctr">
              <a:defRPr/>
            </a:pPr>
            <a:r>
              <a:rPr lang="en-US" sz="800" b="1" dirty="0" smtClean="0">
                <a:solidFill>
                  <a:schemeClr val="accent3"/>
                </a:solidFill>
                <a:cs typeface="Arial" pitchFamily="34" charset="0"/>
              </a:rPr>
              <a:t>Umesh</a:t>
            </a:r>
            <a:endParaRPr lang="en-US" sz="800" b="1" dirty="0">
              <a:solidFill>
                <a:schemeClr val="accent3"/>
              </a:solidFill>
              <a:cs typeface="Arial"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54" y="752473"/>
            <a:ext cx="8139421"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835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58150" y="0"/>
            <a:ext cx="1085850" cy="215444"/>
          </a:xfrm>
          <a:prstGeom prst="rect">
            <a:avLst/>
          </a:prstGeom>
          <a:solidFill>
            <a:srgbClr val="0070C0"/>
          </a:solidFill>
        </p:spPr>
        <p:txBody>
          <a:bodyPr>
            <a:spAutoFit/>
          </a:bodyPr>
          <a:lstStyle/>
          <a:p>
            <a:pPr algn="ctr">
              <a:defRPr/>
            </a:pPr>
            <a:r>
              <a:rPr lang="en-US" sz="800" b="1" smtClean="0">
                <a:solidFill>
                  <a:schemeClr val="accent3"/>
                </a:solidFill>
                <a:cs typeface="Arial" pitchFamily="34" charset="0"/>
              </a:rPr>
              <a:t>Deepak</a:t>
            </a:r>
            <a:endParaRPr lang="en-US" sz="800" b="1" dirty="0">
              <a:solidFill>
                <a:schemeClr val="accent3"/>
              </a:solidFill>
              <a:cs typeface="Arial" pitchFamily="34" charset="0"/>
            </a:endParaRPr>
          </a:p>
        </p:txBody>
      </p:sp>
      <p:sp>
        <p:nvSpPr>
          <p:cNvPr id="7" name="Title 2"/>
          <p:cNvSpPr>
            <a:spLocks noGrp="1"/>
          </p:cNvSpPr>
          <p:nvPr>
            <p:ph type="title"/>
          </p:nvPr>
        </p:nvSpPr>
        <p:spPr>
          <a:xfrm>
            <a:off x="253393" y="141050"/>
            <a:ext cx="8652482" cy="495300"/>
          </a:xfrm>
        </p:spPr>
        <p:txBody>
          <a:bodyPr>
            <a:normAutofit fontScale="90000"/>
          </a:bodyPr>
          <a:lstStyle/>
          <a:p>
            <a:pPr eaLnBrk="1" hangingPunct="1">
              <a:defRPr/>
            </a:pPr>
            <a:r>
              <a:rPr lang="en-US" dirty="0" smtClean="0">
                <a:solidFill>
                  <a:srgbClr val="000066"/>
                </a:solidFill>
              </a:rPr>
              <a:t>Co-Existence Login Approach – Assisted Channels</a:t>
            </a:r>
            <a:endParaRPr lang="en-US" dirty="0">
              <a:solidFill>
                <a:srgbClr val="000066"/>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 b="32596"/>
          <a:stretch/>
        </p:blipFill>
        <p:spPr bwMode="auto">
          <a:xfrm>
            <a:off x="163773" y="791575"/>
            <a:ext cx="8611737" cy="562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58523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58150" y="0"/>
            <a:ext cx="1085850" cy="215444"/>
          </a:xfrm>
          <a:prstGeom prst="rect">
            <a:avLst/>
          </a:prstGeom>
          <a:solidFill>
            <a:srgbClr val="0070C0"/>
          </a:solidFill>
        </p:spPr>
        <p:txBody>
          <a:bodyPr>
            <a:spAutoFit/>
          </a:bodyPr>
          <a:lstStyle/>
          <a:p>
            <a:pPr algn="ctr">
              <a:defRPr/>
            </a:pPr>
            <a:r>
              <a:rPr lang="en-US" sz="800" b="1" smtClean="0">
                <a:solidFill>
                  <a:schemeClr val="accent3"/>
                </a:solidFill>
                <a:cs typeface="Arial" pitchFamily="34" charset="0"/>
              </a:rPr>
              <a:t>Deepak</a:t>
            </a:r>
            <a:endParaRPr lang="en-US" sz="800" b="1" dirty="0">
              <a:solidFill>
                <a:schemeClr val="accent3"/>
              </a:solidFill>
              <a:cs typeface="Arial" pitchFamily="34" charset="0"/>
            </a:endParaRPr>
          </a:p>
        </p:txBody>
      </p:sp>
      <p:sp>
        <p:nvSpPr>
          <p:cNvPr id="7" name="Title 2"/>
          <p:cNvSpPr>
            <a:spLocks noGrp="1"/>
          </p:cNvSpPr>
          <p:nvPr>
            <p:ph type="title"/>
          </p:nvPr>
        </p:nvSpPr>
        <p:spPr>
          <a:xfrm>
            <a:off x="253393" y="141050"/>
            <a:ext cx="8652482" cy="495300"/>
          </a:xfrm>
        </p:spPr>
        <p:txBody>
          <a:bodyPr>
            <a:normAutofit fontScale="90000"/>
          </a:bodyPr>
          <a:lstStyle/>
          <a:p>
            <a:pPr eaLnBrk="1" hangingPunct="1">
              <a:defRPr/>
            </a:pPr>
            <a:r>
              <a:rPr lang="en-US" dirty="0" smtClean="0">
                <a:solidFill>
                  <a:srgbClr val="000066"/>
                </a:solidFill>
              </a:rPr>
              <a:t>Co-Existence Post Login Approach – Assisted Channels</a:t>
            </a:r>
            <a:endParaRPr lang="en-US" dirty="0">
              <a:solidFill>
                <a:srgbClr val="000066"/>
              </a:solidFill>
            </a:endParaRPr>
          </a:p>
        </p:txBody>
      </p:sp>
      <p:pic>
        <p:nvPicPr>
          <p:cNvPr id="2"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4906"/>
          <a:stretch/>
        </p:blipFill>
        <p:spPr bwMode="auto">
          <a:xfrm>
            <a:off x="259023" y="763848"/>
            <a:ext cx="8557431" cy="578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39139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CSI Applications in NextGen</a:t>
            </a:r>
          </a:p>
        </p:txBody>
      </p:sp>
      <p:sp>
        <p:nvSpPr>
          <p:cNvPr id="4" name="TextBox 3"/>
          <p:cNvSpPr txBox="1"/>
          <p:nvPr/>
        </p:nvSpPr>
        <p:spPr>
          <a:xfrm>
            <a:off x="8058150" y="0"/>
            <a:ext cx="1085850" cy="215900"/>
          </a:xfrm>
          <a:prstGeom prst="rect">
            <a:avLst/>
          </a:prstGeom>
          <a:solidFill>
            <a:srgbClr val="0070C0"/>
          </a:solidFill>
        </p:spPr>
        <p:txBody>
          <a:bodyPr>
            <a:spAutoFit/>
          </a:bodyPr>
          <a:lstStyle/>
          <a:p>
            <a:pPr algn="ctr">
              <a:defRPr/>
            </a:pPr>
            <a:r>
              <a:rPr lang="en-US" sz="800" b="1" dirty="0" smtClean="0">
                <a:solidFill>
                  <a:schemeClr val="accent3"/>
                </a:solidFill>
                <a:cs typeface="Arial" pitchFamily="34" charset="0"/>
              </a:rPr>
              <a:t>Umesh</a:t>
            </a:r>
            <a:endParaRPr lang="en-US" sz="800" b="1" dirty="0">
              <a:solidFill>
                <a:schemeClr val="accent3"/>
              </a:solidFill>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79372"/>
            <a:ext cx="6638925" cy="5905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52623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p:cNvSpPr>
            <a:spLocks noGrp="1" noChangeArrowheads="1"/>
          </p:cNvSpPr>
          <p:nvPr>
            <p:ph type="title"/>
          </p:nvPr>
        </p:nvSpPr>
        <p:spPr>
          <a:xfrm>
            <a:off x="221957" y="152400"/>
            <a:ext cx="7836193" cy="495300"/>
          </a:xfrm>
        </p:spPr>
        <p:txBody>
          <a:bodyPr>
            <a:normAutofit fontScale="90000"/>
          </a:bodyPr>
          <a:lstStyle/>
          <a:p>
            <a:r>
              <a:rPr lang="en-US" dirty="0" smtClean="0">
                <a:cs typeface="Geneva" pitchFamily="127" charset="-128"/>
              </a:rPr>
              <a:t>Benefits – APIs / Micro Services / Distributed Cache </a:t>
            </a:r>
          </a:p>
        </p:txBody>
      </p:sp>
      <p:sp>
        <p:nvSpPr>
          <p:cNvPr id="32" name="Rectangle 31"/>
          <p:cNvSpPr/>
          <p:nvPr/>
        </p:nvSpPr>
        <p:spPr bwMode="auto">
          <a:xfrm>
            <a:off x="135130" y="789686"/>
            <a:ext cx="2374903" cy="295473"/>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endParaRPr lang="en-US" sz="800" b="1" smtClean="0">
              <a:solidFill>
                <a:srgbClr val="53565A"/>
              </a:solidFill>
              <a:latin typeface="Arial" charset="0"/>
            </a:endParaRPr>
          </a:p>
        </p:txBody>
      </p:sp>
      <p:sp>
        <p:nvSpPr>
          <p:cNvPr id="34" name="TextBox 33"/>
          <p:cNvSpPr txBox="1"/>
          <p:nvPr/>
        </p:nvSpPr>
        <p:spPr>
          <a:xfrm>
            <a:off x="577890" y="799318"/>
            <a:ext cx="1345240" cy="307777"/>
          </a:xfrm>
          <a:prstGeom prst="rect">
            <a:avLst/>
          </a:prstGeom>
          <a:noFill/>
        </p:spPr>
        <p:txBody>
          <a:bodyPr wrap="none" rtlCol="0">
            <a:spAutoFit/>
          </a:bodyPr>
          <a:lstStyle/>
          <a:p>
            <a:r>
              <a:rPr lang="en-US" sz="1400" b="1" dirty="0" smtClean="0">
                <a:solidFill>
                  <a:srgbClr val="FFFFFF"/>
                </a:solidFill>
                <a:latin typeface="Arial Rounded MT Bold" panose="020F0704030504030204" pitchFamily="34" charset="0"/>
              </a:rPr>
              <a:t>OBJECTIVES</a:t>
            </a:r>
            <a:endParaRPr lang="en-US" sz="1400" b="1" dirty="0">
              <a:solidFill>
                <a:srgbClr val="FFFFFF"/>
              </a:solidFill>
              <a:latin typeface="Arial Rounded MT Bold" panose="020F0704030504030204" pitchFamily="34" charset="0"/>
            </a:endParaRPr>
          </a:p>
        </p:txBody>
      </p:sp>
      <p:sp>
        <p:nvSpPr>
          <p:cNvPr id="35" name="TextBox 34"/>
          <p:cNvSpPr txBox="1"/>
          <p:nvPr/>
        </p:nvSpPr>
        <p:spPr>
          <a:xfrm>
            <a:off x="4885593" y="2564340"/>
            <a:ext cx="1585690" cy="307777"/>
          </a:xfrm>
          <a:prstGeom prst="rect">
            <a:avLst/>
          </a:prstGeom>
          <a:noFill/>
        </p:spPr>
        <p:txBody>
          <a:bodyPr wrap="none" rtlCol="0">
            <a:spAutoFit/>
          </a:bodyPr>
          <a:lstStyle/>
          <a:p>
            <a:r>
              <a:rPr lang="en-US" sz="1400" b="1" dirty="0" smtClean="0">
                <a:solidFill>
                  <a:srgbClr val="FFFFFF"/>
                </a:solidFill>
                <a:latin typeface="Arial Rounded MT Bold" panose="020F0704030504030204" pitchFamily="34" charset="0"/>
              </a:rPr>
              <a:t>DELIVERABLES</a:t>
            </a:r>
            <a:endParaRPr lang="en-US" sz="1400" b="1" dirty="0">
              <a:solidFill>
                <a:srgbClr val="FFFFFF"/>
              </a:solidFill>
              <a:latin typeface="Arial Rounded MT Bold" panose="020F0704030504030204" pitchFamily="34" charset="0"/>
            </a:endParaRPr>
          </a:p>
        </p:txBody>
      </p:sp>
      <p:sp>
        <p:nvSpPr>
          <p:cNvPr id="37" name="TextBox 36"/>
          <p:cNvSpPr txBox="1"/>
          <p:nvPr/>
        </p:nvSpPr>
        <p:spPr>
          <a:xfrm>
            <a:off x="3297100" y="793635"/>
            <a:ext cx="1561646" cy="307777"/>
          </a:xfrm>
          <a:prstGeom prst="rect">
            <a:avLst/>
          </a:prstGeom>
          <a:noFill/>
        </p:spPr>
        <p:txBody>
          <a:bodyPr wrap="none" rtlCol="0">
            <a:spAutoFit/>
          </a:bodyPr>
          <a:lstStyle/>
          <a:p>
            <a:r>
              <a:rPr lang="en-US" sz="1400" b="1" dirty="0" smtClean="0">
                <a:solidFill>
                  <a:srgbClr val="FFFFFF"/>
                </a:solidFill>
                <a:latin typeface="Arial Rounded MT Bold" panose="020F0704030504030204" pitchFamily="34" charset="0"/>
              </a:rPr>
              <a:t>PROOF POINTS</a:t>
            </a:r>
            <a:endParaRPr lang="en-US" sz="1400" b="1" dirty="0">
              <a:solidFill>
                <a:srgbClr val="FFFFFF"/>
              </a:solidFill>
              <a:latin typeface="Arial Rounded MT Bold" panose="020F0704030504030204" pitchFamily="34" charset="0"/>
            </a:endParaRPr>
          </a:p>
        </p:txBody>
      </p:sp>
      <p:sp>
        <p:nvSpPr>
          <p:cNvPr id="41" name="Rectangle 40"/>
          <p:cNvSpPr/>
          <p:nvPr/>
        </p:nvSpPr>
        <p:spPr bwMode="auto">
          <a:xfrm>
            <a:off x="2510036" y="789686"/>
            <a:ext cx="6252964" cy="295473"/>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endParaRPr lang="en-US" sz="800" b="1" smtClean="0">
              <a:solidFill>
                <a:srgbClr val="53565A"/>
              </a:solidFill>
              <a:latin typeface="Arial" charset="0"/>
            </a:endParaRPr>
          </a:p>
        </p:txBody>
      </p:sp>
      <p:sp>
        <p:nvSpPr>
          <p:cNvPr id="42" name="TextBox 41"/>
          <p:cNvSpPr txBox="1"/>
          <p:nvPr/>
        </p:nvSpPr>
        <p:spPr>
          <a:xfrm>
            <a:off x="3297100" y="764319"/>
            <a:ext cx="1088760" cy="307777"/>
          </a:xfrm>
          <a:prstGeom prst="rect">
            <a:avLst/>
          </a:prstGeom>
          <a:noFill/>
        </p:spPr>
        <p:txBody>
          <a:bodyPr wrap="none" rtlCol="0">
            <a:spAutoFit/>
          </a:bodyPr>
          <a:lstStyle/>
          <a:p>
            <a:r>
              <a:rPr lang="en-US" sz="1400" b="1" dirty="0" smtClean="0">
                <a:solidFill>
                  <a:srgbClr val="FFFFFF"/>
                </a:solidFill>
                <a:latin typeface="Arial Rounded MT Bold" panose="020F0704030504030204" pitchFamily="34" charset="0"/>
              </a:rPr>
              <a:t>BENEFITS</a:t>
            </a:r>
            <a:endParaRPr lang="en-US" sz="1400" b="1" dirty="0">
              <a:solidFill>
                <a:srgbClr val="FFFFFF"/>
              </a:solidFill>
              <a:latin typeface="Arial Rounded MT Bold" panose="020F0704030504030204" pitchFamily="34" charset="0"/>
            </a:endParaRPr>
          </a:p>
        </p:txBody>
      </p:sp>
      <p:sp>
        <p:nvSpPr>
          <p:cNvPr id="43" name="Rectangle 42"/>
          <p:cNvSpPr/>
          <p:nvPr/>
        </p:nvSpPr>
        <p:spPr bwMode="auto">
          <a:xfrm>
            <a:off x="2516963" y="1079476"/>
            <a:ext cx="6246037" cy="4859196"/>
          </a:xfrm>
          <a:prstGeom prst="rect">
            <a:avLst/>
          </a:prstGeom>
          <a:solidFill>
            <a:srgbClr val="C1CBE1"/>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solidFill>
                <a:srgbClr val="000000"/>
              </a:solidFill>
              <a:latin typeface="Arial" charset="0"/>
              <a:ea typeface="Geneva" charset="0"/>
            </a:endParaRPr>
          </a:p>
        </p:txBody>
      </p:sp>
      <p:cxnSp>
        <p:nvCxnSpPr>
          <p:cNvPr id="6" name="Straight Connector 5"/>
          <p:cNvCxnSpPr/>
          <p:nvPr/>
        </p:nvCxnSpPr>
        <p:spPr bwMode="auto">
          <a:xfrm>
            <a:off x="93568" y="2510418"/>
            <a:ext cx="8669432" cy="0"/>
          </a:xfrm>
          <a:prstGeom prst="line">
            <a:avLst/>
          </a:prstGeom>
          <a:solidFill>
            <a:schemeClr val="tx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46" name="TextBox 45"/>
          <p:cNvSpPr txBox="1"/>
          <p:nvPr/>
        </p:nvSpPr>
        <p:spPr>
          <a:xfrm>
            <a:off x="2516962" y="1107095"/>
            <a:ext cx="6246037" cy="1972335"/>
          </a:xfrm>
          <a:prstGeom prst="rect">
            <a:avLst/>
          </a:prstGeom>
          <a:noFill/>
        </p:spPr>
        <p:txBody>
          <a:bodyPr wrap="square" rtlCol="0">
            <a:spAutoFit/>
          </a:bodyPr>
          <a:lstStyle/>
          <a:p>
            <a:pPr marL="117475" lvl="1" indent="-117475" fontAlgn="base">
              <a:spcBef>
                <a:spcPts val="200"/>
              </a:spcBef>
              <a:spcAft>
                <a:spcPct val="0"/>
              </a:spcAft>
              <a:buClr>
                <a:srgbClr val="002060"/>
              </a:buClr>
              <a:buFont typeface="Arial" panose="020B0604020202020204" pitchFamily="34" charset="0"/>
              <a:buChar char="•"/>
              <a:defRPr/>
            </a:pPr>
            <a:r>
              <a:rPr lang="en-US" sz="1050" dirty="0">
                <a:solidFill>
                  <a:srgbClr val="AADBF7">
                    <a:lumMod val="10000"/>
                  </a:srgbClr>
                </a:solidFill>
              </a:rPr>
              <a:t>Business logic </a:t>
            </a:r>
            <a:r>
              <a:rPr lang="en-US" sz="1050" dirty="0" smtClean="0">
                <a:solidFill>
                  <a:srgbClr val="AADBF7">
                    <a:lumMod val="10000"/>
                  </a:srgbClr>
                </a:solidFill>
              </a:rPr>
              <a:t> </a:t>
            </a:r>
            <a:r>
              <a:rPr lang="en-US" sz="1050" dirty="0">
                <a:solidFill>
                  <a:srgbClr val="AADBF7">
                    <a:lumMod val="10000"/>
                  </a:srgbClr>
                </a:solidFill>
              </a:rPr>
              <a:t>being removed from channel code and migrated to TIBCO layer reducing channel complexity and creating cross-channel ESB APIs  </a:t>
            </a:r>
          </a:p>
          <a:p>
            <a:pPr marL="117475" lvl="1" indent="-117475" fontAlgn="base">
              <a:spcBef>
                <a:spcPts val="200"/>
              </a:spcBef>
              <a:spcAft>
                <a:spcPct val="0"/>
              </a:spcAft>
              <a:buClr>
                <a:srgbClr val="002060"/>
              </a:buClr>
              <a:buFont typeface="Arial" panose="020B0604020202020204" pitchFamily="34" charset="0"/>
              <a:buChar char="•"/>
              <a:defRPr/>
            </a:pPr>
            <a:r>
              <a:rPr lang="en-US" sz="1050" dirty="0">
                <a:solidFill>
                  <a:srgbClr val="AADBF7">
                    <a:lumMod val="10000"/>
                  </a:srgbClr>
                </a:solidFill>
              </a:rPr>
              <a:t>Improves velocity and faster time to market of new features and capabilities across  channels (CBOL/Mobile/Eclipse</a:t>
            </a:r>
            <a:r>
              <a:rPr lang="en-US" sz="1050" dirty="0" smtClean="0">
                <a:solidFill>
                  <a:srgbClr val="AADBF7">
                    <a:lumMod val="10000"/>
                  </a:srgbClr>
                </a:solidFill>
              </a:rPr>
              <a:t>)</a:t>
            </a:r>
          </a:p>
          <a:p>
            <a:pPr marL="117475" lvl="1" indent="-117475" fontAlgn="base">
              <a:spcBef>
                <a:spcPts val="200"/>
              </a:spcBef>
              <a:spcAft>
                <a:spcPct val="0"/>
              </a:spcAft>
              <a:buClr>
                <a:srgbClr val="002060"/>
              </a:buClr>
              <a:buFont typeface="Arial" panose="020B0604020202020204" pitchFamily="34" charset="0"/>
              <a:buChar char="•"/>
              <a:defRPr/>
            </a:pPr>
            <a:r>
              <a:rPr lang="en-US" sz="1050" dirty="0">
                <a:solidFill>
                  <a:srgbClr val="AADBF7">
                    <a:lumMod val="10000"/>
                  </a:srgbClr>
                </a:solidFill>
              </a:rPr>
              <a:t>API Gateway provides API discovery, documentation, governance, publication allowing for rapid  integration of UI with ESB APIs</a:t>
            </a:r>
          </a:p>
          <a:p>
            <a:pPr marL="117475" lvl="1" indent="-117475" fontAlgn="base">
              <a:spcBef>
                <a:spcPts val="200"/>
              </a:spcBef>
              <a:spcAft>
                <a:spcPct val="0"/>
              </a:spcAft>
              <a:buClr>
                <a:srgbClr val="002060"/>
              </a:buClr>
              <a:buFont typeface="Arial" panose="020B0604020202020204" pitchFamily="34" charset="0"/>
              <a:buChar char="•"/>
              <a:defRPr/>
            </a:pPr>
            <a:r>
              <a:rPr lang="en-US" sz="1050" dirty="0">
                <a:solidFill>
                  <a:srgbClr val="AADBF7">
                    <a:lumMod val="10000"/>
                  </a:srgbClr>
                </a:solidFill>
              </a:rPr>
              <a:t>Improves velocity and faster time to market for </a:t>
            </a:r>
            <a:r>
              <a:rPr lang="en-US" sz="1050" dirty="0" smtClean="0">
                <a:solidFill>
                  <a:srgbClr val="AADBF7">
                    <a:lumMod val="10000"/>
                  </a:srgbClr>
                </a:solidFill>
              </a:rPr>
              <a:t>Online </a:t>
            </a:r>
            <a:r>
              <a:rPr lang="en-US" sz="1050" dirty="0">
                <a:solidFill>
                  <a:srgbClr val="AADBF7">
                    <a:lumMod val="10000"/>
                  </a:srgbClr>
                </a:solidFill>
              </a:rPr>
              <a:t>/ Mobile / Assisted channels and enables 3rd party innovation and functionality leveraging </a:t>
            </a:r>
            <a:r>
              <a:rPr lang="en-US" sz="1050" dirty="0" err="1" smtClean="0">
                <a:solidFill>
                  <a:srgbClr val="AADBF7">
                    <a:lumMod val="10000"/>
                  </a:srgbClr>
                </a:solidFill>
              </a:rPr>
              <a:t>cti</a:t>
            </a:r>
            <a:r>
              <a:rPr lang="en-US" sz="1050" dirty="0" smtClean="0">
                <a:solidFill>
                  <a:srgbClr val="AADBF7">
                    <a:lumMod val="10000"/>
                  </a:srgbClr>
                </a:solidFill>
              </a:rPr>
              <a:t> </a:t>
            </a:r>
            <a:r>
              <a:rPr lang="en-US" sz="1050" dirty="0">
                <a:solidFill>
                  <a:srgbClr val="AADBF7">
                    <a:lumMod val="10000"/>
                  </a:srgbClr>
                </a:solidFill>
              </a:rPr>
              <a:t>capabilities</a:t>
            </a:r>
          </a:p>
          <a:p>
            <a:pPr marL="117475" lvl="1" indent="-117475" fontAlgn="base">
              <a:spcBef>
                <a:spcPts val="200"/>
              </a:spcBef>
              <a:spcAft>
                <a:spcPct val="0"/>
              </a:spcAft>
              <a:buClr>
                <a:srgbClr val="002060"/>
              </a:buClr>
              <a:buFont typeface="Arial" panose="020B0604020202020204" pitchFamily="34" charset="0"/>
              <a:buChar char="•"/>
              <a:defRPr/>
            </a:pPr>
            <a:endParaRPr lang="en-US" sz="1050" dirty="0">
              <a:solidFill>
                <a:srgbClr val="AADBF7">
                  <a:lumMod val="10000"/>
                </a:srgbClr>
              </a:solidFill>
            </a:endParaRPr>
          </a:p>
          <a:p>
            <a:pPr marL="117475" indent="-117475">
              <a:buFont typeface="Arial" panose="020B0604020202020204" pitchFamily="34" charset="0"/>
              <a:buChar char="•"/>
            </a:pPr>
            <a:endParaRPr lang="en-US" sz="1050" dirty="0" smtClean="0">
              <a:solidFill>
                <a:srgbClr val="53565A"/>
              </a:solidFill>
            </a:endParaRPr>
          </a:p>
          <a:p>
            <a:endParaRPr lang="en-US" sz="1050" dirty="0" smtClean="0">
              <a:solidFill>
                <a:srgbClr val="53565A"/>
              </a:solidFill>
            </a:endParaRPr>
          </a:p>
        </p:txBody>
      </p:sp>
      <p:sp>
        <p:nvSpPr>
          <p:cNvPr id="48" name="AutoShape 6"/>
          <p:cNvSpPr>
            <a:spLocks noChangeArrowheads="1"/>
          </p:cNvSpPr>
          <p:nvPr/>
        </p:nvSpPr>
        <p:spPr bwMode="auto">
          <a:xfrm>
            <a:off x="135131" y="1123764"/>
            <a:ext cx="2374902" cy="1360639"/>
          </a:xfrm>
          <a:prstGeom prst="homePlate">
            <a:avLst>
              <a:gd name="adj" fmla="val 23853"/>
            </a:avLst>
          </a:prstGeom>
          <a:solidFill>
            <a:srgbClr val="2DB0E0"/>
          </a:solidFill>
          <a:ln>
            <a:noFill/>
          </a:ln>
          <a:effectLst/>
          <a:extLst>
            <a:ext uri="{91240B29-F687-4F45-9708-019B960494DF}">
              <a14:hiddenLine xmlns:a14="http://schemas.microsoft.com/office/drawing/2010/main" w="9525" algn="in">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84BD00"/>
                  </a:outerShdw>
                </a:effectLst>
              </a14:hiddenEffects>
            </a:ext>
          </a:extLst>
        </p:spPr>
        <p:txBody>
          <a:bodyPr lIns="36576" tIns="36576" rIns="36576" bIns="36576" anchor="ct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a:cs typeface="Geneva" pitchFamily="34" charset="0"/>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9pPr>
          </a:lstStyle>
          <a:p>
            <a:pPr algn="ctr" eaLnBrk="1" hangingPunct="1">
              <a:lnSpc>
                <a:spcPct val="100000"/>
              </a:lnSpc>
              <a:spcBef>
                <a:spcPct val="0"/>
              </a:spcBef>
              <a:spcAft>
                <a:spcPct val="0"/>
              </a:spcAft>
              <a:buFontTx/>
              <a:buNone/>
            </a:pPr>
            <a:r>
              <a:rPr lang="en-US" altLang="en-US" sz="1800" b="1" dirty="0" smtClean="0">
                <a:solidFill>
                  <a:srgbClr val="FFFFFF"/>
                </a:solidFill>
              </a:rPr>
              <a:t>APIs</a:t>
            </a:r>
          </a:p>
        </p:txBody>
      </p:sp>
      <p:sp>
        <p:nvSpPr>
          <p:cNvPr id="60" name="AutoShape 6"/>
          <p:cNvSpPr>
            <a:spLocks noChangeArrowheads="1"/>
          </p:cNvSpPr>
          <p:nvPr/>
        </p:nvSpPr>
        <p:spPr bwMode="auto">
          <a:xfrm>
            <a:off x="135131" y="2543560"/>
            <a:ext cx="2374902" cy="1679660"/>
          </a:xfrm>
          <a:prstGeom prst="homePlate">
            <a:avLst>
              <a:gd name="adj" fmla="val 18750"/>
            </a:avLst>
          </a:prstGeom>
          <a:solidFill>
            <a:schemeClr val="accent1">
              <a:lumMod val="75000"/>
            </a:schemeClr>
          </a:solidFill>
          <a:ln>
            <a:noFill/>
          </a:ln>
          <a:effectLst/>
        </p:spPr>
        <p:txBody>
          <a:bodyPr lIns="36576" tIns="36576" rIns="36576" bIns="36576" anchor="ct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a:cs typeface="Geneva"/>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9pPr>
          </a:lstStyle>
          <a:p>
            <a:pPr algn="ctr" eaLnBrk="1" hangingPunct="1">
              <a:lnSpc>
                <a:spcPct val="100000"/>
              </a:lnSpc>
              <a:spcBef>
                <a:spcPct val="0"/>
              </a:spcBef>
              <a:spcAft>
                <a:spcPct val="0"/>
              </a:spcAft>
              <a:buFontTx/>
              <a:buNone/>
              <a:defRPr/>
            </a:pPr>
            <a:endParaRPr lang="en-US" sz="1000" b="1" dirty="0" smtClean="0">
              <a:solidFill>
                <a:srgbClr val="FFFFFF"/>
              </a:solidFill>
            </a:endParaRPr>
          </a:p>
          <a:p>
            <a:pPr algn="ctr" eaLnBrk="1" hangingPunct="1">
              <a:lnSpc>
                <a:spcPct val="100000"/>
              </a:lnSpc>
              <a:spcBef>
                <a:spcPct val="0"/>
              </a:spcBef>
              <a:spcAft>
                <a:spcPct val="0"/>
              </a:spcAft>
              <a:buFontTx/>
              <a:buNone/>
              <a:defRPr/>
            </a:pPr>
            <a:r>
              <a:rPr lang="en-US" sz="1800" b="1" dirty="0" smtClean="0">
                <a:solidFill>
                  <a:srgbClr val="FFFFFF"/>
                </a:solidFill>
              </a:rPr>
              <a:t>Micro Services</a:t>
            </a:r>
          </a:p>
          <a:p>
            <a:pPr algn="ctr" eaLnBrk="1" hangingPunct="1">
              <a:lnSpc>
                <a:spcPct val="100000"/>
              </a:lnSpc>
              <a:spcBef>
                <a:spcPct val="0"/>
              </a:spcBef>
              <a:spcAft>
                <a:spcPct val="0"/>
              </a:spcAft>
              <a:buFontTx/>
              <a:buNone/>
              <a:defRPr/>
            </a:pPr>
            <a:endParaRPr lang="en-US" altLang="en-US" sz="800" b="1" dirty="0">
              <a:solidFill>
                <a:srgbClr val="FFFFFF"/>
              </a:solidFill>
            </a:endParaRPr>
          </a:p>
        </p:txBody>
      </p:sp>
      <p:cxnSp>
        <p:nvCxnSpPr>
          <p:cNvPr id="62" name="Straight Connector 61"/>
          <p:cNvCxnSpPr/>
          <p:nvPr/>
        </p:nvCxnSpPr>
        <p:spPr bwMode="auto">
          <a:xfrm>
            <a:off x="93568" y="4249170"/>
            <a:ext cx="8669432" cy="0"/>
          </a:xfrm>
          <a:prstGeom prst="line">
            <a:avLst/>
          </a:prstGeom>
          <a:solidFill>
            <a:schemeClr val="tx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3" name="TextBox 62"/>
          <p:cNvSpPr txBox="1"/>
          <p:nvPr/>
        </p:nvSpPr>
        <p:spPr>
          <a:xfrm>
            <a:off x="2516962" y="2532898"/>
            <a:ext cx="6169837" cy="1762021"/>
          </a:xfrm>
          <a:prstGeom prst="rect">
            <a:avLst/>
          </a:prstGeom>
          <a:noFill/>
        </p:spPr>
        <p:txBody>
          <a:bodyPr wrap="square" rtlCol="0">
            <a:spAutoFit/>
          </a:bodyPr>
          <a:lstStyle/>
          <a:p>
            <a:pPr marL="117475" lvl="1" indent="-117475" fontAlgn="base">
              <a:spcBef>
                <a:spcPts val="200"/>
              </a:spcBef>
              <a:spcAft>
                <a:spcPct val="0"/>
              </a:spcAft>
              <a:buClr>
                <a:srgbClr val="002060"/>
              </a:buClr>
              <a:buFont typeface="Arial" panose="020B0604020202020204" pitchFamily="34" charset="0"/>
              <a:buChar char="•"/>
              <a:defRPr/>
            </a:pPr>
            <a:r>
              <a:rPr lang="en-US" sz="1050" dirty="0" smtClean="0">
                <a:solidFill>
                  <a:srgbClr val="AADBF7">
                    <a:lumMod val="10000"/>
                  </a:srgbClr>
                </a:solidFill>
              </a:rPr>
              <a:t>Micro services </a:t>
            </a:r>
            <a:r>
              <a:rPr lang="en-US" sz="1050" dirty="0">
                <a:solidFill>
                  <a:srgbClr val="AADBF7">
                    <a:lumMod val="10000"/>
                  </a:srgbClr>
                </a:solidFill>
              </a:rPr>
              <a:t>are modular and allow for testing and deployment independent of other app modules</a:t>
            </a:r>
          </a:p>
          <a:p>
            <a:pPr marL="117475" lvl="1" indent="-117475" fontAlgn="base">
              <a:spcBef>
                <a:spcPts val="200"/>
              </a:spcBef>
              <a:spcAft>
                <a:spcPct val="0"/>
              </a:spcAft>
              <a:buClr>
                <a:srgbClr val="002060"/>
              </a:buClr>
              <a:buFont typeface="Arial" panose="020B0604020202020204" pitchFamily="34" charset="0"/>
              <a:buChar char="•"/>
              <a:defRPr/>
            </a:pPr>
            <a:r>
              <a:rPr lang="en-US" sz="1050" dirty="0">
                <a:solidFill>
                  <a:srgbClr val="AADBF7">
                    <a:lumMod val="10000"/>
                  </a:srgbClr>
                </a:solidFill>
              </a:rPr>
              <a:t>Removes interdependencies improving velocity and faster time to market, and enables 2-speed architecture</a:t>
            </a:r>
          </a:p>
          <a:p>
            <a:pPr marL="117475" lvl="1" indent="-117475" fontAlgn="base">
              <a:spcBef>
                <a:spcPts val="200"/>
              </a:spcBef>
              <a:spcAft>
                <a:spcPct val="0"/>
              </a:spcAft>
              <a:buClr>
                <a:srgbClr val="002060"/>
              </a:buClr>
              <a:buFont typeface="Arial" panose="020B0604020202020204" pitchFamily="34" charset="0"/>
              <a:buChar char="•"/>
              <a:defRPr/>
            </a:pPr>
            <a:r>
              <a:rPr lang="en-US" sz="1050" dirty="0">
                <a:solidFill>
                  <a:srgbClr val="AADBF7">
                    <a:lumMod val="10000"/>
                  </a:srgbClr>
                </a:solidFill>
              </a:rPr>
              <a:t>Supports small vertical agile teams, stateless/ isolated service design with  enhanced build/deploy/validate automation</a:t>
            </a:r>
          </a:p>
          <a:p>
            <a:pPr marL="117475" lvl="1" indent="-117475" fontAlgn="base">
              <a:spcBef>
                <a:spcPts val="200"/>
              </a:spcBef>
              <a:spcAft>
                <a:spcPct val="0"/>
              </a:spcAft>
              <a:buClr>
                <a:srgbClr val="002060"/>
              </a:buClr>
              <a:buFont typeface="Arial" panose="020B0604020202020204" pitchFamily="34" charset="0"/>
              <a:buChar char="•"/>
              <a:defRPr/>
            </a:pPr>
            <a:r>
              <a:rPr lang="en-US" sz="1050" dirty="0">
                <a:solidFill>
                  <a:srgbClr val="AADBF7">
                    <a:lumMod val="10000"/>
                  </a:srgbClr>
                </a:solidFill>
              </a:rPr>
              <a:t>Improves service availability across CBOL and Mobile, resulting in fewer full or partial service outage. </a:t>
            </a:r>
          </a:p>
          <a:p>
            <a:pPr marL="228600" lvl="1" indent="-228600" defTabSz="457200" eaLnBrk="0" fontAlgn="base" hangingPunct="0">
              <a:spcBef>
                <a:spcPct val="0"/>
              </a:spcBef>
              <a:spcAft>
                <a:spcPct val="0"/>
              </a:spcAft>
              <a:buFont typeface="Wingdings" panose="05000000000000000000" pitchFamily="2" charset="2"/>
              <a:buChar char="ü"/>
              <a:defRPr/>
            </a:pPr>
            <a:endParaRPr lang="en-US" sz="900" b="1" dirty="0">
              <a:solidFill>
                <a:srgbClr val="1F497D"/>
              </a:solidFill>
              <a:cs typeface="Arial" panose="020B0604020202020204" pitchFamily="34" charset="0"/>
            </a:endParaRPr>
          </a:p>
          <a:p>
            <a:endParaRPr lang="en-US" sz="1050" dirty="0" smtClean="0">
              <a:solidFill>
                <a:srgbClr val="53565A"/>
              </a:solidFill>
            </a:endParaRPr>
          </a:p>
        </p:txBody>
      </p:sp>
      <p:sp>
        <p:nvSpPr>
          <p:cNvPr id="16" name="AutoShape 6"/>
          <p:cNvSpPr>
            <a:spLocks noChangeArrowheads="1"/>
          </p:cNvSpPr>
          <p:nvPr/>
        </p:nvSpPr>
        <p:spPr bwMode="auto">
          <a:xfrm>
            <a:off x="142061" y="4259012"/>
            <a:ext cx="2374902" cy="1679660"/>
          </a:xfrm>
          <a:prstGeom prst="homePlate">
            <a:avLst>
              <a:gd name="adj" fmla="val 18750"/>
            </a:avLst>
          </a:prstGeom>
          <a:solidFill>
            <a:schemeClr val="accent1">
              <a:lumMod val="75000"/>
            </a:schemeClr>
          </a:solidFill>
          <a:ln>
            <a:noFill/>
          </a:ln>
          <a:effectLst/>
        </p:spPr>
        <p:txBody>
          <a:bodyPr lIns="36576" tIns="36576" rIns="36576" bIns="36576" anchor="ct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a:cs typeface="Geneva"/>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9pPr>
          </a:lstStyle>
          <a:p>
            <a:pPr algn="ctr" eaLnBrk="1" hangingPunct="1">
              <a:lnSpc>
                <a:spcPct val="100000"/>
              </a:lnSpc>
              <a:spcBef>
                <a:spcPct val="0"/>
              </a:spcBef>
              <a:spcAft>
                <a:spcPct val="0"/>
              </a:spcAft>
              <a:buFontTx/>
              <a:buNone/>
              <a:defRPr/>
            </a:pPr>
            <a:endParaRPr lang="en-US" sz="1000" b="1" dirty="0" smtClean="0">
              <a:solidFill>
                <a:srgbClr val="FFFFFF"/>
              </a:solidFill>
            </a:endParaRPr>
          </a:p>
          <a:p>
            <a:pPr algn="ctr" eaLnBrk="1" hangingPunct="1">
              <a:lnSpc>
                <a:spcPct val="100000"/>
              </a:lnSpc>
              <a:spcBef>
                <a:spcPct val="0"/>
              </a:spcBef>
              <a:spcAft>
                <a:spcPct val="0"/>
              </a:spcAft>
              <a:buFontTx/>
              <a:buNone/>
              <a:defRPr/>
            </a:pPr>
            <a:r>
              <a:rPr lang="en-US" sz="1800" b="1" dirty="0" smtClean="0">
                <a:solidFill>
                  <a:srgbClr val="FFFFFF"/>
                </a:solidFill>
              </a:rPr>
              <a:t>Distributed Cache</a:t>
            </a:r>
          </a:p>
          <a:p>
            <a:pPr algn="ctr" eaLnBrk="1" hangingPunct="1">
              <a:lnSpc>
                <a:spcPct val="100000"/>
              </a:lnSpc>
              <a:spcBef>
                <a:spcPct val="0"/>
              </a:spcBef>
              <a:spcAft>
                <a:spcPct val="0"/>
              </a:spcAft>
              <a:buFontTx/>
              <a:buNone/>
              <a:defRPr/>
            </a:pPr>
            <a:endParaRPr lang="en-US" altLang="en-US" sz="800" b="1" dirty="0">
              <a:solidFill>
                <a:srgbClr val="FFFFFF"/>
              </a:solidFill>
            </a:endParaRPr>
          </a:p>
        </p:txBody>
      </p:sp>
      <p:sp>
        <p:nvSpPr>
          <p:cNvPr id="17" name="TextBox 16"/>
          <p:cNvSpPr txBox="1"/>
          <p:nvPr/>
        </p:nvSpPr>
        <p:spPr>
          <a:xfrm>
            <a:off x="2514600" y="4249170"/>
            <a:ext cx="6169837" cy="1090042"/>
          </a:xfrm>
          <a:prstGeom prst="rect">
            <a:avLst/>
          </a:prstGeom>
          <a:noFill/>
        </p:spPr>
        <p:txBody>
          <a:bodyPr wrap="square" rtlCol="0">
            <a:spAutoFit/>
          </a:bodyPr>
          <a:lstStyle/>
          <a:p>
            <a:pPr marL="117475" lvl="1" indent="-117475" fontAlgn="base">
              <a:spcBef>
                <a:spcPts val="200"/>
              </a:spcBef>
              <a:spcAft>
                <a:spcPct val="0"/>
              </a:spcAft>
              <a:buClr>
                <a:srgbClr val="002060"/>
              </a:buClr>
              <a:buFont typeface="Arial" panose="020B0604020202020204" pitchFamily="34" charset="0"/>
              <a:buChar char="•"/>
              <a:defRPr/>
            </a:pPr>
            <a:r>
              <a:rPr lang="en-US" sz="1050" dirty="0">
                <a:solidFill>
                  <a:srgbClr val="AADBF7">
                    <a:lumMod val="10000"/>
                  </a:srgbClr>
                </a:solidFill>
              </a:rPr>
              <a:t>Distributed cache enables stateless allowing for session failover across micro services  upon failure</a:t>
            </a:r>
          </a:p>
          <a:p>
            <a:pPr marL="117475" lvl="1" indent="-117475" fontAlgn="base">
              <a:spcBef>
                <a:spcPts val="200"/>
              </a:spcBef>
              <a:spcAft>
                <a:spcPct val="0"/>
              </a:spcAft>
              <a:buClr>
                <a:srgbClr val="002060"/>
              </a:buClr>
              <a:buFont typeface="Arial" panose="020B0604020202020204" pitchFamily="34" charset="0"/>
              <a:buChar char="•"/>
              <a:defRPr/>
            </a:pPr>
            <a:r>
              <a:rPr lang="en-US" sz="1050" dirty="0">
                <a:solidFill>
                  <a:srgbClr val="AADBF7">
                    <a:lumMod val="10000"/>
                  </a:srgbClr>
                </a:solidFill>
              </a:rPr>
              <a:t>Cloud PaaS-enabled stateless services dynamically utilize available infrastructure (ramp-up and scale-down) and Cloud service offerings to meet consumer demand</a:t>
            </a:r>
          </a:p>
          <a:p>
            <a:pPr marL="117475" lvl="1" indent="-117475" fontAlgn="base">
              <a:spcBef>
                <a:spcPts val="200"/>
              </a:spcBef>
              <a:spcAft>
                <a:spcPct val="0"/>
              </a:spcAft>
              <a:buClr>
                <a:srgbClr val="002060"/>
              </a:buClr>
              <a:buFont typeface="Arial" panose="020B0604020202020204" pitchFamily="34" charset="0"/>
              <a:buChar char="•"/>
              <a:defRPr/>
            </a:pPr>
            <a:r>
              <a:rPr lang="en-US" sz="1050" dirty="0">
                <a:solidFill>
                  <a:srgbClr val="AADBF7">
                    <a:lumMod val="10000"/>
                  </a:srgbClr>
                </a:solidFill>
              </a:rPr>
              <a:t>Lowers operating cost and provide better scalability across all Digital channel applications </a:t>
            </a:r>
          </a:p>
          <a:p>
            <a:pPr defTabSz="457200" eaLnBrk="0" fontAlgn="base" hangingPunct="0">
              <a:spcBef>
                <a:spcPct val="0"/>
              </a:spcBef>
              <a:spcAft>
                <a:spcPct val="0"/>
              </a:spcAft>
              <a:defRPr/>
            </a:pPr>
            <a:endParaRPr lang="en-US" sz="900" b="1" dirty="0">
              <a:ea typeface="ヒラギノ角ゴ Pro W3" charset="0"/>
              <a:cs typeface="Arial" panose="020B0604020202020204" pitchFamily="34" charset="0"/>
            </a:endParaRPr>
          </a:p>
        </p:txBody>
      </p:sp>
      <p:cxnSp>
        <p:nvCxnSpPr>
          <p:cNvPr id="18" name="Straight Connector 17"/>
          <p:cNvCxnSpPr/>
          <p:nvPr/>
        </p:nvCxnSpPr>
        <p:spPr bwMode="auto">
          <a:xfrm>
            <a:off x="142061" y="5939692"/>
            <a:ext cx="8669432" cy="0"/>
          </a:xfrm>
          <a:prstGeom prst="line">
            <a:avLst/>
          </a:prstGeom>
          <a:solidFill>
            <a:schemeClr val="tx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23443947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p:cNvSpPr>
            <a:spLocks noGrp="1" noChangeArrowheads="1"/>
          </p:cNvSpPr>
          <p:nvPr>
            <p:ph type="title"/>
          </p:nvPr>
        </p:nvSpPr>
        <p:spPr>
          <a:xfrm>
            <a:off x="221957" y="152400"/>
            <a:ext cx="6083515" cy="495300"/>
          </a:xfrm>
        </p:spPr>
        <p:txBody>
          <a:bodyPr>
            <a:normAutofit fontScale="90000"/>
          </a:bodyPr>
          <a:lstStyle/>
          <a:p>
            <a:r>
              <a:rPr lang="en-US" dirty="0" smtClean="0">
                <a:cs typeface="Geneva" pitchFamily="127" charset="-128"/>
              </a:rPr>
              <a:t>Benefits – PaaS </a:t>
            </a:r>
          </a:p>
        </p:txBody>
      </p:sp>
      <p:sp>
        <p:nvSpPr>
          <p:cNvPr id="32" name="Rectangle 31"/>
          <p:cNvSpPr/>
          <p:nvPr/>
        </p:nvSpPr>
        <p:spPr bwMode="auto">
          <a:xfrm>
            <a:off x="135130" y="685801"/>
            <a:ext cx="2374903" cy="289790"/>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endParaRPr lang="en-US" sz="800" b="1" smtClean="0">
              <a:solidFill>
                <a:srgbClr val="53565A"/>
              </a:solidFill>
              <a:latin typeface="Arial" charset="0"/>
            </a:endParaRPr>
          </a:p>
        </p:txBody>
      </p:sp>
      <p:sp>
        <p:nvSpPr>
          <p:cNvPr id="34" name="TextBox 33"/>
          <p:cNvSpPr txBox="1"/>
          <p:nvPr/>
        </p:nvSpPr>
        <p:spPr>
          <a:xfrm>
            <a:off x="577890" y="695432"/>
            <a:ext cx="1345240" cy="307777"/>
          </a:xfrm>
          <a:prstGeom prst="rect">
            <a:avLst/>
          </a:prstGeom>
          <a:noFill/>
        </p:spPr>
        <p:txBody>
          <a:bodyPr wrap="none" rtlCol="0">
            <a:spAutoFit/>
          </a:bodyPr>
          <a:lstStyle/>
          <a:p>
            <a:r>
              <a:rPr lang="en-US" sz="1400" b="1" dirty="0" smtClean="0">
                <a:solidFill>
                  <a:srgbClr val="FFFFFF"/>
                </a:solidFill>
                <a:latin typeface="Arial Rounded MT Bold" panose="020F0704030504030204" pitchFamily="34" charset="0"/>
              </a:rPr>
              <a:t>OBJECTIVES</a:t>
            </a:r>
            <a:endParaRPr lang="en-US" sz="1400" b="1" dirty="0">
              <a:solidFill>
                <a:srgbClr val="FFFFFF"/>
              </a:solidFill>
              <a:latin typeface="Arial Rounded MT Bold" panose="020F0704030504030204" pitchFamily="34" charset="0"/>
            </a:endParaRPr>
          </a:p>
        </p:txBody>
      </p:sp>
      <p:sp>
        <p:nvSpPr>
          <p:cNvPr id="35" name="TextBox 34"/>
          <p:cNvSpPr txBox="1"/>
          <p:nvPr/>
        </p:nvSpPr>
        <p:spPr>
          <a:xfrm>
            <a:off x="4885593" y="2460454"/>
            <a:ext cx="1585690" cy="307777"/>
          </a:xfrm>
          <a:prstGeom prst="rect">
            <a:avLst/>
          </a:prstGeom>
          <a:noFill/>
        </p:spPr>
        <p:txBody>
          <a:bodyPr wrap="none" rtlCol="0">
            <a:spAutoFit/>
          </a:bodyPr>
          <a:lstStyle/>
          <a:p>
            <a:r>
              <a:rPr lang="en-US" sz="1400" b="1" dirty="0" smtClean="0">
                <a:solidFill>
                  <a:srgbClr val="FFFFFF"/>
                </a:solidFill>
                <a:latin typeface="Arial Rounded MT Bold" panose="020F0704030504030204" pitchFamily="34" charset="0"/>
              </a:rPr>
              <a:t>DELIVERABLES</a:t>
            </a:r>
            <a:endParaRPr lang="en-US" sz="1400" b="1" dirty="0">
              <a:solidFill>
                <a:srgbClr val="FFFFFF"/>
              </a:solidFill>
              <a:latin typeface="Arial Rounded MT Bold" panose="020F0704030504030204" pitchFamily="34" charset="0"/>
            </a:endParaRPr>
          </a:p>
        </p:txBody>
      </p:sp>
      <p:sp>
        <p:nvSpPr>
          <p:cNvPr id="37" name="TextBox 36"/>
          <p:cNvSpPr txBox="1"/>
          <p:nvPr/>
        </p:nvSpPr>
        <p:spPr>
          <a:xfrm>
            <a:off x="3297100" y="689749"/>
            <a:ext cx="1561646" cy="307777"/>
          </a:xfrm>
          <a:prstGeom prst="rect">
            <a:avLst/>
          </a:prstGeom>
          <a:noFill/>
        </p:spPr>
        <p:txBody>
          <a:bodyPr wrap="none" rtlCol="0">
            <a:spAutoFit/>
          </a:bodyPr>
          <a:lstStyle/>
          <a:p>
            <a:r>
              <a:rPr lang="en-US" sz="1400" b="1" dirty="0" smtClean="0">
                <a:solidFill>
                  <a:srgbClr val="FFFFFF"/>
                </a:solidFill>
                <a:latin typeface="Arial Rounded MT Bold" panose="020F0704030504030204" pitchFamily="34" charset="0"/>
              </a:rPr>
              <a:t>PROOF POINTS</a:t>
            </a:r>
            <a:endParaRPr lang="en-US" sz="1400" b="1" dirty="0">
              <a:solidFill>
                <a:srgbClr val="FFFFFF"/>
              </a:solidFill>
              <a:latin typeface="Arial Rounded MT Bold" panose="020F0704030504030204" pitchFamily="34" charset="0"/>
            </a:endParaRPr>
          </a:p>
        </p:txBody>
      </p:sp>
      <p:sp>
        <p:nvSpPr>
          <p:cNvPr id="41" name="Rectangle 40"/>
          <p:cNvSpPr/>
          <p:nvPr/>
        </p:nvSpPr>
        <p:spPr bwMode="auto">
          <a:xfrm>
            <a:off x="2510036" y="685800"/>
            <a:ext cx="6252964" cy="295473"/>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endParaRPr lang="en-US" sz="800" b="1" smtClean="0">
              <a:solidFill>
                <a:srgbClr val="53565A"/>
              </a:solidFill>
              <a:latin typeface="Arial" charset="0"/>
            </a:endParaRPr>
          </a:p>
        </p:txBody>
      </p:sp>
      <p:sp>
        <p:nvSpPr>
          <p:cNvPr id="42" name="TextBox 41"/>
          <p:cNvSpPr txBox="1"/>
          <p:nvPr/>
        </p:nvSpPr>
        <p:spPr>
          <a:xfrm>
            <a:off x="4858746" y="695432"/>
            <a:ext cx="1088760" cy="307777"/>
          </a:xfrm>
          <a:prstGeom prst="rect">
            <a:avLst/>
          </a:prstGeom>
          <a:noFill/>
        </p:spPr>
        <p:txBody>
          <a:bodyPr wrap="none" rtlCol="0">
            <a:spAutoFit/>
          </a:bodyPr>
          <a:lstStyle/>
          <a:p>
            <a:r>
              <a:rPr lang="en-US" sz="1400" b="1" dirty="0" smtClean="0">
                <a:solidFill>
                  <a:srgbClr val="FFFFFF"/>
                </a:solidFill>
                <a:latin typeface="Arial Rounded MT Bold" panose="020F0704030504030204" pitchFamily="34" charset="0"/>
              </a:rPr>
              <a:t>BENEFITS</a:t>
            </a:r>
            <a:endParaRPr lang="en-US" sz="1400" b="1" dirty="0">
              <a:solidFill>
                <a:srgbClr val="FFFFFF"/>
              </a:solidFill>
              <a:latin typeface="Arial Rounded MT Bold" panose="020F0704030504030204" pitchFamily="34" charset="0"/>
            </a:endParaRPr>
          </a:p>
        </p:txBody>
      </p:sp>
      <p:sp>
        <p:nvSpPr>
          <p:cNvPr id="43" name="Rectangle 42"/>
          <p:cNvSpPr/>
          <p:nvPr/>
        </p:nvSpPr>
        <p:spPr bwMode="auto">
          <a:xfrm>
            <a:off x="2516963" y="975590"/>
            <a:ext cx="6246037" cy="5381667"/>
          </a:xfrm>
          <a:prstGeom prst="rect">
            <a:avLst/>
          </a:prstGeom>
          <a:solidFill>
            <a:srgbClr val="C1CBE1"/>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solidFill>
                <a:srgbClr val="000000"/>
              </a:solidFill>
              <a:latin typeface="Arial" charset="0"/>
              <a:ea typeface="Geneva" charset="0"/>
            </a:endParaRPr>
          </a:p>
        </p:txBody>
      </p:sp>
      <p:cxnSp>
        <p:nvCxnSpPr>
          <p:cNvPr id="6" name="Straight Connector 5"/>
          <p:cNvCxnSpPr/>
          <p:nvPr/>
        </p:nvCxnSpPr>
        <p:spPr bwMode="auto">
          <a:xfrm>
            <a:off x="93568" y="2406532"/>
            <a:ext cx="8669432" cy="0"/>
          </a:xfrm>
          <a:prstGeom prst="line">
            <a:avLst/>
          </a:prstGeom>
          <a:solidFill>
            <a:schemeClr val="tx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46" name="TextBox 45"/>
          <p:cNvSpPr txBox="1"/>
          <p:nvPr/>
        </p:nvSpPr>
        <p:spPr>
          <a:xfrm>
            <a:off x="2516962" y="1003209"/>
            <a:ext cx="6246037" cy="1700466"/>
          </a:xfrm>
          <a:prstGeom prst="rect">
            <a:avLst/>
          </a:prstGeom>
          <a:noFill/>
        </p:spPr>
        <p:txBody>
          <a:bodyPr wrap="square" rtlCol="0">
            <a:spAutoFit/>
          </a:bodyPr>
          <a:lstStyle/>
          <a:p>
            <a:pPr marL="117475" indent="-117475">
              <a:spcBef>
                <a:spcPts val="200"/>
              </a:spcBef>
              <a:buFont typeface="Arial" panose="020B0604020202020204" pitchFamily="34" charset="0"/>
              <a:buChar char="•"/>
            </a:pPr>
            <a:r>
              <a:rPr lang="en-US" sz="1050" dirty="0" smtClean="0">
                <a:solidFill>
                  <a:srgbClr val="AADBF7">
                    <a:lumMod val="10000"/>
                  </a:srgbClr>
                </a:solidFill>
              </a:rPr>
              <a:t>Higher developer productivity</a:t>
            </a:r>
          </a:p>
          <a:p>
            <a:pPr marL="117475" indent="-117475">
              <a:spcBef>
                <a:spcPts val="200"/>
              </a:spcBef>
              <a:buFont typeface="Arial" panose="020B0604020202020204" pitchFamily="34" charset="0"/>
              <a:buChar char="•"/>
            </a:pPr>
            <a:r>
              <a:rPr lang="en-US" sz="1050" dirty="0" smtClean="0">
                <a:solidFill>
                  <a:srgbClr val="AADBF7">
                    <a:lumMod val="10000"/>
                  </a:srgbClr>
                </a:solidFill>
              </a:rPr>
              <a:t>Sprint velocity</a:t>
            </a:r>
          </a:p>
          <a:p>
            <a:pPr marL="117475" indent="-117475">
              <a:spcBef>
                <a:spcPts val="200"/>
              </a:spcBef>
              <a:buFont typeface="Arial" panose="020B0604020202020204" pitchFamily="34" charset="0"/>
              <a:buChar char="•"/>
            </a:pPr>
            <a:r>
              <a:rPr lang="en-US" sz="1050" dirty="0" smtClean="0">
                <a:solidFill>
                  <a:srgbClr val="AADBF7">
                    <a:lumMod val="10000"/>
                  </a:srgbClr>
                </a:solidFill>
              </a:rPr>
              <a:t>Improve “Value to Market” performance</a:t>
            </a:r>
          </a:p>
          <a:p>
            <a:pPr marL="117475" indent="-117475">
              <a:spcBef>
                <a:spcPts val="200"/>
              </a:spcBef>
              <a:buFont typeface="Arial" panose="020B0604020202020204" pitchFamily="34" charset="0"/>
              <a:buChar char="•"/>
            </a:pPr>
            <a:r>
              <a:rPr lang="en-US" sz="1050" dirty="0" smtClean="0">
                <a:solidFill>
                  <a:srgbClr val="AADBF7">
                    <a:lumMod val="10000"/>
                  </a:srgbClr>
                </a:solidFill>
              </a:rPr>
              <a:t>Better backlog management</a:t>
            </a:r>
          </a:p>
          <a:p>
            <a:pPr marL="117475" indent="-117475">
              <a:spcBef>
                <a:spcPts val="200"/>
              </a:spcBef>
              <a:buFont typeface="Arial" panose="020B0604020202020204" pitchFamily="34" charset="0"/>
              <a:buChar char="•"/>
            </a:pPr>
            <a:r>
              <a:rPr lang="en-US" sz="1050" dirty="0" smtClean="0">
                <a:solidFill>
                  <a:srgbClr val="AADBF7">
                    <a:lumMod val="10000"/>
                  </a:srgbClr>
                </a:solidFill>
              </a:rPr>
              <a:t>Faster regression from automated testing</a:t>
            </a:r>
          </a:p>
          <a:p>
            <a:pPr marL="117475" indent="-117475">
              <a:spcBef>
                <a:spcPts val="200"/>
              </a:spcBef>
              <a:buFont typeface="Arial" panose="020B0604020202020204" pitchFamily="34" charset="0"/>
              <a:buChar char="•"/>
            </a:pPr>
            <a:r>
              <a:rPr lang="en-US" sz="1050" dirty="0" smtClean="0">
                <a:solidFill>
                  <a:srgbClr val="AADBF7">
                    <a:lumMod val="10000"/>
                  </a:srgbClr>
                </a:solidFill>
              </a:rPr>
              <a:t>Defect injection rates</a:t>
            </a:r>
          </a:p>
          <a:p>
            <a:pPr marL="117475" indent="-117475">
              <a:spcBef>
                <a:spcPts val="200"/>
              </a:spcBef>
              <a:buFont typeface="Arial" panose="020B0604020202020204" pitchFamily="34" charset="0"/>
              <a:buChar char="•"/>
            </a:pPr>
            <a:r>
              <a:rPr lang="en-US" sz="1050" dirty="0" smtClean="0">
                <a:solidFill>
                  <a:srgbClr val="AADBF7">
                    <a:lumMod val="10000"/>
                  </a:srgbClr>
                </a:solidFill>
              </a:rPr>
              <a:t>Improved code quality</a:t>
            </a:r>
          </a:p>
          <a:p>
            <a:pPr marL="117475" indent="-117475">
              <a:buFont typeface="Arial" panose="020B0604020202020204" pitchFamily="34" charset="0"/>
              <a:buChar char="•"/>
            </a:pPr>
            <a:endParaRPr lang="en-US" sz="1050" dirty="0" smtClean="0">
              <a:solidFill>
                <a:srgbClr val="53565A"/>
              </a:solidFill>
            </a:endParaRPr>
          </a:p>
          <a:p>
            <a:endParaRPr lang="en-US" sz="1050" dirty="0" smtClean="0">
              <a:solidFill>
                <a:srgbClr val="53565A"/>
              </a:solidFill>
            </a:endParaRPr>
          </a:p>
        </p:txBody>
      </p:sp>
      <p:sp>
        <p:nvSpPr>
          <p:cNvPr id="48" name="AutoShape 6"/>
          <p:cNvSpPr>
            <a:spLocks noChangeArrowheads="1"/>
          </p:cNvSpPr>
          <p:nvPr/>
        </p:nvSpPr>
        <p:spPr bwMode="auto">
          <a:xfrm>
            <a:off x="135131" y="1019878"/>
            <a:ext cx="2374902" cy="1360639"/>
          </a:xfrm>
          <a:prstGeom prst="homePlate">
            <a:avLst>
              <a:gd name="adj" fmla="val 23853"/>
            </a:avLst>
          </a:prstGeom>
          <a:solidFill>
            <a:srgbClr val="2DB0E0"/>
          </a:solidFill>
          <a:ln>
            <a:noFill/>
          </a:ln>
          <a:effectLst/>
          <a:extLst>
            <a:ext uri="{91240B29-F687-4F45-9708-019B960494DF}">
              <a14:hiddenLine xmlns:a14="http://schemas.microsoft.com/office/drawing/2010/main" w="9525" algn="in">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84BD00"/>
                  </a:outerShdw>
                </a:effectLst>
              </a14:hiddenEffects>
            </a:ext>
          </a:extLst>
        </p:spPr>
        <p:txBody>
          <a:bodyPr lIns="36576" tIns="36576" rIns="36576" bIns="36576" anchor="ct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a:cs typeface="Geneva" pitchFamily="34" charset="0"/>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9pPr>
          </a:lstStyle>
          <a:p>
            <a:pPr algn="ctr" eaLnBrk="1" hangingPunct="1">
              <a:lnSpc>
                <a:spcPct val="100000"/>
              </a:lnSpc>
              <a:spcBef>
                <a:spcPct val="0"/>
              </a:spcBef>
              <a:spcAft>
                <a:spcPct val="0"/>
              </a:spcAft>
              <a:buFontTx/>
              <a:buNone/>
            </a:pPr>
            <a:r>
              <a:rPr lang="en-US" altLang="en-US" sz="1800" b="1" dirty="0" smtClean="0">
                <a:solidFill>
                  <a:srgbClr val="FFFFFF"/>
                </a:solidFill>
              </a:rPr>
              <a:t>Developer/</a:t>
            </a:r>
          </a:p>
          <a:p>
            <a:pPr algn="ctr" eaLnBrk="1" hangingPunct="1">
              <a:lnSpc>
                <a:spcPct val="100000"/>
              </a:lnSpc>
              <a:spcBef>
                <a:spcPct val="0"/>
              </a:spcBef>
              <a:spcAft>
                <a:spcPct val="0"/>
              </a:spcAft>
              <a:buFontTx/>
              <a:buNone/>
            </a:pPr>
            <a:r>
              <a:rPr lang="en-US" altLang="en-US" sz="1800" b="1" dirty="0" smtClean="0">
                <a:solidFill>
                  <a:srgbClr val="FFFFFF"/>
                </a:solidFill>
              </a:rPr>
              <a:t>Tester Agility</a:t>
            </a:r>
          </a:p>
        </p:txBody>
      </p:sp>
      <p:sp>
        <p:nvSpPr>
          <p:cNvPr id="60" name="AutoShape 6"/>
          <p:cNvSpPr>
            <a:spLocks noChangeArrowheads="1"/>
          </p:cNvSpPr>
          <p:nvPr/>
        </p:nvSpPr>
        <p:spPr bwMode="auto">
          <a:xfrm>
            <a:off x="135131" y="2439674"/>
            <a:ext cx="2374902" cy="1679660"/>
          </a:xfrm>
          <a:prstGeom prst="homePlate">
            <a:avLst>
              <a:gd name="adj" fmla="val 23854"/>
            </a:avLst>
          </a:prstGeom>
          <a:solidFill>
            <a:schemeClr val="accent1">
              <a:lumMod val="75000"/>
            </a:schemeClr>
          </a:solidFill>
          <a:ln>
            <a:noFill/>
          </a:ln>
          <a:effectLst/>
        </p:spPr>
        <p:txBody>
          <a:bodyPr lIns="36576" tIns="36576" rIns="36576" bIns="36576" anchor="ct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a:cs typeface="Geneva"/>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a:cs typeface="Geneva"/>
              </a:defRPr>
            </a:lvl9pPr>
          </a:lstStyle>
          <a:p>
            <a:pPr algn="ctr" eaLnBrk="1" hangingPunct="1">
              <a:lnSpc>
                <a:spcPct val="100000"/>
              </a:lnSpc>
              <a:spcBef>
                <a:spcPct val="0"/>
              </a:spcBef>
              <a:spcAft>
                <a:spcPct val="0"/>
              </a:spcAft>
              <a:buFontTx/>
              <a:buNone/>
              <a:defRPr/>
            </a:pPr>
            <a:endParaRPr lang="en-US" sz="1000" b="1" dirty="0" smtClean="0">
              <a:solidFill>
                <a:srgbClr val="FFFFFF"/>
              </a:solidFill>
            </a:endParaRPr>
          </a:p>
          <a:p>
            <a:pPr algn="ctr" eaLnBrk="1" hangingPunct="1">
              <a:lnSpc>
                <a:spcPct val="100000"/>
              </a:lnSpc>
              <a:spcBef>
                <a:spcPct val="0"/>
              </a:spcBef>
              <a:spcAft>
                <a:spcPct val="0"/>
              </a:spcAft>
              <a:buFontTx/>
              <a:buNone/>
              <a:defRPr/>
            </a:pPr>
            <a:r>
              <a:rPr lang="en-US" sz="1800" b="1" dirty="0" smtClean="0">
                <a:solidFill>
                  <a:srgbClr val="FFFFFF"/>
                </a:solidFill>
              </a:rPr>
              <a:t>Operational Agility</a:t>
            </a:r>
          </a:p>
          <a:p>
            <a:pPr algn="ctr" eaLnBrk="1" hangingPunct="1">
              <a:lnSpc>
                <a:spcPct val="100000"/>
              </a:lnSpc>
              <a:spcBef>
                <a:spcPct val="0"/>
              </a:spcBef>
              <a:spcAft>
                <a:spcPct val="0"/>
              </a:spcAft>
              <a:buFontTx/>
              <a:buNone/>
              <a:defRPr/>
            </a:pPr>
            <a:endParaRPr lang="en-US" altLang="en-US" sz="800" b="1" dirty="0">
              <a:solidFill>
                <a:srgbClr val="FFFFFF"/>
              </a:solidFill>
            </a:endParaRPr>
          </a:p>
        </p:txBody>
      </p:sp>
      <p:cxnSp>
        <p:nvCxnSpPr>
          <p:cNvPr id="62" name="Straight Connector 61"/>
          <p:cNvCxnSpPr/>
          <p:nvPr/>
        </p:nvCxnSpPr>
        <p:spPr bwMode="auto">
          <a:xfrm>
            <a:off x="93568" y="4145284"/>
            <a:ext cx="8669432" cy="0"/>
          </a:xfrm>
          <a:prstGeom prst="line">
            <a:avLst/>
          </a:prstGeom>
          <a:solidFill>
            <a:schemeClr val="tx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3" name="TextBox 62"/>
          <p:cNvSpPr txBox="1"/>
          <p:nvPr/>
        </p:nvSpPr>
        <p:spPr>
          <a:xfrm>
            <a:off x="2516963" y="2429012"/>
            <a:ext cx="3285816" cy="1726114"/>
          </a:xfrm>
          <a:prstGeom prst="rect">
            <a:avLst/>
          </a:prstGeom>
          <a:noFill/>
        </p:spPr>
        <p:txBody>
          <a:bodyPr wrap="square" rtlCol="0">
            <a:spAutoFit/>
          </a:bodyPr>
          <a:lstStyle/>
          <a:p>
            <a:pPr marL="117475" indent="-117475">
              <a:spcBef>
                <a:spcPts val="200"/>
              </a:spcBef>
              <a:buFont typeface="Arial" panose="020B0604020202020204" pitchFamily="34" charset="0"/>
              <a:buChar char="•"/>
            </a:pPr>
            <a:r>
              <a:rPr lang="en-US" sz="1050" dirty="0" smtClean="0">
                <a:solidFill>
                  <a:srgbClr val="AADBF7">
                    <a:lumMod val="10000"/>
                  </a:srgbClr>
                </a:solidFill>
              </a:rPr>
              <a:t>Less prone to manual errors</a:t>
            </a:r>
          </a:p>
          <a:p>
            <a:pPr marL="117475" indent="-117475">
              <a:spcBef>
                <a:spcPts val="200"/>
              </a:spcBef>
              <a:buFont typeface="Arial" panose="020B0604020202020204" pitchFamily="34" charset="0"/>
              <a:buChar char="•"/>
            </a:pPr>
            <a:r>
              <a:rPr lang="en-US" sz="1050" dirty="0" smtClean="0">
                <a:solidFill>
                  <a:srgbClr val="AADBF7">
                    <a:lumMod val="10000"/>
                  </a:srgbClr>
                </a:solidFill>
              </a:rPr>
              <a:t>Faster new environment provisioning</a:t>
            </a:r>
          </a:p>
          <a:p>
            <a:pPr marL="117475" indent="-117475">
              <a:spcBef>
                <a:spcPts val="200"/>
              </a:spcBef>
              <a:buFont typeface="Arial" panose="020B0604020202020204" pitchFamily="34" charset="0"/>
              <a:buChar char="•"/>
            </a:pPr>
            <a:r>
              <a:rPr lang="en-US" sz="1050" dirty="0" smtClean="0">
                <a:solidFill>
                  <a:srgbClr val="AADBF7">
                    <a:lumMod val="10000"/>
                  </a:srgbClr>
                </a:solidFill>
              </a:rPr>
              <a:t>Eliminate idle environments</a:t>
            </a:r>
          </a:p>
          <a:p>
            <a:pPr marL="117475" indent="-117475">
              <a:spcBef>
                <a:spcPts val="200"/>
              </a:spcBef>
              <a:buFont typeface="Arial" panose="020B0604020202020204" pitchFamily="34" charset="0"/>
              <a:buChar char="•"/>
            </a:pPr>
            <a:r>
              <a:rPr lang="en-US" sz="1050" dirty="0" smtClean="0">
                <a:solidFill>
                  <a:srgbClr val="AADBF7">
                    <a:lumMod val="10000"/>
                  </a:srgbClr>
                </a:solidFill>
              </a:rPr>
              <a:t>Pilot new apps/versions within existing infra</a:t>
            </a:r>
            <a:endParaRPr lang="en-US" sz="1050" dirty="0">
              <a:solidFill>
                <a:srgbClr val="AADBF7">
                  <a:lumMod val="10000"/>
                </a:srgbClr>
              </a:solidFill>
            </a:endParaRPr>
          </a:p>
          <a:p>
            <a:pPr marL="117475" indent="-117475">
              <a:spcBef>
                <a:spcPts val="200"/>
              </a:spcBef>
              <a:buFont typeface="Arial" panose="020B0604020202020204" pitchFamily="34" charset="0"/>
              <a:buChar char="•"/>
            </a:pPr>
            <a:r>
              <a:rPr lang="en-US" sz="1050" dirty="0" smtClean="0">
                <a:solidFill>
                  <a:srgbClr val="AADBF7">
                    <a:lumMod val="10000"/>
                  </a:srgbClr>
                </a:solidFill>
              </a:rPr>
              <a:t>Minimal efforts for platform version upgrades</a:t>
            </a:r>
            <a:endParaRPr lang="en-US" sz="1050" dirty="0" smtClean="0">
              <a:solidFill>
                <a:srgbClr val="53565A"/>
              </a:solidFill>
            </a:endParaRPr>
          </a:p>
          <a:p>
            <a:pPr marL="117475" indent="-117475">
              <a:spcBef>
                <a:spcPts val="200"/>
              </a:spcBef>
              <a:buFont typeface="Arial" panose="020B0604020202020204" pitchFamily="34" charset="0"/>
              <a:buChar char="•"/>
            </a:pPr>
            <a:r>
              <a:rPr lang="en-US" sz="1050" dirty="0" smtClean="0">
                <a:solidFill>
                  <a:srgbClr val="AADBF7">
                    <a:lumMod val="10000"/>
                  </a:srgbClr>
                </a:solidFill>
              </a:rPr>
              <a:t>Efficient </a:t>
            </a:r>
            <a:r>
              <a:rPr lang="en-US" sz="1050" dirty="0">
                <a:solidFill>
                  <a:srgbClr val="AADBF7">
                    <a:lumMod val="10000"/>
                  </a:srgbClr>
                </a:solidFill>
              </a:rPr>
              <a:t>capacity mgmt. </a:t>
            </a:r>
            <a:endParaRPr lang="en-US" sz="1050" dirty="0" smtClean="0">
              <a:solidFill>
                <a:srgbClr val="AADBF7">
                  <a:lumMod val="10000"/>
                </a:srgbClr>
              </a:solidFill>
            </a:endParaRPr>
          </a:p>
          <a:p>
            <a:pPr marL="117475" indent="-117475">
              <a:spcBef>
                <a:spcPts val="200"/>
              </a:spcBef>
              <a:buFont typeface="Arial" panose="020B0604020202020204" pitchFamily="34" charset="0"/>
              <a:buChar char="•"/>
            </a:pPr>
            <a:r>
              <a:rPr lang="en-US" sz="1050" dirty="0" smtClean="0">
                <a:solidFill>
                  <a:srgbClr val="AADBF7">
                    <a:lumMod val="10000"/>
                  </a:srgbClr>
                </a:solidFill>
              </a:rPr>
              <a:t>Infrastructure consolidation</a:t>
            </a:r>
          </a:p>
          <a:p>
            <a:pPr marL="117475" indent="-117475">
              <a:spcBef>
                <a:spcPts val="200"/>
              </a:spcBef>
              <a:buFont typeface="Arial" panose="020B0604020202020204" pitchFamily="34" charset="0"/>
              <a:buChar char="•"/>
            </a:pPr>
            <a:r>
              <a:rPr lang="en-US" sz="1050" dirty="0" smtClean="0">
                <a:solidFill>
                  <a:srgbClr val="AADBF7">
                    <a:lumMod val="10000"/>
                  </a:srgbClr>
                </a:solidFill>
              </a:rPr>
              <a:t>Higher capacity utilization; lower costs</a:t>
            </a:r>
            <a:endParaRPr lang="en-US" sz="1050" dirty="0">
              <a:solidFill>
                <a:srgbClr val="AADBF7">
                  <a:lumMod val="10000"/>
                </a:srgbClr>
              </a:solidFill>
            </a:endParaRPr>
          </a:p>
          <a:p>
            <a:endParaRPr lang="en-US" sz="1050" dirty="0" smtClean="0">
              <a:solidFill>
                <a:srgbClr val="53565A"/>
              </a:solidFill>
            </a:endParaRPr>
          </a:p>
        </p:txBody>
      </p:sp>
      <p:sp>
        <p:nvSpPr>
          <p:cNvPr id="64" name="AutoShape 6"/>
          <p:cNvSpPr>
            <a:spLocks noChangeArrowheads="1"/>
          </p:cNvSpPr>
          <p:nvPr/>
        </p:nvSpPr>
        <p:spPr bwMode="auto">
          <a:xfrm>
            <a:off x="135131" y="4183870"/>
            <a:ext cx="2374902" cy="1274844"/>
          </a:xfrm>
          <a:prstGeom prst="homePlate">
            <a:avLst>
              <a:gd name="adj" fmla="val 23854"/>
            </a:avLst>
          </a:prstGeom>
          <a:solidFill>
            <a:srgbClr val="006682"/>
          </a:solidFill>
          <a:ln>
            <a:noFill/>
          </a:ln>
          <a:effectLst/>
        </p:spPr>
        <p:txBody>
          <a:bodyPr lIns="36576" tIns="36576" rIns="36576" bIns="36576" anchor="ctr"/>
          <a:lstStyle/>
          <a:p>
            <a:pPr algn="ctr"/>
            <a:r>
              <a:rPr lang="en-US" altLang="en-US" sz="1800" b="1" dirty="0">
                <a:solidFill>
                  <a:srgbClr val="FFFFFF"/>
                </a:solidFill>
                <a:ea typeface="ヒラギノ角ゴ Pro W3"/>
                <a:cs typeface="Geneva"/>
              </a:rPr>
              <a:t>   </a:t>
            </a:r>
            <a:endParaRPr lang="en-US" altLang="en-US" sz="1800" b="1" dirty="0" smtClean="0">
              <a:solidFill>
                <a:srgbClr val="FFFFFF"/>
              </a:solidFill>
              <a:ea typeface="ヒラギノ角ゴ Pro W3"/>
              <a:cs typeface="Geneva"/>
            </a:endParaRPr>
          </a:p>
          <a:p>
            <a:pPr algn="ctr"/>
            <a:endParaRPr lang="en-US" altLang="en-US" sz="1000" b="1" dirty="0">
              <a:solidFill>
                <a:srgbClr val="FFFFFF"/>
              </a:solidFill>
              <a:ea typeface="ヒラギノ角ゴ Pro W3"/>
              <a:cs typeface="Geneva"/>
            </a:endParaRPr>
          </a:p>
          <a:p>
            <a:pPr algn="ctr"/>
            <a:r>
              <a:rPr lang="en-US" altLang="en-US" sz="1800" b="1" dirty="0" smtClean="0">
                <a:solidFill>
                  <a:srgbClr val="FFFFFF"/>
                </a:solidFill>
                <a:ea typeface="ヒラギノ角ゴ Pro W3"/>
                <a:cs typeface="Geneva"/>
              </a:rPr>
              <a:t>Resiliency</a:t>
            </a:r>
          </a:p>
          <a:p>
            <a:pPr algn="ctr"/>
            <a:endParaRPr lang="en-US" altLang="en-US" sz="1000" b="1" dirty="0">
              <a:solidFill>
                <a:srgbClr val="FFFFFF"/>
              </a:solidFill>
              <a:ea typeface="ヒラギノ角ゴ Pro W3"/>
              <a:cs typeface="Geneva"/>
            </a:endParaRPr>
          </a:p>
          <a:p>
            <a:r>
              <a:rPr lang="en-US" altLang="en-US" sz="1800" b="1" dirty="0" smtClean="0">
                <a:solidFill>
                  <a:srgbClr val="FFFFFF"/>
                </a:solidFill>
                <a:ea typeface="ヒラギノ角ゴ Pro W3"/>
                <a:cs typeface="Geneva"/>
              </a:rPr>
              <a:t>	</a:t>
            </a:r>
            <a:endParaRPr lang="en-US" altLang="en-US" sz="1800" b="1" dirty="0">
              <a:solidFill>
                <a:srgbClr val="FFFFFF"/>
              </a:solidFill>
              <a:ea typeface="ヒラギノ角ゴ Pro W3"/>
              <a:cs typeface="Geneva"/>
            </a:endParaRPr>
          </a:p>
        </p:txBody>
      </p:sp>
      <p:sp>
        <p:nvSpPr>
          <p:cNvPr id="66" name="TextBox 65"/>
          <p:cNvSpPr txBox="1"/>
          <p:nvPr/>
        </p:nvSpPr>
        <p:spPr>
          <a:xfrm>
            <a:off x="2516963" y="4163089"/>
            <a:ext cx="2964874" cy="1113125"/>
          </a:xfrm>
          <a:prstGeom prst="rect">
            <a:avLst/>
          </a:prstGeom>
          <a:noFill/>
        </p:spPr>
        <p:txBody>
          <a:bodyPr wrap="square" rtlCol="0">
            <a:spAutoFit/>
          </a:bodyPr>
          <a:lstStyle/>
          <a:p>
            <a:pPr marL="117475" indent="-117475">
              <a:spcBef>
                <a:spcPts val="200"/>
              </a:spcBef>
              <a:buFont typeface="Arial" panose="020B0604020202020204" pitchFamily="34" charset="0"/>
              <a:buChar char="•"/>
            </a:pPr>
            <a:r>
              <a:rPr lang="en-US" sz="1050" dirty="0" smtClean="0">
                <a:solidFill>
                  <a:srgbClr val="AADBF7">
                    <a:lumMod val="10000"/>
                  </a:srgbClr>
                </a:solidFill>
              </a:rPr>
              <a:t>Recover quickly from failures without impacting users</a:t>
            </a:r>
          </a:p>
          <a:p>
            <a:pPr marL="117475" indent="-117475">
              <a:spcBef>
                <a:spcPts val="200"/>
              </a:spcBef>
              <a:buFont typeface="Arial" panose="020B0604020202020204" pitchFamily="34" charset="0"/>
              <a:buChar char="•"/>
            </a:pPr>
            <a:r>
              <a:rPr lang="en-US" sz="1050" dirty="0" smtClean="0">
                <a:solidFill>
                  <a:srgbClr val="AADBF7">
                    <a:lumMod val="10000"/>
                  </a:srgbClr>
                </a:solidFill>
              </a:rPr>
              <a:t>Minimize downtime &amp; impact to the business</a:t>
            </a:r>
          </a:p>
          <a:p>
            <a:pPr marL="117475" indent="-117475">
              <a:spcBef>
                <a:spcPts val="200"/>
              </a:spcBef>
              <a:buFont typeface="Arial" panose="020B0604020202020204" pitchFamily="34" charset="0"/>
              <a:buChar char="•"/>
            </a:pPr>
            <a:r>
              <a:rPr lang="en-US" sz="1050" dirty="0" smtClean="0">
                <a:solidFill>
                  <a:srgbClr val="AADBF7">
                    <a:lumMod val="10000"/>
                  </a:srgbClr>
                </a:solidFill>
              </a:rPr>
              <a:t>Report immediately any failure to initiate auto recovery</a:t>
            </a:r>
          </a:p>
          <a:p>
            <a:endParaRPr lang="en-US" sz="1050" dirty="0" smtClean="0">
              <a:solidFill>
                <a:srgbClr val="53565A"/>
              </a:solidFill>
            </a:endParaRPr>
          </a:p>
        </p:txBody>
      </p:sp>
      <p:cxnSp>
        <p:nvCxnSpPr>
          <p:cNvPr id="18" name="Straight Connector 17"/>
          <p:cNvCxnSpPr/>
          <p:nvPr/>
        </p:nvCxnSpPr>
        <p:spPr bwMode="auto">
          <a:xfrm>
            <a:off x="93567" y="5458714"/>
            <a:ext cx="8669432" cy="0"/>
          </a:xfrm>
          <a:prstGeom prst="line">
            <a:avLst/>
          </a:prstGeom>
          <a:solidFill>
            <a:schemeClr val="tx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19" name="AutoShape 6"/>
          <p:cNvSpPr>
            <a:spLocks noChangeArrowheads="1"/>
          </p:cNvSpPr>
          <p:nvPr/>
        </p:nvSpPr>
        <p:spPr bwMode="auto">
          <a:xfrm>
            <a:off x="144656" y="5488590"/>
            <a:ext cx="2374902" cy="868667"/>
          </a:xfrm>
          <a:prstGeom prst="homePlate">
            <a:avLst>
              <a:gd name="adj" fmla="val 23853"/>
            </a:avLst>
          </a:prstGeom>
          <a:solidFill>
            <a:srgbClr val="2DB0E0"/>
          </a:solidFill>
          <a:ln>
            <a:noFill/>
          </a:ln>
          <a:effectLst/>
          <a:extLst>
            <a:ext uri="{91240B29-F687-4F45-9708-019B960494DF}">
              <a14:hiddenLine xmlns:a14="http://schemas.microsoft.com/office/drawing/2010/main" w="9525" algn="in">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84BD00"/>
                  </a:outerShdw>
                </a:effectLst>
              </a14:hiddenEffects>
            </a:ext>
          </a:extLst>
        </p:spPr>
        <p:txBody>
          <a:bodyPr lIns="36576" tIns="36576" rIns="36576" bIns="36576" anchor="ctr"/>
          <a:lstStyle>
            <a:lvl1pPr eaLnBrk="0" hangingPunct="0">
              <a:lnSpc>
                <a:spcPct val="95000"/>
              </a:lnSpc>
              <a:spcBef>
                <a:spcPct val="75000"/>
              </a:spcBef>
              <a:spcAft>
                <a:spcPct val="20000"/>
              </a:spcAft>
              <a:buChar char="•"/>
              <a:defRPr>
                <a:solidFill>
                  <a:schemeClr val="tx1"/>
                </a:solidFill>
                <a:latin typeface="Arial" pitchFamily="34" charset="0"/>
                <a:ea typeface="ヒラギノ角ゴ Pro W3"/>
                <a:cs typeface="Geneva" pitchFamily="34" charset="0"/>
              </a:defRPr>
            </a:lvl1pPr>
            <a:lvl2pPr marL="742950" indent="-28575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2pPr>
            <a:lvl3pPr marL="11430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3pPr>
            <a:lvl4pPr marL="16002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4pPr>
            <a:lvl5pPr marL="2057400" indent="-228600" eaLnBrk="0"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5pPr>
            <a:lvl6pPr marL="25146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6pPr>
            <a:lvl7pPr marL="29718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7pPr>
            <a:lvl8pPr marL="34290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8pPr>
            <a:lvl9pPr marL="3886200" indent="-228600" eaLnBrk="0" fontAlgn="base" hangingPunct="0">
              <a:lnSpc>
                <a:spcPct val="95000"/>
              </a:lnSpc>
              <a:spcBef>
                <a:spcPct val="20000"/>
              </a:spcBef>
              <a:spcAft>
                <a:spcPct val="20000"/>
              </a:spcAft>
              <a:buFont typeface="Arial" pitchFamily="34" charset="0"/>
              <a:buChar char="•"/>
              <a:defRPr>
                <a:solidFill>
                  <a:schemeClr val="tx1"/>
                </a:solidFill>
                <a:latin typeface="Arial" pitchFamily="34" charset="0"/>
                <a:ea typeface="Geneva" pitchFamily="34" charset="0"/>
                <a:cs typeface="Geneva" pitchFamily="34" charset="0"/>
              </a:defRPr>
            </a:lvl9pPr>
          </a:lstStyle>
          <a:p>
            <a:pPr algn="ctr" eaLnBrk="1" hangingPunct="1">
              <a:lnSpc>
                <a:spcPct val="100000"/>
              </a:lnSpc>
              <a:spcBef>
                <a:spcPct val="0"/>
              </a:spcBef>
              <a:spcAft>
                <a:spcPct val="0"/>
              </a:spcAft>
              <a:buFontTx/>
              <a:buNone/>
            </a:pPr>
            <a:r>
              <a:rPr lang="en-US" altLang="en-US" sz="1800" b="1" dirty="0" smtClean="0">
                <a:solidFill>
                  <a:srgbClr val="FFFFFF"/>
                </a:solidFill>
              </a:rPr>
              <a:t>Elasticity</a:t>
            </a:r>
          </a:p>
        </p:txBody>
      </p:sp>
      <p:sp>
        <p:nvSpPr>
          <p:cNvPr id="20" name="TextBox 19"/>
          <p:cNvSpPr txBox="1"/>
          <p:nvPr/>
        </p:nvSpPr>
        <p:spPr>
          <a:xfrm>
            <a:off x="2595486" y="5488590"/>
            <a:ext cx="2964874" cy="787395"/>
          </a:xfrm>
          <a:prstGeom prst="rect">
            <a:avLst/>
          </a:prstGeom>
          <a:noFill/>
        </p:spPr>
        <p:txBody>
          <a:bodyPr wrap="square" rtlCol="0">
            <a:spAutoFit/>
          </a:bodyPr>
          <a:lstStyle/>
          <a:p>
            <a:pPr marL="117475" lvl="1" indent="-117475" fontAlgn="ctr">
              <a:spcBef>
                <a:spcPts val="200"/>
              </a:spcBef>
              <a:buFont typeface="Arial" panose="020B0604020202020204" pitchFamily="34" charset="0"/>
              <a:buChar char="•"/>
            </a:pPr>
            <a:r>
              <a:rPr lang="en-US" sz="1050" dirty="0">
                <a:solidFill>
                  <a:srgbClr val="AADBF7">
                    <a:lumMod val="10000"/>
                  </a:srgbClr>
                </a:solidFill>
              </a:rPr>
              <a:t>Quickly scale to handle fluctuating workloads e.g. Black Friday traffic</a:t>
            </a:r>
          </a:p>
          <a:p>
            <a:pPr marL="117475" lvl="1" indent="-117475" fontAlgn="ctr">
              <a:spcBef>
                <a:spcPts val="200"/>
              </a:spcBef>
              <a:buFont typeface="Arial" panose="020B0604020202020204" pitchFamily="34" charset="0"/>
              <a:buChar char="•"/>
            </a:pPr>
            <a:r>
              <a:rPr lang="en-US" sz="1050" dirty="0">
                <a:solidFill>
                  <a:srgbClr val="AADBF7">
                    <a:lumMod val="10000"/>
                  </a:srgbClr>
                </a:solidFill>
              </a:rPr>
              <a:t>Free unused capacity </a:t>
            </a:r>
          </a:p>
          <a:p>
            <a:endParaRPr lang="en-US" sz="1050" dirty="0" smtClean="0">
              <a:solidFill>
                <a:srgbClr val="53565A"/>
              </a:solidFill>
            </a:endParaRPr>
          </a:p>
        </p:txBody>
      </p:sp>
      <p:cxnSp>
        <p:nvCxnSpPr>
          <p:cNvPr id="21" name="Straight Connector 20"/>
          <p:cNvCxnSpPr/>
          <p:nvPr/>
        </p:nvCxnSpPr>
        <p:spPr bwMode="auto">
          <a:xfrm>
            <a:off x="76200" y="6356973"/>
            <a:ext cx="8669432" cy="0"/>
          </a:xfrm>
          <a:prstGeom prst="line">
            <a:avLst/>
          </a:prstGeom>
          <a:solidFill>
            <a:schemeClr val="tx2"/>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1467689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1089435359"/>
              </p:ext>
            </p:extLst>
          </p:nvPr>
        </p:nvGraphicFramePr>
        <p:xfrm>
          <a:off x="3409949" y="695325"/>
          <a:ext cx="5486401" cy="575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p:cNvGraphicFramePr/>
          <p:nvPr>
            <p:extLst>
              <p:ext uri="{D42A27DB-BD31-4B8C-83A1-F6EECF244321}">
                <p14:modId xmlns:p14="http://schemas.microsoft.com/office/powerpoint/2010/main" val="2505812632"/>
              </p:ext>
            </p:extLst>
          </p:nvPr>
        </p:nvGraphicFramePr>
        <p:xfrm>
          <a:off x="133350" y="1158875"/>
          <a:ext cx="3133726"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Title 1"/>
          <p:cNvSpPr>
            <a:spLocks noGrp="1"/>
          </p:cNvSpPr>
          <p:nvPr>
            <p:ph type="title"/>
          </p:nvPr>
        </p:nvSpPr>
        <p:spPr>
          <a:xfrm>
            <a:off x="253393" y="141050"/>
            <a:ext cx="8652482" cy="495300"/>
          </a:xfrm>
        </p:spPr>
        <p:txBody>
          <a:bodyPr>
            <a:normAutofit fontScale="90000"/>
          </a:bodyPr>
          <a:lstStyle/>
          <a:p>
            <a:r>
              <a:rPr lang="en-US" dirty="0" smtClean="0"/>
              <a:t>Next Gen in perspective</a:t>
            </a:r>
            <a:endParaRPr lang="en-US" dirty="0"/>
          </a:p>
        </p:txBody>
      </p:sp>
    </p:spTree>
    <p:extLst>
      <p:ext uri="{BB962C8B-B14F-4D97-AF65-F5344CB8AC3E}">
        <p14:creationId xmlns:p14="http://schemas.microsoft.com/office/powerpoint/2010/main" val="27259277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283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3393" y="141050"/>
            <a:ext cx="7512183" cy="495300"/>
          </a:xfrm>
        </p:spPr>
        <p:txBody>
          <a:bodyPr>
            <a:normAutofit fontScale="90000"/>
          </a:bodyPr>
          <a:lstStyle/>
          <a:p>
            <a:pPr eaLnBrk="1" hangingPunct="1">
              <a:defRPr/>
            </a:pPr>
            <a:r>
              <a:rPr lang="en-US" kern="1200" dirty="0" smtClean="0">
                <a:solidFill>
                  <a:srgbClr val="000066"/>
                </a:solidFill>
              </a:rPr>
              <a:t>High Level Architecture – End State</a:t>
            </a:r>
            <a:endParaRPr lang="en-US" dirty="0">
              <a:solidFill>
                <a:srgbClr val="000066"/>
              </a:solidFill>
            </a:endParaRPr>
          </a:p>
        </p:txBody>
      </p:sp>
      <p:sp>
        <p:nvSpPr>
          <p:cNvPr id="5" name="Rectangle 4"/>
          <p:cNvSpPr/>
          <p:nvPr/>
        </p:nvSpPr>
        <p:spPr>
          <a:xfrm>
            <a:off x="6714696" y="682148"/>
            <a:ext cx="2426746" cy="5909310"/>
          </a:xfrm>
          <a:prstGeom prst="rect">
            <a:avLst/>
          </a:prstGeom>
        </p:spPr>
        <p:txBody>
          <a:bodyPr wrap="square">
            <a:spAutoFit/>
          </a:bodyPr>
          <a:lstStyle/>
          <a:p>
            <a:r>
              <a:rPr lang="en-US" sz="700" b="1" dirty="0"/>
              <a:t>Client Apps</a:t>
            </a:r>
          </a:p>
          <a:p>
            <a:r>
              <a:rPr lang="en-US" sz="700" dirty="0"/>
              <a:t>Responsive, Cross-Channel framework incorporating the best-of-breed client side technology stack. This is used to build the presentation layer for the next gen apps.</a:t>
            </a:r>
          </a:p>
          <a:p>
            <a:endParaRPr lang="en-US" sz="700" dirty="0"/>
          </a:p>
          <a:p>
            <a:r>
              <a:rPr lang="en-US" sz="700" b="1" dirty="0"/>
              <a:t>API Gateway</a:t>
            </a:r>
            <a:endParaRPr lang="en-US" sz="700" dirty="0"/>
          </a:p>
          <a:p>
            <a:r>
              <a:rPr lang="en-US" sz="700" dirty="0"/>
              <a:t>IBM API Manager leveraging DataPower acts as the funnel for all API requests. Enforces OAuth and high level runtime security. Also hosts developer portal used for integration and discovery</a:t>
            </a:r>
          </a:p>
          <a:p>
            <a:endParaRPr lang="en-US" sz="700" dirty="0"/>
          </a:p>
          <a:p>
            <a:r>
              <a:rPr lang="en-US" sz="700" b="1" dirty="0"/>
              <a:t>Platform Security Gateway (PSG)</a:t>
            </a:r>
          </a:p>
          <a:p>
            <a:r>
              <a:rPr lang="en-US" sz="700" dirty="0"/>
              <a:t>PSG provides security filters, dynamic routing, E2E encryption, message encoding etc. for all APIs and Micro Apps. Built as a Spring Boot app with embedded application runtime/container</a:t>
            </a:r>
          </a:p>
          <a:p>
            <a:endParaRPr lang="en-US" sz="700" dirty="0"/>
          </a:p>
          <a:p>
            <a:r>
              <a:rPr lang="en-US" sz="700" b="1" dirty="0"/>
              <a:t>Platform APIs (Java)</a:t>
            </a:r>
            <a:endParaRPr lang="en-US" sz="700" dirty="0"/>
          </a:p>
          <a:p>
            <a:r>
              <a:rPr lang="en-US" sz="700" dirty="0"/>
              <a:t>Provides framework based APIs including content (static and dynamic business content), customer credential store, MFA, Risk scoring, Session management, logging etc. Built as a Spring Boot app with embedded application runtime/container</a:t>
            </a:r>
          </a:p>
          <a:p>
            <a:endParaRPr lang="en-US" sz="700" dirty="0"/>
          </a:p>
          <a:p>
            <a:r>
              <a:rPr lang="en-US" sz="700" b="1" dirty="0"/>
              <a:t>Application APIs (Java)</a:t>
            </a:r>
            <a:endParaRPr lang="en-US" sz="700" dirty="0"/>
          </a:p>
          <a:p>
            <a:r>
              <a:rPr lang="en-US" sz="700" dirty="0"/>
              <a:t>APIs providing access to Java based applications or RDBMS based system of records. Built as a Spring Boot app with embedded application runtime/container</a:t>
            </a:r>
          </a:p>
          <a:p>
            <a:endParaRPr lang="en-US" sz="700" b="1" dirty="0"/>
          </a:p>
          <a:p>
            <a:r>
              <a:rPr lang="en-US" sz="700" b="1" dirty="0"/>
              <a:t>Consumer APIs </a:t>
            </a:r>
            <a:r>
              <a:rPr lang="en-US" sz="700" b="1" dirty="0" smtClean="0"/>
              <a:t>(TIBCO BW)</a:t>
            </a:r>
            <a:endParaRPr lang="en-US" sz="700" dirty="0"/>
          </a:p>
          <a:p>
            <a:r>
              <a:rPr lang="en-US" sz="700" dirty="0"/>
              <a:t>APIs that communicate with HOST systems such as IBS, ECS+ etc. Responsible for fetching data and applying non-view specific business logic</a:t>
            </a:r>
          </a:p>
          <a:p>
            <a:endParaRPr lang="en-US" sz="700" dirty="0"/>
          </a:p>
          <a:p>
            <a:r>
              <a:rPr lang="en-US" sz="700" b="1" dirty="0" smtClean="0"/>
              <a:t>Channel Micro </a:t>
            </a:r>
            <a:r>
              <a:rPr lang="en-US" sz="700" b="1" dirty="0"/>
              <a:t>Apps (Java)</a:t>
            </a:r>
            <a:endParaRPr lang="en-US" sz="700" dirty="0"/>
          </a:p>
          <a:p>
            <a:r>
              <a:rPr lang="en-US" sz="700" dirty="0"/>
              <a:t>Additionally </a:t>
            </a:r>
            <a:r>
              <a:rPr lang="en-US" sz="700" dirty="0" smtClean="0"/>
              <a:t>Channel Micro </a:t>
            </a:r>
            <a:r>
              <a:rPr lang="en-US" sz="700" dirty="0"/>
              <a:t>Apps may be leveraged in scenarios where data must be manipulated / personalized before returning to the client where this view logic is too sensitive to be exposed to the client. Built as a Spring Boot app with embedded application runtime/container</a:t>
            </a:r>
          </a:p>
          <a:p>
            <a:endParaRPr lang="en-US" sz="700" b="1" dirty="0"/>
          </a:p>
          <a:p>
            <a:r>
              <a:rPr lang="en-US" sz="700" b="1" dirty="0"/>
              <a:t>PaaS Cloud Integration</a:t>
            </a:r>
            <a:endParaRPr lang="en-US" sz="700" dirty="0"/>
          </a:p>
          <a:p>
            <a:r>
              <a:rPr lang="en-US" sz="700" dirty="0"/>
              <a:t>Pivotal Cloud Foundry PaaS environment allowing for elasticity (on demand scaling), quick/continuous deployment (agility) and consistent deployment (resiliency)</a:t>
            </a:r>
          </a:p>
          <a:p>
            <a:endParaRPr lang="en-US" sz="700" dirty="0"/>
          </a:p>
          <a:p>
            <a:r>
              <a:rPr lang="en-US" sz="700" b="1" dirty="0"/>
              <a:t>Distributed Cache</a:t>
            </a:r>
            <a:endParaRPr lang="en-US" sz="700" dirty="0"/>
          </a:p>
          <a:p>
            <a:r>
              <a:rPr lang="en-US" sz="700" dirty="0"/>
              <a:t>Memory grid based caching solution allowing next gen components to achieve stateless, componentized applications (for agility) and elastic deployment (for scalability</a:t>
            </a:r>
            <a:r>
              <a:rPr lang="en-US" sz="700" dirty="0" smtClean="0"/>
              <a:t>)</a:t>
            </a:r>
          </a:p>
        </p:txBody>
      </p:sp>
      <p:sp>
        <p:nvSpPr>
          <p:cNvPr id="2" name="TextBox 1"/>
          <p:cNvSpPr txBox="1"/>
          <p:nvPr/>
        </p:nvSpPr>
        <p:spPr>
          <a:xfrm>
            <a:off x="383604" y="5622998"/>
            <a:ext cx="6303795" cy="1046440"/>
          </a:xfrm>
          <a:prstGeom prst="rect">
            <a:avLst/>
          </a:prstGeom>
          <a:noFill/>
        </p:spPr>
        <p:txBody>
          <a:bodyPr wrap="square" rtlCol="0">
            <a:spAutoFit/>
          </a:bodyPr>
          <a:lstStyle/>
          <a:p>
            <a:r>
              <a:rPr lang="en-US" sz="700" b="1" dirty="0" smtClean="0"/>
              <a:t>Note: </a:t>
            </a:r>
          </a:p>
          <a:p>
            <a:pPr marL="171450" indent="-171450">
              <a:buFont typeface="Arial" panose="020B0604020202020204" pitchFamily="34" charset="0"/>
              <a:buChar char="•"/>
            </a:pPr>
            <a:r>
              <a:rPr lang="en-US" sz="800" dirty="0"/>
              <a:t>TIBCO BW and Pivotal GemFire (Distributed Cache) are planned to available in PCF by Q1 2016</a:t>
            </a:r>
          </a:p>
          <a:p>
            <a:pPr marL="171450" indent="-171450">
              <a:buFont typeface="Arial" panose="020B0604020202020204" pitchFamily="34" charset="0"/>
              <a:buChar char="•"/>
            </a:pPr>
            <a:r>
              <a:rPr lang="en-US" sz="800" dirty="0"/>
              <a:t>HOST APIs are currently being de-risked by a separate POC activity</a:t>
            </a:r>
          </a:p>
          <a:p>
            <a:pPr marL="171450" indent="-171450">
              <a:buFont typeface="Arial" panose="020B0604020202020204" pitchFamily="34" charset="0"/>
              <a:buChar char="•"/>
            </a:pPr>
            <a:r>
              <a:rPr lang="en-US" sz="800" dirty="0"/>
              <a:t>Next Gen PPs will be de-risked as part of future POC activities</a:t>
            </a:r>
          </a:p>
          <a:p>
            <a:pPr marL="171450" indent="-171450">
              <a:buFont typeface="Arial" panose="020B0604020202020204" pitchFamily="34" charset="0"/>
              <a:buChar char="•"/>
            </a:pPr>
            <a:r>
              <a:rPr lang="en-US" sz="800" dirty="0"/>
              <a:t>Road-map for Auxiliary systems is still WIP</a:t>
            </a:r>
          </a:p>
          <a:p>
            <a:pPr marL="171450" indent="-171450">
              <a:buFont typeface="Arial" panose="020B0604020202020204" pitchFamily="34" charset="0"/>
              <a:buChar char="•"/>
            </a:pPr>
            <a:r>
              <a:rPr lang="en-US" sz="800" dirty="0"/>
              <a:t>Road-map to move DBs to cloud enabled stores (MySQL in cloud, </a:t>
            </a:r>
            <a:r>
              <a:rPr lang="en-US" sz="800" dirty="0" err="1"/>
              <a:t>MongoDB</a:t>
            </a:r>
            <a:r>
              <a:rPr lang="en-US" sz="800" dirty="0"/>
              <a:t> in cloud) are still WIP</a:t>
            </a:r>
          </a:p>
          <a:p>
            <a:pPr marL="171450" indent="-171450">
              <a:buFont typeface="Arial" panose="020B0604020202020204" pitchFamily="34" charset="0"/>
              <a:buChar char="•"/>
            </a:pPr>
            <a:r>
              <a:rPr lang="en-US" sz="800" dirty="0"/>
              <a:t>End state for Event processing and workflow engines are still WIP and not covered</a:t>
            </a:r>
          </a:p>
          <a:p>
            <a:endParaRPr lang="en-US" sz="700" b="1" dirty="0"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30273"/>
            <a:ext cx="6687399" cy="48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942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Rectangle 244"/>
          <p:cNvSpPr/>
          <p:nvPr/>
        </p:nvSpPr>
        <p:spPr bwMode="auto">
          <a:xfrm>
            <a:off x="752163" y="2783569"/>
            <a:ext cx="7848912" cy="2813444"/>
          </a:xfrm>
          <a:prstGeom prst="rect">
            <a:avLst/>
          </a:prstGeom>
          <a:solidFill>
            <a:schemeClr val="accent6">
              <a:lumMod val="20000"/>
              <a:lumOff val="80000"/>
            </a:schemeClr>
          </a:solidFill>
          <a:ln w="6350">
            <a:solidFill>
              <a:schemeClr val="accent3">
                <a:lumMod val="85000"/>
              </a:schemeClr>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charset="0"/>
                <a:ea typeface="Geneva" charset="0"/>
              </a:rPr>
              <a:t>Cloud Platform - PCF</a:t>
            </a:r>
            <a:endParaRPr kumimoji="0" lang="en-US" sz="500" b="0" i="0" u="none" strike="noStrike" cap="none" normalizeH="0" baseline="0" dirty="0">
              <a:ln>
                <a:noFill/>
              </a:ln>
              <a:solidFill>
                <a:schemeClr val="tx2"/>
              </a:solidFill>
              <a:effectLst/>
              <a:latin typeface="Arial" charset="0"/>
              <a:ea typeface="Geneva" charset="0"/>
            </a:endParaRPr>
          </a:p>
        </p:txBody>
      </p:sp>
      <p:sp>
        <p:nvSpPr>
          <p:cNvPr id="2" name="Title 1"/>
          <p:cNvSpPr>
            <a:spLocks noGrp="1"/>
          </p:cNvSpPr>
          <p:nvPr>
            <p:ph type="title"/>
          </p:nvPr>
        </p:nvSpPr>
        <p:spPr>
          <a:xfrm>
            <a:off x="457200" y="274638"/>
            <a:ext cx="8229600" cy="487362"/>
          </a:xfrm>
        </p:spPr>
        <p:txBody>
          <a:bodyPr>
            <a:normAutofit fontScale="90000"/>
          </a:bodyPr>
          <a:lstStyle/>
          <a:p>
            <a:r>
              <a:rPr lang="en-US" dirty="0" smtClean="0"/>
              <a:t>Tech Stack</a:t>
            </a:r>
            <a:endParaRPr lang="en-US" dirty="0"/>
          </a:p>
        </p:txBody>
      </p:sp>
      <p:sp>
        <p:nvSpPr>
          <p:cNvPr id="235" name="Rounded Rectangle 234"/>
          <p:cNvSpPr/>
          <p:nvPr/>
        </p:nvSpPr>
        <p:spPr bwMode="auto">
          <a:xfrm>
            <a:off x="752163" y="936523"/>
            <a:ext cx="7848912" cy="547503"/>
          </a:xfrm>
          <a:prstGeom prst="roundRect">
            <a:avLst/>
          </a:prstGeom>
          <a:solidFill>
            <a:srgbClr val="6B3077"/>
          </a:solidFill>
          <a:ln w="6350">
            <a:solidFill>
              <a:schemeClr val="accent3">
                <a:lumMod val="85000"/>
              </a:schemeClr>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charset="0"/>
                <a:ea typeface="Geneva" charset="0"/>
              </a:rPr>
              <a:t>Client </a:t>
            </a:r>
            <a:endParaRPr kumimoji="0" lang="en-US" sz="2400" b="0" i="0" u="none" strike="noStrike" cap="none" normalizeH="0" baseline="0" dirty="0" smtClean="0">
              <a:ln>
                <a:noFill/>
              </a:ln>
              <a:solidFill>
                <a:schemeClr val="bg1"/>
              </a:solidFill>
              <a:effectLst/>
              <a:latin typeface="Arial" charset="0"/>
              <a:ea typeface="Geneva" charset="0"/>
            </a:endParaRPr>
          </a:p>
          <a:p>
            <a:pPr algn="ctr"/>
            <a:r>
              <a:rPr kumimoji="0" lang="en-US" sz="1000" b="0" i="0" u="none" strike="noStrike" cap="none" normalizeH="0" baseline="0" dirty="0" smtClean="0">
                <a:ln>
                  <a:noFill/>
                </a:ln>
                <a:solidFill>
                  <a:schemeClr val="bg1"/>
                </a:solidFill>
                <a:effectLst/>
                <a:latin typeface="Arial" charset="0"/>
                <a:ea typeface="Geneva" charset="0"/>
              </a:rPr>
              <a:t>HTML5 - (jQuery,</a:t>
            </a:r>
            <a:r>
              <a:rPr kumimoji="0" lang="en-US" sz="1000" b="0" i="0" u="none" strike="noStrike" cap="none" normalizeH="0" dirty="0" smtClean="0">
                <a:ln>
                  <a:noFill/>
                </a:ln>
                <a:solidFill>
                  <a:schemeClr val="bg1"/>
                </a:solidFill>
                <a:effectLst/>
                <a:latin typeface="Arial" charset="0"/>
                <a:ea typeface="Geneva" charset="0"/>
              </a:rPr>
              <a:t> Backbone, Handlebars, Underscore, Bootstrap, Modernizer</a:t>
            </a:r>
            <a:r>
              <a:rPr lang="en-US" sz="1000" dirty="0">
                <a:solidFill>
                  <a:schemeClr val="bg1"/>
                </a:solidFill>
                <a:latin typeface="Arial" charset="0"/>
                <a:ea typeface="Geneva" charset="0"/>
              </a:rPr>
              <a:t>, Marionette, Require, PhoneGap, </a:t>
            </a:r>
            <a:r>
              <a:rPr lang="en-US" sz="1000" dirty="0" smtClean="0">
                <a:solidFill>
                  <a:schemeClr val="bg1"/>
                </a:solidFill>
                <a:latin typeface="Arial" charset="0"/>
                <a:ea typeface="Geneva" charset="0"/>
              </a:rPr>
              <a:t>etc.),  </a:t>
            </a:r>
            <a:r>
              <a:rPr kumimoji="0" lang="en-US" sz="1000" b="0" i="0" u="none" strike="noStrike" cap="none" normalizeH="0" baseline="0" dirty="0" smtClean="0">
                <a:ln>
                  <a:noFill/>
                </a:ln>
                <a:solidFill>
                  <a:schemeClr val="bg1"/>
                </a:solidFill>
                <a:effectLst/>
                <a:latin typeface="Arial" charset="0"/>
                <a:ea typeface="Geneva" charset="0"/>
              </a:rPr>
              <a:t>Native – iOS, Android</a:t>
            </a:r>
            <a:endParaRPr kumimoji="0" lang="en-US" sz="1000" b="0" i="0" u="none" strike="noStrike" cap="none" normalizeH="0" baseline="0" dirty="0">
              <a:ln>
                <a:noFill/>
              </a:ln>
              <a:solidFill>
                <a:schemeClr val="bg1"/>
              </a:solidFill>
              <a:effectLst/>
              <a:latin typeface="Arial" charset="0"/>
              <a:ea typeface="Geneva" charset="0"/>
            </a:endParaRPr>
          </a:p>
        </p:txBody>
      </p:sp>
      <p:sp>
        <p:nvSpPr>
          <p:cNvPr id="237" name="Rounded Rectangle 236"/>
          <p:cNvSpPr/>
          <p:nvPr/>
        </p:nvSpPr>
        <p:spPr bwMode="auto">
          <a:xfrm>
            <a:off x="2964420" y="1647142"/>
            <a:ext cx="5636655" cy="417632"/>
          </a:xfrm>
          <a:prstGeom prst="roundRect">
            <a:avLst/>
          </a:prstGeom>
          <a:solidFill>
            <a:schemeClr val="accent2">
              <a:lumMod val="50000"/>
            </a:schemeClr>
          </a:solidFill>
          <a:ln w="6350">
            <a:solidFill>
              <a:schemeClr val="accent3">
                <a:lumMod val="85000"/>
              </a:schemeClr>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ea typeface="Geneva" charset="0"/>
              </a:rPr>
              <a:t>External API Gateway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Geneva" charset="0"/>
              </a:rPr>
              <a:t>(Data</a:t>
            </a:r>
            <a:r>
              <a:rPr kumimoji="0" lang="en-US" sz="1000" b="0" i="0" u="none" strike="noStrike" cap="none" normalizeH="0" dirty="0" smtClean="0">
                <a:ln>
                  <a:noFill/>
                </a:ln>
                <a:solidFill>
                  <a:schemeClr val="bg1"/>
                </a:solidFill>
                <a:effectLst/>
                <a:latin typeface="Arial" charset="0"/>
                <a:ea typeface="Geneva" charset="0"/>
              </a:rPr>
              <a:t> Power, APIm)</a:t>
            </a:r>
            <a:endParaRPr kumimoji="0" lang="en-US" sz="1000" b="0" i="0" u="none" strike="noStrike" cap="none" normalizeH="0" baseline="0" dirty="0">
              <a:ln>
                <a:noFill/>
              </a:ln>
              <a:solidFill>
                <a:schemeClr val="bg1"/>
              </a:solidFill>
              <a:effectLst/>
              <a:latin typeface="Arial" charset="0"/>
              <a:ea typeface="Geneva" charset="0"/>
            </a:endParaRPr>
          </a:p>
        </p:txBody>
      </p:sp>
      <p:sp>
        <p:nvSpPr>
          <p:cNvPr id="238" name="Rounded Rectangle 237"/>
          <p:cNvSpPr/>
          <p:nvPr/>
        </p:nvSpPr>
        <p:spPr bwMode="auto">
          <a:xfrm>
            <a:off x="1086786" y="3082402"/>
            <a:ext cx="1641659" cy="656303"/>
          </a:xfrm>
          <a:prstGeom prst="roundRect">
            <a:avLst/>
          </a:prstGeom>
          <a:solidFill>
            <a:srgbClr val="007377"/>
          </a:solidFill>
          <a:ln w="6350">
            <a:solidFill>
              <a:schemeClr val="accent3">
                <a:lumMod val="85000"/>
              </a:schemeClr>
            </a:solid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Geneva" charset="0"/>
              </a:rPr>
              <a:t>Web Server</a:t>
            </a:r>
          </a:p>
          <a:p>
            <a:pPr marL="0" marR="0" indent="0" algn="ctr" defTabSz="914400" rtl="0" eaLnBrk="1" fontAlgn="base" latinLnBrk="0" hangingPunct="1">
              <a:lnSpc>
                <a:spcPct val="100000"/>
              </a:lnSpc>
              <a:spcBef>
                <a:spcPct val="0"/>
              </a:spcBef>
              <a:spcAft>
                <a:spcPct val="0"/>
              </a:spcAft>
              <a:buClrTx/>
              <a:buSzTx/>
              <a:buFontTx/>
              <a:buNone/>
              <a:tabLst/>
            </a:pPr>
            <a:r>
              <a:rPr lang="en-US" sz="1000" dirty="0" err="1" smtClean="0">
                <a:solidFill>
                  <a:schemeClr val="bg1"/>
                </a:solidFill>
                <a:latin typeface="Arial" charset="0"/>
                <a:ea typeface="Geneva" charset="0"/>
              </a:rPr>
              <a:t>Nginx</a:t>
            </a:r>
            <a:endParaRPr kumimoji="0" lang="en-US" sz="1000" b="0" i="0" u="none" strike="noStrike" cap="none" normalizeH="0" baseline="0" dirty="0">
              <a:ln>
                <a:noFill/>
              </a:ln>
              <a:solidFill>
                <a:schemeClr val="bg1"/>
              </a:solidFill>
              <a:effectLst/>
              <a:latin typeface="Arial" charset="0"/>
              <a:ea typeface="Geneva" charset="0"/>
            </a:endParaRPr>
          </a:p>
        </p:txBody>
      </p:sp>
      <p:sp>
        <p:nvSpPr>
          <p:cNvPr id="239" name="Rounded Rectangle 238"/>
          <p:cNvSpPr/>
          <p:nvPr/>
        </p:nvSpPr>
        <p:spPr bwMode="auto">
          <a:xfrm>
            <a:off x="2964420" y="4033672"/>
            <a:ext cx="1699452" cy="1143001"/>
          </a:xfrm>
          <a:prstGeom prst="roundRect">
            <a:avLst/>
          </a:prstGeom>
          <a:ln w="6350">
            <a:solidFill>
              <a:schemeClr val="accent3">
                <a:lumMod val="85000"/>
              </a:schemeClr>
            </a:solidFill>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Geneva" charset="0"/>
              </a:rPr>
              <a:t>Java APIs</a:t>
            </a:r>
          </a:p>
          <a:p>
            <a:pPr algn="ctr"/>
            <a:r>
              <a:rPr lang="en-US" sz="1000" dirty="0" smtClean="0">
                <a:solidFill>
                  <a:schemeClr val="bg1"/>
                </a:solidFill>
                <a:latin typeface="Arial" charset="0"/>
                <a:ea typeface="Geneva" charset="0"/>
              </a:rPr>
              <a:t>(Spring Boot, </a:t>
            </a:r>
            <a:r>
              <a:rPr lang="en-US" sz="1000" dirty="0">
                <a:solidFill>
                  <a:schemeClr val="bg1"/>
                </a:solidFill>
                <a:latin typeface="Arial" charset="0"/>
                <a:ea typeface="Geneva" charset="0"/>
              </a:rPr>
              <a:t>Tomcat, </a:t>
            </a:r>
            <a:endParaRPr lang="en-US" sz="1000" dirty="0" smtClean="0">
              <a:solidFill>
                <a:schemeClr val="bg1"/>
              </a:solidFill>
              <a:latin typeface="Arial" charset="0"/>
              <a:ea typeface="Geneva" charset="0"/>
            </a:endParaRPr>
          </a:p>
          <a:p>
            <a:pPr algn="ctr"/>
            <a:r>
              <a:rPr lang="en-US" sz="1000" dirty="0" smtClean="0">
                <a:solidFill>
                  <a:schemeClr val="bg1"/>
                </a:solidFill>
                <a:latin typeface="Arial" charset="0"/>
                <a:ea typeface="Geneva" charset="0"/>
              </a:rPr>
              <a:t>Spring Config,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Geneva" charset="0"/>
              </a:rPr>
              <a:t>Eureka Client, </a:t>
            </a:r>
            <a:endParaRPr kumimoji="0" lang="en-US" sz="1000" b="0" i="0" u="none" strike="noStrike" cap="none" normalizeH="0" baseline="0" dirty="0">
              <a:ln>
                <a:noFill/>
              </a:ln>
              <a:solidFill>
                <a:schemeClr val="bg1"/>
              </a:solidFill>
              <a:effectLst/>
              <a:latin typeface="Arial" charset="0"/>
              <a:ea typeface="Geneva" charset="0"/>
            </a:endParaRPr>
          </a:p>
        </p:txBody>
      </p:sp>
      <p:sp>
        <p:nvSpPr>
          <p:cNvPr id="240" name="Rounded Rectangle 239"/>
          <p:cNvSpPr/>
          <p:nvPr/>
        </p:nvSpPr>
        <p:spPr bwMode="auto">
          <a:xfrm>
            <a:off x="4813649" y="4033672"/>
            <a:ext cx="1549676" cy="1143001"/>
          </a:xfrm>
          <a:prstGeom prst="roundRect">
            <a:avLst/>
          </a:prstGeom>
          <a:ln w="6350">
            <a:solidFill>
              <a:schemeClr val="accent3">
                <a:lumMod val="85000"/>
              </a:schemeClr>
            </a:solidFill>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Geneva" charset="0"/>
              </a:rPr>
              <a:t>Tibco APIs</a:t>
            </a:r>
          </a:p>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solidFill>
                  <a:schemeClr val="bg1"/>
                </a:solidFill>
                <a:latin typeface="Arial" charset="0"/>
                <a:ea typeface="Geneva" charset="0"/>
              </a:rPr>
              <a:t>(Tibco BW 5.11/6.x</a:t>
            </a:r>
          </a:p>
          <a:p>
            <a:pPr algn="ctr"/>
            <a:r>
              <a:rPr lang="en-US" sz="1000" dirty="0">
                <a:solidFill>
                  <a:schemeClr val="bg1"/>
                </a:solidFill>
                <a:latin typeface="Arial" charset="0"/>
                <a:ea typeface="Geneva" charset="0"/>
              </a:rPr>
              <a:t>Tibco </a:t>
            </a:r>
            <a:r>
              <a:rPr kumimoji="0" lang="en-US" sz="1000" b="0" i="0" u="none" strike="noStrike" cap="none" normalizeH="0" baseline="0" dirty="0" smtClean="0">
                <a:ln>
                  <a:noFill/>
                </a:ln>
                <a:solidFill>
                  <a:schemeClr val="bg1"/>
                </a:solidFill>
                <a:effectLst/>
                <a:latin typeface="Arial" charset="0"/>
                <a:ea typeface="Geneva" charset="0"/>
              </a:rPr>
              <a:t>EMS</a:t>
            </a:r>
            <a:r>
              <a:rPr kumimoji="0" lang="en-US" sz="1000" b="0" i="0" u="none" strike="noStrike" cap="none" normalizeH="0" dirty="0" smtClean="0">
                <a:ln>
                  <a:noFill/>
                </a:ln>
                <a:solidFill>
                  <a:schemeClr val="bg1"/>
                </a:solidFill>
                <a:effectLst/>
                <a:latin typeface="Arial" charset="0"/>
                <a:ea typeface="Geneva" charset="0"/>
              </a:rPr>
              <a:t> 8.x, Rabbit MQ)</a:t>
            </a:r>
            <a:endParaRPr kumimoji="0" lang="en-US" sz="1000" b="0" i="0" u="none" strike="noStrike" cap="none" normalizeH="0" baseline="0" dirty="0">
              <a:ln>
                <a:noFill/>
              </a:ln>
              <a:solidFill>
                <a:schemeClr val="bg1"/>
              </a:solidFill>
              <a:effectLst/>
              <a:latin typeface="Arial" charset="0"/>
              <a:ea typeface="Geneva" charset="0"/>
            </a:endParaRPr>
          </a:p>
        </p:txBody>
      </p:sp>
      <p:sp>
        <p:nvSpPr>
          <p:cNvPr id="241" name="Rounded Rectangle 240"/>
          <p:cNvSpPr/>
          <p:nvPr/>
        </p:nvSpPr>
        <p:spPr bwMode="auto">
          <a:xfrm>
            <a:off x="2964420" y="3082402"/>
            <a:ext cx="3398905" cy="656303"/>
          </a:xfrm>
          <a:prstGeom prst="roundRect">
            <a:avLst/>
          </a:prstGeom>
          <a:solidFill>
            <a:srgbClr val="92D050"/>
          </a:solidFill>
          <a:ln w="6350">
            <a:solidFill>
              <a:schemeClr val="accent3">
                <a:lumMod val="85000"/>
              </a:schemeClr>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Geneva" charset="0"/>
              </a:rPr>
              <a:t>PSG</a:t>
            </a:r>
            <a:endParaRPr kumimoji="0" lang="en-US" sz="2400" b="0" i="0" u="none" strike="noStrike" cap="none" normalizeH="0" baseline="0" dirty="0" smtClean="0">
              <a:ln>
                <a:noFill/>
              </a:ln>
              <a:solidFill>
                <a:schemeClr val="bg1"/>
              </a:solidFill>
              <a:effectLst/>
              <a:latin typeface="Arial" charset="0"/>
              <a:ea typeface="Geneva" charset="0"/>
            </a:endParaRPr>
          </a:p>
          <a:p>
            <a:pPr lvl="0" algn="ctr"/>
            <a:r>
              <a:rPr lang="en-US" sz="1000" dirty="0" smtClean="0">
                <a:solidFill>
                  <a:schemeClr val="bg1"/>
                </a:solidFill>
                <a:latin typeface="Arial" charset="0"/>
                <a:ea typeface="Geneva" charset="0"/>
              </a:rPr>
              <a:t>(Spring Boot, Tomcat, Spring Config,  Spring Session, </a:t>
            </a:r>
          </a:p>
          <a:p>
            <a:pPr lvl="0" algn="ctr"/>
            <a:r>
              <a:rPr lang="en-US" sz="1000" dirty="0" smtClean="0">
                <a:solidFill>
                  <a:schemeClr val="bg1"/>
                </a:solidFill>
                <a:latin typeface="Arial" charset="0"/>
                <a:ea typeface="Geneva" charset="0"/>
              </a:rPr>
              <a:t>Spring Data GemFire, Eureka Client) </a:t>
            </a:r>
            <a:endParaRPr kumimoji="0" lang="en-US" sz="3200" b="0" i="0" u="none" strike="noStrike" cap="none" normalizeH="0" baseline="0" dirty="0">
              <a:ln>
                <a:noFill/>
              </a:ln>
              <a:solidFill>
                <a:schemeClr val="bg1"/>
              </a:solidFill>
              <a:effectLst/>
              <a:latin typeface="Arial" charset="0"/>
              <a:ea typeface="Geneva" charset="0"/>
            </a:endParaRPr>
          </a:p>
        </p:txBody>
      </p:sp>
      <p:sp>
        <p:nvSpPr>
          <p:cNvPr id="242" name="Rounded Rectangle 241"/>
          <p:cNvSpPr/>
          <p:nvPr/>
        </p:nvSpPr>
        <p:spPr bwMode="auto">
          <a:xfrm>
            <a:off x="2964420" y="2211023"/>
            <a:ext cx="5636655" cy="406814"/>
          </a:xfrm>
          <a:prstGeom prst="roundRect">
            <a:avLst/>
          </a:prstGeom>
          <a:solidFill>
            <a:schemeClr val="accent2">
              <a:lumMod val="50000"/>
            </a:schemeClr>
          </a:solidFill>
          <a:ln w="6350">
            <a:solidFill>
              <a:schemeClr val="accent3">
                <a:lumMod val="85000"/>
              </a:schemeClr>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a:r>
              <a:rPr kumimoji="0" lang="en-US" sz="1200" b="0" i="0" u="none" strike="noStrike" cap="none" normalizeH="0" baseline="0" dirty="0" smtClean="0">
                <a:ln>
                  <a:noFill/>
                </a:ln>
                <a:solidFill>
                  <a:schemeClr val="bg1"/>
                </a:solidFill>
                <a:effectLst/>
                <a:latin typeface="Arial" charset="0"/>
                <a:ea typeface="Geneva" charset="0"/>
              </a:rPr>
              <a:t>Internal </a:t>
            </a:r>
            <a:r>
              <a:rPr lang="en-US" sz="1200" dirty="0">
                <a:solidFill>
                  <a:schemeClr val="bg1"/>
                </a:solidFill>
                <a:latin typeface="Arial" charset="0"/>
                <a:ea typeface="Geneva" charset="0"/>
              </a:rPr>
              <a:t>API Gateway </a:t>
            </a:r>
            <a:endParaRPr lang="en-US" sz="1200" dirty="0" smtClean="0">
              <a:solidFill>
                <a:schemeClr val="bg1"/>
              </a:solidFill>
              <a:latin typeface="Arial" charset="0"/>
              <a:ea typeface="Geneva" charset="0"/>
            </a:endParaRPr>
          </a:p>
          <a:p>
            <a:pPr lvl="0" algn="ctr"/>
            <a:r>
              <a:rPr lang="en-US" sz="1000" dirty="0">
                <a:solidFill>
                  <a:srgbClr val="FFFFFF"/>
                </a:solidFill>
                <a:latin typeface="Arial" charset="0"/>
                <a:ea typeface="Geneva" charset="0"/>
              </a:rPr>
              <a:t>(Data Power, APIm</a:t>
            </a:r>
            <a:r>
              <a:rPr lang="en-US" sz="1000" dirty="0" smtClean="0">
                <a:solidFill>
                  <a:srgbClr val="FFFFFF"/>
                </a:solidFill>
                <a:latin typeface="Arial" charset="0"/>
                <a:ea typeface="Geneva" charset="0"/>
              </a:rPr>
              <a:t>)</a:t>
            </a:r>
            <a:endParaRPr lang="en-US" sz="1000" dirty="0">
              <a:solidFill>
                <a:srgbClr val="FFFFFF"/>
              </a:solidFill>
              <a:latin typeface="Arial" charset="0"/>
              <a:ea typeface="Geneva" charset="0"/>
            </a:endParaRPr>
          </a:p>
        </p:txBody>
      </p:sp>
      <p:sp>
        <p:nvSpPr>
          <p:cNvPr id="243" name="Rounded Rectangle 242"/>
          <p:cNvSpPr/>
          <p:nvPr/>
        </p:nvSpPr>
        <p:spPr bwMode="auto">
          <a:xfrm>
            <a:off x="7270230" y="3082402"/>
            <a:ext cx="508214" cy="2094271"/>
          </a:xfrm>
          <a:prstGeom prst="roundRect">
            <a:avLst/>
          </a:prstGeom>
          <a:solidFill>
            <a:srgbClr val="949300"/>
          </a:solidFill>
          <a:ln w="6350">
            <a:solidFill>
              <a:schemeClr val="accent3">
                <a:lumMod val="85000"/>
              </a:schemeClr>
            </a:solidFill>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vert270" wrap="none" lIns="91440" tIns="45720" rIns="91440" bIns="45720" numCol="1" rtlCol="0" anchor="ctr" anchorCtr="0" compatLnSpc="1">
            <a:prstTxWarp prst="textNoShape">
              <a:avLst/>
            </a:prstTxWarp>
          </a:bodyPr>
          <a:lstStyle/>
          <a:p>
            <a:pPr algn="ctr"/>
            <a:r>
              <a:rPr lang="en-US" sz="1200" dirty="0" smtClean="0">
                <a:solidFill>
                  <a:schemeClr val="bg1"/>
                </a:solidFill>
                <a:latin typeface="Arial" charset="0"/>
                <a:ea typeface="Geneva" charset="0"/>
              </a:rPr>
              <a:t>Config Server</a:t>
            </a:r>
            <a:endParaRPr lang="en-US" sz="1200" dirty="0">
              <a:solidFill>
                <a:schemeClr val="bg1"/>
              </a:solidFill>
              <a:latin typeface="Arial" charset="0"/>
              <a:ea typeface="Geneva" charset="0"/>
            </a:endParaRPr>
          </a:p>
          <a:p>
            <a:pPr algn="ctr"/>
            <a:r>
              <a:rPr lang="en-US" sz="900" dirty="0" smtClean="0">
                <a:solidFill>
                  <a:schemeClr val="bg1"/>
                </a:solidFill>
                <a:latin typeface="Arial" charset="0"/>
                <a:ea typeface="Geneva" charset="0"/>
              </a:rPr>
              <a:t>(Spring Boot, Tomcat, Spring Config)</a:t>
            </a:r>
            <a:endParaRPr lang="en-US" sz="900" dirty="0">
              <a:solidFill>
                <a:schemeClr val="bg1"/>
              </a:solidFill>
              <a:latin typeface="Arial" charset="0"/>
              <a:ea typeface="Geneva" charset="0"/>
            </a:endParaRPr>
          </a:p>
        </p:txBody>
      </p:sp>
      <p:sp>
        <p:nvSpPr>
          <p:cNvPr id="244" name="Rounded Rectangle 243"/>
          <p:cNvSpPr/>
          <p:nvPr/>
        </p:nvSpPr>
        <p:spPr bwMode="auto">
          <a:xfrm>
            <a:off x="7911180" y="3082402"/>
            <a:ext cx="471948" cy="2094271"/>
          </a:xfrm>
          <a:prstGeom prst="roundRect">
            <a:avLst/>
          </a:prstGeom>
          <a:solidFill>
            <a:srgbClr val="949300"/>
          </a:solidFill>
          <a:ln w="6350">
            <a:solidFill>
              <a:schemeClr val="accent3">
                <a:lumMod val="85000"/>
              </a:schemeClr>
            </a:solidFill>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ea typeface="Geneva" charset="0"/>
              </a:rPr>
              <a:t>Distributed Cache</a:t>
            </a:r>
            <a:r>
              <a:rPr kumimoji="0" lang="en-US" sz="1200" b="0" i="0" u="none" strike="noStrike" cap="none" normalizeH="0" dirty="0" smtClean="0">
                <a:ln>
                  <a:noFill/>
                </a:ln>
                <a:solidFill>
                  <a:schemeClr val="bg1"/>
                </a:solidFill>
                <a:effectLst/>
                <a:latin typeface="Arial" charset="0"/>
                <a:ea typeface="Geneva"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dirty="0" smtClean="0">
                <a:ln>
                  <a:noFill/>
                </a:ln>
                <a:solidFill>
                  <a:schemeClr val="bg1"/>
                </a:solidFill>
                <a:effectLst/>
                <a:latin typeface="Arial" charset="0"/>
                <a:ea typeface="Geneva" charset="0"/>
              </a:rPr>
              <a:t>(GemFire)</a:t>
            </a:r>
            <a:endParaRPr kumimoji="0" lang="en-US" sz="1000" b="0" i="0" u="none" strike="noStrike" cap="none" normalizeH="0" baseline="0" dirty="0">
              <a:ln>
                <a:noFill/>
              </a:ln>
              <a:solidFill>
                <a:schemeClr val="bg1"/>
              </a:solidFill>
              <a:effectLst/>
              <a:latin typeface="Arial" charset="0"/>
              <a:ea typeface="Geneva" charset="0"/>
            </a:endParaRPr>
          </a:p>
        </p:txBody>
      </p:sp>
      <p:sp>
        <p:nvSpPr>
          <p:cNvPr id="246" name="Rounded Rectangle 245"/>
          <p:cNvSpPr/>
          <p:nvPr/>
        </p:nvSpPr>
        <p:spPr bwMode="auto">
          <a:xfrm>
            <a:off x="6643141" y="3082402"/>
            <a:ext cx="508214" cy="2094271"/>
          </a:xfrm>
          <a:prstGeom prst="roundRect">
            <a:avLst/>
          </a:prstGeom>
          <a:solidFill>
            <a:srgbClr val="949300"/>
          </a:solidFill>
          <a:ln w="6350">
            <a:solidFill>
              <a:schemeClr val="accent3">
                <a:lumMod val="85000"/>
              </a:schemeClr>
            </a:solidFill>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ea typeface="Geneva" charset="0"/>
              </a:rPr>
              <a:t>Service Discovery</a:t>
            </a:r>
            <a:r>
              <a:rPr kumimoji="0" lang="en-US" sz="1200" b="0" i="0" u="none" strike="noStrike" cap="none" normalizeH="0" dirty="0" smtClean="0">
                <a:ln>
                  <a:noFill/>
                </a:ln>
                <a:solidFill>
                  <a:schemeClr val="bg1"/>
                </a:solidFill>
                <a:effectLst/>
                <a:latin typeface="Arial" charset="0"/>
                <a:ea typeface="Geneva"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dirty="0" smtClean="0">
                <a:ln>
                  <a:noFill/>
                </a:ln>
                <a:solidFill>
                  <a:schemeClr val="bg1"/>
                </a:solidFill>
                <a:effectLst/>
                <a:latin typeface="Arial" charset="0"/>
                <a:ea typeface="Geneva" charset="0"/>
              </a:rPr>
              <a:t>(</a:t>
            </a:r>
            <a:r>
              <a:rPr kumimoji="0" lang="en-US" sz="900" b="0" i="0" u="none" strike="noStrike" cap="none" normalizeH="0" baseline="0" dirty="0" smtClean="0">
                <a:ln>
                  <a:noFill/>
                </a:ln>
                <a:solidFill>
                  <a:schemeClr val="bg1"/>
                </a:solidFill>
                <a:effectLst/>
                <a:latin typeface="Arial" charset="0"/>
                <a:ea typeface="Geneva" charset="0"/>
              </a:rPr>
              <a:t>Eureka Server)</a:t>
            </a:r>
            <a:endParaRPr kumimoji="0" lang="en-US" sz="900" b="0" i="0" u="none" strike="noStrike" cap="none" normalizeH="0" baseline="0" dirty="0">
              <a:ln>
                <a:noFill/>
              </a:ln>
              <a:solidFill>
                <a:schemeClr val="bg1"/>
              </a:solidFill>
              <a:effectLst/>
              <a:latin typeface="Arial" charset="0"/>
              <a:ea typeface="Geneva" charset="0"/>
            </a:endParaRPr>
          </a:p>
        </p:txBody>
      </p:sp>
      <p:sp>
        <p:nvSpPr>
          <p:cNvPr id="15" name="Rounded Rectangle 14"/>
          <p:cNvSpPr/>
          <p:nvPr/>
        </p:nvSpPr>
        <p:spPr bwMode="auto">
          <a:xfrm>
            <a:off x="1086786" y="1855958"/>
            <a:ext cx="1641660" cy="526025"/>
          </a:xfrm>
          <a:prstGeom prst="roundRect">
            <a:avLst/>
          </a:prstGeom>
          <a:solidFill>
            <a:srgbClr val="007377"/>
          </a:solidFill>
          <a:ln w="6350">
            <a:solidFill>
              <a:schemeClr val="accent3">
                <a:lumMod val="85000"/>
              </a:schemeClr>
            </a:solid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Geneva" charset="0"/>
              </a:rPr>
              <a:t>Akamai</a:t>
            </a:r>
          </a:p>
          <a:p>
            <a:pPr marL="0" marR="0" indent="0" algn="ctr" defTabSz="914400" rtl="0" eaLnBrk="1" fontAlgn="base" latinLnBrk="0" hangingPunct="1">
              <a:lnSpc>
                <a:spcPct val="100000"/>
              </a:lnSpc>
              <a:spcBef>
                <a:spcPct val="0"/>
              </a:spcBef>
              <a:spcAft>
                <a:spcPct val="0"/>
              </a:spcAft>
              <a:buClrTx/>
              <a:buSzTx/>
              <a:buFontTx/>
              <a:buNone/>
              <a:tabLst/>
            </a:pPr>
            <a:r>
              <a:rPr lang="en-US" sz="1000" dirty="0" smtClean="0">
                <a:solidFill>
                  <a:schemeClr val="bg1"/>
                </a:solidFill>
                <a:latin typeface="Arial" charset="0"/>
                <a:ea typeface="Geneva" charset="0"/>
              </a:rPr>
              <a:t>(WAF, CDN)</a:t>
            </a:r>
            <a:endParaRPr kumimoji="0" lang="en-US" sz="400" i="0" u="none" strike="noStrike" cap="none" normalizeH="0" baseline="0" dirty="0">
              <a:ln>
                <a:noFill/>
              </a:ln>
              <a:solidFill>
                <a:schemeClr val="bg1"/>
              </a:solidFill>
              <a:effectLst/>
              <a:latin typeface="Arial" charset="0"/>
              <a:ea typeface="Geneva" charset="0"/>
            </a:endParaRPr>
          </a:p>
        </p:txBody>
      </p:sp>
      <p:cxnSp>
        <p:nvCxnSpPr>
          <p:cNvPr id="4" name="Straight Arrow Connector 3"/>
          <p:cNvCxnSpPr>
            <a:stCxn id="237" idx="2"/>
            <a:endCxn id="242" idx="0"/>
          </p:cNvCxnSpPr>
          <p:nvPr/>
        </p:nvCxnSpPr>
        <p:spPr bwMode="auto">
          <a:xfrm>
            <a:off x="5782748" y="2064774"/>
            <a:ext cx="0" cy="146249"/>
          </a:xfrm>
          <a:prstGeom prst="straightConnector1">
            <a:avLst/>
          </a:prstGeom>
          <a:solidFill>
            <a:schemeClr val="tx2"/>
          </a:solidFill>
          <a:ln w="1270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 name="Straight Arrow Connector 5"/>
          <p:cNvCxnSpPr>
            <a:endCxn id="241" idx="0"/>
          </p:cNvCxnSpPr>
          <p:nvPr/>
        </p:nvCxnSpPr>
        <p:spPr bwMode="auto">
          <a:xfrm>
            <a:off x="4663872" y="2617837"/>
            <a:ext cx="1" cy="464565"/>
          </a:xfrm>
          <a:prstGeom prst="straightConnector1">
            <a:avLst/>
          </a:prstGeom>
          <a:solidFill>
            <a:schemeClr val="tx2"/>
          </a:solidFill>
          <a:ln w="1270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9" name="Straight Arrow Connector 8"/>
          <p:cNvCxnSpPr>
            <a:endCxn id="240" idx="0"/>
          </p:cNvCxnSpPr>
          <p:nvPr/>
        </p:nvCxnSpPr>
        <p:spPr bwMode="auto">
          <a:xfrm>
            <a:off x="5588487" y="3738705"/>
            <a:ext cx="0" cy="294967"/>
          </a:xfrm>
          <a:prstGeom prst="straightConnector1">
            <a:avLst/>
          </a:prstGeom>
          <a:solidFill>
            <a:schemeClr val="tx2"/>
          </a:solidFill>
          <a:ln w="1270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2" name="Straight Arrow Connector 11"/>
          <p:cNvCxnSpPr>
            <a:endCxn id="239" idx="0"/>
          </p:cNvCxnSpPr>
          <p:nvPr/>
        </p:nvCxnSpPr>
        <p:spPr bwMode="auto">
          <a:xfrm>
            <a:off x="3814146" y="3738705"/>
            <a:ext cx="0" cy="294967"/>
          </a:xfrm>
          <a:prstGeom prst="straightConnector1">
            <a:avLst/>
          </a:prstGeom>
          <a:solidFill>
            <a:schemeClr val="tx2"/>
          </a:solidFill>
          <a:ln w="1270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6" name="Straight Arrow Connector 15"/>
          <p:cNvCxnSpPr>
            <a:stCxn id="15" idx="2"/>
            <a:endCxn id="238" idx="0"/>
          </p:cNvCxnSpPr>
          <p:nvPr/>
        </p:nvCxnSpPr>
        <p:spPr bwMode="auto">
          <a:xfrm>
            <a:off x="1907616" y="2381983"/>
            <a:ext cx="0" cy="700419"/>
          </a:xfrm>
          <a:prstGeom prst="straightConnector1">
            <a:avLst/>
          </a:prstGeom>
          <a:solidFill>
            <a:schemeClr val="tx2"/>
          </a:solidFill>
          <a:ln w="1270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8" name="Straight Arrow Connector 17"/>
          <p:cNvCxnSpPr>
            <a:endCxn id="15" idx="0"/>
          </p:cNvCxnSpPr>
          <p:nvPr/>
        </p:nvCxnSpPr>
        <p:spPr bwMode="auto">
          <a:xfrm>
            <a:off x="1907615" y="1484026"/>
            <a:ext cx="1" cy="371932"/>
          </a:xfrm>
          <a:prstGeom prst="straightConnector1">
            <a:avLst/>
          </a:prstGeom>
          <a:solidFill>
            <a:schemeClr val="tx2"/>
          </a:solidFill>
          <a:ln w="1270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0" name="Straight Arrow Connector 19"/>
          <p:cNvCxnSpPr>
            <a:endCxn id="237" idx="0"/>
          </p:cNvCxnSpPr>
          <p:nvPr/>
        </p:nvCxnSpPr>
        <p:spPr bwMode="auto">
          <a:xfrm>
            <a:off x="5782747" y="1484026"/>
            <a:ext cx="1" cy="163116"/>
          </a:xfrm>
          <a:prstGeom prst="straightConnector1">
            <a:avLst/>
          </a:prstGeom>
          <a:solidFill>
            <a:schemeClr val="tx2"/>
          </a:solidFill>
          <a:ln w="1270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3" name="Rounded Rectangle 22"/>
          <p:cNvSpPr/>
          <p:nvPr/>
        </p:nvSpPr>
        <p:spPr bwMode="auto">
          <a:xfrm>
            <a:off x="2028634" y="5924222"/>
            <a:ext cx="2349638" cy="414581"/>
          </a:xfrm>
          <a:prstGeom prst="roundRect">
            <a:avLst/>
          </a:prstGeom>
          <a:solidFill>
            <a:srgbClr val="53565A"/>
          </a:solidFill>
          <a:ln w="6350">
            <a:solidFill>
              <a:schemeClr val="accent3">
                <a:lumMod val="85000"/>
              </a:schemeClr>
            </a:solidFill>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Geneva" charset="0"/>
              </a:rPr>
              <a:t>Mainframe Hosts</a:t>
            </a:r>
          </a:p>
        </p:txBody>
      </p:sp>
      <p:sp>
        <p:nvSpPr>
          <p:cNvPr id="24" name="Rounded Rectangle 23"/>
          <p:cNvSpPr/>
          <p:nvPr/>
        </p:nvSpPr>
        <p:spPr bwMode="auto">
          <a:xfrm>
            <a:off x="4920592" y="5924220"/>
            <a:ext cx="2349638" cy="414581"/>
          </a:xfrm>
          <a:prstGeom prst="roundRect">
            <a:avLst/>
          </a:prstGeom>
          <a:solidFill>
            <a:srgbClr val="53565A"/>
          </a:solidFill>
          <a:ln w="6350">
            <a:solidFill>
              <a:schemeClr val="accent3">
                <a:lumMod val="85000"/>
              </a:schemeClr>
            </a:solidFill>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ea typeface="Geneva" charset="0"/>
              </a:rPr>
              <a:t>EDW/EAP</a:t>
            </a:r>
          </a:p>
        </p:txBody>
      </p:sp>
      <p:cxnSp>
        <p:nvCxnSpPr>
          <p:cNvPr id="8" name="Elbow Connector 7"/>
          <p:cNvCxnSpPr>
            <a:stCxn id="240" idx="2"/>
            <a:endCxn id="23" idx="0"/>
          </p:cNvCxnSpPr>
          <p:nvPr/>
        </p:nvCxnSpPr>
        <p:spPr bwMode="auto">
          <a:xfrm rot="5400000">
            <a:off x="4022196" y="4357930"/>
            <a:ext cx="747549" cy="2385034"/>
          </a:xfrm>
          <a:prstGeom prst="bentConnector3">
            <a:avLst/>
          </a:prstGeom>
          <a:solidFill>
            <a:schemeClr val="tx2"/>
          </a:solidFill>
          <a:ln w="1270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1" name="Straight Arrow Connector 10"/>
          <p:cNvCxnSpPr>
            <a:stCxn id="23" idx="3"/>
            <a:endCxn id="24" idx="1"/>
          </p:cNvCxnSpPr>
          <p:nvPr/>
        </p:nvCxnSpPr>
        <p:spPr bwMode="auto">
          <a:xfrm flipV="1">
            <a:off x="4378272" y="6131511"/>
            <a:ext cx="542320" cy="2"/>
          </a:xfrm>
          <a:prstGeom prst="straightConnector1">
            <a:avLst/>
          </a:prstGeom>
          <a:solidFill>
            <a:schemeClr val="tx2"/>
          </a:solidFill>
          <a:ln w="12700" cap="flat" cmpd="sng" algn="ctr">
            <a:solidFill>
              <a:schemeClr val="tx2"/>
            </a:solidFill>
            <a:prstDash val="solid"/>
            <a:round/>
            <a:headEnd type="none" w="med" len="med"/>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1706772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0"/>
            <a:ext cx="8229600" cy="1143000"/>
          </a:xfrm>
        </p:spPr>
        <p:txBody>
          <a:bodyPr/>
          <a:lstStyle/>
          <a:p>
            <a:r>
              <a:rPr lang="en-US" dirty="0"/>
              <a:t>API Classifications</a:t>
            </a:r>
          </a:p>
        </p:txBody>
      </p:sp>
      <p:sp>
        <p:nvSpPr>
          <p:cNvPr id="42" name="Content Placeholder 2"/>
          <p:cNvSpPr txBox="1">
            <a:spLocks/>
          </p:cNvSpPr>
          <p:nvPr/>
        </p:nvSpPr>
        <p:spPr>
          <a:xfrm>
            <a:off x="413544" y="749300"/>
            <a:ext cx="8297863" cy="4946650"/>
          </a:xfrm>
          <a:prstGeom prst="rect">
            <a:avLst/>
          </a:prstGeom>
        </p:spPr>
        <p:txBody>
          <a:bodyPr>
            <a:noAutofit/>
          </a:bodyPr>
          <a:lstStyle>
            <a:lvl1pPr marL="288925" indent="-288925" algn="l" rtl="0" eaLnBrk="0" fontAlgn="base" hangingPunct="0">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974725" indent="-227013"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1312863" indent="-22383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651000" indent="-22383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a:lstStyle>
          <a:p>
            <a:pPr marL="0" indent="0">
              <a:buFontTx/>
              <a:buNone/>
            </a:pPr>
            <a:r>
              <a:rPr lang="en-US" sz="1600" b="1" kern="0" dirty="0" smtClean="0">
                <a:solidFill>
                  <a:schemeClr val="tx2">
                    <a:lumMod val="40000"/>
                    <a:lumOff val="60000"/>
                  </a:schemeClr>
                </a:solidFill>
              </a:rPr>
              <a:t>Open APIs - </a:t>
            </a:r>
            <a:r>
              <a:rPr lang="en-US" altLang="en-US" sz="1600" kern="0" dirty="0" smtClean="0">
                <a:ea typeface="Geneva" pitchFamily="127" charset="-128"/>
              </a:rPr>
              <a:t>Open APIs are those which can be consumed by both internal and external application developers. They are considered </a:t>
            </a:r>
            <a:r>
              <a:rPr lang="en-US" altLang="en-US" sz="1600" kern="0" dirty="0" err="1" smtClean="0">
                <a:ea typeface="Geneva" pitchFamily="127" charset="-128"/>
              </a:rPr>
              <a:t>omni</a:t>
            </a:r>
            <a:r>
              <a:rPr lang="en-US" altLang="en-US" sz="1600" kern="0" dirty="0" smtClean="0">
                <a:ea typeface="Geneva" pitchFamily="127" charset="-128"/>
              </a:rPr>
              <a:t>-channel and expose </a:t>
            </a:r>
            <a:r>
              <a:rPr lang="en-US" altLang="en-US" sz="1600" kern="0" dirty="0" err="1" smtClean="0">
                <a:ea typeface="Geneva" pitchFamily="127" charset="-128"/>
              </a:rPr>
              <a:t>cti’s</a:t>
            </a:r>
            <a:r>
              <a:rPr lang="en-US" altLang="en-US" sz="1600" kern="0" dirty="0" smtClean="0">
                <a:ea typeface="Geneva" pitchFamily="127" charset="-128"/>
              </a:rPr>
              <a:t> core banking capabilities with the necessary security controls already incorporated.</a:t>
            </a:r>
          </a:p>
          <a:p>
            <a:pPr marL="0" indent="0">
              <a:buFontTx/>
              <a:buNone/>
            </a:pPr>
            <a:r>
              <a:rPr lang="en-US" sz="1600" b="1" kern="0" dirty="0" smtClean="0">
                <a:solidFill>
                  <a:schemeClr val="tx2">
                    <a:lumMod val="40000"/>
                    <a:lumOff val="60000"/>
                  </a:schemeClr>
                </a:solidFill>
              </a:rPr>
              <a:t>Private APIs - </a:t>
            </a:r>
            <a:r>
              <a:rPr lang="en-US" sz="1600" kern="0" dirty="0" smtClean="0">
                <a:ea typeface="Geneva" pitchFamily="127" charset="-128"/>
              </a:rPr>
              <a:t>Private</a:t>
            </a:r>
            <a:r>
              <a:rPr lang="en-US" altLang="en-US" sz="1600" kern="0" dirty="0" smtClean="0">
                <a:ea typeface="Geneva" pitchFamily="127" charset="-128"/>
              </a:rPr>
              <a:t> APIs are those which can be consumed only by </a:t>
            </a:r>
            <a:r>
              <a:rPr lang="en-US" altLang="en-US" sz="1600" kern="0" dirty="0" err="1" smtClean="0">
                <a:ea typeface="Geneva" pitchFamily="127" charset="-128"/>
              </a:rPr>
              <a:t>cti’s</a:t>
            </a:r>
            <a:r>
              <a:rPr lang="en-US" altLang="en-US" sz="1600" kern="0" dirty="0" smtClean="0">
                <a:ea typeface="Geneva" pitchFamily="127" charset="-128"/>
              </a:rPr>
              <a:t> application developers. These APIs are still considered </a:t>
            </a:r>
            <a:r>
              <a:rPr lang="en-US" altLang="en-US" sz="1600" kern="0" dirty="0" err="1" smtClean="0">
                <a:ea typeface="Geneva" pitchFamily="127" charset="-128"/>
              </a:rPr>
              <a:t>omni</a:t>
            </a:r>
            <a:r>
              <a:rPr lang="en-US" altLang="en-US" sz="1600" kern="0" dirty="0" smtClean="0">
                <a:ea typeface="Geneva" pitchFamily="127" charset="-128"/>
              </a:rPr>
              <a:t>-channel but typically contain sensitive information (unmasked account numbers, PII, etc.) which should not be shared with external developers or they expose functionality specific to internal processes. Additional security controls are often enforced on the application including server-side components which execute the request behind </a:t>
            </a:r>
            <a:r>
              <a:rPr lang="en-US" altLang="en-US" sz="1600" kern="0" dirty="0" err="1" smtClean="0">
                <a:ea typeface="Geneva" pitchFamily="127" charset="-128"/>
              </a:rPr>
              <a:t>cti</a:t>
            </a:r>
            <a:r>
              <a:rPr lang="en-US" altLang="en-US" sz="1600" kern="0" dirty="0" smtClean="0">
                <a:ea typeface="Geneva" pitchFamily="127" charset="-128"/>
              </a:rPr>
              <a:t> firewalls.  </a:t>
            </a:r>
          </a:p>
          <a:p>
            <a:pPr marL="0" indent="0">
              <a:buFontTx/>
              <a:buNone/>
            </a:pPr>
            <a:r>
              <a:rPr lang="en-US" sz="1600" b="1" kern="0" dirty="0" smtClean="0">
                <a:solidFill>
                  <a:schemeClr val="tx2">
                    <a:lumMod val="40000"/>
                    <a:lumOff val="60000"/>
                  </a:schemeClr>
                </a:solidFill>
              </a:rPr>
              <a:t>Partner APIs - </a:t>
            </a:r>
            <a:r>
              <a:rPr lang="en-US" altLang="en-US" sz="1600" kern="0" dirty="0" smtClean="0">
                <a:ea typeface="Geneva" pitchFamily="127" charset="-128"/>
              </a:rPr>
              <a:t>Partner APIs are hybrid of Open and Private APIs exposed for integrations with organizations </a:t>
            </a:r>
            <a:r>
              <a:rPr lang="en-US" altLang="en-US" sz="1600" kern="0" dirty="0" err="1" smtClean="0">
                <a:ea typeface="Geneva" pitchFamily="127" charset="-128"/>
              </a:rPr>
              <a:t>cti</a:t>
            </a:r>
            <a:r>
              <a:rPr lang="en-US" altLang="en-US" sz="1600" kern="0" dirty="0" smtClean="0">
                <a:ea typeface="Geneva" pitchFamily="127" charset="-128"/>
              </a:rPr>
              <a:t> has partnered with. Such integrations are often more tightly coupled to the partner and built for a specific purpose. Partner APIs, therefore, are not likely to support multiple partners. </a:t>
            </a:r>
          </a:p>
          <a:p>
            <a:pPr marL="0" indent="0">
              <a:buFontTx/>
              <a:buNone/>
            </a:pPr>
            <a:r>
              <a:rPr lang="en-US" altLang="en-US" sz="1600" b="1" kern="0" dirty="0" smtClean="0">
                <a:solidFill>
                  <a:schemeClr val="tx2">
                    <a:lumMod val="40000"/>
                    <a:lumOff val="60000"/>
                  </a:schemeClr>
                </a:solidFill>
                <a:ea typeface="Geneva" pitchFamily="127" charset="-128"/>
              </a:rPr>
              <a:t>Micro Apps </a:t>
            </a:r>
            <a:r>
              <a:rPr lang="en-US" altLang="en-US" sz="1600" kern="0" dirty="0" smtClean="0">
                <a:solidFill>
                  <a:schemeClr val="tx2">
                    <a:lumMod val="40000"/>
                    <a:lumOff val="60000"/>
                  </a:schemeClr>
                </a:solidFill>
                <a:ea typeface="Geneva" pitchFamily="127" charset="-128"/>
              </a:rPr>
              <a:t>–</a:t>
            </a:r>
            <a:r>
              <a:rPr lang="en-US" altLang="en-US" sz="1600" kern="0" dirty="0" smtClean="0">
                <a:ea typeface="Geneva" pitchFamily="127" charset="-128"/>
              </a:rPr>
              <a:t>These are literally small app components which are more tightly coupled to a given channel. They contain presentation and view logic that doesn’t belong on the client. Given their tight coupling to an application, Micro Apps are not considered “</a:t>
            </a:r>
            <a:r>
              <a:rPr lang="en-US" altLang="en-US" sz="1600" b="1" i="1" kern="0" dirty="0" smtClean="0">
                <a:ea typeface="Geneva" pitchFamily="127" charset="-128"/>
              </a:rPr>
              <a:t>Open </a:t>
            </a:r>
            <a:r>
              <a:rPr lang="en-US" altLang="en-US" sz="1600" kern="0" dirty="0" smtClean="0">
                <a:ea typeface="Geneva" pitchFamily="127" charset="-128"/>
              </a:rPr>
              <a:t>or</a:t>
            </a:r>
            <a:r>
              <a:rPr lang="en-US" altLang="en-US" sz="1600" b="1" i="1" kern="0" dirty="0" smtClean="0">
                <a:ea typeface="Geneva" pitchFamily="127" charset="-128"/>
              </a:rPr>
              <a:t> Private APIs</a:t>
            </a:r>
            <a:r>
              <a:rPr lang="en-US" altLang="en-US" sz="1600" kern="0" dirty="0" smtClean="0">
                <a:ea typeface="Geneva" pitchFamily="127" charset="-128"/>
              </a:rPr>
              <a:t>” as described above. However, they are intended only for internal </a:t>
            </a:r>
            <a:r>
              <a:rPr lang="en-US" altLang="en-US" sz="1600" kern="0" dirty="0" err="1" smtClean="0">
                <a:ea typeface="Geneva" pitchFamily="127" charset="-128"/>
              </a:rPr>
              <a:t>cti</a:t>
            </a:r>
            <a:r>
              <a:rPr lang="en-US" altLang="en-US" sz="1600" kern="0" dirty="0" smtClean="0">
                <a:ea typeface="Geneva" pitchFamily="127" charset="-128"/>
              </a:rPr>
              <a:t> applications and will leverage the API Gateway and PSG layers. They will also follow a governance process similar to that of the other aforementioned APIs to ensure conformity to API standards and prevent duplicative Micro App services.</a:t>
            </a:r>
            <a:endParaRPr lang="en-US" sz="1600" kern="0" dirty="0" smtClean="0"/>
          </a:p>
          <a:p>
            <a:pPr marL="0" indent="0">
              <a:buFontTx/>
              <a:buNone/>
            </a:pPr>
            <a:endParaRPr lang="en-US" sz="1600" kern="0" dirty="0"/>
          </a:p>
        </p:txBody>
      </p:sp>
    </p:spTree>
    <p:extLst>
      <p:ext uri="{BB962C8B-B14F-4D97-AF65-F5344CB8AC3E}">
        <p14:creationId xmlns:p14="http://schemas.microsoft.com/office/powerpoint/2010/main" val="4103544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Key API Characteristics</a:t>
            </a:r>
          </a:p>
        </p:txBody>
      </p:sp>
      <p:sp>
        <p:nvSpPr>
          <p:cNvPr id="43" name="Rectangle 42"/>
          <p:cNvSpPr/>
          <p:nvPr/>
        </p:nvSpPr>
        <p:spPr bwMode="auto">
          <a:xfrm>
            <a:off x="2983230" y="1686550"/>
            <a:ext cx="1584960" cy="533400"/>
          </a:xfrm>
          <a:prstGeom prst="rect">
            <a:avLst/>
          </a:prstGeom>
          <a:solidFill>
            <a:srgbClr val="FFFFFF">
              <a:lumMod val="50000"/>
            </a:srgb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ea typeface="Geneva" charset="0"/>
                <a:cs typeface="+mn-cs"/>
              </a:rPr>
              <a:t>Security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ea typeface="Geneva" charset="0"/>
                <a:cs typeface="+mn-cs"/>
              </a:rPr>
              <a:t>Controls</a:t>
            </a:r>
          </a:p>
        </p:txBody>
      </p:sp>
      <p:sp>
        <p:nvSpPr>
          <p:cNvPr id="44" name="Rectangle 43"/>
          <p:cNvSpPr/>
          <p:nvPr/>
        </p:nvSpPr>
        <p:spPr bwMode="auto">
          <a:xfrm>
            <a:off x="4659630" y="1686550"/>
            <a:ext cx="1283970" cy="533400"/>
          </a:xfrm>
          <a:prstGeom prst="rect">
            <a:avLst/>
          </a:prstGeom>
          <a:solidFill>
            <a:srgbClr val="FFFFFF">
              <a:lumMod val="50000"/>
            </a:srgb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ea typeface="Geneva" charset="0"/>
                <a:cs typeface="+mn-cs"/>
              </a:rPr>
              <a:t>Payload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ea typeface="Geneva" charset="0"/>
                <a:cs typeface="+mn-cs"/>
              </a:rPr>
              <a:t>Governance</a:t>
            </a:r>
          </a:p>
        </p:txBody>
      </p:sp>
      <p:sp>
        <p:nvSpPr>
          <p:cNvPr id="45" name="Rectangle 44"/>
          <p:cNvSpPr/>
          <p:nvPr/>
        </p:nvSpPr>
        <p:spPr bwMode="auto">
          <a:xfrm>
            <a:off x="6019799" y="1686550"/>
            <a:ext cx="1219201" cy="533400"/>
          </a:xfrm>
          <a:prstGeom prst="rect">
            <a:avLst/>
          </a:prstGeom>
          <a:solidFill>
            <a:srgbClr val="FFFFFF">
              <a:lumMod val="50000"/>
            </a:srgb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ea typeface="Geneva" charset="0"/>
                <a:cs typeface="+mn-cs"/>
              </a:rPr>
              <a:t>Channel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ea typeface="Geneva" charset="0"/>
                <a:cs typeface="+mn-cs"/>
              </a:rPr>
              <a:t>Support</a:t>
            </a:r>
          </a:p>
        </p:txBody>
      </p:sp>
      <p:sp>
        <p:nvSpPr>
          <p:cNvPr id="46" name="Rectangle 45"/>
          <p:cNvSpPr/>
          <p:nvPr/>
        </p:nvSpPr>
        <p:spPr bwMode="auto">
          <a:xfrm>
            <a:off x="91440" y="2372350"/>
            <a:ext cx="975360" cy="762000"/>
          </a:xfrm>
          <a:prstGeom prst="rect">
            <a:avLst/>
          </a:prstGeom>
          <a:solidFill>
            <a:srgbClr val="FFAA11"/>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ea typeface="Geneva" charset="0"/>
                <a:cs typeface="+mn-cs"/>
              </a:rPr>
              <a:t>Open</a:t>
            </a:r>
          </a:p>
        </p:txBody>
      </p:sp>
      <p:sp>
        <p:nvSpPr>
          <p:cNvPr id="47" name="Rectangle 46"/>
          <p:cNvSpPr/>
          <p:nvPr/>
        </p:nvSpPr>
        <p:spPr bwMode="auto">
          <a:xfrm>
            <a:off x="91440" y="3289925"/>
            <a:ext cx="975360" cy="762000"/>
          </a:xfrm>
          <a:prstGeom prst="rect">
            <a:avLst/>
          </a:prstGeom>
          <a:solidFill>
            <a:srgbClr val="FFAA11"/>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ea typeface="Geneva" charset="0"/>
                <a:cs typeface="+mn-cs"/>
              </a:rPr>
              <a:t>Private</a:t>
            </a:r>
          </a:p>
        </p:txBody>
      </p:sp>
      <p:sp>
        <p:nvSpPr>
          <p:cNvPr id="48" name="Rectangle 47"/>
          <p:cNvSpPr/>
          <p:nvPr/>
        </p:nvSpPr>
        <p:spPr bwMode="auto">
          <a:xfrm>
            <a:off x="91440" y="4213850"/>
            <a:ext cx="975360" cy="749300"/>
          </a:xfrm>
          <a:prstGeom prst="rect">
            <a:avLst/>
          </a:prstGeom>
          <a:gradFill flip="none" rotWithShape="1">
            <a:gsLst>
              <a:gs pos="0">
                <a:srgbClr val="FFC000"/>
              </a:gs>
              <a:gs pos="100000">
                <a:srgbClr val="0070C0"/>
              </a:gs>
            </a:gsLst>
            <a:lin ang="5400000" scaled="1"/>
            <a:tileRect/>
          </a:gra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sz="1600" b="1" dirty="0" smtClean="0">
                <a:solidFill>
                  <a:srgbClr val="FFFFFF"/>
                </a:solidFill>
                <a:ea typeface="Geneva" charset="0"/>
                <a:cs typeface="+mn-cs"/>
              </a:rPr>
              <a:t>Partner</a:t>
            </a:r>
            <a:endParaRPr lang="en-US" sz="1600" b="1" dirty="0">
              <a:solidFill>
                <a:srgbClr val="FFFFFF"/>
              </a:solidFill>
              <a:ea typeface="Geneva" charset="0"/>
              <a:cs typeface="+mn-cs"/>
            </a:endParaRPr>
          </a:p>
        </p:txBody>
      </p:sp>
      <p:sp>
        <p:nvSpPr>
          <p:cNvPr id="49" name="Rectangle 48"/>
          <p:cNvSpPr/>
          <p:nvPr/>
        </p:nvSpPr>
        <p:spPr bwMode="auto">
          <a:xfrm>
            <a:off x="2983230" y="2385050"/>
            <a:ext cx="158496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OAuth 2.0 Security + Transport Layer (TLS) +</a:t>
            </a:r>
            <a:br>
              <a:rPr kumimoji="0" lang="en-US" sz="1000" b="0" i="0" u="none" strike="noStrike" kern="0" cap="none" spc="0" normalizeH="0" baseline="0" noProof="0" dirty="0" smtClean="0">
                <a:ln>
                  <a:noFill/>
                </a:ln>
                <a:solidFill>
                  <a:srgbClr val="FFFFFF"/>
                </a:solidFill>
                <a:effectLst/>
                <a:uLnTx/>
                <a:uFillTx/>
                <a:ea typeface="Geneva" charset="0"/>
                <a:cs typeface="+mn-cs"/>
              </a:rPr>
            </a:br>
            <a:r>
              <a:rPr kumimoji="0" lang="en-US" sz="1000" b="0" i="0" u="none" strike="noStrike" kern="0" cap="none" spc="0" normalizeH="0" baseline="0" noProof="0" dirty="0" smtClean="0">
                <a:ln>
                  <a:noFill/>
                </a:ln>
                <a:solidFill>
                  <a:srgbClr val="FFFFFF"/>
                </a:solidFill>
                <a:effectLst/>
                <a:uLnTx/>
                <a:uFillTx/>
                <a:ea typeface="Geneva" charset="0"/>
                <a:cs typeface="+mn-cs"/>
              </a:rPr>
              <a:t>Payload Encryption (on case-by-case basis)</a:t>
            </a:r>
          </a:p>
        </p:txBody>
      </p:sp>
      <p:sp>
        <p:nvSpPr>
          <p:cNvPr id="50" name="Rectangle 49"/>
          <p:cNvSpPr/>
          <p:nvPr/>
        </p:nvSpPr>
        <p:spPr bwMode="auto">
          <a:xfrm>
            <a:off x="2983230" y="3289925"/>
            <a:ext cx="158496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OAuth 2.0 Security + Transport Layer (TLS)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Payload Encryption (on case-by-case basis)</a:t>
            </a:r>
          </a:p>
        </p:txBody>
      </p:sp>
      <p:sp>
        <p:nvSpPr>
          <p:cNvPr id="51" name="Rectangle 50"/>
          <p:cNvSpPr/>
          <p:nvPr/>
        </p:nvSpPr>
        <p:spPr bwMode="auto">
          <a:xfrm>
            <a:off x="2983230" y="4213850"/>
            <a:ext cx="158496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OAuth 2.0 Security + Transport Layer (TLS) +</a:t>
            </a:r>
            <a:br>
              <a:rPr kumimoji="0" lang="en-US" sz="1000" b="0" i="0" u="none" strike="noStrike" kern="0" cap="none" spc="0" normalizeH="0" baseline="0" noProof="0" dirty="0" smtClean="0">
                <a:ln>
                  <a:noFill/>
                </a:ln>
                <a:solidFill>
                  <a:srgbClr val="FFFFFF"/>
                </a:solidFill>
                <a:effectLst/>
                <a:uLnTx/>
                <a:uFillTx/>
                <a:ea typeface="Geneva" charset="0"/>
                <a:cs typeface="+mn-cs"/>
              </a:rPr>
            </a:br>
            <a:r>
              <a:rPr kumimoji="0" lang="en-US" sz="1000" b="0" i="0" u="none" strike="noStrike" kern="0" cap="none" spc="0" normalizeH="0" baseline="0" noProof="0" dirty="0" smtClean="0">
                <a:ln>
                  <a:noFill/>
                </a:ln>
                <a:solidFill>
                  <a:srgbClr val="FFFFFF"/>
                </a:solidFill>
                <a:effectLst/>
                <a:uLnTx/>
                <a:uFillTx/>
                <a:ea typeface="Geneva" charset="0"/>
                <a:cs typeface="+mn-cs"/>
              </a:rPr>
              <a:t>Payload Encryption (on case-by-case basis)</a:t>
            </a:r>
          </a:p>
        </p:txBody>
      </p:sp>
      <p:sp>
        <p:nvSpPr>
          <p:cNvPr id="52" name="Rectangle 51"/>
          <p:cNvSpPr/>
          <p:nvPr/>
        </p:nvSpPr>
        <p:spPr bwMode="auto">
          <a:xfrm>
            <a:off x="91440" y="5115550"/>
            <a:ext cx="975360" cy="749300"/>
          </a:xfrm>
          <a:prstGeom prst="rect">
            <a:avLst/>
          </a:prstGeom>
          <a:solidFill>
            <a:srgbClr val="0070C0"/>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sz="1600" b="1" dirty="0" err="1" smtClean="0">
                <a:solidFill>
                  <a:srgbClr val="FFFFFF"/>
                </a:solidFill>
                <a:ea typeface="Geneva" charset="0"/>
                <a:cs typeface="+mn-cs"/>
              </a:rPr>
              <a:t>MicroApp</a:t>
            </a:r>
            <a:endParaRPr lang="en-US" sz="1600" b="1" dirty="0">
              <a:solidFill>
                <a:srgbClr val="FFFFFF"/>
              </a:solidFill>
              <a:ea typeface="Geneva" charset="0"/>
              <a:cs typeface="+mn-cs"/>
            </a:endParaRPr>
          </a:p>
        </p:txBody>
      </p:sp>
      <p:sp>
        <p:nvSpPr>
          <p:cNvPr id="53" name="Rectangle 52"/>
          <p:cNvSpPr/>
          <p:nvPr/>
        </p:nvSpPr>
        <p:spPr bwMode="auto">
          <a:xfrm>
            <a:off x="2983230" y="5115550"/>
            <a:ext cx="158496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OAuth 2.0 Security + Transport Layer (TLS) + Payload Encryption (on case-by-case basis)</a:t>
            </a:r>
          </a:p>
        </p:txBody>
      </p:sp>
      <p:sp>
        <p:nvSpPr>
          <p:cNvPr id="54" name="Rectangle 53"/>
          <p:cNvSpPr/>
          <p:nvPr/>
        </p:nvSpPr>
        <p:spPr bwMode="auto">
          <a:xfrm>
            <a:off x="4659630" y="2385050"/>
            <a:ext cx="128397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Governed by Global Consumer Information Model (GCIM)</a:t>
            </a:r>
          </a:p>
        </p:txBody>
      </p:sp>
      <p:sp>
        <p:nvSpPr>
          <p:cNvPr id="55" name="Rectangle 54"/>
          <p:cNvSpPr/>
          <p:nvPr/>
        </p:nvSpPr>
        <p:spPr bwMode="auto">
          <a:xfrm>
            <a:off x="6019799" y="2385050"/>
            <a:ext cx="1219201"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Omni-channel support</a:t>
            </a:r>
          </a:p>
        </p:txBody>
      </p:sp>
      <p:sp>
        <p:nvSpPr>
          <p:cNvPr id="56" name="Rectangle 55"/>
          <p:cNvSpPr/>
          <p:nvPr/>
        </p:nvSpPr>
        <p:spPr bwMode="auto">
          <a:xfrm>
            <a:off x="4659630" y="3289925"/>
            <a:ext cx="128397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Governed by Global Consumer Information Model (GCIM)</a:t>
            </a:r>
          </a:p>
        </p:txBody>
      </p:sp>
      <p:sp>
        <p:nvSpPr>
          <p:cNvPr id="57" name="Rectangle 56"/>
          <p:cNvSpPr/>
          <p:nvPr/>
        </p:nvSpPr>
        <p:spPr bwMode="auto">
          <a:xfrm>
            <a:off x="4659630" y="4226550"/>
            <a:ext cx="128397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Modified GCIM as needed by the partner</a:t>
            </a:r>
          </a:p>
        </p:txBody>
      </p:sp>
      <p:sp>
        <p:nvSpPr>
          <p:cNvPr id="58" name="Rectangle 57"/>
          <p:cNvSpPr/>
          <p:nvPr/>
        </p:nvSpPr>
        <p:spPr bwMode="auto">
          <a:xfrm>
            <a:off x="6019799" y="3289924"/>
            <a:ext cx="1219201" cy="749301"/>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Omni-channel support</a:t>
            </a:r>
          </a:p>
        </p:txBody>
      </p:sp>
      <p:sp>
        <p:nvSpPr>
          <p:cNvPr id="59" name="Rectangle 58"/>
          <p:cNvSpPr/>
          <p:nvPr/>
        </p:nvSpPr>
        <p:spPr bwMode="auto">
          <a:xfrm>
            <a:off x="4659630" y="5115550"/>
            <a:ext cx="128397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Modified GCIM as dictated by the client channel</a:t>
            </a:r>
          </a:p>
        </p:txBody>
      </p:sp>
      <p:sp>
        <p:nvSpPr>
          <p:cNvPr id="60" name="Rectangle 59"/>
          <p:cNvSpPr/>
          <p:nvPr/>
        </p:nvSpPr>
        <p:spPr bwMode="auto">
          <a:xfrm>
            <a:off x="6019799" y="5115550"/>
            <a:ext cx="1219201"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Tightly coupled to one or two consuming channels</a:t>
            </a:r>
          </a:p>
        </p:txBody>
      </p:sp>
      <p:sp>
        <p:nvSpPr>
          <p:cNvPr id="61" name="Rounded Rectangle 60"/>
          <p:cNvSpPr/>
          <p:nvPr/>
        </p:nvSpPr>
        <p:spPr bwMode="auto">
          <a:xfrm>
            <a:off x="2811057" y="6188730"/>
            <a:ext cx="182880" cy="182880"/>
          </a:xfrm>
          <a:prstGeom prst="roundRect">
            <a:avLst/>
          </a:prstGeom>
          <a:solidFill>
            <a:srgbClr val="FFC000"/>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sz="2400">
              <a:solidFill>
                <a:srgbClr val="FFC000"/>
              </a:solidFill>
              <a:ea typeface="Geneva" charset="0"/>
              <a:cs typeface="+mn-cs"/>
            </a:endParaRPr>
          </a:p>
        </p:txBody>
      </p:sp>
      <p:sp>
        <p:nvSpPr>
          <p:cNvPr id="62" name="TextBox 61"/>
          <p:cNvSpPr txBox="1"/>
          <p:nvPr/>
        </p:nvSpPr>
        <p:spPr>
          <a:xfrm>
            <a:off x="2963457" y="6141670"/>
            <a:ext cx="1532343" cy="276999"/>
          </a:xfrm>
          <a:prstGeom prst="rect">
            <a:avLst/>
          </a:prstGeom>
          <a:noFill/>
        </p:spPr>
        <p:txBody>
          <a:bodyPr wrap="none" rtlCol="0">
            <a:spAutoFit/>
          </a:bodyPr>
          <a:lstStyle/>
          <a:p>
            <a:r>
              <a:rPr lang="en-US" sz="1200" dirty="0" smtClean="0">
                <a:solidFill>
                  <a:srgbClr val="53565A"/>
                </a:solidFill>
                <a:latin typeface="Arial" pitchFamily="34" charset="0"/>
                <a:ea typeface="Geneva" pitchFamily="127" charset="-128"/>
                <a:cs typeface="+mn-cs"/>
              </a:rPr>
              <a:t>Omni-Channel APIs</a:t>
            </a:r>
            <a:endParaRPr lang="en-US" sz="1200" dirty="0">
              <a:solidFill>
                <a:srgbClr val="53565A"/>
              </a:solidFill>
              <a:latin typeface="Arial" pitchFamily="34" charset="0"/>
              <a:ea typeface="Geneva" pitchFamily="127" charset="-128"/>
              <a:cs typeface="+mn-cs"/>
            </a:endParaRPr>
          </a:p>
        </p:txBody>
      </p:sp>
      <p:sp>
        <p:nvSpPr>
          <p:cNvPr id="63" name="Rounded Rectangle 62"/>
          <p:cNvSpPr/>
          <p:nvPr/>
        </p:nvSpPr>
        <p:spPr bwMode="auto">
          <a:xfrm>
            <a:off x="4551381" y="6181161"/>
            <a:ext cx="182880" cy="182880"/>
          </a:xfrm>
          <a:prstGeom prst="roundRect">
            <a:avLst/>
          </a:prstGeom>
          <a:solidFill>
            <a:srgbClr val="0070C0"/>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sz="2400">
              <a:solidFill>
                <a:srgbClr val="000000"/>
              </a:solidFill>
              <a:ea typeface="Geneva" charset="0"/>
              <a:cs typeface="+mn-cs"/>
            </a:endParaRPr>
          </a:p>
        </p:txBody>
      </p:sp>
      <p:sp>
        <p:nvSpPr>
          <p:cNvPr id="64" name="TextBox 63"/>
          <p:cNvSpPr txBox="1"/>
          <p:nvPr/>
        </p:nvSpPr>
        <p:spPr>
          <a:xfrm>
            <a:off x="4721561" y="6134101"/>
            <a:ext cx="1327158" cy="276999"/>
          </a:xfrm>
          <a:prstGeom prst="rect">
            <a:avLst/>
          </a:prstGeom>
          <a:noFill/>
        </p:spPr>
        <p:txBody>
          <a:bodyPr wrap="none" rtlCol="0">
            <a:spAutoFit/>
          </a:bodyPr>
          <a:lstStyle/>
          <a:p>
            <a:r>
              <a:rPr lang="en-US" sz="1200" dirty="0" smtClean="0">
                <a:solidFill>
                  <a:srgbClr val="53565A"/>
                </a:solidFill>
                <a:latin typeface="Arial" pitchFamily="34" charset="0"/>
                <a:ea typeface="Geneva" pitchFamily="127" charset="-128"/>
                <a:cs typeface="+mn-cs"/>
              </a:rPr>
              <a:t>Specialized APIs</a:t>
            </a:r>
            <a:endParaRPr lang="en-US" sz="1200" dirty="0">
              <a:solidFill>
                <a:srgbClr val="53565A"/>
              </a:solidFill>
              <a:latin typeface="Arial" pitchFamily="34" charset="0"/>
              <a:ea typeface="Geneva" pitchFamily="127" charset="-128"/>
              <a:cs typeface="+mn-cs"/>
            </a:endParaRPr>
          </a:p>
        </p:txBody>
      </p:sp>
      <p:sp>
        <p:nvSpPr>
          <p:cNvPr id="65" name="Rectangle 64"/>
          <p:cNvSpPr/>
          <p:nvPr/>
        </p:nvSpPr>
        <p:spPr bwMode="auto">
          <a:xfrm>
            <a:off x="7330440" y="1686550"/>
            <a:ext cx="1737360" cy="533400"/>
          </a:xfrm>
          <a:prstGeom prst="rect">
            <a:avLst/>
          </a:prstGeom>
          <a:solidFill>
            <a:srgbClr val="FFFFFF">
              <a:lumMod val="50000"/>
            </a:srgb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ea typeface="Geneva" charset="0"/>
                <a:cs typeface="+mn-cs"/>
              </a:rPr>
              <a:t>Scope</a:t>
            </a:r>
          </a:p>
        </p:txBody>
      </p:sp>
      <p:sp>
        <p:nvSpPr>
          <p:cNvPr id="66" name="Rectangle 65"/>
          <p:cNvSpPr/>
          <p:nvPr/>
        </p:nvSpPr>
        <p:spPr bwMode="auto">
          <a:xfrm>
            <a:off x="7330440" y="2385050"/>
            <a:ext cx="173736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API Scrum Team via </a:t>
            </a:r>
            <a:r>
              <a:rPr kumimoji="0" lang="en-US" sz="1000" b="0" i="0" u="none" strike="noStrike" kern="0" cap="none" spc="0" normalizeH="0" baseline="0" noProof="0" dirty="0" err="1" smtClean="0">
                <a:ln>
                  <a:noFill/>
                </a:ln>
                <a:solidFill>
                  <a:srgbClr val="FFFFFF"/>
                </a:solidFill>
                <a:effectLst/>
                <a:uLnTx/>
                <a:uFillTx/>
                <a:latin typeface="Arial" pitchFamily="34" charset="0"/>
                <a:ea typeface="Geneva" charset="0"/>
                <a:cs typeface="+mn-cs"/>
              </a:rPr>
              <a:t>NextGen</a:t>
            </a: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 Refactoring</a:t>
            </a:r>
          </a:p>
        </p:txBody>
      </p:sp>
      <p:sp>
        <p:nvSpPr>
          <p:cNvPr id="67" name="Rectangle 66"/>
          <p:cNvSpPr/>
          <p:nvPr/>
        </p:nvSpPr>
        <p:spPr bwMode="auto">
          <a:xfrm>
            <a:off x="7330440" y="4226550"/>
            <a:ext cx="173736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API Scrum Team as dictated through product backlog management</a:t>
            </a:r>
            <a:endParaRPr kumimoji="0" lang="en-US" sz="1000" b="0" i="0" u="none" strike="noStrike" kern="0" cap="none" spc="0" normalizeH="0" baseline="0" noProof="0" dirty="0" smtClean="0">
              <a:ln>
                <a:noFill/>
              </a:ln>
              <a:solidFill>
                <a:srgbClr val="00BDF2">
                  <a:lumMod val="20000"/>
                  <a:lumOff val="80000"/>
                </a:srgbClr>
              </a:solidFill>
              <a:effectLst/>
              <a:uLnTx/>
              <a:uFillTx/>
              <a:ea typeface="Geneva" charset="0"/>
              <a:cs typeface="+mn-cs"/>
            </a:endParaRPr>
          </a:p>
        </p:txBody>
      </p:sp>
      <p:sp>
        <p:nvSpPr>
          <p:cNvPr id="68" name="Rectangle 67"/>
          <p:cNvSpPr/>
          <p:nvPr/>
        </p:nvSpPr>
        <p:spPr bwMode="auto">
          <a:xfrm>
            <a:off x="7330440" y="5102850"/>
            <a:ext cx="173736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Application (Consuming Client Channel) Teams or API Scrum Teams with adequate requirements  and alignment with backlog</a:t>
            </a:r>
            <a:endParaRPr kumimoji="0" lang="en-US" sz="1000" b="0" i="0" u="none" strike="noStrike" kern="0" cap="none" spc="0" normalizeH="0" baseline="0" noProof="0" dirty="0" smtClean="0">
              <a:ln>
                <a:noFill/>
              </a:ln>
              <a:solidFill>
                <a:srgbClr val="00BDF2">
                  <a:lumMod val="20000"/>
                  <a:lumOff val="80000"/>
                </a:srgbClr>
              </a:solidFill>
              <a:effectLst/>
              <a:uLnTx/>
              <a:uFillTx/>
              <a:ea typeface="Geneva" charset="0"/>
              <a:cs typeface="+mn-cs"/>
            </a:endParaRPr>
          </a:p>
        </p:txBody>
      </p:sp>
      <p:sp>
        <p:nvSpPr>
          <p:cNvPr id="69" name="Rectangle 68"/>
          <p:cNvSpPr/>
          <p:nvPr/>
        </p:nvSpPr>
        <p:spPr bwMode="auto">
          <a:xfrm>
            <a:off x="6019800" y="4226550"/>
            <a:ext cx="1219200" cy="749301"/>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Targeted </a:t>
            </a:r>
            <a:r>
              <a:rPr kumimoji="0" lang="en-US" sz="1000" b="0" i="0" u="none" strike="noStrike" kern="0" cap="none" spc="0" normalizeH="0" baseline="0" noProof="0" dirty="0" err="1" smtClean="0">
                <a:ln>
                  <a:noFill/>
                </a:ln>
                <a:solidFill>
                  <a:srgbClr val="FFFFFF"/>
                </a:solidFill>
                <a:effectLst/>
                <a:uLnTx/>
                <a:uFillTx/>
                <a:latin typeface="Arial" pitchFamily="34" charset="0"/>
                <a:ea typeface="Geneva" charset="0"/>
                <a:cs typeface="+mn-cs"/>
              </a:rPr>
              <a:t>omni</a:t>
            </a: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-channel support but likely not extended beyond a single partner</a:t>
            </a:r>
          </a:p>
        </p:txBody>
      </p:sp>
      <p:sp>
        <p:nvSpPr>
          <p:cNvPr id="70" name="Rectangle 69"/>
          <p:cNvSpPr/>
          <p:nvPr/>
        </p:nvSpPr>
        <p:spPr bwMode="auto">
          <a:xfrm>
            <a:off x="7330440" y="3289925"/>
            <a:ext cx="173736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API Scrum Team via  </a:t>
            </a:r>
            <a:r>
              <a:rPr kumimoji="0" lang="en-US" sz="1000" b="0" i="0" u="none" strike="noStrike" kern="0" cap="none" spc="0" normalizeH="0" baseline="0" noProof="0" dirty="0" err="1" smtClean="0">
                <a:ln>
                  <a:noFill/>
                </a:ln>
                <a:solidFill>
                  <a:srgbClr val="FFFFFF"/>
                </a:solidFill>
                <a:effectLst/>
                <a:uLnTx/>
                <a:uFillTx/>
                <a:latin typeface="Arial" pitchFamily="34" charset="0"/>
                <a:ea typeface="Geneva" charset="0"/>
                <a:cs typeface="+mn-cs"/>
              </a:rPr>
              <a:t>NextGen</a:t>
            </a: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 Refactoring</a:t>
            </a:r>
          </a:p>
        </p:txBody>
      </p:sp>
      <p:sp>
        <p:nvSpPr>
          <p:cNvPr id="71" name="Rectangle 70"/>
          <p:cNvSpPr/>
          <p:nvPr/>
        </p:nvSpPr>
        <p:spPr bwMode="auto">
          <a:xfrm>
            <a:off x="2068830" y="1686550"/>
            <a:ext cx="838199" cy="533400"/>
          </a:xfrm>
          <a:prstGeom prst="rect">
            <a:avLst/>
          </a:prstGeom>
          <a:solidFill>
            <a:srgbClr val="FFFFFF">
              <a:lumMod val="50000"/>
            </a:srgb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ea typeface="Geneva" charset="0"/>
                <a:cs typeface="+mn-cs"/>
              </a:rPr>
              <a:t>Entry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ea typeface="Geneva" charset="0"/>
                <a:cs typeface="+mn-cs"/>
              </a:rPr>
              <a:t>Point</a:t>
            </a:r>
          </a:p>
        </p:txBody>
      </p:sp>
      <p:sp>
        <p:nvSpPr>
          <p:cNvPr id="72" name="Rectangle 71"/>
          <p:cNvSpPr/>
          <p:nvPr/>
        </p:nvSpPr>
        <p:spPr bwMode="auto">
          <a:xfrm>
            <a:off x="2068830" y="2385050"/>
            <a:ext cx="83820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API Gateway + PSG</a:t>
            </a:r>
          </a:p>
        </p:txBody>
      </p:sp>
      <p:sp>
        <p:nvSpPr>
          <p:cNvPr id="73" name="Rectangle 72"/>
          <p:cNvSpPr/>
          <p:nvPr/>
        </p:nvSpPr>
        <p:spPr bwMode="auto">
          <a:xfrm>
            <a:off x="2068830" y="3289924"/>
            <a:ext cx="838200" cy="749301"/>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API Gateway + PSG</a:t>
            </a:r>
          </a:p>
        </p:txBody>
      </p:sp>
      <p:sp>
        <p:nvSpPr>
          <p:cNvPr id="74" name="Rectangle 73"/>
          <p:cNvSpPr/>
          <p:nvPr/>
        </p:nvSpPr>
        <p:spPr bwMode="auto">
          <a:xfrm>
            <a:off x="2068829" y="5102850"/>
            <a:ext cx="838201"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API Gateway + PSG</a:t>
            </a:r>
          </a:p>
        </p:txBody>
      </p:sp>
      <p:sp>
        <p:nvSpPr>
          <p:cNvPr id="75" name="Rectangle 74"/>
          <p:cNvSpPr/>
          <p:nvPr/>
        </p:nvSpPr>
        <p:spPr bwMode="auto">
          <a:xfrm>
            <a:off x="2068830" y="4226550"/>
            <a:ext cx="838200" cy="749301"/>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API Gateway + PSG</a:t>
            </a:r>
          </a:p>
        </p:txBody>
      </p:sp>
      <p:sp>
        <p:nvSpPr>
          <p:cNvPr id="76" name="Rectangle 75"/>
          <p:cNvSpPr/>
          <p:nvPr/>
        </p:nvSpPr>
        <p:spPr bwMode="auto">
          <a:xfrm>
            <a:off x="1143000" y="1686550"/>
            <a:ext cx="838199" cy="533400"/>
          </a:xfrm>
          <a:prstGeom prst="rect">
            <a:avLst/>
          </a:prstGeom>
          <a:solidFill>
            <a:srgbClr val="FFFFFF">
              <a:lumMod val="50000"/>
            </a:srgb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ea typeface="Geneva" charset="0"/>
                <a:cs typeface="+mn-cs"/>
              </a:rPr>
              <a:t>Protocol</a:t>
            </a:r>
          </a:p>
        </p:txBody>
      </p:sp>
      <p:sp>
        <p:nvSpPr>
          <p:cNvPr id="77" name="Rectangle 76"/>
          <p:cNvSpPr/>
          <p:nvPr/>
        </p:nvSpPr>
        <p:spPr bwMode="auto">
          <a:xfrm>
            <a:off x="1143000" y="2385050"/>
            <a:ext cx="838200"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REST + JSON</a:t>
            </a:r>
          </a:p>
        </p:txBody>
      </p:sp>
      <p:sp>
        <p:nvSpPr>
          <p:cNvPr id="78" name="Rectangle 77"/>
          <p:cNvSpPr/>
          <p:nvPr/>
        </p:nvSpPr>
        <p:spPr bwMode="auto">
          <a:xfrm>
            <a:off x="1143000" y="3289924"/>
            <a:ext cx="838200" cy="749301"/>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REST + JSON</a:t>
            </a:r>
          </a:p>
        </p:txBody>
      </p:sp>
      <p:sp>
        <p:nvSpPr>
          <p:cNvPr id="79" name="Rectangle 78"/>
          <p:cNvSpPr/>
          <p:nvPr/>
        </p:nvSpPr>
        <p:spPr bwMode="auto">
          <a:xfrm>
            <a:off x="1142999" y="5102850"/>
            <a:ext cx="838201" cy="749300"/>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ea typeface="Geneva" charset="0"/>
                <a:cs typeface="+mn-cs"/>
              </a:rPr>
              <a:t>REST + JSON</a:t>
            </a:r>
          </a:p>
        </p:txBody>
      </p:sp>
      <p:sp>
        <p:nvSpPr>
          <p:cNvPr id="80" name="Rectangle 79"/>
          <p:cNvSpPr/>
          <p:nvPr/>
        </p:nvSpPr>
        <p:spPr bwMode="auto">
          <a:xfrm>
            <a:off x="1143000" y="4226550"/>
            <a:ext cx="838200" cy="749301"/>
          </a:xfrm>
          <a:prstGeom prst="rect">
            <a:avLst/>
          </a:prstGeom>
          <a:solidFill>
            <a:srgbClr val="FFFFFF">
              <a:lumMod val="65000"/>
            </a:srgbClr>
          </a:solidFill>
          <a:ln w="127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itchFamily="34" charset="0"/>
                <a:ea typeface="Geneva" charset="0"/>
                <a:cs typeface="+mn-cs"/>
              </a:rPr>
              <a:t>REST + JSON</a:t>
            </a:r>
          </a:p>
        </p:txBody>
      </p:sp>
      <p:sp>
        <p:nvSpPr>
          <p:cNvPr id="81" name="Content Placeholder 7"/>
          <p:cNvSpPr txBox="1">
            <a:spLocks/>
          </p:cNvSpPr>
          <p:nvPr/>
        </p:nvSpPr>
        <p:spPr bwMode="black">
          <a:xfrm>
            <a:off x="266700" y="918200"/>
            <a:ext cx="8458200" cy="76835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marL="288925" indent="-288925" algn="l" rtl="0" eaLnBrk="0" fontAlgn="base" hangingPunct="0">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974725" indent="-227013"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1312863" indent="-22383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651000" indent="-22383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a:lstStyle>
          <a:p>
            <a:pPr marL="0" marR="0" lvl="0" indent="0" algn="l" defTabSz="914400" rtl="0" eaLnBrk="0" fontAlgn="base" latinLnBrk="0" hangingPunct="0">
              <a:lnSpc>
                <a:spcPct val="95000"/>
              </a:lnSpc>
              <a:spcBef>
                <a:spcPct val="75000"/>
              </a:spcBef>
              <a:spcAft>
                <a:spcPct val="20000"/>
              </a:spcAft>
              <a:buClrTx/>
              <a:buSzTx/>
              <a:buFontTx/>
              <a:buNone/>
              <a:tabLst/>
              <a:defRPr/>
            </a:pPr>
            <a:r>
              <a:rPr kumimoji="0" lang="en-US" sz="1800" b="0" i="0" u="none" strike="noStrike" kern="0" cap="none" spc="0" normalizeH="0" baseline="0" noProof="0" dirty="0" smtClean="0">
                <a:ln>
                  <a:noFill/>
                </a:ln>
                <a:solidFill>
                  <a:srgbClr val="00BDF2"/>
                </a:solidFill>
                <a:effectLst/>
                <a:uLnTx/>
                <a:uFillTx/>
                <a:latin typeface="Arial"/>
              </a:rPr>
              <a:t>All API classifications will be fronted by the API Gateway and leverage the Platform Security Gateway. Key differences arise in terms of governance, multi-channel support and API Development Scrum support.</a:t>
            </a:r>
            <a:endParaRPr kumimoji="0" lang="en-US" sz="1800" b="0" i="0" u="none" strike="noStrike" kern="0" cap="none" spc="0" normalizeH="0" baseline="0" noProof="0" dirty="0">
              <a:ln>
                <a:noFill/>
              </a:ln>
              <a:solidFill>
                <a:srgbClr val="00BDF2"/>
              </a:solidFill>
              <a:effectLst/>
              <a:uLnTx/>
              <a:uFillTx/>
              <a:latin typeface="Arial"/>
            </a:endParaRPr>
          </a:p>
        </p:txBody>
      </p:sp>
    </p:spTree>
    <p:extLst>
      <p:ext uri="{BB962C8B-B14F-4D97-AF65-F5344CB8AC3E}">
        <p14:creationId xmlns:p14="http://schemas.microsoft.com/office/powerpoint/2010/main" val="4044200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p:txBody>
          <a:bodyPr>
            <a:normAutofit/>
          </a:bodyPr>
          <a:lstStyle/>
          <a:p>
            <a:pPr eaLnBrk="1" hangingPunct="1">
              <a:defRPr/>
            </a:pPr>
            <a:r>
              <a:rPr lang="en-US" sz="1800" dirty="0"/>
              <a:t>API </a:t>
            </a:r>
            <a:r>
              <a:rPr lang="en-US" sz="1800" dirty="0" smtClean="0"/>
              <a:t>Gateway</a:t>
            </a:r>
            <a:endParaRPr lang="en-US" sz="1800" dirty="0">
              <a:solidFill>
                <a:srgbClr val="000066"/>
              </a:solidFill>
            </a:endParaRPr>
          </a:p>
        </p:txBody>
      </p:sp>
      <p:sp>
        <p:nvSpPr>
          <p:cNvPr id="6" name="Content Placeholder 3"/>
          <p:cNvSpPr txBox="1">
            <a:spLocks/>
          </p:cNvSpPr>
          <p:nvPr/>
        </p:nvSpPr>
        <p:spPr>
          <a:xfrm>
            <a:off x="5445578" y="902524"/>
            <a:ext cx="3652225" cy="5676405"/>
          </a:xfrm>
          <a:prstGeom prst="rect">
            <a:avLst/>
          </a:prstGeom>
        </p:spPr>
        <p:txBody>
          <a:bodyPr/>
          <a:lstStyle>
            <a:lvl1pPr marL="288925" indent="-288925" algn="l" rtl="0" eaLnBrk="0" fontAlgn="base" hangingPunct="0">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974725" indent="-227013"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1312863" indent="-22383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651000" indent="-223838" algn="l" rtl="0" eaLnBrk="0" fontAlgn="base" hangingPunct="0">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a:lstStyle>
          <a:p>
            <a:pPr marL="0" indent="0">
              <a:buFontTx/>
              <a:buNone/>
            </a:pPr>
            <a:r>
              <a:rPr lang="en-US" sz="1200" b="1" kern="0" dirty="0" smtClean="0"/>
              <a:t>External API Gateway</a:t>
            </a:r>
          </a:p>
          <a:p>
            <a:r>
              <a:rPr lang="en-US" sz="1000" kern="0" dirty="0" smtClean="0"/>
              <a:t>Deployed in DMZ</a:t>
            </a:r>
          </a:p>
          <a:p>
            <a:r>
              <a:rPr lang="en-US" sz="1000" kern="0" dirty="0" smtClean="0"/>
              <a:t>Acts as gateway for all API requests from external clients (</a:t>
            </a:r>
            <a:r>
              <a:rPr lang="en-US" sz="1000" kern="0" dirty="0" err="1" smtClean="0"/>
              <a:t>cti</a:t>
            </a:r>
            <a:r>
              <a:rPr lang="en-US" sz="1000" kern="0" dirty="0" smtClean="0"/>
              <a:t> and third party)</a:t>
            </a:r>
          </a:p>
          <a:p>
            <a:r>
              <a:rPr lang="en-US" sz="1000" kern="0" dirty="0" smtClean="0"/>
              <a:t>Protection against Denial of Service attacks and generates a request UUID for all downstream layers to use</a:t>
            </a:r>
          </a:p>
          <a:p>
            <a:r>
              <a:rPr lang="en-US" sz="1000" kern="0" dirty="0" smtClean="0"/>
              <a:t>Transport level security (SSL/TLS) terminates at this layer</a:t>
            </a:r>
          </a:p>
          <a:p>
            <a:pPr marL="0" indent="0">
              <a:buFontTx/>
              <a:buNone/>
            </a:pPr>
            <a:endParaRPr lang="en-US" sz="1200" b="1" kern="0" dirty="0" smtClean="0"/>
          </a:p>
          <a:p>
            <a:pPr marL="0" indent="0">
              <a:buFontTx/>
              <a:buNone/>
            </a:pPr>
            <a:r>
              <a:rPr lang="en-US" sz="1200" b="1" kern="0" dirty="0" smtClean="0"/>
              <a:t>Internal API Gateway</a:t>
            </a:r>
          </a:p>
          <a:p>
            <a:r>
              <a:rPr lang="en-US" sz="1000" kern="0" dirty="0" smtClean="0"/>
              <a:t>Deployed in GRN</a:t>
            </a:r>
          </a:p>
          <a:p>
            <a:r>
              <a:rPr lang="en-US" sz="1000" kern="0" dirty="0" smtClean="0"/>
              <a:t>Manages lifecycle of Authorization tokens (Issue, re-issue, translate, etc.)</a:t>
            </a:r>
          </a:p>
          <a:p>
            <a:r>
              <a:rPr lang="en-US" sz="1000" kern="0" dirty="0" smtClean="0"/>
              <a:t>Advanced security controls such as XSS, SQL Injection, Payload validation, token resource metering, etc.</a:t>
            </a:r>
          </a:p>
          <a:p>
            <a:r>
              <a:rPr lang="en-US" sz="1000" kern="0" dirty="0" smtClean="0"/>
              <a:t>Routes API requests to Platform Security Gateway</a:t>
            </a:r>
          </a:p>
          <a:p>
            <a:r>
              <a:rPr lang="en-US" sz="1000" kern="0" dirty="0" smtClean="0"/>
              <a:t>Acts as gateway for API requests from internal clients. </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92" y="1524000"/>
            <a:ext cx="5393109" cy="2957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1137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blank</Template>
  <TotalTime>19</TotalTime>
  <Words>4396</Words>
  <Application>Microsoft Office PowerPoint</Application>
  <PresentationFormat>On-screen Show (4:3)</PresentationFormat>
  <Paragraphs>754</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1_blank</vt:lpstr>
      <vt:lpstr>  </vt:lpstr>
      <vt:lpstr>Executive Summary</vt:lpstr>
      <vt:lpstr>What is NextGen?</vt:lpstr>
      <vt:lpstr>Next Gen in perspective</vt:lpstr>
      <vt:lpstr>High Level Architecture – End State</vt:lpstr>
      <vt:lpstr>Tech Stack</vt:lpstr>
      <vt:lpstr>API Classifications</vt:lpstr>
      <vt:lpstr>Key API Characteristics</vt:lpstr>
      <vt:lpstr>API Gateway</vt:lpstr>
      <vt:lpstr>API Management Portal</vt:lpstr>
      <vt:lpstr>API Security</vt:lpstr>
      <vt:lpstr>Consumer API: Non-PaaS (BW 5.11) – 1.0</vt:lpstr>
      <vt:lpstr>Consumer API: PaaS (BW CE for PCF) – 2.0</vt:lpstr>
      <vt:lpstr>Consumer API: End-State - Operation Details</vt:lpstr>
      <vt:lpstr>Distributed Cache – Core Contents</vt:lpstr>
      <vt:lpstr>Co-existence approaches – Digital Channels</vt:lpstr>
      <vt:lpstr>Co-existence approaches – Assisted Channels</vt:lpstr>
      <vt:lpstr>Channel Apps – NextGen vs. Legacy</vt:lpstr>
      <vt:lpstr>Middleware – NextGen vs. Legacy</vt:lpstr>
      <vt:lpstr>Backend – NextGen vs. Legacy</vt:lpstr>
      <vt:lpstr>BI – NextGen vs. Legacy</vt:lpstr>
      <vt:lpstr>PowerPoint Presentation</vt:lpstr>
      <vt:lpstr>API Taxonomy - Digital</vt:lpstr>
      <vt:lpstr>Separation of Concerns</vt:lpstr>
      <vt:lpstr>Which Flavor of API Should I Build?</vt:lpstr>
      <vt:lpstr>Use Cases Built in MicroApps and Not Part of Open APIs</vt:lpstr>
      <vt:lpstr>General Partitioning of Business Logic Across APIs</vt:lpstr>
      <vt:lpstr>Public Access Token issued for Pre-login API Access</vt:lpstr>
      <vt:lpstr>OAuth Token Generation during Login</vt:lpstr>
      <vt:lpstr>Using OAuth Token to Access Post-login APIs</vt:lpstr>
      <vt:lpstr>OAuth Token Expiry and Reissue</vt:lpstr>
      <vt:lpstr>OAuth Token Invalidation during Logout</vt:lpstr>
      <vt:lpstr>Mobile Lite – Snapshot Registration Flow</vt:lpstr>
      <vt:lpstr>cti Mobile Lite – Snapshot Login Flow</vt:lpstr>
      <vt:lpstr>Co-Existence Login Approach – Assisted Channels</vt:lpstr>
      <vt:lpstr>Co-Existence Post Login Approach – Assisted Channels</vt:lpstr>
      <vt:lpstr>CSI Applications in NextGen</vt:lpstr>
      <vt:lpstr>Benefits – APIs / Micro Services / Distributed Cache </vt:lpstr>
      <vt:lpstr>Benefits – PaaS </vt:lpstr>
      <vt:lpstr>PowerPoint Presentation</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Tol, Sandeep [GCB-OT NE]</dc:creator>
  <cp:lastModifiedBy>Tol, Sandeep [GCB-OT NE]</cp:lastModifiedBy>
  <cp:revision>11</cp:revision>
  <dcterms:created xsi:type="dcterms:W3CDTF">2017-11-24T13:06:25Z</dcterms:created>
  <dcterms:modified xsi:type="dcterms:W3CDTF">2017-11-24T13:33:07Z</dcterms:modified>
</cp:coreProperties>
</file>