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9" r:id="rId11"/>
    <p:sldId id="270" r:id="rId12"/>
    <p:sldId id="267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6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0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6641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31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157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14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25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9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7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2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0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0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6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8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6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8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AD5C2B-BE52-A21E-9B5A-55F9A1C1FEDB}"/>
              </a:ext>
            </a:extLst>
          </p:cNvPr>
          <p:cNvSpPr txBox="1"/>
          <p:nvPr/>
        </p:nvSpPr>
        <p:spPr>
          <a:xfrm>
            <a:off x="961543" y="1464816"/>
            <a:ext cx="8621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HOUSE PRICE PREDICTION </a:t>
            </a:r>
          </a:p>
          <a:p>
            <a:pPr algn="ctr"/>
            <a:r>
              <a:rPr lang="en-US" sz="48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USING </a:t>
            </a:r>
          </a:p>
          <a:p>
            <a:pPr algn="ctr"/>
            <a:r>
              <a:rPr lang="en-US" sz="48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CE895-517D-E2AE-45EC-22B86C648CC9}"/>
              </a:ext>
            </a:extLst>
          </p:cNvPr>
          <p:cNvSpPr txBox="1"/>
          <p:nvPr/>
        </p:nvSpPr>
        <p:spPr>
          <a:xfrm>
            <a:off x="8226079" y="5064321"/>
            <a:ext cx="34808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NAME  :  VADALA SANDEEP</a:t>
            </a: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Dept   :  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mca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UID      :  111721039120 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27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039D16-9B9E-254E-B6EF-7FD378F65259}"/>
              </a:ext>
            </a:extLst>
          </p:cNvPr>
          <p:cNvSpPr txBox="1"/>
          <p:nvPr/>
        </p:nvSpPr>
        <p:spPr>
          <a:xfrm>
            <a:off x="2823882" y="331695"/>
            <a:ext cx="623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002060"/>
                </a:solidFill>
                <a:latin typeface="Algerian" panose="04020705040A02060702" pitchFamily="82" charset="0"/>
              </a:rPr>
              <a:t>USECASE DIAGRAM</a:t>
            </a:r>
            <a:endParaRPr lang="en-IN" sz="3600" u="sng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210C8-A172-BE5E-C1D8-AF64915C3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05" y="1409693"/>
            <a:ext cx="7666384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AEB2-B8A6-4A6B-8E8F-E2295724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945" y="277907"/>
            <a:ext cx="5051114" cy="735106"/>
          </a:xfrm>
        </p:spPr>
        <p:txBody>
          <a:bodyPr/>
          <a:lstStyle/>
          <a:p>
            <a:r>
              <a:rPr lang="en-US" u="sng" dirty="0">
                <a:solidFill>
                  <a:srgbClr val="002060"/>
                </a:solidFill>
                <a:latin typeface="Algerian" panose="04020705040A02060702" pitchFamily="82" charset="0"/>
              </a:rPr>
              <a:t>SEQUENCE DIAGRAM</a:t>
            </a:r>
            <a:endParaRPr lang="en-IN" u="sng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EE737-7AD3-7E70-12D2-9D6F062A2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12" y="1241204"/>
            <a:ext cx="7983329" cy="488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5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CD25E5-DA81-BAE0-0D85-FC5BFAA2B1EB}"/>
              </a:ext>
            </a:extLst>
          </p:cNvPr>
          <p:cNvSpPr txBox="1"/>
          <p:nvPr/>
        </p:nvSpPr>
        <p:spPr>
          <a:xfrm>
            <a:off x="3043656" y="277906"/>
            <a:ext cx="4374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0" i="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API Data Flow</a:t>
            </a:r>
            <a:endParaRPr lang="en-IN" sz="4400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654D1-9204-990E-AD41-9CA988578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59" y="1775011"/>
            <a:ext cx="9192013" cy="382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15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3F900F-5863-F2E4-12D5-164F73FDB598}"/>
              </a:ext>
            </a:extLst>
          </p:cNvPr>
          <p:cNvSpPr txBox="1"/>
          <p:nvPr/>
        </p:nvSpPr>
        <p:spPr>
          <a:xfrm>
            <a:off x="3801036" y="179294"/>
            <a:ext cx="2375646" cy="70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rgbClr val="002060"/>
                </a:solidFill>
                <a:latin typeface="Algerian" panose="04020705040A02060702" pitchFamily="82" charset="0"/>
              </a:rPr>
              <a:t>graphs</a:t>
            </a:r>
            <a:endParaRPr lang="en-IN" sz="4000" u="sng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B310D-03C5-7E90-F2CC-2AB0D31F3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79" y="1360698"/>
            <a:ext cx="4907286" cy="4582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62357E-3025-54B9-4758-E920E406F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659" y="1360698"/>
            <a:ext cx="5020235" cy="45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13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CC7B6E-EAD5-0E6A-7C4C-523980DBCFD8}"/>
              </a:ext>
            </a:extLst>
          </p:cNvPr>
          <p:cNvSpPr txBox="1"/>
          <p:nvPr/>
        </p:nvSpPr>
        <p:spPr>
          <a:xfrm>
            <a:off x="2868705" y="367553"/>
            <a:ext cx="4464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rgbClr val="002060"/>
                </a:solidFill>
                <a:latin typeface="Algerian" panose="04020705040A02060702" pitchFamily="82" charset="0"/>
              </a:rPr>
              <a:t>Screen shorts</a:t>
            </a:r>
            <a:endParaRPr lang="en-IN" sz="4000" u="sng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159A3-B4C3-80B5-8C4D-7CD126F05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16" y="1165412"/>
            <a:ext cx="9474272" cy="48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652D1F-AD65-6DA1-AFBF-7E39FFB3C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90685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A4B8BB-4F8D-9FF0-475F-73BEE669A471}"/>
              </a:ext>
            </a:extLst>
          </p:cNvPr>
          <p:cNvSpPr txBox="1"/>
          <p:nvPr/>
        </p:nvSpPr>
        <p:spPr>
          <a:xfrm>
            <a:off x="2271913" y="69542"/>
            <a:ext cx="5617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solidFill>
                  <a:srgbClr val="002060"/>
                </a:solidFill>
                <a:latin typeface="Algerian" panose="04020705040A02060702" pitchFamily="82" charset="0"/>
              </a:rPr>
              <a:t>TABLE OF CONTENT </a:t>
            </a:r>
            <a:endParaRPr lang="en-IN" sz="4400" u="sng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14E7B-384B-41F7-CD45-FEF57CBA4FD3}"/>
              </a:ext>
            </a:extLst>
          </p:cNvPr>
          <p:cNvSpPr txBox="1"/>
          <p:nvPr/>
        </p:nvSpPr>
        <p:spPr>
          <a:xfrm>
            <a:off x="929609" y="1456448"/>
            <a:ext cx="609055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ABSTRACT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LANGUAGE USED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TECHNOLOGIES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MACHINE LEARNING  </a:t>
            </a:r>
          </a:p>
          <a:p>
            <a:pPr marL="1771650" lvl="3" indent="-400050" algn="just">
              <a:buFont typeface="+mj-lt"/>
              <a:buAutoNum type="romanUcPeriod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LINEAR REGRESSION</a:t>
            </a:r>
          </a:p>
          <a:p>
            <a:pPr marL="1771650" lvl="3" indent="-400050" algn="just">
              <a:buFont typeface="+mj-lt"/>
              <a:buAutoNum type="romanUcPeriod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RANDOM FOREST REGRESSON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FLASK</a:t>
            </a:r>
          </a:p>
          <a:p>
            <a:pPr lvl="1" algn="just"/>
            <a:endParaRPr lang="en-IN" sz="2400" dirty="0">
              <a:solidFill>
                <a:schemeClr val="accent5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00050" indent="-4000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FLOW DIAGRAM</a:t>
            </a:r>
          </a:p>
          <a:p>
            <a:pPr marL="400050" indent="-4000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GRAPHS </a:t>
            </a:r>
          </a:p>
          <a:p>
            <a:pPr marL="400050" indent="-40005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SCREENSHOTS</a:t>
            </a:r>
          </a:p>
          <a:p>
            <a:pPr algn="just"/>
            <a:endParaRPr lang="en-IN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400050" indent="-400050" algn="just">
              <a:buFont typeface="+mj-lt"/>
              <a:buAutoNum type="romanUcPeriod"/>
            </a:pP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79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266150-6165-0945-F1D3-55472D9AD358}"/>
              </a:ext>
            </a:extLst>
          </p:cNvPr>
          <p:cNvSpPr txBox="1"/>
          <p:nvPr/>
        </p:nvSpPr>
        <p:spPr>
          <a:xfrm>
            <a:off x="3397623" y="336339"/>
            <a:ext cx="2886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rgbClr val="002060"/>
                </a:solidFill>
                <a:latin typeface="Algerian" panose="04020705040A02060702" pitchFamily="82" charset="0"/>
              </a:rPr>
              <a:t>ABSTRACT</a:t>
            </a:r>
            <a:r>
              <a:rPr lang="en-US" sz="4000" b="1" u="sng" dirty="0">
                <a:solidFill>
                  <a:srgbClr val="FFFF00"/>
                </a:solidFill>
              </a:rPr>
              <a:t> </a:t>
            </a:r>
            <a:endParaRPr lang="en-IN" sz="4000" b="1" u="sng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FD114-0BAC-3D77-E9B0-6BAC050B8836}"/>
              </a:ext>
            </a:extLst>
          </p:cNvPr>
          <p:cNvSpPr txBox="1"/>
          <p:nvPr/>
        </p:nvSpPr>
        <p:spPr>
          <a:xfrm>
            <a:off x="959222" y="1739152"/>
            <a:ext cx="84626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0" i="0" dirty="0">
                <a:solidFill>
                  <a:schemeClr val="accent5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House price 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prediction</a:t>
            </a:r>
            <a:r>
              <a:rPr lang="en-US" sz="2600" b="0" i="0" dirty="0">
                <a:solidFill>
                  <a:schemeClr val="accent5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 is an important topic of real estate. The literature attempts to derive useful knowledge from historical data of property markets. </a:t>
            </a:r>
          </a:p>
          <a:p>
            <a:pPr algn="l"/>
            <a:r>
              <a:rPr lang="en-US" sz="2600" b="0" i="0" dirty="0">
                <a:solidFill>
                  <a:schemeClr val="accent5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Machine learning techniques are applied to analyze historical property transactions in India to discover useful models for house buyers and sellers. </a:t>
            </a:r>
          </a:p>
          <a:p>
            <a:pPr algn="l"/>
            <a:r>
              <a:rPr lang="en-US" sz="2600" b="0" i="0" dirty="0">
                <a:solidFill>
                  <a:schemeClr val="accent5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Moreover, experiments demonstrate that the Multiple Linear Regression and Random 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F</a:t>
            </a:r>
            <a:r>
              <a:rPr lang="en-US" sz="2600" b="0" i="0" dirty="0">
                <a:solidFill>
                  <a:schemeClr val="accent5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orest 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R</a:t>
            </a:r>
            <a:r>
              <a:rPr lang="en-US" sz="2600" b="0" i="0" dirty="0">
                <a:solidFill>
                  <a:schemeClr val="accent5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egressor that is based on accuracy and mean squared error measurement is a competitive approach.</a:t>
            </a: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19374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D7D00F-9C74-99AB-5B02-C67231CF3F6F}"/>
              </a:ext>
            </a:extLst>
          </p:cNvPr>
          <p:cNvSpPr txBox="1"/>
          <p:nvPr/>
        </p:nvSpPr>
        <p:spPr>
          <a:xfrm>
            <a:off x="2994211" y="259976"/>
            <a:ext cx="4186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rgbClr val="002060"/>
                </a:solidFill>
                <a:latin typeface="Algerian" panose="04020705040A02060702" pitchFamily="82" charset="0"/>
              </a:rPr>
              <a:t>INTRODUCTION</a:t>
            </a:r>
            <a:endParaRPr lang="en-IN" sz="4000" u="sng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64A33-BADE-3FE6-B27F-A90CCDB31D82}"/>
              </a:ext>
            </a:extLst>
          </p:cNvPr>
          <p:cNvSpPr txBox="1"/>
          <p:nvPr/>
        </p:nvSpPr>
        <p:spPr>
          <a:xfrm>
            <a:off x="1246094" y="1627165"/>
            <a:ext cx="789790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accent5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In this project, we have built a machine learning model to predict the house prices 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accent5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This project will very helpful for the real estate market.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accent5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Buyers are generally not aware of factors that influence the house prices.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accent5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 Many problems are faced during buying a house.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accent5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The goal of this project is to predict house prices in based on some features such as location, size/area, number of bedrooms, and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p</a:t>
            </a:r>
            <a:r>
              <a:rPr lang="en-US" sz="2400" b="0" i="0" dirty="0">
                <a:solidFill>
                  <a:schemeClr val="accent5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arking, power backup and etc..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accent5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We are using Machine Learning Algorithm to create a predictive model.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chemeClr val="accent5">
                  <a:lumMod val="5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55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DE9798-7ADD-F684-2115-9FBDA30843C6}"/>
              </a:ext>
            </a:extLst>
          </p:cNvPr>
          <p:cNvSpPr txBox="1"/>
          <p:nvPr/>
        </p:nvSpPr>
        <p:spPr>
          <a:xfrm>
            <a:off x="1272988" y="421341"/>
            <a:ext cx="721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7DE50-9731-505C-424C-BCB2B6C95744}"/>
              </a:ext>
            </a:extLst>
          </p:cNvPr>
          <p:cNvSpPr txBox="1"/>
          <p:nvPr/>
        </p:nvSpPr>
        <p:spPr>
          <a:xfrm>
            <a:off x="2913529" y="334089"/>
            <a:ext cx="3971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rgbClr val="002060"/>
                </a:solidFill>
                <a:latin typeface="Algerian" panose="04020705040A02060702" pitchFamily="82" charset="0"/>
              </a:rPr>
              <a:t>TECHNOLOGIES</a:t>
            </a:r>
            <a:r>
              <a:rPr lang="en-US" sz="3200" dirty="0"/>
              <a:t> 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7E5A7-EAC3-4716-8944-C28BC0AB5C6F}"/>
              </a:ext>
            </a:extLst>
          </p:cNvPr>
          <p:cNvSpPr txBox="1"/>
          <p:nvPr/>
        </p:nvSpPr>
        <p:spPr>
          <a:xfrm>
            <a:off x="1120588" y="1370781"/>
            <a:ext cx="7521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rial Black" panose="020B0A04020102020204" pitchFamily="34" charset="0"/>
              </a:rPr>
              <a:t>MACHINE LEARNING </a:t>
            </a:r>
            <a:r>
              <a:rPr lang="en-US" dirty="0">
                <a:solidFill>
                  <a:srgbClr val="92D050"/>
                </a:solidFill>
              </a:rPr>
              <a:t>:-</a:t>
            </a:r>
          </a:p>
          <a:p>
            <a:pPr lvl="1"/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Machine learning is a growing technology which enables computers to learn automatically from past data. Machine learning uses various algorithms for </a:t>
            </a:r>
            <a:r>
              <a:rPr lang="en-US" b="1" i="0" dirty="0">
                <a:solidFill>
                  <a:schemeClr val="accent5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building mathematical models and making predictions using historical data or information.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i="0" dirty="0">
                <a:solidFill>
                  <a:schemeClr val="accent5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Algorithms  used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 :-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chemeClr val="accent5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Linear Regression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Random Forest Regressor</a:t>
            </a:r>
            <a:endParaRPr lang="en-US" i="0" dirty="0">
              <a:solidFill>
                <a:schemeClr val="accent5">
                  <a:lumMod val="5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lvl="1"/>
            <a:endParaRPr lang="en-US" b="1" dirty="0">
              <a:latin typeface="inter-bold"/>
            </a:endParaRPr>
          </a:p>
          <a:p>
            <a:pPr lvl="1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A363A-3905-A638-32A4-AFA8FE4ACDA3}"/>
              </a:ext>
            </a:extLst>
          </p:cNvPr>
          <p:cNvSpPr txBox="1"/>
          <p:nvPr/>
        </p:nvSpPr>
        <p:spPr>
          <a:xfrm>
            <a:off x="1272988" y="4346957"/>
            <a:ext cx="49664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Arial Black" panose="020B0A04020102020204" pitchFamily="34" charset="0"/>
              </a:rPr>
              <a:t>FLASK</a:t>
            </a:r>
            <a:r>
              <a:rPr lang="en-US" sz="2000" dirty="0">
                <a:solidFill>
                  <a:srgbClr val="92D050"/>
                </a:solidFill>
              </a:rPr>
              <a:t> :-</a:t>
            </a:r>
          </a:p>
          <a:p>
            <a:pPr lvl="1"/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Flask is a web application framework written in Python.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67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9EDEE8-CBF3-A5A1-5F3D-7A8A0F226FFB}"/>
              </a:ext>
            </a:extLst>
          </p:cNvPr>
          <p:cNvSpPr txBox="1"/>
          <p:nvPr/>
        </p:nvSpPr>
        <p:spPr>
          <a:xfrm>
            <a:off x="2492188" y="286871"/>
            <a:ext cx="5208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rgbClr val="002060"/>
                </a:solidFill>
                <a:latin typeface="Algerian" panose="04020705040A02060702" pitchFamily="82" charset="0"/>
              </a:rPr>
              <a:t>LINEAR REGRESSION </a:t>
            </a:r>
            <a:endParaRPr lang="en-IN" sz="4000" u="sng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18253-BA2E-48E6-2869-592ADE309362}"/>
              </a:ext>
            </a:extLst>
          </p:cNvPr>
          <p:cNvSpPr txBox="1"/>
          <p:nvPr/>
        </p:nvSpPr>
        <p:spPr>
          <a:xfrm>
            <a:off x="1165409" y="1317665"/>
            <a:ext cx="8435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accent5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Linear regression algorithm shows a linear relationship between a dependent (y) and one or more independent (y) variables, hence called as linear regression</a:t>
            </a:r>
            <a:r>
              <a:rPr lang="en-US" sz="2400" b="0" i="0" dirty="0">
                <a:solidFill>
                  <a:schemeClr val="accent5">
                    <a:lumMod val="50000"/>
                  </a:schemeClr>
                </a:solidFill>
                <a:effectLst/>
                <a:latin typeface="inter-regular"/>
              </a:rPr>
              <a:t>. </a:t>
            </a:r>
            <a:endParaRPr lang="en-IN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2D18F-021C-4F97-5352-1B2FD5923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53" y="2902458"/>
            <a:ext cx="5504329" cy="352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8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16CD47-9569-65AA-88C0-AA8D00F208CA}"/>
              </a:ext>
            </a:extLst>
          </p:cNvPr>
          <p:cNvSpPr txBox="1"/>
          <p:nvPr/>
        </p:nvSpPr>
        <p:spPr>
          <a:xfrm>
            <a:off x="2061883" y="295835"/>
            <a:ext cx="680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002060"/>
                </a:solidFill>
                <a:latin typeface="Algerian" panose="04020705040A02060702" pitchFamily="82" charset="0"/>
              </a:rPr>
              <a:t>RANDOM FOREST REGRESSOR</a:t>
            </a:r>
            <a:endParaRPr lang="en-IN" sz="3600" u="sng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8B4DA-507C-5541-66D5-3FEBBCB97887}"/>
              </a:ext>
            </a:extLst>
          </p:cNvPr>
          <p:cNvSpPr txBox="1"/>
          <p:nvPr/>
        </p:nvSpPr>
        <p:spPr>
          <a:xfrm>
            <a:off x="788894" y="1057408"/>
            <a:ext cx="8740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"Random Forest Regressor that contains a number of decision trees on various subsets of the given dataset and takes the average to improve the predictive accuracy of that dataset."</a:t>
            </a:r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 Instead of relying on one decision tree, the random forest takes the prediction from each tree and based on the majority votes of predictions, and it predicts the final output.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4FF84-C069-7E2F-27BB-58ED090CE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39" y="2926976"/>
            <a:ext cx="7715859" cy="363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2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410745-B4C5-8FBF-BFA8-5187CBA6E315}"/>
              </a:ext>
            </a:extLst>
          </p:cNvPr>
          <p:cNvSpPr txBox="1"/>
          <p:nvPr/>
        </p:nvSpPr>
        <p:spPr>
          <a:xfrm>
            <a:off x="1111064" y="537883"/>
            <a:ext cx="6517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DECISION TREE :-</a:t>
            </a:r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A019E-D190-886E-632E-11277DB1B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64" y="1610380"/>
            <a:ext cx="8122583" cy="457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3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DA925-1E0E-DEDD-99DE-DA01EB729A94}"/>
              </a:ext>
            </a:extLst>
          </p:cNvPr>
          <p:cNvSpPr txBox="1"/>
          <p:nvPr/>
        </p:nvSpPr>
        <p:spPr>
          <a:xfrm>
            <a:off x="2711823" y="300480"/>
            <a:ext cx="5499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rgbClr val="002060"/>
                </a:solidFill>
                <a:latin typeface="Algerian" panose="04020705040A02060702" pitchFamily="82" charset="0"/>
              </a:rPr>
              <a:t>Data Flow diagram</a:t>
            </a:r>
            <a:endParaRPr lang="en-IN" sz="4000" u="sng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258DE-EE59-F775-58EB-503A77811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06" y="1904633"/>
            <a:ext cx="9190516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400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407</TotalTime>
  <Words>385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Algerian</vt:lpstr>
      <vt:lpstr>Arial</vt:lpstr>
      <vt:lpstr>Arial Black</vt:lpstr>
      <vt:lpstr>Cambria Math</vt:lpstr>
      <vt:lpstr>Comic Sans MS</vt:lpstr>
      <vt:lpstr>inter-bold</vt:lpstr>
      <vt:lpstr>inter-regular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DIAGRAM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Sandy</dc:creator>
  <cp:lastModifiedBy>Mr. Sandy</cp:lastModifiedBy>
  <cp:revision>8</cp:revision>
  <dcterms:created xsi:type="dcterms:W3CDTF">2022-12-27T14:42:03Z</dcterms:created>
  <dcterms:modified xsi:type="dcterms:W3CDTF">2023-02-09T04:08:59Z</dcterms:modified>
</cp:coreProperties>
</file>