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258" r:id="rId3"/>
    <p:sldId id="257" r:id="rId4"/>
    <p:sldId id="476" r:id="rId5"/>
    <p:sldId id="259" r:id="rId6"/>
    <p:sldId id="260" r:id="rId7"/>
    <p:sldId id="261" r:id="rId8"/>
    <p:sldId id="262" r:id="rId9"/>
    <p:sldId id="263" r:id="rId10"/>
    <p:sldId id="296" r:id="rId11"/>
    <p:sldId id="264" r:id="rId12"/>
    <p:sldId id="265" r:id="rId13"/>
    <p:sldId id="266" r:id="rId14"/>
    <p:sldId id="297" r:id="rId15"/>
    <p:sldId id="298" r:id="rId16"/>
    <p:sldId id="299" r:id="rId17"/>
    <p:sldId id="300" r:id="rId18"/>
    <p:sldId id="301" r:id="rId19"/>
    <p:sldId id="302" r:id="rId20"/>
    <p:sldId id="477" r:id="rId21"/>
    <p:sldId id="303" r:id="rId22"/>
    <p:sldId id="304" r:id="rId23"/>
    <p:sldId id="478"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267" r:id="rId42"/>
    <p:sldId id="322" r:id="rId43"/>
    <p:sldId id="269" r:id="rId44"/>
    <p:sldId id="270" r:id="rId45"/>
    <p:sldId id="271" r:id="rId46"/>
    <p:sldId id="272" r:id="rId47"/>
    <p:sldId id="274" r:id="rId48"/>
    <p:sldId id="275" r:id="rId49"/>
    <p:sldId id="276" r:id="rId50"/>
    <p:sldId id="277" r:id="rId51"/>
    <p:sldId id="278" r:id="rId52"/>
    <p:sldId id="279" r:id="rId53"/>
    <p:sldId id="280" r:id="rId54"/>
    <p:sldId id="281" r:id="rId56"/>
    <p:sldId id="282" r:id="rId57"/>
    <p:sldId id="283" r:id="rId58"/>
    <p:sldId id="284" r:id="rId59"/>
    <p:sldId id="285" r:id="rId60"/>
    <p:sldId id="286" r:id="rId61"/>
    <p:sldId id="287" r:id="rId62"/>
    <p:sldId id="323" r:id="rId63"/>
    <p:sldId id="324" r:id="rId64"/>
    <p:sldId id="288" r:id="rId65"/>
    <p:sldId id="289" r:id="rId66"/>
    <p:sldId id="290" r:id="rId67"/>
    <p:sldId id="291" r:id="rId68"/>
    <p:sldId id="292" r:id="rId69"/>
    <p:sldId id="293" r:id="rId70"/>
    <p:sldId id="294" r:id="rId71"/>
    <p:sldId id="295" r:id="rId72"/>
    <p:sldId id="325" r:id="rId73"/>
    <p:sldId id="327" r:id="rId74"/>
    <p:sldId id="329" r:id="rId75"/>
    <p:sldId id="330" r:id="rId76"/>
    <p:sldId id="326" r:id="rId77"/>
    <p:sldId id="332" r:id="rId78"/>
    <p:sldId id="335" r:id="rId79"/>
    <p:sldId id="336" r:id="rId80"/>
    <p:sldId id="338" r:id="rId81"/>
    <p:sldId id="339" r:id="rId82"/>
    <p:sldId id="340" r:id="rId83"/>
    <p:sldId id="341" r:id="rId84"/>
    <p:sldId id="342" r:id="rId85"/>
    <p:sldId id="343" r:id="rId86"/>
    <p:sldId id="344" r:id="rId87"/>
    <p:sldId id="345" r:id="rId88"/>
    <p:sldId id="346" r:id="rId89"/>
    <p:sldId id="347" r:id="rId90"/>
    <p:sldId id="348" r:id="rId91"/>
    <p:sldId id="356" r:id="rId92"/>
    <p:sldId id="357" r:id="rId93"/>
    <p:sldId id="358" r:id="rId94"/>
    <p:sldId id="365" r:id="rId95"/>
    <p:sldId id="367" r:id="rId96"/>
    <p:sldId id="369" r:id="rId97"/>
    <p:sldId id="370" r:id="rId98"/>
    <p:sldId id="373" r:id="rId99"/>
    <p:sldId id="408" r:id="rId100"/>
    <p:sldId id="409" r:id="rId101"/>
    <p:sldId id="378" r:id="rId102"/>
    <p:sldId id="379" r:id="rId103"/>
    <p:sldId id="380" r:id="rId104"/>
    <p:sldId id="381" r:id="rId105"/>
    <p:sldId id="383" r:id="rId106"/>
    <p:sldId id="384" r:id="rId107"/>
    <p:sldId id="386" r:id="rId108"/>
    <p:sldId id="387" r:id="rId109"/>
    <p:sldId id="388" r:id="rId110"/>
    <p:sldId id="389" r:id="rId111"/>
    <p:sldId id="390" r:id="rId112"/>
    <p:sldId id="391" r:id="rId113"/>
    <p:sldId id="392" r:id="rId114"/>
    <p:sldId id="393" r:id="rId115"/>
    <p:sldId id="394" r:id="rId116"/>
    <p:sldId id="395" r:id="rId117"/>
    <p:sldId id="397" r:id="rId118"/>
    <p:sldId id="398" r:id="rId119"/>
    <p:sldId id="399" r:id="rId120"/>
    <p:sldId id="400" r:id="rId121"/>
    <p:sldId id="401" r:id="rId122"/>
    <p:sldId id="402" r:id="rId123"/>
    <p:sldId id="403" r:id="rId124"/>
    <p:sldId id="404" r:id="rId125"/>
    <p:sldId id="405" r:id="rId126"/>
    <p:sldId id="406" r:id="rId127"/>
    <p:sldId id="407" r:id="rId128"/>
    <p:sldId id="414" r:id="rId129"/>
    <p:sldId id="413" r:id="rId130"/>
    <p:sldId id="415" r:id="rId131"/>
    <p:sldId id="418" r:id="rId132"/>
    <p:sldId id="416" r:id="rId133"/>
    <p:sldId id="417" r:id="rId134"/>
    <p:sldId id="419" r:id="rId135"/>
    <p:sldId id="420" r:id="rId136"/>
    <p:sldId id="421" r:id="rId137"/>
    <p:sldId id="422" r:id="rId138"/>
    <p:sldId id="423" r:id="rId139"/>
    <p:sldId id="424" r:id="rId140"/>
    <p:sldId id="425" r:id="rId141"/>
    <p:sldId id="426" r:id="rId142"/>
    <p:sldId id="427" r:id="rId143"/>
    <p:sldId id="428" r:id="rId144"/>
    <p:sldId id="429" r:id="rId145"/>
    <p:sldId id="431" r:id="rId146"/>
    <p:sldId id="432" r:id="rId147"/>
    <p:sldId id="435" r:id="rId148"/>
    <p:sldId id="433" r:id="rId149"/>
    <p:sldId id="434" r:id="rId150"/>
    <p:sldId id="436" r:id="rId151"/>
    <p:sldId id="430" r:id="rId152"/>
    <p:sldId id="437" r:id="rId153"/>
    <p:sldId id="438" r:id="rId154"/>
    <p:sldId id="439" r:id="rId155"/>
    <p:sldId id="440" r:id="rId156"/>
    <p:sldId id="441" r:id="rId157"/>
    <p:sldId id="442" r:id="rId158"/>
    <p:sldId id="443" r:id="rId159"/>
    <p:sldId id="444" r:id="rId160"/>
    <p:sldId id="445" r:id="rId161"/>
    <p:sldId id="446" r:id="rId162"/>
    <p:sldId id="447" r:id="rId163"/>
    <p:sldId id="449" r:id="rId164"/>
    <p:sldId id="450" r:id="rId165"/>
    <p:sldId id="452" r:id="rId166"/>
    <p:sldId id="451" r:id="rId167"/>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60" d="100"/>
          <a:sy n="60" d="100"/>
        </p:scale>
        <p:origin x="-1656" y="-2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notesMaster" Target="notesMasters/notesMaster1.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0" Type="http://schemas.openxmlformats.org/officeDocument/2006/relationships/tableStyles" Target="tableStyles.xml"/><Relationship Id="rId17" Type="http://schemas.openxmlformats.org/officeDocument/2006/relationships/slide" Target="slides/slide15.xml"/><Relationship Id="rId169" Type="http://schemas.openxmlformats.org/officeDocument/2006/relationships/viewProps" Target="viewProps.xml"/><Relationship Id="rId168" Type="http://schemas.openxmlformats.org/officeDocument/2006/relationships/presProps" Target="presProps.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F05B2CCD-685A-4F26-A7BF-E4F470CE89E2}"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177155" name="Rectangle 2"/>
          <p:cNvSpPr>
            <a:spLocks noGrp="1" noRot="1" noChangeAspect="1" noTextEdit="1"/>
          </p:cNvSpPr>
          <p:nvPr>
            <p:ph type="sldImg"/>
          </p:nvPr>
        </p:nvSpPr>
        <p:spPr>
          <a:ln>
            <a:solidFill>
              <a:srgbClr val="000000">
                <a:alpha val="100000"/>
              </a:srgbClr>
            </a:solidFill>
            <a:miter lim="800000"/>
          </a:ln>
        </p:spPr>
      </p:sp>
      <p:sp>
        <p:nvSpPr>
          <p:cNvPr id="177156" name="Rectangle 3"/>
          <p:cNvSpPr>
            <a:spLocks noGrp="1"/>
          </p:cNvSpPr>
          <p:nvPr>
            <p:ph type="body" idx="1"/>
          </p:nvPr>
        </p:nvSpPr>
        <p:spPr>
          <a:noFill/>
          <a:ln>
            <a:noFill/>
          </a:ln>
        </p:spPr>
        <p:txBody>
          <a:bodyPr wrap="square" lIns="91440" tIns="45720" rIns="91440" bIns="45720" anchor="t" anchorCtr="0"/>
          <a:p>
            <a:pPr lvl="0" eaLnBrk="1" hangingPunct="1">
              <a:spcBef>
                <a:spcPct val="0"/>
              </a:spcBef>
            </a:pPr>
            <a:r>
              <a:rPr dirty="0"/>
              <a:t>Figure 2-22</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817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Font typeface="Times New Roman" panose="02020603050405020304" pitchFamily="18" charset="0"/>
            </a:pPr>
            <a:fld id="{9A0DB2DC-4C9A-4742-B13C-FB6460FD3503}" type="slidenum">
              <a:rPr lang="en-GB" altLang="x-none" sz="1200" dirty="0">
                <a:latin typeface="Times New Roman" panose="02020603050405020304" pitchFamily="18" charset="0"/>
              </a:rPr>
            </a:fld>
            <a:endParaRPr lang="en-GB" altLang="x-none" sz="1200" dirty="0">
              <a:latin typeface="Times New Roman" panose="02020603050405020304" pitchFamily="18" charset="0"/>
            </a:endParaRPr>
          </a:p>
        </p:txBody>
      </p:sp>
      <p:sp>
        <p:nvSpPr>
          <p:cNvPr id="178179" name="Rectangle 1"/>
          <p:cNvSpPr>
            <a:spLocks noGrp="1" noRot="1" noChangeAspect="1" noTextEdit="1"/>
          </p:cNvSpPr>
          <p:nvPr>
            <p:ph type="sldImg"/>
          </p:nvPr>
        </p:nvSpPr>
        <p:spPr>
          <a:ln>
            <a:solidFill>
              <a:srgbClr val="000000">
                <a:alpha val="100000"/>
              </a:srgbClr>
            </a:solidFill>
            <a:miter lim="800000"/>
          </a:ln>
        </p:spPr>
      </p:sp>
      <p:sp>
        <p:nvSpPr>
          <p:cNvPr id="178180" name="Rectangle 2"/>
          <p:cNvSpPr>
            <a:spLocks noGrp="1"/>
          </p:cNvSpPr>
          <p:nvPr>
            <p:ph type="body" idx="1"/>
          </p:nvPr>
        </p:nvSpPr>
        <p:spPr>
          <a:xfrm>
            <a:off x="914400" y="4343400"/>
            <a:ext cx="5029200" cy="4114800"/>
          </a:xfrm>
          <a:noFill/>
          <a:ln>
            <a:noFill/>
          </a:ln>
        </p:spPr>
        <p:txBody>
          <a:bodyPr wrap="none" lIns="91440" tIns="45720" rIns="91440" bIns="45720" anchor="ctr" anchorCtr="0"/>
          <a:p>
            <a:pPr lvl="0" eaLnBrk="1" hangingPunct="1">
              <a:spcBef>
                <a:spcPct val="0"/>
              </a:spcBef>
            </a:pPr>
            <a:endParaRPr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920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Font typeface="Times New Roman" panose="02020603050405020304" pitchFamily="18" charset="0"/>
            </a:pPr>
            <a:fld id="{9A0DB2DC-4C9A-4742-B13C-FB6460FD3503}" type="slidenum">
              <a:rPr lang="en-GB" altLang="x-none" sz="1200" dirty="0">
                <a:latin typeface="Times New Roman" panose="02020603050405020304" pitchFamily="18" charset="0"/>
              </a:rPr>
            </a:fld>
            <a:endParaRPr lang="en-GB" altLang="x-none" sz="1200" dirty="0">
              <a:latin typeface="Times New Roman" panose="02020603050405020304" pitchFamily="18" charset="0"/>
            </a:endParaRPr>
          </a:p>
        </p:txBody>
      </p:sp>
      <p:sp>
        <p:nvSpPr>
          <p:cNvPr id="179203" name="Rectangle 1"/>
          <p:cNvSpPr>
            <a:spLocks noGrp="1" noRot="1" noChangeAspect="1" noTextEdit="1"/>
          </p:cNvSpPr>
          <p:nvPr>
            <p:ph type="sldImg"/>
          </p:nvPr>
        </p:nvSpPr>
        <p:spPr>
          <a:ln>
            <a:solidFill>
              <a:srgbClr val="000000">
                <a:alpha val="100000"/>
              </a:srgbClr>
            </a:solidFill>
            <a:miter lim="800000"/>
          </a:ln>
        </p:spPr>
      </p:sp>
      <p:sp>
        <p:nvSpPr>
          <p:cNvPr id="179204" name="Rectangle 2"/>
          <p:cNvSpPr>
            <a:spLocks noGrp="1"/>
          </p:cNvSpPr>
          <p:nvPr>
            <p:ph type="body" idx="1"/>
          </p:nvPr>
        </p:nvSpPr>
        <p:spPr>
          <a:xfrm>
            <a:off x="914400" y="4343400"/>
            <a:ext cx="5029200" cy="4114800"/>
          </a:xfrm>
          <a:noFill/>
          <a:ln>
            <a:noFill/>
          </a:ln>
        </p:spPr>
        <p:txBody>
          <a:bodyPr wrap="none" lIns="91440" tIns="45720" rIns="91440" bIns="45720" anchor="ctr" anchorCtr="0"/>
          <a:p>
            <a:pPr lvl="0" eaLnBrk="1" hangingPunct="1">
              <a:spcBef>
                <a:spcPct val="0"/>
              </a:spcBef>
            </a:pPr>
            <a:endParaRPr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8022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Font typeface="Times New Roman" panose="02020603050405020304" pitchFamily="18" charset="0"/>
            </a:pPr>
            <a:fld id="{9A0DB2DC-4C9A-4742-B13C-FB6460FD3503}" type="slidenum">
              <a:rPr lang="en-GB" altLang="x-none" sz="1200" dirty="0">
                <a:latin typeface="Times New Roman" panose="02020603050405020304" pitchFamily="18" charset="0"/>
              </a:rPr>
            </a:fld>
            <a:endParaRPr lang="en-GB" altLang="x-none" sz="1200" dirty="0">
              <a:latin typeface="Times New Roman" panose="02020603050405020304" pitchFamily="18" charset="0"/>
            </a:endParaRPr>
          </a:p>
        </p:txBody>
      </p:sp>
      <p:sp>
        <p:nvSpPr>
          <p:cNvPr id="180227" name="Rectangle 1"/>
          <p:cNvSpPr>
            <a:spLocks noGrp="1" noRot="1" noChangeAspect="1" noTextEdit="1"/>
          </p:cNvSpPr>
          <p:nvPr>
            <p:ph type="sldImg"/>
          </p:nvPr>
        </p:nvSpPr>
        <p:spPr>
          <a:ln>
            <a:solidFill>
              <a:srgbClr val="000000">
                <a:alpha val="100000"/>
              </a:srgbClr>
            </a:solidFill>
            <a:miter lim="800000"/>
          </a:ln>
        </p:spPr>
      </p:sp>
      <p:sp>
        <p:nvSpPr>
          <p:cNvPr id="180228" name="Rectangle 2"/>
          <p:cNvSpPr>
            <a:spLocks noGrp="1"/>
          </p:cNvSpPr>
          <p:nvPr>
            <p:ph type="body" idx="1"/>
          </p:nvPr>
        </p:nvSpPr>
        <p:spPr>
          <a:xfrm>
            <a:off x="914400" y="4343400"/>
            <a:ext cx="5029200" cy="4114800"/>
          </a:xfrm>
          <a:noFill/>
          <a:ln>
            <a:noFill/>
          </a:ln>
        </p:spPr>
        <p:txBody>
          <a:bodyPr wrap="none" lIns="91440" tIns="45720" rIns="91440" bIns="45720" anchor="ctr" anchorCtr="0"/>
          <a:p>
            <a:pPr lvl="0" eaLnBrk="1" hangingPunct="1">
              <a:spcBef>
                <a:spcPct val="0"/>
              </a:spcBef>
            </a:pPr>
            <a:endParaRPr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1" name="Rectangle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12"/>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Rectangle 14"/>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6" name="Date Placeholder 27"/>
          <p:cNvSpPr>
            <a:spLocks noGrp="1"/>
          </p:cNvSpPr>
          <p:nvPr>
            <p:ph type="dt" sz="half" idx="2"/>
          </p:nvPr>
        </p:nvSpPr>
        <p:spPr>
          <a:xfrm>
            <a:off x="6400800" y="6354763"/>
            <a:ext cx="2286000" cy="366713"/>
          </a:xfrm>
          <a:prstGeom prst="rect">
            <a:avLst/>
          </a:prstGeom>
        </p:spPr>
        <p:txBody>
          <a:bodyPr vert="horz"/>
          <a:lstStyle>
            <a:lvl1pPr>
              <a:defRPr sz="1400"/>
            </a:lvl1pPr>
          </a:lstStyle>
          <a:p>
            <a:pPr marL="0" marR="0" lvl="0" indent="0" algn="l" defTabSz="914400" rtl="0" eaLnBrk="1" fontAlgn="auto" latinLnBrk="0" hangingPunct="1">
              <a:lnSpc>
                <a:spcPct val="100000"/>
              </a:lnSpc>
              <a:spcBef>
                <a:spcPts val="0"/>
              </a:spcBef>
              <a:spcAft>
                <a:spcPts val="0"/>
              </a:spcAft>
              <a:buClrTx/>
              <a:buSzTx/>
              <a:buFontTx/>
              <a:buNone/>
              <a:defRPr/>
            </a:pPr>
            <a:fld id="{F872EB43-6E76-41AB-8541-876C15E807CC}"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7" name="Footer Placeholder 16"/>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8" name="Slide Number Placeholder 28"/>
          <p:cNvSpPr>
            <a:spLocks noGrp="1"/>
          </p:cNvSpPr>
          <p:nvPr>
            <p:ph type="sldNum" sz="quarter" idx="4"/>
          </p:nvPr>
        </p:nvSpPr>
        <p:spPr>
          <a:xfrm>
            <a:off x="1216025" y="6354763"/>
            <a:ext cx="1219200" cy="366713"/>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991D5C8-3907-4477-AA53-BBEEA4ED11B4}"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Straight Connector 12"/>
          <p:cNvSpPr>
            <a:spLocks noChangeShapeType="1"/>
          </p:cNvSpPr>
          <p:nvPr/>
        </p:nvSpPr>
        <p:spPr bwMode="auto">
          <a:xfrm rot="5400000">
            <a:off x="3630613"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5" name="Date Placeholder 3"/>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E6CD526-5AE8-458A-B70A-6DE16B736FC6}"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6" name="Footer Placeholder 4"/>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7" name="Slide Number Placeholder 5"/>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Rectangle 10"/>
          <p:cNvSpPr>
            <a:spLocks noGrp="1" noChangeArrowheads="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2" name="Rectangle 11"/>
          <p:cNvSpPr>
            <a:spLocks noGrp="1" noChangeArrowheads="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3" name="Rectangle 12"/>
          <p:cNvSpPr>
            <a:spLocks noGrp="1" noChangeArrowheads="1"/>
          </p:cNvSpPr>
          <p:nvPr>
            <p:ph type="sldNum" sz="quarter" idx="4"/>
          </p:nvPr>
        </p:nvSpPr>
        <p:spPr>
          <a:xfrm>
            <a:off x="612775" y="6356350"/>
            <a:ext cx="1981200" cy="365125"/>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991D5C8-3907-4477-AA53-BBEEA4ED11B4}"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11" name="Rectangle 10"/>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13" name="Date Placeholder 3"/>
          <p:cNvSpPr>
            <a:spLocks noGrp="1"/>
          </p:cNvSpPr>
          <p:nvPr>
            <p:ph type="dt" sz="half" idx="2"/>
          </p:nvPr>
        </p:nvSpPr>
        <p:spPr>
          <a:xfrm>
            <a:off x="6400800" y="6354763"/>
            <a:ext cx="2286000" cy="366713"/>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F77619-A717-4807-AF76-5C93381A85E9}"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5" name="Footer Placeholder 4"/>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6" name="Slide Number Placeholder 5"/>
          <p:cNvSpPr>
            <a:spLocks noGrp="1"/>
          </p:cNvSpPr>
          <p:nvPr>
            <p:ph type="sldNum" sz="quarter" idx="4"/>
          </p:nvPr>
        </p:nvSpPr>
        <p:spPr>
          <a:xfrm>
            <a:off x="1069975" y="6354763"/>
            <a:ext cx="1520825" cy="366713"/>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991D5C8-3907-4477-AA53-BBEEA4ED11B4}"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991D5C8-3907-4477-AA53-BBEEA4ED11B4}"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Isosceles Triangle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12" name="Date Placeholder 2"/>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8DB566E-AA71-44EA-8608-CF53D5C56B14}"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3" name="Footer Placeholder 3"/>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5" name="Slide Number Placeholder 4"/>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Date Placeholder 1"/>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7DA8C15-D543-45A3-B381-694575A12C9F}"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5" name="Footer Placeholder 2"/>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6" name="Slide Number Placeholder 3"/>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Straight Connector 11"/>
          <p:cNvSpPr>
            <a:spLocks noChangeShapeType="1"/>
          </p:cNvSpPr>
          <p:nvPr/>
        </p:nvSpPr>
        <p:spPr bwMode="auto">
          <a:xfrm rot="5400000">
            <a:off x="3160713" y="3324225"/>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Isosceles Triangle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5" name="Date Placeholder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C5C18D6-F971-4A8D-A526-72AD11A20969}"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6" name="Footer Placeholder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7" name="Slide Number Placeholder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1">
        <a:schemeClr val="bg2"/>
      </p:bgRef>
    </p:bg>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12"/>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vert="horz" wrap="square" lIns="91440" tIns="45720" rIns="91440" bIns="45720" numCol="1" anchor="t" anchorCtr="0" compatLnSpc="1">
            <a:normAutofit/>
          </a:bodyPr>
          <a:lstStyle>
            <a:lvl1pPr marL="0" indent="0">
              <a:spcBef>
                <a:spcPts val="600"/>
              </a:spcBef>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15" name="Date Placeholder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CC3A1B9-A1BE-4D2E-9B0B-1138991784C9}"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6" name="Footer Placeholder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7" name="Slide Number Placeholder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050" name="Title Placeholder 21"/>
          <p:cNvSpPr>
            <a:spLocks noGrp="1"/>
          </p:cNvSpPr>
          <p:nvPr>
            <p:ph type="title"/>
          </p:nvPr>
        </p:nvSpPr>
        <p:spPr>
          <a:xfrm>
            <a:off x="457200" y="152400"/>
            <a:ext cx="8229600" cy="990600"/>
          </a:xfrm>
          <a:prstGeom prst="rect">
            <a:avLst/>
          </a:prstGeom>
          <a:noFill/>
          <a:ln w="9525">
            <a:noFill/>
          </a:ln>
        </p:spPr>
        <p:txBody>
          <a:bodyPr anchor="b" anchorCtr="0"/>
          <a:p>
            <a:pPr lvl="0"/>
            <a:r>
              <a:rPr dirty="0"/>
              <a:t>Click to edit Master title style</a:t>
            </a:r>
            <a:endParaRPr dirty="0"/>
          </a:p>
        </p:txBody>
      </p:sp>
      <p:sp>
        <p:nvSpPr>
          <p:cNvPr id="2051" name="Text Placeholder 12"/>
          <p:cNvSpPr>
            <a:spLocks noGrp="1"/>
          </p:cNvSpPr>
          <p:nvPr>
            <p:ph type="body" idx="1"/>
          </p:nvPr>
        </p:nvSpPr>
        <p:spPr>
          <a:xfrm>
            <a:off x="457200" y="1219200"/>
            <a:ext cx="8229600" cy="4910138"/>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991D5C8-3907-4477-AA53-BBEEA4ED11B4}"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defRPr sz="1400">
                <a:solidFill>
                  <a:schemeClr val="tx2"/>
                </a:solidFill>
                <a:latin typeface="Gill Sans MT"/>
              </a:defRPr>
            </a:lvl1pPr>
          </a:lstStyle>
          <a:p>
            <a:pPr lvl="0" eaLnBrk="1" hangingPunct="1">
              <a:buNone/>
            </a:pPr>
            <a:fld id="{9A0DB2DC-4C9A-4742-B13C-FB6460FD3503}" type="slidenum">
              <a:rPr lang="en-US" dirty="0"/>
            </a:fld>
            <a:endParaRPr lang="en-US" dirty="0">
              <a:latin typeface="Arial" panose="020B0604020202020204" pitchFamily="34" charset="0"/>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15.jpe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jpe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jpeg"/><Relationship Id="rId1" Type="http://schemas.openxmlformats.org/officeDocument/2006/relationships/image" Target="../media/image22.jpeg"/></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4.jpeg"/></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jpeg"/><Relationship Id="rId1" Type="http://schemas.openxmlformats.org/officeDocument/2006/relationships/image" Target="../media/image26.jpe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jpeg"/><Relationship Id="rId1" Type="http://schemas.openxmlformats.org/officeDocument/2006/relationships/image" Target="../media/image29.jpeg"/></Relationships>
</file>

<file path=ppt/slides/_rels/slide1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4.jpeg"/><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image" Target="../media/image3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jpeg"/><Relationship Id="rId1" Type="http://schemas.openxmlformats.org/officeDocument/2006/relationships/image" Target="../media/image35.jpeg"/></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jpe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2.jpeg"/><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image" Target="../media/image39.jpeg"/></Relationships>
</file>

<file path=ppt/slides/_rels/slide1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image" Target="../media/image43.jpe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jpe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howstuffworks.com/operating-system.htm" TargetMode="Externa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3581400"/>
            <a:ext cx="8001000" cy="1295400"/>
          </a:xfrm>
        </p:spPr>
        <p:txBody>
          <a:bodyPr vert="horz" wrap="square" lIns="91440" tIns="45720" rIns="91440" bIns="45720" numCol="1" anchor="t" anchorCtr="0" compatLnSpc="1">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defRPr/>
            </a:pPr>
            <a:br>
              <a:rPr kumimoji="0" lang="en-US" sz="3200" b="0" i="0" u="none" strike="noStrike" kern="1200" cap="none" spc="0" normalizeH="0" baseline="0" noProof="0" dirty="0" smtClean="0">
                <a:ln>
                  <a:noFill/>
                </a:ln>
                <a:solidFill>
                  <a:schemeClr val="tx1"/>
                </a:solidFill>
                <a:effectLst/>
                <a:uLnTx/>
                <a:uFillTx/>
                <a:latin typeface="+mj-lt"/>
                <a:ea typeface="+mj-ea"/>
                <a:cs typeface="+mj-cs"/>
              </a:rPr>
            </a:br>
            <a:r>
              <a:rPr kumimoji="0" lang="en-US" sz="3200" b="0" i="0" u="none" strike="noStrike" kern="1200" cap="none" spc="0" normalizeH="0" baseline="0" noProof="0" dirty="0" smtClean="0">
                <a:ln>
                  <a:noFill/>
                </a:ln>
                <a:solidFill>
                  <a:schemeClr val="tx1"/>
                </a:solidFill>
                <a:effectLst/>
                <a:uLnTx/>
                <a:uFillTx/>
                <a:latin typeface="+mj-lt"/>
                <a:ea typeface="+mj-ea"/>
                <a:cs typeface="+mj-cs"/>
              </a:rPr>
              <a:t>Introduction to Cyber Crime and </a:t>
            </a:r>
            <a:br>
              <a:rPr kumimoji="0" lang="en-US" sz="3200" b="0" i="0" u="none" strike="noStrike" kern="1200" cap="none" spc="0" normalizeH="0" baseline="0" noProof="0" dirty="0" smtClean="0">
                <a:ln>
                  <a:noFill/>
                </a:ln>
                <a:solidFill>
                  <a:schemeClr val="tx1"/>
                </a:solidFill>
                <a:effectLst/>
                <a:uLnTx/>
                <a:uFillTx/>
                <a:latin typeface="+mj-lt"/>
                <a:ea typeface="+mj-ea"/>
                <a:cs typeface="+mj-cs"/>
              </a:rPr>
            </a:br>
            <a:r>
              <a:rPr kumimoji="0" lang="en-US" sz="3200" b="0" i="0" u="none" strike="noStrike" kern="1200" cap="none" spc="0" normalizeH="0" baseline="0" noProof="0" dirty="0" smtClean="0">
                <a:ln>
                  <a:noFill/>
                </a:ln>
                <a:solidFill>
                  <a:schemeClr val="tx1"/>
                </a:solidFill>
                <a:effectLst/>
                <a:uLnTx/>
                <a:uFillTx/>
                <a:latin typeface="+mj-lt"/>
                <a:ea typeface="+mj-ea"/>
                <a:cs typeface="+mj-cs"/>
              </a:rPr>
              <a:t>Cyber Forensics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Subtitle 3"/>
          <p:cNvSpPr>
            <a:spLocks noGrp="1"/>
          </p:cNvSpPr>
          <p:nvPr>
            <p:ph type="subTitle" idx="1"/>
          </p:nvPr>
        </p:nvSpPr>
        <p:spPr/>
        <p:txBody>
          <a:bodyPr vert="horz" wrap="square" lIns="91440" tIns="45720" rIns="91440" bIns="45720" numCol="1" anchor="t" anchorCtr="0" compatLnSpc="1">
            <a:normAutofit/>
          </a:bodyPr>
          <a:lstStyle/>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defRPr/>
            </a:pPr>
            <a:endParaRPr kumimoji="0" lang="en-US" sz="20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p:txBody>
          <a:bodyPr vert="horz" wrap="square" lIns="91440" tIns="45720" rIns="91440" bIns="45720" anchor="b" anchorCtr="0"/>
          <a:p>
            <a:pPr eaLnBrk="1" hangingPunct="1"/>
            <a:r>
              <a:rPr dirty="0"/>
              <a:t>Introduction to Digital Evidence</a:t>
            </a:r>
            <a:endParaRPr dirty="0"/>
          </a:p>
        </p:txBody>
      </p:sp>
      <p:sp>
        <p:nvSpPr>
          <p:cNvPr id="20483" name="Content Placeholder 2"/>
          <p:cNvSpPr>
            <a:spLocks noGrp="1"/>
          </p:cNvSpPr>
          <p:nvPr>
            <p:ph sz="quarter" idx="1"/>
          </p:nvPr>
        </p:nvSpPr>
        <p:spPr>
          <a:xfrm>
            <a:off x="457200" y="1219200"/>
            <a:ext cx="8229600" cy="4937125"/>
          </a:xfrm>
        </p:spPr>
        <p:txBody>
          <a:bodyPr vert="horz" wrap="square" lIns="91440" tIns="45720" rIns="91440" bIns="45720" anchor="t" anchorCtr="0"/>
          <a:p>
            <a:pPr eaLnBrk="1" hangingPunct="1">
              <a:buClr>
                <a:schemeClr val="accent1"/>
              </a:buClr>
              <a:buSzPct val="76000"/>
              <a:buFont typeface="Wingdings 3" pitchFamily="18" charset="2"/>
            </a:pPr>
            <a:r>
              <a:rPr sz="2400" dirty="0"/>
              <a:t>It is any or all digital data that can establish that a crime has been committed or can provide a link between a crime and its performer or a crime and its victim.</a:t>
            </a:r>
            <a:endParaRPr sz="2400" dirty="0"/>
          </a:p>
          <a:p>
            <a:pPr eaLnBrk="1" hangingPunct="1">
              <a:buClr>
                <a:schemeClr val="accent1"/>
              </a:buClr>
              <a:buSzPct val="76000"/>
              <a:buFont typeface="Wingdings 3" pitchFamily="18" charset="2"/>
            </a:pPr>
            <a:endParaRPr sz="2400" dirty="0"/>
          </a:p>
          <a:p>
            <a:pPr eaLnBrk="1" hangingPunct="1">
              <a:buClr>
                <a:schemeClr val="accent1"/>
              </a:buClr>
              <a:buSzPct val="76000"/>
              <a:buFont typeface="Wingdings 3" pitchFamily="18" charset="2"/>
            </a:pPr>
            <a:r>
              <a:rPr sz="2400" dirty="0"/>
              <a:t>This is an information and data of value to an investigation that is stored on, received or transmitted by an electronic device.</a:t>
            </a:r>
            <a:endParaRPr sz="2400" dirty="0"/>
          </a:p>
          <a:p>
            <a:pPr eaLnBrk="1" hangingPunct="1">
              <a:buClr>
                <a:schemeClr val="accent1"/>
              </a:buClr>
              <a:buSzPct val="76000"/>
              <a:buFont typeface="Wingdings 3" pitchFamily="18" charset="2"/>
            </a:pPr>
            <a:endParaRPr sz="2400" dirty="0"/>
          </a:p>
          <a:p>
            <a:pPr eaLnBrk="1" hangingPunct="1">
              <a:buClr>
                <a:schemeClr val="accent1"/>
              </a:buClr>
              <a:buSzPct val="76000"/>
              <a:buFont typeface="Wingdings 3" pitchFamily="18" charset="2"/>
            </a:pPr>
            <a:r>
              <a:rPr sz="2400" dirty="0"/>
              <a:t>The digital evidence is mostly hidden, crosses jurisdictional boundaries quickly and easily, can be time sensitive, can be easily altered, destroyed or damaged with little efforts.</a:t>
            </a:r>
            <a:endParaRPr sz="24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Title 1"/>
          <p:cNvSpPr>
            <a:spLocks noGrp="1"/>
          </p:cNvSpPr>
          <p:nvPr>
            <p:ph type="title"/>
          </p:nvPr>
        </p:nvSpPr>
        <p:spPr>
          <a:xfrm>
            <a:off x="457200" y="704850"/>
            <a:ext cx="8229600" cy="361950"/>
          </a:xfrm>
        </p:spPr>
        <p:txBody>
          <a:bodyPr vert="horz" wrap="square" lIns="91440" tIns="45720" rIns="91440" bIns="45720" anchor="b" anchorCtr="0"/>
          <a:p>
            <a:r>
              <a:rPr dirty="0"/>
              <a:t>TCP / IP Model</a:t>
            </a:r>
            <a:endParaRPr dirty="0"/>
          </a:p>
        </p:txBody>
      </p:sp>
      <p:sp>
        <p:nvSpPr>
          <p:cNvPr id="109571" name="Content Placeholder 2"/>
          <p:cNvSpPr>
            <a:spLocks noGrp="1"/>
          </p:cNvSpPr>
          <p:nvPr>
            <p:ph sz="quarter" idx="1"/>
          </p:nvPr>
        </p:nvSpPr>
        <p:spPr>
          <a:xfrm>
            <a:off x="457200" y="1219200"/>
            <a:ext cx="8229600" cy="5105400"/>
          </a:xfrm>
        </p:spPr>
        <p:txBody>
          <a:bodyPr vert="horz" wrap="square" lIns="91440" tIns="45720" rIns="91440" bIns="45720" anchor="t" anchorCtr="0"/>
          <a:p>
            <a:r>
              <a:rPr dirty="0"/>
              <a:t>The Application Layer</a:t>
            </a:r>
            <a:endParaRPr dirty="0"/>
          </a:p>
          <a:p>
            <a:endParaRPr dirty="0"/>
          </a:p>
          <a:p>
            <a:r>
              <a:rPr dirty="0"/>
              <a:t>It combines the services provided by the system to user applications.</a:t>
            </a:r>
            <a:endParaRPr dirty="0"/>
          </a:p>
          <a:p>
            <a:endParaRPr dirty="0"/>
          </a:p>
          <a:p>
            <a:r>
              <a:rPr dirty="0"/>
              <a:t>It performs the functions of the upper three layers of the OSI Model- Session, Presentation and Application.</a:t>
            </a:r>
            <a:endParaRPr dirty="0"/>
          </a:p>
          <a:p>
            <a:endParaRPr dirty="0"/>
          </a:p>
          <a:p>
            <a:r>
              <a:rPr dirty="0"/>
              <a:t>It contains protocols like http, ftp, smtp, telnet etc.</a:t>
            </a:r>
            <a:endParaRPr dirty="0"/>
          </a:p>
          <a:p>
            <a:endParaRPr dirty="0"/>
          </a:p>
          <a:p>
            <a:pPr>
              <a:buFont typeface="Wingdings 2" pitchFamily="18" charset="2"/>
              <a:buNone/>
            </a:pPr>
            <a:endParaRPr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itle 1"/>
          <p:cNvSpPr>
            <a:spLocks noGrp="1"/>
          </p:cNvSpPr>
          <p:nvPr>
            <p:ph type="title"/>
          </p:nvPr>
        </p:nvSpPr>
        <p:spPr>
          <a:xfrm>
            <a:off x="1524000" y="3200400"/>
            <a:ext cx="6096000" cy="1600200"/>
          </a:xfrm>
        </p:spPr>
        <p:txBody>
          <a:bodyPr vert="horz" wrap="square" lIns="91440" tIns="45720" rIns="91440" bIns="45720" anchor="b" anchorCtr="0"/>
          <a:p>
            <a:pPr algn="r" eaLnBrk="1" hangingPunct="1"/>
            <a:br>
              <a:rPr dirty="0"/>
            </a:br>
            <a:br>
              <a:rPr dirty="0"/>
            </a:br>
            <a:r>
              <a:rPr dirty="0"/>
              <a:t>Overview</a:t>
            </a:r>
            <a:br>
              <a:rPr dirty="0"/>
            </a:br>
            <a:r>
              <a:rPr dirty="0"/>
              <a:t> of </a:t>
            </a:r>
            <a:br>
              <a:rPr dirty="0"/>
            </a:br>
            <a:r>
              <a:rPr dirty="0"/>
              <a:t>Transmission Media</a:t>
            </a:r>
            <a:endParaRPr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Title 1"/>
          <p:cNvSpPr>
            <a:spLocks noGrp="1"/>
          </p:cNvSpPr>
          <p:nvPr>
            <p:ph type="title"/>
          </p:nvPr>
        </p:nvSpPr>
        <p:spPr/>
        <p:txBody>
          <a:bodyPr vert="horz" wrap="square" lIns="91440" tIns="45720" rIns="91440" bIns="45720" anchor="b" anchorCtr="0"/>
          <a:p>
            <a:pPr eaLnBrk="1" hangingPunct="1"/>
            <a:r>
              <a:rPr dirty="0"/>
              <a:t>Overview of Transmission Media</a:t>
            </a:r>
            <a:endParaRPr dirty="0"/>
          </a:p>
        </p:txBody>
      </p:sp>
      <p:sp>
        <p:nvSpPr>
          <p:cNvPr id="111619" name="Content Placeholder 2"/>
          <p:cNvSpPr>
            <a:spLocks noGrp="1"/>
          </p:cNvSpPr>
          <p:nvPr>
            <p:ph sz="quarter" idx="1"/>
          </p:nvPr>
        </p:nvSpPr>
        <p:spPr>
          <a:xfrm>
            <a:off x="457200" y="1219200"/>
            <a:ext cx="8458200" cy="4937125"/>
          </a:xfrm>
        </p:spPr>
        <p:txBody>
          <a:bodyPr vert="horz" wrap="square" lIns="91440" tIns="45720" rIns="91440" bIns="45720" anchor="t" anchorCtr="0"/>
          <a:p>
            <a:pPr eaLnBrk="1" hangingPunct="1"/>
            <a:r>
              <a:rPr dirty="0"/>
              <a:t>In a data transmission system, the transmission medium is the physical path between transmitter device and receiver device.</a:t>
            </a:r>
            <a:endParaRPr dirty="0"/>
          </a:p>
          <a:p>
            <a:pPr eaLnBrk="1" hangingPunct="1"/>
            <a:r>
              <a:rPr dirty="0"/>
              <a:t>Two categories of transmission media used in computer networks.</a:t>
            </a:r>
            <a:endParaRPr dirty="0"/>
          </a:p>
          <a:p>
            <a:pPr lvl="1" eaLnBrk="1" hangingPunct="1"/>
            <a:r>
              <a:rPr dirty="0"/>
              <a:t>Guided / Bounded</a:t>
            </a:r>
            <a:endParaRPr dirty="0"/>
          </a:p>
          <a:p>
            <a:pPr lvl="1" eaLnBrk="1" hangingPunct="1"/>
            <a:r>
              <a:rPr dirty="0"/>
              <a:t>Unguided / Unbounded </a:t>
            </a:r>
            <a:endParaRPr dirty="0"/>
          </a:p>
          <a:p>
            <a:pPr eaLnBrk="1" hangingPunct="1"/>
            <a:r>
              <a:rPr sz="2200" b="1" dirty="0"/>
              <a:t>Guided</a:t>
            </a:r>
            <a:r>
              <a:rPr sz="2200" dirty="0"/>
              <a:t> or </a:t>
            </a:r>
            <a:r>
              <a:rPr sz="2200" b="1" dirty="0"/>
              <a:t>Bounded</a:t>
            </a:r>
            <a:r>
              <a:rPr sz="2200" dirty="0"/>
              <a:t> media are the physical links through which the signals are guided along a solid medium.</a:t>
            </a:r>
            <a:endParaRPr sz="2200" dirty="0"/>
          </a:p>
          <a:p>
            <a:pPr eaLnBrk="1" hangingPunct="1"/>
            <a:r>
              <a:rPr sz="2200" dirty="0"/>
              <a:t>Guided or Bounded media are great because they offer high speed, good security and low cast.</a:t>
            </a:r>
            <a:endParaRPr sz="2200" dirty="0"/>
          </a:p>
          <a:p>
            <a:pPr eaLnBrk="1" hangingPunct="1"/>
            <a:r>
              <a:rPr sz="2200" dirty="0"/>
              <a:t>However, some time they cannot be used due to distance constrains.</a:t>
            </a:r>
            <a:endParaRPr sz="2200" dirty="0"/>
          </a:p>
          <a:p>
            <a:pPr eaLnBrk="1" hangingPunct="1"/>
            <a:endParaRPr dirty="0"/>
          </a:p>
          <a:p>
            <a:pPr eaLnBrk="1" hangingPunct="1"/>
            <a:endParaRPr dirty="0"/>
          </a:p>
          <a:p>
            <a:pPr eaLnBrk="1" hangingPunct="1"/>
            <a:endParaRPr dirty="0"/>
          </a:p>
          <a:p>
            <a:pPr eaLnBrk="1" hangingPunct="1"/>
            <a:endParaRPr dirty="0"/>
          </a:p>
          <a:p>
            <a:pPr eaLnBrk="1" hangingPunct="1"/>
            <a:endParaRPr dirty="0"/>
          </a:p>
          <a:p>
            <a:pPr eaLnBrk="1" hangingPunct="1"/>
            <a:endParaRPr dirty="0"/>
          </a:p>
          <a:p>
            <a:pPr eaLnBrk="1" hangingPunct="1"/>
            <a:endParaRPr dirty="0"/>
          </a:p>
          <a:p>
            <a:pPr eaLnBrk="1" hangingPunct="1"/>
            <a:endParaRPr dirty="0"/>
          </a:p>
          <a:p>
            <a:pPr eaLnBrk="1" hangingPunct="1"/>
            <a:endParaRPr dirty="0"/>
          </a:p>
          <a:p>
            <a:pPr eaLnBrk="1" hangingPunct="1"/>
            <a:endParaRPr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3619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12643" name="Content Placeholder 2"/>
          <p:cNvSpPr>
            <a:spLocks noGrp="1"/>
          </p:cNvSpPr>
          <p:nvPr>
            <p:ph sz="quarter" idx="1"/>
          </p:nvPr>
        </p:nvSpPr>
        <p:spPr>
          <a:xfrm>
            <a:off x="457200" y="1143000"/>
            <a:ext cx="8229600" cy="5181600"/>
          </a:xfrm>
        </p:spPr>
        <p:txBody>
          <a:bodyPr vert="horz" wrap="square" lIns="91440" tIns="45720" rIns="91440" bIns="45720" anchor="t" anchorCtr="0"/>
          <a:p>
            <a:pPr eaLnBrk="1" hangingPunct="1"/>
            <a:r>
              <a:rPr dirty="0"/>
              <a:t>Three common types of bounded media are used for the data transmission. These are </a:t>
            </a:r>
            <a:endParaRPr dirty="0"/>
          </a:p>
          <a:p>
            <a:pPr lvl="1" eaLnBrk="1" hangingPunct="1"/>
            <a:r>
              <a:rPr dirty="0"/>
              <a:t>Coaxial Cable</a:t>
            </a:r>
            <a:endParaRPr dirty="0"/>
          </a:p>
          <a:p>
            <a:pPr lvl="1" eaLnBrk="1" hangingPunct="1"/>
            <a:r>
              <a:rPr dirty="0"/>
              <a:t>Twisted Pairs Cable</a:t>
            </a:r>
            <a:endParaRPr dirty="0"/>
          </a:p>
          <a:p>
            <a:pPr lvl="1" eaLnBrk="1" hangingPunct="1"/>
            <a:r>
              <a:rPr dirty="0"/>
              <a:t>Fiber Optics Cable</a:t>
            </a:r>
            <a:endParaRPr dirty="0"/>
          </a:p>
          <a:p>
            <a:pPr eaLnBrk="1" hangingPunct="1"/>
            <a:r>
              <a:rPr dirty="0"/>
              <a:t>The </a:t>
            </a:r>
            <a:r>
              <a:rPr b="1" dirty="0"/>
              <a:t>unguided</a:t>
            </a:r>
            <a:r>
              <a:rPr dirty="0"/>
              <a:t> or </a:t>
            </a:r>
            <a:r>
              <a:rPr b="1" dirty="0"/>
              <a:t>unbounded</a:t>
            </a:r>
            <a:r>
              <a:rPr dirty="0"/>
              <a:t> media is used by the wireless communication.</a:t>
            </a:r>
            <a:endParaRPr dirty="0"/>
          </a:p>
          <a:p>
            <a:pPr eaLnBrk="1" hangingPunct="1"/>
            <a:endParaRPr dirty="0"/>
          </a:p>
          <a:p>
            <a:pPr eaLnBrk="1" hangingPunct="1">
              <a:buFont typeface="Wingdings 2" pitchFamily="18" charset="2"/>
              <a:buNone/>
            </a:pPr>
            <a:endParaRPr dirty="0"/>
          </a:p>
          <a:p>
            <a:pPr eaLnBrk="1" hangingPunct="1"/>
            <a:endParaRPr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3619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13667" name="Content Placeholder 2"/>
          <p:cNvSpPr>
            <a:spLocks noGrp="1"/>
          </p:cNvSpPr>
          <p:nvPr>
            <p:ph sz="quarter" idx="1"/>
          </p:nvPr>
        </p:nvSpPr>
        <p:spPr>
          <a:xfrm>
            <a:off x="304800" y="1143000"/>
            <a:ext cx="6248400" cy="5181600"/>
          </a:xfrm>
        </p:spPr>
        <p:txBody>
          <a:bodyPr vert="horz" wrap="square" lIns="91440" tIns="45720" rIns="91440" bIns="45720" anchor="t" anchorCtr="0"/>
          <a:p>
            <a:pPr eaLnBrk="1" hangingPunct="1"/>
            <a:r>
              <a:rPr sz="2200" b="1" dirty="0"/>
              <a:t>Co-Axial Cable-</a:t>
            </a:r>
            <a:endParaRPr sz="2200" b="1" dirty="0"/>
          </a:p>
          <a:p>
            <a:pPr eaLnBrk="1" hangingPunct="1"/>
            <a:r>
              <a:rPr b="1" dirty="0"/>
              <a:t> </a:t>
            </a:r>
            <a:r>
              <a:rPr sz="2000" dirty="0"/>
              <a:t>The coaxial cable consists of a </a:t>
            </a:r>
            <a:r>
              <a:rPr sz="2000" b="1" dirty="0"/>
              <a:t>solid</a:t>
            </a:r>
            <a:r>
              <a:rPr sz="2000" dirty="0"/>
              <a:t> </a:t>
            </a:r>
            <a:r>
              <a:rPr sz="2000" b="1" dirty="0"/>
              <a:t>copper core.</a:t>
            </a:r>
            <a:endParaRPr sz="2000" b="1" dirty="0"/>
          </a:p>
          <a:p>
            <a:pPr eaLnBrk="1" hangingPunct="1"/>
            <a:r>
              <a:rPr sz="2000" dirty="0"/>
              <a:t>The copper core is surrounded by a special insulator.</a:t>
            </a:r>
            <a:endParaRPr sz="2000" dirty="0"/>
          </a:p>
          <a:p>
            <a:pPr eaLnBrk="1" hangingPunct="1"/>
            <a:r>
              <a:rPr sz="2000" dirty="0"/>
              <a:t>A woven copper mesh shielding layer surrounds the insulator.</a:t>
            </a:r>
            <a:endParaRPr sz="2000" dirty="0"/>
          </a:p>
          <a:p>
            <a:pPr eaLnBrk="1" hangingPunct="1"/>
            <a:r>
              <a:rPr sz="2000" dirty="0"/>
              <a:t> Final outside insulation layer shields all inner layers. </a:t>
            </a:r>
            <a:endParaRPr sz="2000" dirty="0"/>
          </a:p>
          <a:p>
            <a:pPr eaLnBrk="1" hangingPunct="1"/>
            <a:r>
              <a:rPr sz="2000" dirty="0"/>
              <a:t>The copper wire mesh is connected to the device ground.</a:t>
            </a:r>
            <a:endParaRPr sz="2000" dirty="0"/>
          </a:p>
          <a:p>
            <a:pPr eaLnBrk="1" hangingPunct="1"/>
            <a:r>
              <a:rPr sz="2000" dirty="0"/>
              <a:t>This mesh taps any electrical noise due to EMI and protects the inner conductor.</a:t>
            </a:r>
            <a:endParaRPr sz="2000" dirty="0"/>
          </a:p>
          <a:p>
            <a:r>
              <a:rPr sz="2000" dirty="0"/>
              <a:t>The coaxial cable provides better resistant to interference and attenuation than twisted pair cabling.It transmits voice, video, and data.</a:t>
            </a:r>
            <a:endParaRPr sz="2000" dirty="0"/>
          </a:p>
          <a:p>
            <a:pPr eaLnBrk="1" hangingPunct="1"/>
            <a:endParaRPr dirty="0"/>
          </a:p>
          <a:p>
            <a:pPr eaLnBrk="1" hangingPunct="1"/>
            <a:endParaRPr dirty="0"/>
          </a:p>
        </p:txBody>
      </p:sp>
      <p:pic>
        <p:nvPicPr>
          <p:cNvPr id="113668" name="Picture 3" descr="coaxial cable.jpg"/>
          <p:cNvPicPr>
            <a:picLocks noChangeAspect="1"/>
          </p:cNvPicPr>
          <p:nvPr/>
        </p:nvPicPr>
        <p:blipFill>
          <a:blip r:embed="rId1"/>
          <a:stretch>
            <a:fillRect/>
          </a:stretch>
        </p:blipFill>
        <p:spPr>
          <a:xfrm>
            <a:off x="6629400" y="1219200"/>
            <a:ext cx="2133600" cy="2743200"/>
          </a:xfrm>
          <a:prstGeom prst="rect">
            <a:avLst/>
          </a:prstGeom>
          <a:noFill/>
          <a:ln w="9525">
            <a:noFill/>
          </a:ln>
        </p:spPr>
      </p:pic>
      <p:pic>
        <p:nvPicPr>
          <p:cNvPr id="113669" name="Picture 4" descr="BNC conn.jpg"/>
          <p:cNvPicPr>
            <a:picLocks noChangeAspect="1"/>
          </p:cNvPicPr>
          <p:nvPr/>
        </p:nvPicPr>
        <p:blipFill>
          <a:blip r:embed="rId2"/>
          <a:stretch>
            <a:fillRect/>
          </a:stretch>
        </p:blipFill>
        <p:spPr>
          <a:xfrm>
            <a:off x="6705600" y="4114800"/>
            <a:ext cx="2057400" cy="2057400"/>
          </a:xfrm>
          <a:prstGeom prst="rect">
            <a:avLst/>
          </a:prstGeom>
          <a:noFill/>
          <a:ln w="9525">
            <a:noFill/>
          </a:ln>
        </p:spPr>
      </p:pic>
      <p:sp>
        <p:nvSpPr>
          <p:cNvPr id="113670" name="TextBox 5"/>
          <p:cNvSpPr txBox="1"/>
          <p:nvPr/>
        </p:nvSpPr>
        <p:spPr>
          <a:xfrm>
            <a:off x="6934200" y="5791200"/>
            <a:ext cx="1800225" cy="369888"/>
          </a:xfrm>
          <a:prstGeom prst="rect">
            <a:avLst/>
          </a:prstGeom>
          <a:noFill/>
          <a:ln w="9525">
            <a:noFill/>
          </a:ln>
        </p:spPr>
        <p:txBody>
          <a:bodyPr wrap="none">
            <a:spAutoFit/>
          </a:bodyPr>
          <a:p>
            <a:r>
              <a:rPr dirty="0">
                <a:latin typeface="Arial" panose="020B0604020202020204" pitchFamily="34" charset="0"/>
              </a:rPr>
              <a:t>BNC Connector</a:t>
            </a:r>
            <a:endParaRPr dirty="0">
              <a:latin typeface="Arial" panose="020B0604020202020204"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4381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14691" name="Content Placeholder 2"/>
          <p:cNvSpPr>
            <a:spLocks noGrp="1"/>
          </p:cNvSpPr>
          <p:nvPr>
            <p:ph sz="quarter" idx="1"/>
          </p:nvPr>
        </p:nvSpPr>
        <p:spPr>
          <a:xfrm>
            <a:off x="457200" y="1219200"/>
            <a:ext cx="5638800" cy="5334000"/>
          </a:xfrm>
        </p:spPr>
        <p:txBody>
          <a:bodyPr vert="horz" wrap="square" lIns="91440" tIns="45720" rIns="91440" bIns="45720" anchor="t" anchorCtr="0"/>
          <a:p>
            <a:pPr eaLnBrk="1" hangingPunct="1"/>
            <a:r>
              <a:rPr b="1" dirty="0"/>
              <a:t>Co-Axial Cable</a:t>
            </a:r>
            <a:endParaRPr b="1" dirty="0"/>
          </a:p>
          <a:p>
            <a:r>
              <a:rPr dirty="0"/>
              <a:t>Coaxial cable is widely used as a means of distributing TV signals to individual homes—cable TV</a:t>
            </a:r>
            <a:endParaRPr b="1" dirty="0"/>
          </a:p>
          <a:p>
            <a:pPr eaLnBrk="1" hangingPunct="1"/>
            <a:r>
              <a:rPr dirty="0"/>
              <a:t>Two types of coaxial cables- </a:t>
            </a:r>
            <a:r>
              <a:rPr b="1" dirty="0"/>
              <a:t>Thin </a:t>
            </a:r>
            <a:r>
              <a:rPr dirty="0"/>
              <a:t>and</a:t>
            </a:r>
            <a:r>
              <a:rPr b="1" dirty="0"/>
              <a:t> Thick.</a:t>
            </a:r>
            <a:endParaRPr b="1" dirty="0"/>
          </a:p>
          <a:p>
            <a:pPr eaLnBrk="1" hangingPunct="1"/>
            <a:endParaRPr b="1" dirty="0"/>
          </a:p>
          <a:p>
            <a:pPr eaLnBrk="1" hangingPunct="1"/>
            <a:r>
              <a:rPr dirty="0"/>
              <a:t>The</a:t>
            </a:r>
            <a:r>
              <a:rPr b="1" dirty="0"/>
              <a:t> Thin coaxial </a:t>
            </a:r>
            <a:r>
              <a:rPr dirty="0"/>
              <a:t>network also referred to as </a:t>
            </a:r>
            <a:r>
              <a:rPr b="1" dirty="0"/>
              <a:t>10Base2.</a:t>
            </a:r>
            <a:endParaRPr b="1" dirty="0"/>
          </a:p>
          <a:p>
            <a:pPr eaLnBrk="1" hangingPunct="1"/>
            <a:r>
              <a:rPr dirty="0"/>
              <a:t>The</a:t>
            </a:r>
            <a:r>
              <a:rPr b="1" dirty="0"/>
              <a:t> Thick coaxial </a:t>
            </a:r>
            <a:r>
              <a:rPr dirty="0"/>
              <a:t>network is referred to as </a:t>
            </a:r>
            <a:r>
              <a:rPr b="1" dirty="0"/>
              <a:t>10Base5.</a:t>
            </a:r>
            <a:endParaRPr b="1" dirty="0"/>
          </a:p>
          <a:p>
            <a:pPr eaLnBrk="1" hangingPunct="1"/>
            <a:endParaRPr b="1" dirty="0"/>
          </a:p>
          <a:p>
            <a:pPr eaLnBrk="1" hangingPunct="1"/>
            <a:endParaRPr b="1" dirty="0"/>
          </a:p>
          <a:p>
            <a:pPr eaLnBrk="1" hangingPunct="1"/>
            <a:endParaRPr b="1" dirty="0"/>
          </a:p>
          <a:p>
            <a:pPr eaLnBrk="1" hangingPunct="1"/>
            <a:endParaRPr b="1" dirty="0"/>
          </a:p>
          <a:p>
            <a:pPr eaLnBrk="1" hangingPunct="1"/>
            <a:endParaRPr dirty="0"/>
          </a:p>
        </p:txBody>
      </p:sp>
      <p:pic>
        <p:nvPicPr>
          <p:cNvPr id="114692" name="Picture 6" descr="thichnet.jpg"/>
          <p:cNvPicPr>
            <a:picLocks noChangeAspect="1"/>
          </p:cNvPicPr>
          <p:nvPr/>
        </p:nvPicPr>
        <p:blipFill>
          <a:blip r:embed="rId1"/>
          <a:stretch>
            <a:fillRect/>
          </a:stretch>
        </p:blipFill>
        <p:spPr>
          <a:xfrm>
            <a:off x="6096000" y="1143000"/>
            <a:ext cx="2819400" cy="4953000"/>
          </a:xfrm>
          <a:prstGeom prst="rect">
            <a:avLst/>
          </a:prstGeom>
          <a:noFill/>
          <a:ln w="9525">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3619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15715" name="Content Placeholder 2"/>
          <p:cNvSpPr>
            <a:spLocks noGrp="1"/>
          </p:cNvSpPr>
          <p:nvPr>
            <p:ph sz="quarter" idx="1"/>
          </p:nvPr>
        </p:nvSpPr>
        <p:spPr>
          <a:xfrm>
            <a:off x="457200" y="1219200"/>
            <a:ext cx="5562600" cy="5334000"/>
          </a:xfrm>
        </p:spPr>
        <p:txBody>
          <a:bodyPr vert="horz" wrap="square" lIns="91440" tIns="45720" rIns="91440" bIns="45720" anchor="t" anchorCtr="0"/>
          <a:p>
            <a:pPr eaLnBrk="1" hangingPunct="1"/>
            <a:r>
              <a:rPr b="1" dirty="0"/>
              <a:t>Twisted Pair</a:t>
            </a:r>
            <a:endParaRPr b="1" dirty="0"/>
          </a:p>
          <a:p>
            <a:pPr eaLnBrk="1" hangingPunct="1"/>
            <a:r>
              <a:rPr dirty="0"/>
              <a:t>This network cable type consists of a number of copper wire twisted around each other. </a:t>
            </a:r>
            <a:endParaRPr dirty="0"/>
          </a:p>
          <a:p>
            <a:pPr eaLnBrk="1" hangingPunct="1"/>
            <a:endParaRPr dirty="0"/>
          </a:p>
          <a:p>
            <a:pPr eaLnBrk="1" hangingPunct="1"/>
            <a:r>
              <a:rPr dirty="0"/>
              <a:t>The Copper strands are insulated using insulating material.</a:t>
            </a:r>
            <a:endParaRPr dirty="0"/>
          </a:p>
          <a:p>
            <a:pPr eaLnBrk="1" hangingPunct="1"/>
            <a:endParaRPr dirty="0"/>
          </a:p>
          <a:p>
            <a:pPr eaLnBrk="1" hangingPunct="1"/>
            <a:r>
              <a:rPr dirty="0"/>
              <a:t>The twisting cancels out electrical noise from adjacent pairs and from other electrical sources.</a:t>
            </a:r>
            <a:endParaRPr b="1" dirty="0"/>
          </a:p>
          <a:p>
            <a:pPr eaLnBrk="1" hangingPunct="1"/>
            <a:endParaRPr b="1" dirty="0"/>
          </a:p>
          <a:p>
            <a:pPr eaLnBrk="1" hangingPunct="1"/>
            <a:endParaRPr b="1" dirty="0"/>
          </a:p>
          <a:p>
            <a:pPr eaLnBrk="1" hangingPunct="1"/>
            <a:endParaRPr b="1" dirty="0"/>
          </a:p>
          <a:p>
            <a:pPr eaLnBrk="1" hangingPunct="1"/>
            <a:endParaRPr b="1" dirty="0"/>
          </a:p>
          <a:p>
            <a:pPr eaLnBrk="1" hangingPunct="1"/>
            <a:endParaRPr dirty="0"/>
          </a:p>
        </p:txBody>
      </p:sp>
      <p:pic>
        <p:nvPicPr>
          <p:cNvPr id="115716" name="Picture 4" descr="UTP_Stp.jpg"/>
          <p:cNvPicPr>
            <a:picLocks noChangeAspect="1"/>
          </p:cNvPicPr>
          <p:nvPr/>
        </p:nvPicPr>
        <p:blipFill>
          <a:blip r:embed="rId1"/>
          <a:stretch>
            <a:fillRect/>
          </a:stretch>
        </p:blipFill>
        <p:spPr>
          <a:xfrm>
            <a:off x="6172200" y="1524000"/>
            <a:ext cx="2743200" cy="4648200"/>
          </a:xfrm>
          <a:prstGeom prst="rect">
            <a:avLst/>
          </a:prstGeom>
          <a:noFill/>
          <a:ln w="9525">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3619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16739" name="Content Placeholder 2"/>
          <p:cNvSpPr>
            <a:spLocks noGrp="1"/>
          </p:cNvSpPr>
          <p:nvPr>
            <p:ph sz="quarter" idx="1"/>
          </p:nvPr>
        </p:nvSpPr>
        <p:spPr>
          <a:xfrm>
            <a:off x="457200" y="1219200"/>
            <a:ext cx="5486400" cy="5334000"/>
          </a:xfrm>
        </p:spPr>
        <p:txBody>
          <a:bodyPr vert="horz" wrap="square" lIns="91440" tIns="45720" rIns="91440" bIns="45720" anchor="t" anchorCtr="0"/>
          <a:p>
            <a:pPr eaLnBrk="1" hangingPunct="1"/>
            <a:r>
              <a:rPr b="1" dirty="0"/>
              <a:t>Twisted Pair</a:t>
            </a:r>
            <a:endParaRPr b="1" dirty="0"/>
          </a:p>
          <a:p>
            <a:pPr eaLnBrk="1" hangingPunct="1"/>
            <a:r>
              <a:rPr sz="2400" dirty="0"/>
              <a:t>These cables are used in telephone and computer networks.</a:t>
            </a:r>
            <a:endParaRPr sz="2400" dirty="0"/>
          </a:p>
          <a:p>
            <a:pPr eaLnBrk="1" hangingPunct="1"/>
            <a:endParaRPr sz="2400" dirty="0"/>
          </a:p>
          <a:p>
            <a:pPr eaLnBrk="1" hangingPunct="1"/>
            <a:r>
              <a:rPr sz="2400" b="1" dirty="0"/>
              <a:t> </a:t>
            </a:r>
            <a:r>
              <a:rPr sz="2400" dirty="0"/>
              <a:t>The total number of pairs in a cable varies according to its use.</a:t>
            </a:r>
            <a:endParaRPr sz="2400" dirty="0"/>
          </a:p>
          <a:p>
            <a:pPr eaLnBrk="1" hangingPunct="1"/>
            <a:endParaRPr sz="2400" dirty="0"/>
          </a:p>
          <a:p>
            <a:pPr eaLnBrk="1" hangingPunct="1"/>
            <a:r>
              <a:rPr sz="2400" dirty="0"/>
              <a:t>The cables used in telephone networks have more pairs.</a:t>
            </a:r>
            <a:endParaRPr sz="2400" dirty="0"/>
          </a:p>
          <a:p>
            <a:pPr eaLnBrk="1" hangingPunct="1"/>
            <a:endParaRPr sz="2400" dirty="0"/>
          </a:p>
          <a:p>
            <a:pPr eaLnBrk="1" hangingPunct="1"/>
            <a:r>
              <a:rPr sz="2400" dirty="0"/>
              <a:t>The cable used in computer network usually has 4 pairs.</a:t>
            </a:r>
            <a:endParaRPr sz="2400" dirty="0"/>
          </a:p>
          <a:p>
            <a:pPr eaLnBrk="1" hangingPunct="1"/>
            <a:endParaRPr b="1" dirty="0"/>
          </a:p>
          <a:p>
            <a:pPr eaLnBrk="1" hangingPunct="1"/>
            <a:endParaRPr b="1" dirty="0"/>
          </a:p>
          <a:p>
            <a:pPr eaLnBrk="1" hangingPunct="1"/>
            <a:endParaRPr b="1" dirty="0"/>
          </a:p>
          <a:p>
            <a:pPr eaLnBrk="1" hangingPunct="1"/>
            <a:endParaRPr b="1" dirty="0"/>
          </a:p>
          <a:p>
            <a:pPr eaLnBrk="1" hangingPunct="1"/>
            <a:endParaRPr dirty="0"/>
          </a:p>
        </p:txBody>
      </p:sp>
      <p:pic>
        <p:nvPicPr>
          <p:cNvPr id="116740" name="Picture 4" descr="UTP_Stp.jpg"/>
          <p:cNvPicPr>
            <a:picLocks noChangeAspect="1"/>
          </p:cNvPicPr>
          <p:nvPr/>
        </p:nvPicPr>
        <p:blipFill>
          <a:blip r:embed="rId1"/>
          <a:stretch>
            <a:fillRect/>
          </a:stretch>
        </p:blipFill>
        <p:spPr>
          <a:xfrm>
            <a:off x="6019800" y="1524000"/>
            <a:ext cx="2895600" cy="4648200"/>
          </a:xfrm>
          <a:prstGeom prst="rect">
            <a:avLst/>
          </a:prstGeom>
          <a:noFill/>
          <a:ln w="9525">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57200"/>
            <a:ext cx="8229600" cy="53340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17763" name="Content Placeholder 2"/>
          <p:cNvSpPr>
            <a:spLocks noGrp="1"/>
          </p:cNvSpPr>
          <p:nvPr>
            <p:ph sz="quarter" idx="1"/>
          </p:nvPr>
        </p:nvSpPr>
        <p:spPr>
          <a:xfrm>
            <a:off x="457200" y="1219200"/>
            <a:ext cx="5410200" cy="5334000"/>
          </a:xfrm>
        </p:spPr>
        <p:txBody>
          <a:bodyPr vert="horz" wrap="square" lIns="91440" tIns="45720" rIns="91440" bIns="45720" anchor="t" anchorCtr="0"/>
          <a:p>
            <a:pPr eaLnBrk="1" hangingPunct="1"/>
            <a:r>
              <a:rPr b="1" dirty="0"/>
              <a:t>Twisted Pair</a:t>
            </a:r>
            <a:endParaRPr b="1" dirty="0"/>
          </a:p>
          <a:p>
            <a:pPr eaLnBrk="1" hangingPunct="1"/>
            <a:r>
              <a:rPr sz="2200" dirty="0"/>
              <a:t>Two types of twisted pair cables.</a:t>
            </a:r>
            <a:endParaRPr sz="2200" dirty="0"/>
          </a:p>
          <a:p>
            <a:pPr eaLnBrk="1" hangingPunct="1"/>
            <a:r>
              <a:rPr sz="2200" b="1" dirty="0"/>
              <a:t>Unshielded Twisted Pair (UTP)</a:t>
            </a:r>
            <a:endParaRPr sz="2200" b="1" dirty="0"/>
          </a:p>
          <a:p>
            <a:pPr eaLnBrk="1" hangingPunct="1"/>
            <a:r>
              <a:rPr sz="2200" b="1" dirty="0"/>
              <a:t>Shielded Twisted Pair (STP)</a:t>
            </a:r>
            <a:endParaRPr sz="2200" b="1" dirty="0"/>
          </a:p>
          <a:p>
            <a:pPr eaLnBrk="1" hangingPunct="1"/>
            <a:r>
              <a:rPr sz="2200" dirty="0"/>
              <a:t>These pairs of wires are typically color-coded to distinguish them.</a:t>
            </a:r>
            <a:endParaRPr sz="2200" dirty="0"/>
          </a:p>
          <a:p>
            <a:pPr eaLnBrk="1" hangingPunct="1"/>
            <a:r>
              <a:rPr sz="2200" dirty="0"/>
              <a:t>The maximum cable length segment is </a:t>
            </a:r>
            <a:r>
              <a:rPr sz="2200" b="1" dirty="0"/>
              <a:t>100 meter</a:t>
            </a:r>
            <a:r>
              <a:rPr sz="2200" dirty="0"/>
              <a:t>(nearly 328 feet).</a:t>
            </a:r>
            <a:endParaRPr sz="2200" dirty="0"/>
          </a:p>
          <a:p>
            <a:pPr eaLnBrk="1" hangingPunct="1"/>
            <a:r>
              <a:rPr sz="2200" dirty="0"/>
              <a:t>If you exceed this segment length limitation, attenuation occurs. </a:t>
            </a:r>
            <a:endParaRPr sz="2200" dirty="0"/>
          </a:p>
          <a:p>
            <a:pPr eaLnBrk="1" hangingPunct="1"/>
            <a:r>
              <a:rPr sz="2200" dirty="0"/>
              <a:t>Attenuation is the gradual loss of signal strength as it moves farther from the point of origin.</a:t>
            </a:r>
            <a:endParaRPr sz="2200" dirty="0"/>
          </a:p>
          <a:p>
            <a:pPr eaLnBrk="1" hangingPunct="1"/>
            <a:endParaRPr dirty="0"/>
          </a:p>
          <a:p>
            <a:pPr eaLnBrk="1" hangingPunct="1"/>
            <a:endParaRPr dirty="0"/>
          </a:p>
          <a:p>
            <a:pPr eaLnBrk="1" hangingPunct="1"/>
            <a:endParaRPr dirty="0"/>
          </a:p>
          <a:p>
            <a:pPr eaLnBrk="1" hangingPunct="1"/>
            <a:endParaRPr b="1" dirty="0"/>
          </a:p>
          <a:p>
            <a:pPr eaLnBrk="1" hangingPunct="1"/>
            <a:endParaRPr b="1" dirty="0"/>
          </a:p>
          <a:p>
            <a:pPr eaLnBrk="1" hangingPunct="1"/>
            <a:endParaRPr b="1" dirty="0"/>
          </a:p>
          <a:p>
            <a:pPr eaLnBrk="1" hangingPunct="1"/>
            <a:endParaRPr dirty="0"/>
          </a:p>
        </p:txBody>
      </p:sp>
      <p:pic>
        <p:nvPicPr>
          <p:cNvPr id="117764" name="Picture 4" descr="UTP_Stp.jpg"/>
          <p:cNvPicPr>
            <a:picLocks noChangeAspect="1"/>
          </p:cNvPicPr>
          <p:nvPr/>
        </p:nvPicPr>
        <p:blipFill>
          <a:blip r:embed="rId1"/>
          <a:stretch>
            <a:fillRect/>
          </a:stretch>
        </p:blipFill>
        <p:spPr>
          <a:xfrm>
            <a:off x="6019800" y="1447800"/>
            <a:ext cx="2895600" cy="4724400"/>
          </a:xfrm>
          <a:prstGeom prst="rect">
            <a:avLst/>
          </a:prstGeom>
          <a:noFill/>
          <a:ln w="9525">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57200"/>
            <a:ext cx="8229600" cy="53340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18787" name="Content Placeholder 2"/>
          <p:cNvSpPr>
            <a:spLocks noGrp="1"/>
          </p:cNvSpPr>
          <p:nvPr>
            <p:ph sz="quarter" idx="1"/>
          </p:nvPr>
        </p:nvSpPr>
        <p:spPr>
          <a:xfrm>
            <a:off x="457200" y="1295400"/>
            <a:ext cx="5715000" cy="5257800"/>
          </a:xfrm>
        </p:spPr>
        <p:txBody>
          <a:bodyPr vert="horz" wrap="square" lIns="91440" tIns="45720" rIns="91440" bIns="45720" anchor="t" anchorCtr="0"/>
          <a:p>
            <a:pPr eaLnBrk="1" hangingPunct="1"/>
            <a:r>
              <a:rPr b="1" dirty="0"/>
              <a:t>Twisted Pair</a:t>
            </a:r>
            <a:endParaRPr b="1" dirty="0"/>
          </a:p>
          <a:p>
            <a:pPr eaLnBrk="1" hangingPunct="1"/>
            <a:r>
              <a:rPr sz="2400" dirty="0"/>
              <a:t>Two types of twisted pair cables.</a:t>
            </a:r>
            <a:endParaRPr sz="2400" dirty="0"/>
          </a:p>
          <a:p>
            <a:pPr eaLnBrk="1" hangingPunct="1"/>
            <a:r>
              <a:rPr sz="2400" b="1" dirty="0"/>
              <a:t>Unshielded Twisted Pair (UTP)</a:t>
            </a:r>
            <a:endParaRPr sz="2400" b="1" dirty="0"/>
          </a:p>
          <a:p>
            <a:pPr eaLnBrk="1" hangingPunct="1"/>
            <a:r>
              <a:rPr sz="2400" b="1" dirty="0"/>
              <a:t>Shielded Twisted Pair (STP)</a:t>
            </a:r>
            <a:endParaRPr sz="2400" b="1" dirty="0"/>
          </a:p>
          <a:p>
            <a:pPr eaLnBrk="1" hangingPunct="1"/>
            <a:r>
              <a:rPr sz="2400" dirty="0"/>
              <a:t>UTP is susceptible to Electro Magnetic Interference (EMI or crosstalk).</a:t>
            </a:r>
            <a:endParaRPr sz="2400" dirty="0"/>
          </a:p>
          <a:p>
            <a:pPr eaLnBrk="1" hangingPunct="1"/>
            <a:r>
              <a:rPr sz="2400" dirty="0"/>
              <a:t>STP uses a higher quality protective jacket and also uses foil wrap between and around the wire pairs.</a:t>
            </a:r>
            <a:endParaRPr sz="2400" dirty="0"/>
          </a:p>
          <a:p>
            <a:pPr eaLnBrk="1" hangingPunct="1"/>
            <a:r>
              <a:rPr sz="2400" dirty="0"/>
              <a:t>Thus STP is less susceptible to interference and supports higher transmission rates than UTP.</a:t>
            </a:r>
            <a:endParaRPr sz="2400" dirty="0"/>
          </a:p>
          <a:p>
            <a:pPr eaLnBrk="1" hangingPunct="1"/>
            <a:endParaRPr dirty="0"/>
          </a:p>
          <a:p>
            <a:pPr eaLnBrk="1" hangingPunct="1"/>
            <a:endParaRPr b="1" dirty="0"/>
          </a:p>
          <a:p>
            <a:pPr eaLnBrk="1" hangingPunct="1"/>
            <a:endParaRPr b="1" dirty="0"/>
          </a:p>
          <a:p>
            <a:pPr eaLnBrk="1" hangingPunct="1"/>
            <a:endParaRPr b="1" dirty="0"/>
          </a:p>
          <a:p>
            <a:pPr eaLnBrk="1" hangingPunct="1"/>
            <a:endParaRPr dirty="0"/>
          </a:p>
        </p:txBody>
      </p:sp>
      <p:pic>
        <p:nvPicPr>
          <p:cNvPr id="118788" name="Picture 4" descr="UTP_Stp.jpg"/>
          <p:cNvPicPr>
            <a:picLocks noChangeAspect="1"/>
          </p:cNvPicPr>
          <p:nvPr/>
        </p:nvPicPr>
        <p:blipFill>
          <a:blip r:embed="rId1"/>
          <a:stretch>
            <a:fillRect/>
          </a:stretch>
        </p:blipFill>
        <p:spPr>
          <a:xfrm>
            <a:off x="6248400" y="1447800"/>
            <a:ext cx="2667000" cy="47244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p:txBody>
          <a:bodyPr vert="horz" wrap="square" lIns="91440" tIns="45720" rIns="91440" bIns="45720" anchor="b" anchorCtr="0"/>
          <a:p>
            <a:pPr eaLnBrk="1" hangingPunct="1"/>
            <a:r>
              <a:rPr dirty="0"/>
              <a:t>Introduction to Digital Evidence</a:t>
            </a:r>
            <a:endParaRPr dirty="0"/>
          </a:p>
        </p:txBody>
      </p:sp>
      <p:sp>
        <p:nvSpPr>
          <p:cNvPr id="21507" name="Content Placeholder 2"/>
          <p:cNvSpPr>
            <a:spLocks noGrp="1"/>
          </p:cNvSpPr>
          <p:nvPr>
            <p:ph sz="quarter" idx="1"/>
          </p:nvPr>
        </p:nvSpPr>
        <p:spPr>
          <a:xfrm>
            <a:off x="457200" y="1219200"/>
            <a:ext cx="8229600" cy="4937125"/>
          </a:xfrm>
        </p:spPr>
        <p:txBody>
          <a:bodyPr vert="horz" wrap="square" lIns="91440" tIns="45720" rIns="91440" bIns="45720" anchor="t" anchorCtr="0"/>
          <a:p>
            <a:pPr eaLnBrk="1" hangingPunct="1">
              <a:buClr>
                <a:schemeClr val="accent1"/>
              </a:buClr>
              <a:buSzPct val="76000"/>
              <a:buFont typeface="Wingdings 3" pitchFamily="18" charset="2"/>
            </a:pPr>
            <a:r>
              <a:rPr dirty="0"/>
              <a:t>Today digital evidence plays an important role in conventional crime investigation.</a:t>
            </a:r>
            <a:endParaRPr dirty="0"/>
          </a:p>
          <a:p>
            <a:pPr eaLnBrk="1" hangingPunct="1">
              <a:buClr>
                <a:schemeClr val="accent1"/>
              </a:buClr>
              <a:buSzPct val="76000"/>
              <a:buFont typeface="Wingdings 3" pitchFamily="18" charset="2"/>
            </a:pPr>
            <a:r>
              <a:rPr dirty="0"/>
              <a:t>The victim or criminal CCTV recordings, mobile call records, GPRS tracking of their locations etc. are used to link them to the crime.</a:t>
            </a:r>
            <a:endParaRPr dirty="0"/>
          </a:p>
          <a:p>
            <a:pPr eaLnBrk="1" hangingPunct="1">
              <a:buClr>
                <a:schemeClr val="accent1"/>
              </a:buClr>
              <a:buSzPct val="76000"/>
              <a:buFont typeface="Wingdings 3" pitchFamily="18" charset="2"/>
            </a:pPr>
            <a:r>
              <a:rPr dirty="0"/>
              <a:t>The Indian Parliament in 2000 enacted the Information Technology (IT) Act 2000.</a:t>
            </a:r>
            <a:endParaRPr dirty="0"/>
          </a:p>
          <a:p>
            <a:pPr eaLnBrk="1" hangingPunct="1">
              <a:buClr>
                <a:schemeClr val="accent1"/>
              </a:buClr>
              <a:buSzPct val="76000"/>
              <a:buFont typeface="Wingdings 3" pitchFamily="18" charset="2"/>
            </a:pPr>
            <a:r>
              <a:rPr dirty="0"/>
              <a:t>This Act amended the Indian Evidence Act 1872, the Indian Penal Code 1860 and the Banker’s Book Evidence Act 1891.</a:t>
            </a:r>
            <a:endParaRPr dirty="0"/>
          </a:p>
          <a:p>
            <a:pPr eaLnBrk="1" hangingPunct="1">
              <a:buClr>
                <a:schemeClr val="accent1"/>
              </a:buClr>
              <a:buSzPct val="76000"/>
              <a:buFont typeface="Wingdings 3" pitchFamily="18" charset="2"/>
            </a:pPr>
            <a:r>
              <a:rPr dirty="0"/>
              <a:t>This amendment allows these Acts to consider Digital Evidence.  </a:t>
            </a:r>
            <a:endParaRPr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itle 1"/>
          <p:cNvSpPr>
            <a:spLocks noGrp="1"/>
          </p:cNvSpPr>
          <p:nvPr>
            <p:ph type="title"/>
          </p:nvPr>
        </p:nvSpPr>
        <p:spPr>
          <a:xfrm>
            <a:off x="381000" y="304800"/>
            <a:ext cx="8229600" cy="742950"/>
          </a:xfrm>
        </p:spPr>
        <p:txBody>
          <a:bodyPr vert="horz" wrap="square" lIns="91440" tIns="45720" rIns="91440" bIns="45720" anchor="b" anchorCtr="0"/>
          <a:p>
            <a:pPr eaLnBrk="1" hangingPunct="1"/>
            <a:r>
              <a:rPr dirty="0"/>
              <a:t>Overview of Transmission Media</a:t>
            </a:r>
            <a:endParaRPr dirty="0"/>
          </a:p>
        </p:txBody>
      </p:sp>
      <p:sp>
        <p:nvSpPr>
          <p:cNvPr id="119811" name="Content Placeholder 2"/>
          <p:cNvSpPr>
            <a:spLocks noGrp="1"/>
          </p:cNvSpPr>
          <p:nvPr>
            <p:ph sz="quarter" idx="1"/>
          </p:nvPr>
        </p:nvSpPr>
        <p:spPr>
          <a:xfrm>
            <a:off x="457200" y="1295400"/>
            <a:ext cx="5638800" cy="5257800"/>
          </a:xfrm>
        </p:spPr>
        <p:txBody>
          <a:bodyPr vert="horz" wrap="square" lIns="91440" tIns="45720" rIns="91440" bIns="45720" anchor="t" anchorCtr="0"/>
          <a:p>
            <a:pPr eaLnBrk="1" hangingPunct="1"/>
            <a:r>
              <a:rPr b="1" dirty="0"/>
              <a:t>Twisted Pair</a:t>
            </a:r>
            <a:endParaRPr b="1" dirty="0"/>
          </a:p>
          <a:p>
            <a:pPr eaLnBrk="1" hangingPunct="1"/>
            <a:r>
              <a:rPr sz="2400" dirty="0"/>
              <a:t>These pairs of wires are typically color-coded to distinguish them.</a:t>
            </a:r>
            <a:endParaRPr sz="2400" dirty="0"/>
          </a:p>
          <a:p>
            <a:pPr eaLnBrk="1" hangingPunct="1"/>
            <a:endParaRPr sz="2400" dirty="0"/>
          </a:p>
          <a:p>
            <a:pPr eaLnBrk="1" hangingPunct="1"/>
            <a:r>
              <a:rPr sz="2400" dirty="0"/>
              <a:t>The maximum cable length segment is </a:t>
            </a:r>
            <a:r>
              <a:rPr sz="2400" b="1" dirty="0"/>
              <a:t>100 meter</a:t>
            </a:r>
            <a:r>
              <a:rPr sz="2400" dirty="0"/>
              <a:t>(nearly 328 feet).</a:t>
            </a:r>
            <a:endParaRPr sz="2400" dirty="0"/>
          </a:p>
          <a:p>
            <a:pPr eaLnBrk="1" hangingPunct="1"/>
            <a:r>
              <a:rPr sz="2400" dirty="0"/>
              <a:t>If you exceed this segment length limitation, attenuation occurs. </a:t>
            </a:r>
            <a:endParaRPr sz="2400" dirty="0"/>
          </a:p>
          <a:p>
            <a:pPr eaLnBrk="1" hangingPunct="1"/>
            <a:r>
              <a:rPr sz="2400" dirty="0"/>
              <a:t>Attenuation is the gradual loss of signal strength as it moves farther from the point of origin</a:t>
            </a:r>
            <a:r>
              <a:rPr dirty="0"/>
              <a:t>.</a:t>
            </a:r>
            <a:endParaRPr dirty="0"/>
          </a:p>
          <a:p>
            <a:pPr eaLnBrk="1" hangingPunct="1"/>
            <a:endParaRPr dirty="0"/>
          </a:p>
          <a:p>
            <a:pPr eaLnBrk="1" hangingPunct="1"/>
            <a:endParaRPr dirty="0"/>
          </a:p>
          <a:p>
            <a:pPr eaLnBrk="1" hangingPunct="1"/>
            <a:endParaRPr dirty="0"/>
          </a:p>
          <a:p>
            <a:pPr eaLnBrk="1" hangingPunct="1"/>
            <a:endParaRPr b="1" dirty="0"/>
          </a:p>
          <a:p>
            <a:pPr eaLnBrk="1" hangingPunct="1"/>
            <a:endParaRPr b="1" dirty="0"/>
          </a:p>
          <a:p>
            <a:pPr eaLnBrk="1" hangingPunct="1"/>
            <a:endParaRPr b="1" dirty="0"/>
          </a:p>
          <a:p>
            <a:pPr eaLnBrk="1" hangingPunct="1"/>
            <a:endParaRPr dirty="0"/>
          </a:p>
        </p:txBody>
      </p:sp>
      <p:pic>
        <p:nvPicPr>
          <p:cNvPr id="119812" name="Picture 4" descr="UTP_Stp.jpg"/>
          <p:cNvPicPr>
            <a:picLocks noChangeAspect="1"/>
          </p:cNvPicPr>
          <p:nvPr/>
        </p:nvPicPr>
        <p:blipFill>
          <a:blip r:embed="rId1"/>
          <a:stretch>
            <a:fillRect/>
          </a:stretch>
        </p:blipFill>
        <p:spPr>
          <a:xfrm>
            <a:off x="6248400" y="1524000"/>
            <a:ext cx="2667000" cy="4648200"/>
          </a:xfrm>
          <a:prstGeom prst="rect">
            <a:avLst/>
          </a:prstGeom>
          <a:noFill/>
          <a:ln w="9525">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3619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20835" name="Content Placeholder 2"/>
          <p:cNvSpPr>
            <a:spLocks noGrp="1"/>
          </p:cNvSpPr>
          <p:nvPr>
            <p:ph sz="quarter" idx="1"/>
          </p:nvPr>
        </p:nvSpPr>
        <p:spPr>
          <a:xfrm>
            <a:off x="457200" y="1219200"/>
            <a:ext cx="5638800" cy="5334000"/>
          </a:xfrm>
        </p:spPr>
        <p:txBody>
          <a:bodyPr vert="horz" wrap="square" lIns="91440" tIns="45720" rIns="91440" bIns="45720" anchor="t" anchorCtr="0"/>
          <a:p>
            <a:pPr eaLnBrk="1" hangingPunct="1"/>
            <a:r>
              <a:rPr b="1" dirty="0"/>
              <a:t>Twisted Pair</a:t>
            </a:r>
            <a:endParaRPr b="1" dirty="0"/>
          </a:p>
          <a:p>
            <a:pPr eaLnBrk="1" hangingPunct="1"/>
            <a:r>
              <a:rPr sz="2400" dirty="0"/>
              <a:t>In telephone networks UTP/STP cables are terminated using a 4 to 6 pin </a:t>
            </a:r>
            <a:r>
              <a:rPr sz="2400" b="1" dirty="0"/>
              <a:t>RJ-11 </a:t>
            </a:r>
            <a:r>
              <a:rPr sz="2400" dirty="0"/>
              <a:t>connector</a:t>
            </a:r>
            <a:endParaRPr sz="2400" dirty="0"/>
          </a:p>
          <a:p>
            <a:pPr eaLnBrk="1" hangingPunct="1"/>
            <a:r>
              <a:rPr sz="2400" dirty="0"/>
              <a:t>In computer networks UTP/STP cables are terminated using a 8-pin </a:t>
            </a:r>
            <a:r>
              <a:rPr sz="2400" b="1" dirty="0"/>
              <a:t>RJ-45 </a:t>
            </a:r>
            <a:r>
              <a:rPr sz="2400" dirty="0"/>
              <a:t>connector</a:t>
            </a:r>
            <a:r>
              <a:rPr sz="2400" b="1" dirty="0"/>
              <a:t>.</a:t>
            </a:r>
            <a:endParaRPr sz="2400" b="1" dirty="0"/>
          </a:p>
          <a:p>
            <a:pPr eaLnBrk="1" hangingPunct="1"/>
            <a:r>
              <a:rPr sz="2400" b="1" dirty="0"/>
              <a:t>RJ </a:t>
            </a:r>
            <a:r>
              <a:rPr sz="2400" dirty="0"/>
              <a:t>stands for </a:t>
            </a:r>
            <a:r>
              <a:rPr sz="2400" b="1" dirty="0"/>
              <a:t>Registered Jack.</a:t>
            </a:r>
            <a:endParaRPr sz="2400" b="1" dirty="0"/>
          </a:p>
          <a:p>
            <a:pPr eaLnBrk="1" hangingPunct="1"/>
            <a:r>
              <a:rPr sz="2400" dirty="0"/>
              <a:t>Registered jacks were created by industry and regulated by the </a:t>
            </a:r>
            <a:r>
              <a:rPr sz="2400" b="1" dirty="0"/>
              <a:t>FCC</a:t>
            </a:r>
            <a:r>
              <a:rPr sz="2400" dirty="0"/>
              <a:t> to be the standard interface between a telephone company and a customer.</a:t>
            </a:r>
            <a:endParaRPr sz="2400" b="1" dirty="0"/>
          </a:p>
          <a:p>
            <a:pPr eaLnBrk="1" hangingPunct="1"/>
            <a:endParaRPr b="1" dirty="0"/>
          </a:p>
          <a:p>
            <a:pPr eaLnBrk="1" hangingPunct="1"/>
            <a:endParaRPr dirty="0"/>
          </a:p>
          <a:p>
            <a:pPr eaLnBrk="1" hangingPunct="1"/>
            <a:endParaRPr dirty="0"/>
          </a:p>
          <a:p>
            <a:pPr eaLnBrk="1" hangingPunct="1"/>
            <a:endParaRPr dirty="0"/>
          </a:p>
          <a:p>
            <a:pPr eaLnBrk="1" hangingPunct="1"/>
            <a:endParaRPr b="1" dirty="0"/>
          </a:p>
          <a:p>
            <a:pPr eaLnBrk="1" hangingPunct="1"/>
            <a:endParaRPr b="1" dirty="0"/>
          </a:p>
          <a:p>
            <a:pPr eaLnBrk="1" hangingPunct="1"/>
            <a:endParaRPr b="1" dirty="0"/>
          </a:p>
          <a:p>
            <a:pPr eaLnBrk="1" hangingPunct="1"/>
            <a:endParaRPr dirty="0"/>
          </a:p>
        </p:txBody>
      </p:sp>
      <p:pic>
        <p:nvPicPr>
          <p:cNvPr id="120836" name="Picture 5" descr="utp_stp rj45.jpg"/>
          <p:cNvPicPr>
            <a:picLocks noChangeAspect="1"/>
          </p:cNvPicPr>
          <p:nvPr/>
        </p:nvPicPr>
        <p:blipFill>
          <a:blip r:embed="rId1"/>
          <a:stretch>
            <a:fillRect/>
          </a:stretch>
        </p:blipFill>
        <p:spPr>
          <a:xfrm>
            <a:off x="6248400" y="3429000"/>
            <a:ext cx="2667000" cy="2743200"/>
          </a:xfrm>
          <a:prstGeom prst="rect">
            <a:avLst/>
          </a:prstGeom>
          <a:noFill/>
          <a:ln w="9525">
            <a:noFill/>
          </a:ln>
        </p:spPr>
      </p:pic>
      <p:sp>
        <p:nvSpPr>
          <p:cNvPr id="120837" name="TextBox 6"/>
          <p:cNvSpPr txBox="1"/>
          <p:nvPr/>
        </p:nvSpPr>
        <p:spPr>
          <a:xfrm>
            <a:off x="6400800" y="5867400"/>
            <a:ext cx="1338263" cy="369888"/>
          </a:xfrm>
          <a:prstGeom prst="rect">
            <a:avLst/>
          </a:prstGeom>
          <a:noFill/>
          <a:ln w="9525">
            <a:noFill/>
          </a:ln>
        </p:spPr>
        <p:txBody>
          <a:bodyPr wrap="none">
            <a:spAutoFit/>
          </a:bodyPr>
          <a:p>
            <a:r>
              <a:rPr dirty="0">
                <a:latin typeface="Arial" panose="020B0604020202020204" pitchFamily="34" charset="0"/>
              </a:rPr>
              <a:t>RJ-45 Jack</a:t>
            </a:r>
            <a:endParaRPr dirty="0">
              <a:latin typeface="Arial" panose="020B0604020202020204" pitchFamily="34" charset="0"/>
            </a:endParaRPr>
          </a:p>
        </p:txBody>
      </p:sp>
      <p:pic>
        <p:nvPicPr>
          <p:cNvPr id="120838" name="Picture 7" descr="rj11nrj45.jpg"/>
          <p:cNvPicPr>
            <a:picLocks noChangeAspect="1"/>
          </p:cNvPicPr>
          <p:nvPr/>
        </p:nvPicPr>
        <p:blipFill>
          <a:blip r:embed="rId2"/>
          <a:stretch>
            <a:fillRect/>
          </a:stretch>
        </p:blipFill>
        <p:spPr>
          <a:xfrm>
            <a:off x="6248400" y="1295400"/>
            <a:ext cx="2667000" cy="1981200"/>
          </a:xfrm>
          <a:prstGeom prst="rect">
            <a:avLst/>
          </a:prstGeom>
          <a:noFill/>
          <a:ln w="9525">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Title 1"/>
          <p:cNvSpPr>
            <a:spLocks noGrp="1"/>
          </p:cNvSpPr>
          <p:nvPr>
            <p:ph type="title"/>
          </p:nvPr>
        </p:nvSpPr>
        <p:spPr>
          <a:xfrm>
            <a:off x="381000" y="457200"/>
            <a:ext cx="8229600" cy="742950"/>
          </a:xfrm>
        </p:spPr>
        <p:txBody>
          <a:bodyPr vert="horz" wrap="square" lIns="91440" tIns="45720" rIns="91440" bIns="45720" anchor="b" anchorCtr="0"/>
          <a:p>
            <a:pPr eaLnBrk="1" hangingPunct="1"/>
            <a:r>
              <a:rPr dirty="0"/>
              <a:t>Overview of Transmission Media</a:t>
            </a:r>
            <a:endParaRPr dirty="0"/>
          </a:p>
        </p:txBody>
      </p:sp>
      <p:sp>
        <p:nvSpPr>
          <p:cNvPr id="121859" name="Content Placeholder 2"/>
          <p:cNvSpPr>
            <a:spLocks noGrp="1"/>
          </p:cNvSpPr>
          <p:nvPr>
            <p:ph sz="quarter" idx="1"/>
          </p:nvPr>
        </p:nvSpPr>
        <p:spPr>
          <a:xfrm>
            <a:off x="457200" y="1447800"/>
            <a:ext cx="8229600" cy="4876800"/>
          </a:xfrm>
        </p:spPr>
        <p:txBody>
          <a:bodyPr vert="horz" wrap="square" lIns="91440" tIns="45720" rIns="91440" bIns="45720" anchor="t" anchorCtr="0"/>
          <a:p>
            <a:pPr eaLnBrk="1" hangingPunct="1"/>
            <a:r>
              <a:rPr b="1" dirty="0"/>
              <a:t>Twisted Pair – Categories</a:t>
            </a:r>
            <a:endParaRPr b="1" dirty="0"/>
          </a:p>
          <a:p>
            <a:pPr eaLnBrk="1" hangingPunct="1"/>
            <a:r>
              <a:rPr dirty="0"/>
              <a:t>ANSI/EIA (American National Standards Institute/Electronic Industries Association) Standard 568 is one of several standards that specify "categories" of twisted pair cabling systems.</a:t>
            </a:r>
            <a:endParaRPr dirty="0"/>
          </a:p>
          <a:p>
            <a:pPr eaLnBrk="1" hangingPunct="1"/>
            <a:r>
              <a:rPr b="1" dirty="0"/>
              <a:t>CAT 1 </a:t>
            </a:r>
            <a:endParaRPr b="1" dirty="0"/>
          </a:p>
          <a:p>
            <a:pPr lvl="1" eaLnBrk="1" hangingPunct="1"/>
            <a:r>
              <a:rPr dirty="0"/>
              <a:t>Used in Voice networks and ISDN networks</a:t>
            </a:r>
            <a:endParaRPr dirty="0"/>
          </a:p>
          <a:p>
            <a:pPr lvl="1" eaLnBrk="1" hangingPunct="1"/>
            <a:r>
              <a:rPr dirty="0"/>
              <a:t>Supports up to 1 Mbps data rates</a:t>
            </a:r>
            <a:endParaRPr b="1" dirty="0"/>
          </a:p>
          <a:p>
            <a:pPr eaLnBrk="1" hangingPunct="1"/>
            <a:r>
              <a:rPr b="1" dirty="0"/>
              <a:t>CAT 2 </a:t>
            </a:r>
            <a:endParaRPr b="1" dirty="0"/>
          </a:p>
          <a:p>
            <a:pPr lvl="1" eaLnBrk="1" hangingPunct="1"/>
            <a:r>
              <a:rPr dirty="0"/>
              <a:t>Mostly used in IBM token ring networks</a:t>
            </a:r>
            <a:endParaRPr dirty="0"/>
          </a:p>
          <a:p>
            <a:pPr lvl="1" eaLnBrk="1" hangingPunct="1"/>
            <a:r>
              <a:rPr dirty="0"/>
              <a:t> Supports up to 4 Mbps data rates</a:t>
            </a:r>
            <a:endParaRPr dirty="0"/>
          </a:p>
          <a:p>
            <a:pPr eaLnBrk="1" hangingPunct="1"/>
            <a:endParaRPr b="1" dirty="0"/>
          </a:p>
          <a:p>
            <a:pPr eaLnBrk="1" hangingPunct="1"/>
            <a:endParaRPr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Title 1"/>
          <p:cNvSpPr>
            <a:spLocks noGrp="1"/>
          </p:cNvSpPr>
          <p:nvPr>
            <p:ph type="title"/>
          </p:nvPr>
        </p:nvSpPr>
        <p:spPr>
          <a:xfrm>
            <a:off x="304800" y="304800"/>
            <a:ext cx="8229600" cy="742950"/>
          </a:xfrm>
        </p:spPr>
        <p:txBody>
          <a:bodyPr vert="horz" wrap="square" lIns="91440" tIns="45720" rIns="91440" bIns="45720" anchor="b" anchorCtr="0"/>
          <a:p>
            <a:pPr eaLnBrk="1" hangingPunct="1"/>
            <a:r>
              <a:rPr dirty="0"/>
              <a:t>Overview of Transmission Media</a:t>
            </a:r>
            <a:endParaRPr dirty="0"/>
          </a:p>
        </p:txBody>
      </p:sp>
      <p:sp>
        <p:nvSpPr>
          <p:cNvPr id="122883" name="Content Placeholder 2"/>
          <p:cNvSpPr>
            <a:spLocks noGrp="1"/>
          </p:cNvSpPr>
          <p:nvPr>
            <p:ph sz="quarter" idx="1"/>
          </p:nvPr>
        </p:nvSpPr>
        <p:spPr>
          <a:xfrm>
            <a:off x="457200" y="1219200"/>
            <a:ext cx="8229600" cy="5029200"/>
          </a:xfrm>
        </p:spPr>
        <p:txBody>
          <a:bodyPr vert="horz" wrap="square" lIns="91440" tIns="45720" rIns="91440" bIns="45720" anchor="t" anchorCtr="0"/>
          <a:p>
            <a:pPr eaLnBrk="1" hangingPunct="1"/>
            <a:r>
              <a:rPr b="1" dirty="0"/>
              <a:t>Twisted Pair – Categories</a:t>
            </a:r>
            <a:endParaRPr b="1" dirty="0"/>
          </a:p>
          <a:p>
            <a:pPr eaLnBrk="1" hangingPunct="1"/>
            <a:r>
              <a:rPr b="1" dirty="0"/>
              <a:t>CAT 3 </a:t>
            </a:r>
            <a:endParaRPr b="1" dirty="0"/>
          </a:p>
          <a:p>
            <a:pPr lvl="1" eaLnBrk="1" hangingPunct="1"/>
            <a:r>
              <a:rPr dirty="0"/>
              <a:t>Used mostly in voice networks.</a:t>
            </a:r>
            <a:endParaRPr dirty="0"/>
          </a:p>
          <a:p>
            <a:pPr lvl="1" eaLnBrk="1" hangingPunct="1"/>
            <a:r>
              <a:rPr dirty="0"/>
              <a:t>Later used in 10Base-T Ethernet networks </a:t>
            </a:r>
            <a:endParaRPr dirty="0"/>
          </a:p>
          <a:p>
            <a:pPr lvl="1" eaLnBrk="1" hangingPunct="1"/>
            <a:r>
              <a:rPr dirty="0"/>
              <a:t>Supports up to 16 Mbps data rates</a:t>
            </a:r>
            <a:endParaRPr dirty="0"/>
          </a:p>
          <a:p>
            <a:pPr eaLnBrk="1" hangingPunct="1"/>
            <a:r>
              <a:rPr b="1" dirty="0"/>
              <a:t>CAT 4 </a:t>
            </a:r>
            <a:endParaRPr b="1" dirty="0"/>
          </a:p>
          <a:p>
            <a:pPr lvl="1" eaLnBrk="1" hangingPunct="1"/>
            <a:r>
              <a:rPr dirty="0"/>
              <a:t>Was used in token ring networks</a:t>
            </a:r>
            <a:endParaRPr dirty="0"/>
          </a:p>
          <a:p>
            <a:pPr lvl="1" eaLnBrk="1" hangingPunct="1"/>
            <a:r>
              <a:rPr dirty="0"/>
              <a:t> Supports up to 16 Mbps data rates</a:t>
            </a:r>
            <a:endParaRPr dirty="0"/>
          </a:p>
          <a:p>
            <a:pPr eaLnBrk="1" hangingPunct="1"/>
            <a:r>
              <a:rPr b="1" dirty="0"/>
              <a:t>CAT 5</a:t>
            </a:r>
            <a:endParaRPr b="1" dirty="0"/>
          </a:p>
          <a:p>
            <a:pPr lvl="1" eaLnBrk="1" hangingPunct="1"/>
            <a:r>
              <a:rPr dirty="0"/>
              <a:t>Was used in various networks like 10/100Base-T, 4/16 Mbps token ring, 155 Mbps ATM etc.</a:t>
            </a:r>
            <a:endParaRPr dirty="0"/>
          </a:p>
          <a:p>
            <a:pPr lvl="1" eaLnBrk="1" hangingPunct="1"/>
            <a:r>
              <a:rPr dirty="0"/>
              <a:t>Works at 100 MHz</a:t>
            </a:r>
            <a:endParaRPr dirty="0"/>
          </a:p>
          <a:p>
            <a:pPr eaLnBrk="1" hangingPunct="1"/>
            <a:endParaRPr b="1" dirty="0"/>
          </a:p>
          <a:p>
            <a:pPr eaLnBrk="1" hangingPunct="1"/>
            <a:endParaRPr dirty="0"/>
          </a:p>
        </p:txBody>
      </p:sp>
      <p:pic>
        <p:nvPicPr>
          <p:cNvPr id="122884" name="Picture 4" descr="cat3 n cat5.jpg"/>
          <p:cNvPicPr>
            <a:picLocks noChangeAspect="1"/>
          </p:cNvPicPr>
          <p:nvPr/>
        </p:nvPicPr>
        <p:blipFill>
          <a:blip r:embed="rId1"/>
          <a:stretch>
            <a:fillRect/>
          </a:stretch>
        </p:blipFill>
        <p:spPr>
          <a:xfrm>
            <a:off x="6629400" y="1295400"/>
            <a:ext cx="2095500" cy="3581400"/>
          </a:xfrm>
          <a:prstGeom prst="rect">
            <a:avLst/>
          </a:prstGeom>
          <a:noFill/>
          <a:ln w="9525">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5143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23907" name="Content Placeholder 2"/>
          <p:cNvSpPr>
            <a:spLocks noGrp="1"/>
          </p:cNvSpPr>
          <p:nvPr>
            <p:ph sz="quarter" idx="1"/>
          </p:nvPr>
        </p:nvSpPr>
        <p:spPr>
          <a:xfrm>
            <a:off x="457200" y="1219200"/>
            <a:ext cx="6324600" cy="5334000"/>
          </a:xfrm>
        </p:spPr>
        <p:txBody>
          <a:bodyPr vert="horz" wrap="square" lIns="91440" tIns="45720" rIns="91440" bIns="45720" anchor="t" anchorCtr="0"/>
          <a:p>
            <a:pPr eaLnBrk="1" hangingPunct="1"/>
            <a:r>
              <a:rPr b="1" dirty="0"/>
              <a:t>Twisted Pair – Categories</a:t>
            </a:r>
            <a:endParaRPr b="1" dirty="0"/>
          </a:p>
          <a:p>
            <a:pPr eaLnBrk="1" hangingPunct="1"/>
            <a:r>
              <a:rPr sz="2000" b="1" dirty="0"/>
              <a:t>CAT 5 E</a:t>
            </a:r>
            <a:endParaRPr sz="2000" b="1" dirty="0"/>
          </a:p>
          <a:p>
            <a:pPr lvl="1" eaLnBrk="1" hangingPunct="1"/>
            <a:r>
              <a:rPr sz="2000" dirty="0"/>
              <a:t>used in various networks like, Gigabit Ethernet, 155 Mbps ATM etc.</a:t>
            </a:r>
            <a:endParaRPr sz="2000" dirty="0"/>
          </a:p>
          <a:p>
            <a:pPr lvl="1" eaLnBrk="1" hangingPunct="1"/>
            <a:r>
              <a:rPr sz="2000" dirty="0"/>
              <a:t>Works at 100 MHz</a:t>
            </a:r>
            <a:endParaRPr sz="2000" dirty="0"/>
          </a:p>
          <a:p>
            <a:pPr lvl="1" eaLnBrk="1" hangingPunct="1"/>
            <a:r>
              <a:rPr sz="2000" dirty="0"/>
              <a:t>Better prone to EMI or crosstalk that CAT 5</a:t>
            </a:r>
            <a:endParaRPr sz="2000" dirty="0"/>
          </a:p>
          <a:p>
            <a:pPr eaLnBrk="1" hangingPunct="1"/>
            <a:r>
              <a:rPr sz="2000" b="1" dirty="0"/>
              <a:t>CAT 6</a:t>
            </a:r>
            <a:endParaRPr sz="2000" b="1" dirty="0"/>
          </a:p>
          <a:p>
            <a:pPr lvl="1" eaLnBrk="1" hangingPunct="1"/>
            <a:r>
              <a:rPr sz="2000" dirty="0"/>
              <a:t>According to TIA-942, minimum requirement for data centers.</a:t>
            </a:r>
            <a:endParaRPr sz="2000" dirty="0"/>
          </a:p>
          <a:p>
            <a:pPr lvl="1" eaLnBrk="1" hangingPunct="1"/>
            <a:r>
              <a:rPr sz="2000" dirty="0"/>
              <a:t>Works  up to 250 MHz</a:t>
            </a:r>
            <a:endParaRPr sz="2000" dirty="0"/>
          </a:p>
          <a:p>
            <a:pPr eaLnBrk="1" hangingPunct="1"/>
            <a:r>
              <a:rPr sz="2000" b="1" dirty="0"/>
              <a:t>CAT 6E</a:t>
            </a:r>
            <a:endParaRPr sz="2000" b="1" dirty="0"/>
          </a:p>
          <a:p>
            <a:pPr lvl="1" eaLnBrk="1" hangingPunct="1"/>
            <a:r>
              <a:rPr sz="2000" dirty="0"/>
              <a:t> According to ISO data center standard, minimum requirement for data centers.</a:t>
            </a:r>
            <a:endParaRPr sz="2000" dirty="0"/>
          </a:p>
          <a:p>
            <a:pPr lvl="1" eaLnBrk="1" hangingPunct="1"/>
            <a:r>
              <a:rPr sz="2000" dirty="0"/>
              <a:t>Works  up to 500 MHz</a:t>
            </a:r>
            <a:endParaRPr sz="2000" dirty="0"/>
          </a:p>
          <a:p>
            <a:pPr lvl="1" eaLnBrk="1" hangingPunct="1"/>
            <a:r>
              <a:rPr sz="2000" dirty="0"/>
              <a:t>Supports for 10 Gigabit Ethernet</a:t>
            </a:r>
            <a:endParaRPr sz="2000" dirty="0"/>
          </a:p>
          <a:p>
            <a:pPr eaLnBrk="1" hangingPunct="1"/>
            <a:endParaRPr b="1" dirty="0"/>
          </a:p>
          <a:p>
            <a:pPr eaLnBrk="1" hangingPunct="1"/>
            <a:endParaRPr dirty="0"/>
          </a:p>
        </p:txBody>
      </p:sp>
      <p:pic>
        <p:nvPicPr>
          <p:cNvPr id="123908" name="Picture 6" descr="cat5 and cat 5 e.jpg"/>
          <p:cNvPicPr>
            <a:picLocks noChangeAspect="1"/>
          </p:cNvPicPr>
          <p:nvPr/>
        </p:nvPicPr>
        <p:blipFill>
          <a:blip r:embed="rId1"/>
          <a:stretch>
            <a:fillRect/>
          </a:stretch>
        </p:blipFill>
        <p:spPr>
          <a:xfrm>
            <a:off x="6705600" y="1219200"/>
            <a:ext cx="2143125" cy="2590800"/>
          </a:xfrm>
          <a:prstGeom prst="rect">
            <a:avLst/>
          </a:prstGeom>
          <a:noFill/>
          <a:ln w="9525">
            <a:noFill/>
          </a:ln>
        </p:spPr>
      </p:pic>
      <p:pic>
        <p:nvPicPr>
          <p:cNvPr id="123909" name="Picture 7" descr="cat6.jpg"/>
          <p:cNvPicPr>
            <a:picLocks noChangeAspect="1"/>
          </p:cNvPicPr>
          <p:nvPr/>
        </p:nvPicPr>
        <p:blipFill>
          <a:blip r:embed="rId2"/>
          <a:stretch>
            <a:fillRect/>
          </a:stretch>
        </p:blipFill>
        <p:spPr>
          <a:xfrm>
            <a:off x="7010400" y="4038600"/>
            <a:ext cx="1857375" cy="2133600"/>
          </a:xfrm>
          <a:prstGeom prst="rect">
            <a:avLst/>
          </a:prstGeom>
          <a:noFill/>
          <a:ln w="9525">
            <a:noFill/>
          </a:ln>
        </p:spPr>
      </p:pic>
      <p:sp>
        <p:nvSpPr>
          <p:cNvPr id="123910" name="TextBox 8"/>
          <p:cNvSpPr txBox="1"/>
          <p:nvPr/>
        </p:nvSpPr>
        <p:spPr>
          <a:xfrm>
            <a:off x="6629400" y="4648200"/>
            <a:ext cx="898525" cy="369888"/>
          </a:xfrm>
          <a:prstGeom prst="rect">
            <a:avLst/>
          </a:prstGeom>
          <a:noFill/>
          <a:ln w="9525">
            <a:noFill/>
          </a:ln>
        </p:spPr>
        <p:txBody>
          <a:bodyPr wrap="none">
            <a:spAutoFit/>
          </a:bodyPr>
          <a:p>
            <a:r>
              <a:rPr b="1" dirty="0">
                <a:solidFill>
                  <a:srgbClr val="0000FF"/>
                </a:solidFill>
                <a:latin typeface="Arial" panose="020B0604020202020204" pitchFamily="34" charset="0"/>
              </a:rPr>
              <a:t>CAT 6</a:t>
            </a:r>
            <a:r>
              <a:rPr dirty="0">
                <a:latin typeface="Arial" panose="020B0604020202020204" pitchFamily="34" charset="0"/>
              </a:rPr>
              <a:t> </a:t>
            </a:r>
            <a:endParaRPr dirty="0">
              <a:latin typeface="Arial" panose="020B0604020202020204"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5143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24931" name="Content Placeholder 2"/>
          <p:cNvSpPr>
            <a:spLocks noGrp="1"/>
          </p:cNvSpPr>
          <p:nvPr>
            <p:ph sz="quarter" idx="1"/>
          </p:nvPr>
        </p:nvSpPr>
        <p:spPr>
          <a:xfrm>
            <a:off x="457200" y="1219200"/>
            <a:ext cx="8229600" cy="5334000"/>
          </a:xfrm>
        </p:spPr>
        <p:txBody>
          <a:bodyPr vert="horz" wrap="square" lIns="91440" tIns="45720" rIns="91440" bIns="45720" anchor="t" anchorCtr="0"/>
          <a:p>
            <a:pPr eaLnBrk="1" hangingPunct="1"/>
            <a:r>
              <a:rPr b="1" dirty="0"/>
              <a:t>Twisted Pair – Categories</a:t>
            </a:r>
            <a:endParaRPr b="1" dirty="0"/>
          </a:p>
          <a:p>
            <a:pPr eaLnBrk="1" hangingPunct="1"/>
            <a:r>
              <a:rPr sz="2400" b="1" dirty="0"/>
              <a:t>Class F or CAT 7</a:t>
            </a:r>
            <a:endParaRPr sz="2400" b="1" dirty="0"/>
          </a:p>
          <a:p>
            <a:pPr lvl="1" eaLnBrk="1" hangingPunct="1">
              <a:buFont typeface="Wingdings 2" pitchFamily="18" charset="2"/>
              <a:buNone/>
            </a:pPr>
            <a:endParaRPr sz="2200" dirty="0"/>
          </a:p>
          <a:p>
            <a:pPr eaLnBrk="1" hangingPunct="1"/>
            <a:endParaRPr dirty="0"/>
          </a:p>
        </p:txBody>
      </p:sp>
      <p:pic>
        <p:nvPicPr>
          <p:cNvPr id="124932" name="Picture 3" descr="cat 7.jpg"/>
          <p:cNvPicPr>
            <a:picLocks noChangeAspect="1"/>
          </p:cNvPicPr>
          <p:nvPr/>
        </p:nvPicPr>
        <p:blipFill>
          <a:blip r:embed="rId1"/>
          <a:stretch>
            <a:fillRect/>
          </a:stretch>
        </p:blipFill>
        <p:spPr>
          <a:xfrm>
            <a:off x="990600" y="2514600"/>
            <a:ext cx="4038600" cy="3581400"/>
          </a:xfrm>
          <a:prstGeom prst="rect">
            <a:avLst/>
          </a:prstGeom>
          <a:noFill/>
          <a:ln w="9525">
            <a:noFill/>
          </a:ln>
        </p:spPr>
      </p:pic>
      <p:pic>
        <p:nvPicPr>
          <p:cNvPr id="124933" name="Picture 4" descr="gg45.jpg"/>
          <p:cNvPicPr>
            <a:picLocks noChangeAspect="1"/>
          </p:cNvPicPr>
          <p:nvPr/>
        </p:nvPicPr>
        <p:blipFill>
          <a:blip r:embed="rId2"/>
          <a:stretch>
            <a:fillRect/>
          </a:stretch>
        </p:blipFill>
        <p:spPr>
          <a:xfrm>
            <a:off x="5105400" y="2133600"/>
            <a:ext cx="3429000" cy="4191000"/>
          </a:xfrm>
          <a:prstGeom prst="rect">
            <a:avLst/>
          </a:prstGeom>
          <a:noFill/>
          <a:ln w="9525">
            <a:noFill/>
          </a:ln>
        </p:spPr>
      </p:pic>
      <p:sp>
        <p:nvSpPr>
          <p:cNvPr id="124934" name="TextBox 5"/>
          <p:cNvSpPr txBox="1"/>
          <p:nvPr/>
        </p:nvSpPr>
        <p:spPr>
          <a:xfrm>
            <a:off x="1752600" y="3352800"/>
            <a:ext cx="1527175" cy="369888"/>
          </a:xfrm>
          <a:prstGeom prst="rect">
            <a:avLst/>
          </a:prstGeom>
          <a:noFill/>
          <a:ln w="9525">
            <a:noFill/>
          </a:ln>
        </p:spPr>
        <p:txBody>
          <a:bodyPr wrap="none">
            <a:spAutoFit/>
          </a:bodyPr>
          <a:p>
            <a:r>
              <a:rPr b="1" dirty="0">
                <a:latin typeface="Arial" panose="020B0604020202020204" pitchFamily="34" charset="0"/>
              </a:rPr>
              <a:t>CAT 7 Cable</a:t>
            </a:r>
            <a:endParaRPr b="1" dirty="0">
              <a:latin typeface="Arial" panose="020B0604020202020204" pitchFamily="34" charset="0"/>
            </a:endParaRPr>
          </a:p>
        </p:txBody>
      </p:sp>
      <p:sp>
        <p:nvSpPr>
          <p:cNvPr id="124935" name="TextBox 6"/>
          <p:cNvSpPr txBox="1"/>
          <p:nvPr/>
        </p:nvSpPr>
        <p:spPr>
          <a:xfrm>
            <a:off x="5486400" y="6019800"/>
            <a:ext cx="2082800" cy="369888"/>
          </a:xfrm>
          <a:prstGeom prst="rect">
            <a:avLst/>
          </a:prstGeom>
          <a:noFill/>
          <a:ln w="9525">
            <a:noFill/>
          </a:ln>
        </p:spPr>
        <p:txBody>
          <a:bodyPr wrap="none">
            <a:spAutoFit/>
          </a:bodyPr>
          <a:p>
            <a:r>
              <a:rPr b="1" dirty="0">
                <a:latin typeface="Arial" panose="020B0604020202020204" pitchFamily="34" charset="0"/>
              </a:rPr>
              <a:t>GG 45 Connector</a:t>
            </a:r>
            <a:endParaRPr b="1" dirty="0">
              <a:latin typeface="Arial" panose="020B0604020202020204" pitchFamily="3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5143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25955" name="Content Placeholder 2"/>
          <p:cNvSpPr>
            <a:spLocks noGrp="1"/>
          </p:cNvSpPr>
          <p:nvPr>
            <p:ph sz="quarter" idx="1"/>
          </p:nvPr>
        </p:nvSpPr>
        <p:spPr>
          <a:xfrm>
            <a:off x="457200" y="1219200"/>
            <a:ext cx="5410200" cy="5334000"/>
          </a:xfrm>
        </p:spPr>
        <p:txBody>
          <a:bodyPr vert="horz" wrap="square" lIns="91440" tIns="45720" rIns="91440" bIns="45720" anchor="t" anchorCtr="0"/>
          <a:p>
            <a:pPr eaLnBrk="1" hangingPunct="1"/>
            <a:r>
              <a:rPr b="1" dirty="0"/>
              <a:t>Twisted Pair – Connections</a:t>
            </a:r>
            <a:endParaRPr b="1" dirty="0"/>
          </a:p>
          <a:p>
            <a:pPr eaLnBrk="1" hangingPunct="1"/>
            <a:r>
              <a:rPr dirty="0"/>
              <a:t>UTP/STP cable contains 4 Pairs i.e. 8 cores.</a:t>
            </a:r>
            <a:endParaRPr dirty="0"/>
          </a:p>
          <a:p>
            <a:pPr eaLnBrk="1" hangingPunct="1"/>
            <a:r>
              <a:rPr dirty="0"/>
              <a:t>The 4 pairs are identified by using 4 colors.</a:t>
            </a:r>
            <a:endParaRPr dirty="0"/>
          </a:p>
          <a:p>
            <a:pPr eaLnBrk="1" hangingPunct="1"/>
            <a:r>
              <a:rPr dirty="0"/>
              <a:t>Each pair contains a color wire and a white wire with dots of the same color.</a:t>
            </a:r>
            <a:endParaRPr dirty="0"/>
          </a:p>
          <a:p>
            <a:pPr eaLnBrk="1" hangingPunct="1"/>
            <a:r>
              <a:rPr dirty="0"/>
              <a:t>These cables are terminated using RJ-45 connector.</a:t>
            </a:r>
            <a:endParaRPr dirty="0"/>
          </a:p>
          <a:p>
            <a:pPr eaLnBrk="1" hangingPunct="1"/>
            <a:r>
              <a:rPr dirty="0"/>
              <a:t>A crimping tool is used to terminate UTP/STP cables.</a:t>
            </a:r>
            <a:endParaRPr dirty="0"/>
          </a:p>
          <a:p>
            <a:pPr eaLnBrk="1" hangingPunct="1">
              <a:buFont typeface="Wingdings 2" pitchFamily="18" charset="2"/>
              <a:buNone/>
            </a:pPr>
            <a:r>
              <a:rPr b="1" dirty="0"/>
              <a:t> </a:t>
            </a:r>
            <a:endParaRPr b="1" dirty="0"/>
          </a:p>
          <a:p>
            <a:pPr eaLnBrk="1" hangingPunct="1"/>
            <a:endParaRPr b="1" dirty="0"/>
          </a:p>
          <a:p>
            <a:pPr eaLnBrk="1" hangingPunct="1"/>
            <a:endParaRPr sz="2100" dirty="0"/>
          </a:p>
          <a:p>
            <a:pPr eaLnBrk="1" hangingPunct="1"/>
            <a:endParaRPr b="1" dirty="0"/>
          </a:p>
          <a:p>
            <a:pPr eaLnBrk="1" hangingPunct="1"/>
            <a:endParaRPr dirty="0"/>
          </a:p>
        </p:txBody>
      </p:sp>
      <p:pic>
        <p:nvPicPr>
          <p:cNvPr id="125956" name="Picture 9" descr="utp cable.jpg"/>
          <p:cNvPicPr>
            <a:picLocks noChangeAspect="1"/>
          </p:cNvPicPr>
          <p:nvPr/>
        </p:nvPicPr>
        <p:blipFill>
          <a:blip r:embed="rId1"/>
          <a:stretch>
            <a:fillRect/>
          </a:stretch>
        </p:blipFill>
        <p:spPr>
          <a:xfrm>
            <a:off x="5943600" y="1447800"/>
            <a:ext cx="2895600" cy="2590800"/>
          </a:xfrm>
          <a:prstGeom prst="rect">
            <a:avLst/>
          </a:prstGeom>
          <a:noFill/>
          <a:ln w="9525">
            <a:noFill/>
          </a:ln>
        </p:spPr>
      </p:pic>
      <p:pic>
        <p:nvPicPr>
          <p:cNvPr id="125957" name="Picture 10" descr="crimpping tool.jpg"/>
          <p:cNvPicPr>
            <a:picLocks noChangeAspect="1"/>
          </p:cNvPicPr>
          <p:nvPr/>
        </p:nvPicPr>
        <p:blipFill>
          <a:blip r:embed="rId2"/>
          <a:stretch>
            <a:fillRect/>
          </a:stretch>
        </p:blipFill>
        <p:spPr>
          <a:xfrm>
            <a:off x="5943600" y="4114800"/>
            <a:ext cx="2895600" cy="2438400"/>
          </a:xfrm>
          <a:prstGeom prst="rect">
            <a:avLst/>
          </a:prstGeom>
          <a:noFill/>
          <a:ln w="9525">
            <a:noFill/>
          </a:ln>
        </p:spPr>
      </p:pic>
      <p:sp>
        <p:nvSpPr>
          <p:cNvPr id="125958" name="TextBox 11"/>
          <p:cNvSpPr txBox="1"/>
          <p:nvPr/>
        </p:nvSpPr>
        <p:spPr>
          <a:xfrm>
            <a:off x="6019800" y="4267200"/>
            <a:ext cx="1196975" cy="646113"/>
          </a:xfrm>
          <a:prstGeom prst="rect">
            <a:avLst/>
          </a:prstGeom>
          <a:noFill/>
          <a:ln w="9525">
            <a:noFill/>
          </a:ln>
        </p:spPr>
        <p:txBody>
          <a:bodyPr wrap="none">
            <a:spAutoFit/>
          </a:bodyPr>
          <a:p>
            <a:r>
              <a:rPr b="1" dirty="0">
                <a:latin typeface="Arial" panose="020B0604020202020204" pitchFamily="34" charset="0"/>
              </a:rPr>
              <a:t>Crimping</a:t>
            </a:r>
            <a:endParaRPr b="1" dirty="0">
              <a:latin typeface="Arial" panose="020B0604020202020204" pitchFamily="34" charset="0"/>
            </a:endParaRPr>
          </a:p>
          <a:p>
            <a:r>
              <a:rPr b="1" dirty="0">
                <a:latin typeface="Arial" panose="020B0604020202020204" pitchFamily="34" charset="0"/>
              </a:rPr>
              <a:t>Tool</a:t>
            </a:r>
            <a:endParaRPr b="1" dirty="0">
              <a:latin typeface="Arial" panose="020B0604020202020204"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5143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26979" name="Content Placeholder 2"/>
          <p:cNvSpPr>
            <a:spLocks noGrp="1"/>
          </p:cNvSpPr>
          <p:nvPr>
            <p:ph sz="quarter" idx="1"/>
          </p:nvPr>
        </p:nvSpPr>
        <p:spPr>
          <a:xfrm>
            <a:off x="457200" y="1219200"/>
            <a:ext cx="5410200" cy="5334000"/>
          </a:xfrm>
        </p:spPr>
        <p:txBody>
          <a:bodyPr vert="horz" wrap="square" lIns="91440" tIns="45720" rIns="91440" bIns="45720" anchor="t" anchorCtr="0"/>
          <a:p>
            <a:pPr eaLnBrk="1" hangingPunct="1"/>
            <a:r>
              <a:rPr b="1" dirty="0"/>
              <a:t>Twisted Pair – Connections</a:t>
            </a:r>
            <a:endParaRPr b="1" dirty="0"/>
          </a:p>
          <a:p>
            <a:pPr eaLnBrk="1" hangingPunct="1"/>
            <a:r>
              <a:rPr b="1" dirty="0"/>
              <a:t>Straight Cable</a:t>
            </a:r>
            <a:endParaRPr b="1" dirty="0"/>
          </a:p>
          <a:p>
            <a:pPr eaLnBrk="1" hangingPunct="1"/>
            <a:r>
              <a:rPr dirty="0"/>
              <a:t>Straight-through cable is used to connect computers and other end-user devices (e.g., printers, NAS) to networking devices such as hubs and switches.</a:t>
            </a:r>
            <a:endParaRPr dirty="0"/>
          </a:p>
          <a:p>
            <a:pPr eaLnBrk="1" hangingPunct="1"/>
            <a:r>
              <a:rPr dirty="0"/>
              <a:t> It can also be used to directly connect like devices (e.g., two hubs or two switches) if the cable is plugged into an uplink port on one (but not both) of the devices. </a:t>
            </a:r>
            <a:endParaRPr b="1" dirty="0"/>
          </a:p>
          <a:p>
            <a:pPr eaLnBrk="1" hangingPunct="1">
              <a:buFont typeface="Wingdings 2" pitchFamily="18" charset="2"/>
              <a:buNone/>
            </a:pPr>
            <a:r>
              <a:rPr b="1" dirty="0"/>
              <a:t> </a:t>
            </a:r>
            <a:endParaRPr b="1" dirty="0"/>
          </a:p>
          <a:p>
            <a:pPr eaLnBrk="1" hangingPunct="1"/>
            <a:endParaRPr b="1" dirty="0"/>
          </a:p>
          <a:p>
            <a:pPr eaLnBrk="1" hangingPunct="1"/>
            <a:endParaRPr sz="2100" dirty="0"/>
          </a:p>
          <a:p>
            <a:pPr eaLnBrk="1" hangingPunct="1"/>
            <a:endParaRPr b="1" dirty="0"/>
          </a:p>
          <a:p>
            <a:pPr eaLnBrk="1" hangingPunct="1"/>
            <a:endParaRPr dirty="0"/>
          </a:p>
        </p:txBody>
      </p:sp>
      <p:pic>
        <p:nvPicPr>
          <p:cNvPr id="126980" name="Picture 6" descr="straight cable.jpg"/>
          <p:cNvPicPr>
            <a:picLocks noChangeAspect="1"/>
          </p:cNvPicPr>
          <p:nvPr/>
        </p:nvPicPr>
        <p:blipFill>
          <a:blip r:embed="rId1"/>
          <a:stretch>
            <a:fillRect/>
          </a:stretch>
        </p:blipFill>
        <p:spPr>
          <a:xfrm>
            <a:off x="5791200" y="1524000"/>
            <a:ext cx="3124200" cy="4953000"/>
          </a:xfrm>
          <a:prstGeom prst="rect">
            <a:avLst/>
          </a:prstGeom>
          <a:noFill/>
          <a:ln w="9525">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5143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28003" name="Content Placeholder 2"/>
          <p:cNvSpPr>
            <a:spLocks noGrp="1"/>
          </p:cNvSpPr>
          <p:nvPr>
            <p:ph sz="quarter" idx="1"/>
          </p:nvPr>
        </p:nvSpPr>
        <p:spPr>
          <a:xfrm>
            <a:off x="457200" y="1219200"/>
            <a:ext cx="5410200" cy="5334000"/>
          </a:xfrm>
        </p:spPr>
        <p:txBody>
          <a:bodyPr vert="horz" wrap="square" lIns="91440" tIns="45720" rIns="91440" bIns="45720" anchor="t" anchorCtr="0"/>
          <a:p>
            <a:pPr eaLnBrk="1" hangingPunct="1"/>
            <a:r>
              <a:rPr b="1" dirty="0"/>
              <a:t>Twisted Pair – Connections</a:t>
            </a:r>
            <a:endParaRPr b="1" dirty="0"/>
          </a:p>
          <a:p>
            <a:pPr eaLnBrk="1" hangingPunct="1"/>
            <a:r>
              <a:rPr b="1" dirty="0"/>
              <a:t>Crossover Cable</a:t>
            </a:r>
            <a:endParaRPr b="1" dirty="0"/>
          </a:p>
          <a:p>
            <a:pPr eaLnBrk="1" hangingPunct="1"/>
            <a:r>
              <a:rPr dirty="0"/>
              <a:t>Crossover cable is similar to the straight cable except in the cross cable  the wires on the cable are </a:t>
            </a:r>
            <a:r>
              <a:rPr i="1" dirty="0"/>
              <a:t>crossed over</a:t>
            </a:r>
            <a:r>
              <a:rPr dirty="0"/>
              <a:t> so that the receive signal pins on the connector on one end are connected to the transmit signal pins on the connector on the other end. </a:t>
            </a:r>
            <a:endParaRPr dirty="0"/>
          </a:p>
          <a:p>
            <a:pPr eaLnBrk="1" hangingPunct="1"/>
            <a:r>
              <a:rPr dirty="0"/>
              <a:t>Crossover cable is used to connect two like devices without the use of an uplink port. </a:t>
            </a:r>
            <a:endParaRPr dirty="0"/>
          </a:p>
          <a:p>
            <a:pPr eaLnBrk="1" hangingPunct="1"/>
            <a:endParaRPr b="1" dirty="0"/>
          </a:p>
          <a:p>
            <a:pPr eaLnBrk="1" hangingPunct="1">
              <a:buFont typeface="Wingdings 2" pitchFamily="18" charset="2"/>
              <a:buNone/>
            </a:pPr>
            <a:r>
              <a:rPr b="1" dirty="0"/>
              <a:t> </a:t>
            </a:r>
            <a:endParaRPr b="1" dirty="0"/>
          </a:p>
          <a:p>
            <a:pPr eaLnBrk="1" hangingPunct="1"/>
            <a:endParaRPr b="1" dirty="0"/>
          </a:p>
          <a:p>
            <a:pPr eaLnBrk="1" hangingPunct="1"/>
            <a:endParaRPr sz="2100" dirty="0"/>
          </a:p>
          <a:p>
            <a:pPr eaLnBrk="1" hangingPunct="1"/>
            <a:endParaRPr b="1" dirty="0"/>
          </a:p>
          <a:p>
            <a:pPr eaLnBrk="1" hangingPunct="1"/>
            <a:endParaRPr dirty="0"/>
          </a:p>
        </p:txBody>
      </p:sp>
      <p:pic>
        <p:nvPicPr>
          <p:cNvPr id="128004" name="Picture 3" descr="cross cable-2.jpg"/>
          <p:cNvPicPr>
            <a:picLocks noChangeAspect="1"/>
          </p:cNvPicPr>
          <p:nvPr/>
        </p:nvPicPr>
        <p:blipFill>
          <a:blip r:embed="rId1"/>
          <a:stretch>
            <a:fillRect/>
          </a:stretch>
        </p:blipFill>
        <p:spPr>
          <a:xfrm>
            <a:off x="5638800" y="1752600"/>
            <a:ext cx="3276600" cy="2286000"/>
          </a:xfrm>
          <a:prstGeom prst="rect">
            <a:avLst/>
          </a:prstGeom>
          <a:noFill/>
          <a:ln w="9525">
            <a:noFill/>
          </a:ln>
        </p:spPr>
      </p:pic>
      <p:pic>
        <p:nvPicPr>
          <p:cNvPr id="128005" name="Picture 4" descr="cross cable-1.jpg"/>
          <p:cNvPicPr>
            <a:picLocks noChangeAspect="1"/>
          </p:cNvPicPr>
          <p:nvPr/>
        </p:nvPicPr>
        <p:blipFill>
          <a:blip r:embed="rId2"/>
          <a:stretch>
            <a:fillRect/>
          </a:stretch>
        </p:blipFill>
        <p:spPr>
          <a:xfrm>
            <a:off x="5715000" y="4191000"/>
            <a:ext cx="3124200" cy="2438400"/>
          </a:xfrm>
          <a:prstGeom prst="rect">
            <a:avLst/>
          </a:prstGeom>
          <a:noFill/>
          <a:ln w="9525">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5143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29027" name="Content Placeholder 2"/>
          <p:cNvSpPr>
            <a:spLocks noGrp="1"/>
          </p:cNvSpPr>
          <p:nvPr>
            <p:ph sz="quarter" idx="1"/>
          </p:nvPr>
        </p:nvSpPr>
        <p:spPr>
          <a:xfrm>
            <a:off x="457200" y="1219200"/>
            <a:ext cx="8305800" cy="5334000"/>
          </a:xfrm>
        </p:spPr>
        <p:txBody>
          <a:bodyPr vert="horz" wrap="square" lIns="91440" tIns="45720" rIns="91440" bIns="45720" anchor="t" anchorCtr="0"/>
          <a:p>
            <a:pPr eaLnBrk="1" hangingPunct="1"/>
            <a:r>
              <a:rPr b="1" dirty="0"/>
              <a:t>Twisted Pair Cable – Other Components</a:t>
            </a:r>
            <a:endParaRPr b="1" dirty="0"/>
          </a:p>
          <a:p>
            <a:pPr eaLnBrk="1" hangingPunct="1"/>
            <a:endParaRPr dirty="0"/>
          </a:p>
          <a:p>
            <a:pPr eaLnBrk="1" hangingPunct="1"/>
            <a:endParaRPr b="1" dirty="0"/>
          </a:p>
          <a:p>
            <a:pPr eaLnBrk="1" hangingPunct="1"/>
            <a:endParaRPr b="1" dirty="0"/>
          </a:p>
          <a:p>
            <a:pPr eaLnBrk="1" hangingPunct="1">
              <a:buFont typeface="Wingdings 2" pitchFamily="18" charset="2"/>
              <a:buNone/>
            </a:pPr>
            <a:r>
              <a:rPr b="1" dirty="0"/>
              <a:t> </a:t>
            </a:r>
            <a:endParaRPr b="1" dirty="0"/>
          </a:p>
          <a:p>
            <a:pPr eaLnBrk="1" hangingPunct="1"/>
            <a:endParaRPr b="1" dirty="0"/>
          </a:p>
          <a:p>
            <a:pPr eaLnBrk="1" hangingPunct="1"/>
            <a:endParaRPr sz="2100" dirty="0"/>
          </a:p>
          <a:p>
            <a:pPr eaLnBrk="1" hangingPunct="1"/>
            <a:endParaRPr b="1" dirty="0"/>
          </a:p>
          <a:p>
            <a:pPr eaLnBrk="1" hangingPunct="1"/>
            <a:endParaRPr dirty="0"/>
          </a:p>
        </p:txBody>
      </p:sp>
      <p:pic>
        <p:nvPicPr>
          <p:cNvPr id="129028" name="Picture 10" descr="face plate.jpg"/>
          <p:cNvPicPr>
            <a:picLocks noChangeAspect="1"/>
          </p:cNvPicPr>
          <p:nvPr/>
        </p:nvPicPr>
        <p:blipFill>
          <a:blip r:embed="rId1"/>
          <a:stretch>
            <a:fillRect/>
          </a:stretch>
        </p:blipFill>
        <p:spPr>
          <a:xfrm>
            <a:off x="533400" y="4343400"/>
            <a:ext cx="3657600" cy="2276475"/>
          </a:xfrm>
          <a:prstGeom prst="rect">
            <a:avLst/>
          </a:prstGeom>
          <a:noFill/>
          <a:ln w="9525">
            <a:noFill/>
          </a:ln>
        </p:spPr>
      </p:pic>
      <p:pic>
        <p:nvPicPr>
          <p:cNvPr id="129029" name="Picture 12" descr="io module.jpg"/>
          <p:cNvPicPr>
            <a:picLocks noChangeAspect="1"/>
          </p:cNvPicPr>
          <p:nvPr/>
        </p:nvPicPr>
        <p:blipFill>
          <a:blip r:embed="rId2"/>
          <a:stretch>
            <a:fillRect/>
          </a:stretch>
        </p:blipFill>
        <p:spPr>
          <a:xfrm>
            <a:off x="381000" y="1828800"/>
            <a:ext cx="3733800" cy="2276475"/>
          </a:xfrm>
          <a:prstGeom prst="rect">
            <a:avLst/>
          </a:prstGeom>
          <a:noFill/>
          <a:ln w="9525">
            <a:noFill/>
          </a:ln>
        </p:spPr>
      </p:pic>
      <p:pic>
        <p:nvPicPr>
          <p:cNvPr id="129030" name="Picture 13" descr="patch-panel.jpg"/>
          <p:cNvPicPr>
            <a:picLocks noChangeAspect="1"/>
          </p:cNvPicPr>
          <p:nvPr/>
        </p:nvPicPr>
        <p:blipFill>
          <a:blip r:embed="rId3"/>
          <a:stretch>
            <a:fillRect/>
          </a:stretch>
        </p:blipFill>
        <p:spPr>
          <a:xfrm>
            <a:off x="4876800" y="1828800"/>
            <a:ext cx="3781425" cy="2057400"/>
          </a:xfrm>
          <a:prstGeom prst="rect">
            <a:avLst/>
          </a:prstGeom>
          <a:noFill/>
          <a:ln w="9525">
            <a:noFill/>
          </a:ln>
        </p:spPr>
      </p:pic>
      <p:pic>
        <p:nvPicPr>
          <p:cNvPr id="129031" name="Picture 14" descr="net rack.jpg"/>
          <p:cNvPicPr>
            <a:picLocks noChangeAspect="1"/>
          </p:cNvPicPr>
          <p:nvPr/>
        </p:nvPicPr>
        <p:blipFill>
          <a:blip r:embed="rId4"/>
          <a:stretch>
            <a:fillRect/>
          </a:stretch>
        </p:blipFill>
        <p:spPr>
          <a:xfrm>
            <a:off x="4876800" y="3962400"/>
            <a:ext cx="3733800" cy="2476500"/>
          </a:xfrm>
          <a:prstGeom prst="rect">
            <a:avLst/>
          </a:prstGeom>
          <a:noFill/>
          <a:ln w="9525">
            <a:noFill/>
          </a:ln>
        </p:spPr>
      </p:pic>
      <p:sp>
        <p:nvSpPr>
          <p:cNvPr id="129032" name="TextBox 15"/>
          <p:cNvSpPr txBox="1"/>
          <p:nvPr/>
        </p:nvSpPr>
        <p:spPr>
          <a:xfrm>
            <a:off x="457200" y="3581400"/>
            <a:ext cx="2185988" cy="369888"/>
          </a:xfrm>
          <a:prstGeom prst="rect">
            <a:avLst/>
          </a:prstGeom>
          <a:noFill/>
          <a:ln w="9525">
            <a:noFill/>
          </a:ln>
        </p:spPr>
        <p:txBody>
          <a:bodyPr wrap="none">
            <a:spAutoFit/>
          </a:bodyPr>
          <a:p>
            <a:r>
              <a:rPr b="1" dirty="0">
                <a:latin typeface="Arial" panose="020B0604020202020204" pitchFamily="34" charset="0"/>
              </a:rPr>
              <a:t>Information Outlet</a:t>
            </a:r>
            <a:endParaRPr b="1" dirty="0">
              <a:latin typeface="Arial" panose="020B0604020202020204" pitchFamily="34" charset="0"/>
            </a:endParaRPr>
          </a:p>
        </p:txBody>
      </p:sp>
      <p:sp>
        <p:nvSpPr>
          <p:cNvPr id="129033" name="TextBox 16"/>
          <p:cNvSpPr txBox="1"/>
          <p:nvPr/>
        </p:nvSpPr>
        <p:spPr>
          <a:xfrm>
            <a:off x="914400" y="6477000"/>
            <a:ext cx="1325563" cy="369888"/>
          </a:xfrm>
          <a:prstGeom prst="rect">
            <a:avLst/>
          </a:prstGeom>
          <a:noFill/>
          <a:ln w="9525">
            <a:noFill/>
          </a:ln>
        </p:spPr>
        <p:txBody>
          <a:bodyPr wrap="none">
            <a:spAutoFit/>
          </a:bodyPr>
          <a:p>
            <a:r>
              <a:rPr b="1" dirty="0">
                <a:latin typeface="Arial" panose="020B0604020202020204" pitchFamily="34" charset="0"/>
              </a:rPr>
              <a:t>Face Plate</a:t>
            </a:r>
            <a:endParaRPr b="1" dirty="0">
              <a:latin typeface="Arial" panose="020B0604020202020204" pitchFamily="34" charset="0"/>
            </a:endParaRPr>
          </a:p>
        </p:txBody>
      </p:sp>
      <p:sp>
        <p:nvSpPr>
          <p:cNvPr id="129034" name="TextBox 17"/>
          <p:cNvSpPr txBox="1"/>
          <p:nvPr/>
        </p:nvSpPr>
        <p:spPr>
          <a:xfrm>
            <a:off x="5334000" y="6488113"/>
            <a:ext cx="1711325" cy="369887"/>
          </a:xfrm>
          <a:prstGeom prst="rect">
            <a:avLst/>
          </a:prstGeom>
          <a:noFill/>
          <a:ln w="9525">
            <a:noFill/>
          </a:ln>
        </p:spPr>
        <p:txBody>
          <a:bodyPr wrap="none">
            <a:spAutoFit/>
          </a:bodyPr>
          <a:p>
            <a:r>
              <a:rPr b="1" dirty="0">
                <a:latin typeface="Arial" panose="020B0604020202020204" pitchFamily="34" charset="0"/>
              </a:rPr>
              <a:t>Network Rack</a:t>
            </a:r>
            <a:endParaRPr b="1" dirty="0">
              <a:latin typeface="Arial" panose="020B0604020202020204" pitchFamily="34" charset="0"/>
            </a:endParaRPr>
          </a:p>
        </p:txBody>
      </p:sp>
      <p:sp>
        <p:nvSpPr>
          <p:cNvPr id="129035" name="TextBox 18"/>
          <p:cNvSpPr txBox="1"/>
          <p:nvPr/>
        </p:nvSpPr>
        <p:spPr>
          <a:xfrm>
            <a:off x="6781800" y="3429000"/>
            <a:ext cx="1492250" cy="369888"/>
          </a:xfrm>
          <a:prstGeom prst="rect">
            <a:avLst/>
          </a:prstGeom>
          <a:noFill/>
          <a:ln w="9525">
            <a:noFill/>
          </a:ln>
        </p:spPr>
        <p:txBody>
          <a:bodyPr wrap="none">
            <a:spAutoFit/>
          </a:bodyPr>
          <a:p>
            <a:r>
              <a:rPr b="1" dirty="0">
                <a:latin typeface="Arial" panose="020B0604020202020204" pitchFamily="34" charset="0"/>
              </a:rPr>
              <a:t>Patch Panel</a:t>
            </a:r>
            <a:endParaRPr b="1" dirty="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p:txBody>
          <a:bodyPr vert="horz" wrap="square" lIns="91440" tIns="45720" rIns="91440" bIns="45720" anchor="b" anchorCtr="0"/>
          <a:p>
            <a:pPr eaLnBrk="1" hangingPunct="1"/>
            <a:r>
              <a:rPr dirty="0"/>
              <a:t>Introduction to Digital Evidence</a:t>
            </a:r>
            <a:endParaRPr dirty="0"/>
          </a:p>
        </p:txBody>
      </p:sp>
      <p:sp>
        <p:nvSpPr>
          <p:cNvPr id="22531"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dirty="0"/>
              <a:t>Sec. 2(1) (t) Defining Electronic Record</a:t>
            </a:r>
            <a:endParaRPr dirty="0"/>
          </a:p>
          <a:p>
            <a:pPr>
              <a:buClr>
                <a:schemeClr val="accent1"/>
              </a:buClr>
              <a:buSzPct val="76000"/>
              <a:buFont typeface="Wingdings 3" pitchFamily="18" charset="2"/>
            </a:pPr>
            <a:endParaRPr dirty="0"/>
          </a:p>
          <a:p>
            <a:pPr>
              <a:buClr>
                <a:schemeClr val="accent1"/>
              </a:buClr>
              <a:buSzPct val="76000"/>
              <a:buFont typeface="Wingdings 3" pitchFamily="18" charset="2"/>
            </a:pPr>
            <a:r>
              <a:rPr dirty="0"/>
              <a:t>"Electronic record" means data, record or data generated, image or sound stored, received or sent in an electronic form or micro film or computer generated micro fiche.</a:t>
            </a:r>
            <a:endParaRPr dirty="0"/>
          </a:p>
          <a:p>
            <a:pPr>
              <a:buClr>
                <a:schemeClr val="accent1"/>
              </a:buClr>
              <a:buSzPct val="76000"/>
              <a:buFont typeface="Wingdings 3" pitchFamily="18" charset="2"/>
            </a:pPr>
            <a:r>
              <a:rPr dirty="0"/>
              <a:t>The section has made electronic record legally admissible in the court of law.</a:t>
            </a:r>
            <a:endParaRPr dirty="0"/>
          </a:p>
          <a:p>
            <a:pPr>
              <a:buClr>
                <a:schemeClr val="accent1"/>
              </a:buClr>
              <a:buSzPct val="76000"/>
              <a:buFont typeface="Wingdings 3" pitchFamily="18" charset="2"/>
            </a:pPr>
            <a:r>
              <a:rPr dirty="0"/>
              <a:t>Sec. 3 (a) – Scope of definition of evidence expanded to include electronic records.</a:t>
            </a:r>
            <a:endParaRPr dirty="0"/>
          </a:p>
          <a:p>
            <a:pPr>
              <a:buClr>
                <a:schemeClr val="accent1"/>
              </a:buClr>
              <a:buSzPct val="76000"/>
              <a:buFont typeface="Wingdings 3" pitchFamily="18" charset="2"/>
            </a:pPr>
            <a:r>
              <a:rPr dirty="0"/>
              <a:t>Sec. 65B – Admissibility of electronic records</a:t>
            </a: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5143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30051" name="Content Placeholder 2"/>
          <p:cNvSpPr>
            <a:spLocks noGrp="1"/>
          </p:cNvSpPr>
          <p:nvPr>
            <p:ph sz="quarter" idx="1"/>
          </p:nvPr>
        </p:nvSpPr>
        <p:spPr>
          <a:xfrm>
            <a:off x="457200" y="1219200"/>
            <a:ext cx="5410200" cy="5334000"/>
          </a:xfrm>
        </p:spPr>
        <p:txBody>
          <a:bodyPr vert="horz" wrap="square" lIns="91440" tIns="45720" rIns="91440" bIns="45720" anchor="t" anchorCtr="0"/>
          <a:p>
            <a:pPr eaLnBrk="1" hangingPunct="1"/>
            <a:r>
              <a:rPr b="1" dirty="0"/>
              <a:t>Fiber Optic Cable</a:t>
            </a:r>
            <a:endParaRPr b="1" dirty="0"/>
          </a:p>
          <a:p>
            <a:pPr eaLnBrk="1" hangingPunct="1"/>
            <a:r>
              <a:rPr dirty="0"/>
              <a:t>An optic fiber cable consists of an </a:t>
            </a:r>
            <a:r>
              <a:rPr b="1" dirty="0"/>
              <a:t>extremely thin cylinder of glass or plastic</a:t>
            </a:r>
            <a:r>
              <a:rPr dirty="0"/>
              <a:t> called the core</a:t>
            </a:r>
            <a:endParaRPr dirty="0"/>
          </a:p>
          <a:p>
            <a:pPr eaLnBrk="1" hangingPunct="1"/>
            <a:r>
              <a:rPr dirty="0"/>
              <a:t>The core is  surrounded by a concentric layer of glass called a </a:t>
            </a:r>
            <a:r>
              <a:rPr b="1" dirty="0"/>
              <a:t>cladding. </a:t>
            </a:r>
            <a:endParaRPr b="1" dirty="0"/>
          </a:p>
          <a:p>
            <a:pPr eaLnBrk="1" hangingPunct="1"/>
            <a:r>
              <a:rPr dirty="0"/>
              <a:t>Optical fiber carries digital signals in the form of </a:t>
            </a:r>
            <a:r>
              <a:rPr b="1" dirty="0"/>
              <a:t>Light</a:t>
            </a:r>
            <a:r>
              <a:rPr dirty="0"/>
              <a:t>. </a:t>
            </a:r>
            <a:endParaRPr dirty="0"/>
          </a:p>
          <a:p>
            <a:pPr eaLnBrk="1" hangingPunct="1"/>
            <a:r>
              <a:rPr dirty="0"/>
              <a:t>It does not use electricity, except to power the transmitting and receiving devices.</a:t>
            </a:r>
            <a:endParaRPr b="1" dirty="0"/>
          </a:p>
          <a:p>
            <a:pPr eaLnBrk="1" hangingPunct="1"/>
            <a:endParaRPr b="1" dirty="0"/>
          </a:p>
          <a:p>
            <a:pPr eaLnBrk="1" hangingPunct="1">
              <a:buFont typeface="Wingdings 2" pitchFamily="18" charset="2"/>
              <a:buNone/>
            </a:pPr>
            <a:r>
              <a:rPr b="1" dirty="0"/>
              <a:t> </a:t>
            </a:r>
            <a:endParaRPr b="1" dirty="0"/>
          </a:p>
          <a:p>
            <a:pPr eaLnBrk="1" hangingPunct="1"/>
            <a:endParaRPr b="1" dirty="0"/>
          </a:p>
          <a:p>
            <a:pPr eaLnBrk="1" hangingPunct="1"/>
            <a:endParaRPr sz="2100" dirty="0"/>
          </a:p>
          <a:p>
            <a:pPr eaLnBrk="1" hangingPunct="1"/>
            <a:endParaRPr b="1" dirty="0"/>
          </a:p>
          <a:p>
            <a:pPr eaLnBrk="1" hangingPunct="1"/>
            <a:endParaRPr dirty="0"/>
          </a:p>
        </p:txBody>
      </p:sp>
      <p:pic>
        <p:nvPicPr>
          <p:cNvPr id="130052" name="Picture 5" descr="fo cable.jpg"/>
          <p:cNvPicPr>
            <a:picLocks noChangeAspect="1"/>
          </p:cNvPicPr>
          <p:nvPr/>
        </p:nvPicPr>
        <p:blipFill>
          <a:blip r:embed="rId1"/>
          <a:stretch>
            <a:fillRect/>
          </a:stretch>
        </p:blipFill>
        <p:spPr>
          <a:xfrm>
            <a:off x="6172200" y="1752600"/>
            <a:ext cx="2590800" cy="2286000"/>
          </a:xfrm>
          <a:prstGeom prst="rect">
            <a:avLst/>
          </a:prstGeom>
          <a:noFill/>
          <a:ln w="9525">
            <a:noFill/>
          </a:ln>
        </p:spPr>
      </p:pic>
      <p:pic>
        <p:nvPicPr>
          <p:cNvPr id="130053" name="Picture 6" descr="fo cable 2.jpg"/>
          <p:cNvPicPr>
            <a:picLocks noChangeAspect="1"/>
          </p:cNvPicPr>
          <p:nvPr/>
        </p:nvPicPr>
        <p:blipFill>
          <a:blip r:embed="rId2"/>
          <a:stretch>
            <a:fillRect/>
          </a:stretch>
        </p:blipFill>
        <p:spPr>
          <a:xfrm>
            <a:off x="6172200" y="4114800"/>
            <a:ext cx="2590800" cy="1828800"/>
          </a:xfrm>
          <a:prstGeom prst="rect">
            <a:avLst/>
          </a:prstGeom>
          <a:noFill/>
          <a:ln w="9525">
            <a:noFill/>
          </a:ln>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5143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31075" name="Content Placeholder 2"/>
          <p:cNvSpPr>
            <a:spLocks noGrp="1"/>
          </p:cNvSpPr>
          <p:nvPr>
            <p:ph sz="quarter" idx="1"/>
          </p:nvPr>
        </p:nvSpPr>
        <p:spPr>
          <a:xfrm>
            <a:off x="457200" y="1219200"/>
            <a:ext cx="5410200" cy="5334000"/>
          </a:xfrm>
        </p:spPr>
        <p:txBody>
          <a:bodyPr vert="horz" wrap="square" lIns="91440" tIns="45720" rIns="91440" bIns="45720" anchor="t" anchorCtr="0"/>
          <a:p>
            <a:pPr eaLnBrk="1" hangingPunct="1"/>
            <a:r>
              <a:rPr b="1" dirty="0"/>
              <a:t>Fiber Optic Cable – Types</a:t>
            </a:r>
            <a:endParaRPr b="1" dirty="0"/>
          </a:p>
          <a:p>
            <a:pPr eaLnBrk="1" hangingPunct="1"/>
            <a:r>
              <a:rPr b="1" dirty="0"/>
              <a:t>Multi-mode and Single-Mode</a:t>
            </a:r>
            <a:endParaRPr b="1" dirty="0"/>
          </a:p>
          <a:p>
            <a:pPr eaLnBrk="1" hangingPunct="1"/>
            <a:r>
              <a:rPr dirty="0"/>
              <a:t>Multimode fiber optic cable core has a large diameter, that allows multiple modes of light to propagate.</a:t>
            </a:r>
            <a:endParaRPr dirty="0"/>
          </a:p>
          <a:p>
            <a:pPr eaLnBrk="1" hangingPunct="1"/>
            <a:endParaRPr dirty="0"/>
          </a:p>
          <a:p>
            <a:pPr eaLnBrk="1" hangingPunct="1"/>
            <a:r>
              <a:rPr dirty="0"/>
              <a:t>Single mode fiber optic cable core has a small diameter, that allows only one mode of light to propagate. </a:t>
            </a:r>
            <a:endParaRPr dirty="0"/>
          </a:p>
          <a:p>
            <a:pPr eaLnBrk="1" hangingPunct="1"/>
            <a:endParaRPr b="1" dirty="0"/>
          </a:p>
          <a:p>
            <a:pPr eaLnBrk="1" hangingPunct="1"/>
            <a:endParaRPr b="1" dirty="0"/>
          </a:p>
          <a:p>
            <a:pPr eaLnBrk="1" hangingPunct="1">
              <a:buFont typeface="Wingdings 2" pitchFamily="18" charset="2"/>
              <a:buNone/>
            </a:pPr>
            <a:r>
              <a:rPr b="1" dirty="0"/>
              <a:t> </a:t>
            </a:r>
            <a:endParaRPr b="1" dirty="0"/>
          </a:p>
          <a:p>
            <a:pPr eaLnBrk="1" hangingPunct="1"/>
            <a:endParaRPr b="1" dirty="0"/>
          </a:p>
          <a:p>
            <a:pPr eaLnBrk="1" hangingPunct="1"/>
            <a:endParaRPr sz="2100" dirty="0"/>
          </a:p>
          <a:p>
            <a:pPr eaLnBrk="1" hangingPunct="1"/>
            <a:endParaRPr b="1" dirty="0"/>
          </a:p>
          <a:p>
            <a:pPr eaLnBrk="1" hangingPunct="1"/>
            <a:endParaRPr dirty="0"/>
          </a:p>
        </p:txBody>
      </p:sp>
      <p:pic>
        <p:nvPicPr>
          <p:cNvPr id="131076" name="Picture 7" descr="single_multimode 1.jpg"/>
          <p:cNvPicPr>
            <a:picLocks noChangeAspect="1"/>
          </p:cNvPicPr>
          <p:nvPr/>
        </p:nvPicPr>
        <p:blipFill>
          <a:blip r:embed="rId1"/>
          <a:stretch>
            <a:fillRect/>
          </a:stretch>
        </p:blipFill>
        <p:spPr>
          <a:xfrm>
            <a:off x="5638800" y="1828800"/>
            <a:ext cx="3124200" cy="4648200"/>
          </a:xfrm>
          <a:prstGeom prst="rect">
            <a:avLst/>
          </a:prstGeom>
          <a:noFill/>
          <a:ln w="9525">
            <a:noFill/>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5143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32099" name="Content Placeholder 2"/>
          <p:cNvSpPr>
            <a:spLocks noGrp="1"/>
          </p:cNvSpPr>
          <p:nvPr>
            <p:ph sz="quarter" idx="1"/>
          </p:nvPr>
        </p:nvSpPr>
        <p:spPr>
          <a:xfrm>
            <a:off x="457200" y="1219200"/>
            <a:ext cx="5410200" cy="5334000"/>
          </a:xfrm>
        </p:spPr>
        <p:txBody>
          <a:bodyPr vert="horz" wrap="square" lIns="91440" tIns="45720" rIns="91440" bIns="45720" anchor="t" anchorCtr="0"/>
          <a:p>
            <a:pPr eaLnBrk="1" hangingPunct="1"/>
            <a:r>
              <a:rPr b="1" dirty="0"/>
              <a:t>Fiber Optic Cable – Types</a:t>
            </a:r>
            <a:endParaRPr b="1" dirty="0"/>
          </a:p>
          <a:p>
            <a:pPr eaLnBrk="1" hangingPunct="1"/>
            <a:r>
              <a:rPr b="1" dirty="0"/>
              <a:t>Multi-mode and Single-Mode</a:t>
            </a:r>
            <a:endParaRPr b="1" dirty="0"/>
          </a:p>
          <a:p>
            <a:pPr eaLnBrk="1" hangingPunct="1"/>
            <a:r>
              <a:rPr dirty="0"/>
              <a:t>In multi-mode as the light passes through the core creates more number of light reflections, thus increases the ability for more data to pass through at a given time.</a:t>
            </a:r>
            <a:endParaRPr dirty="0"/>
          </a:p>
          <a:p>
            <a:pPr eaLnBrk="1" hangingPunct="1"/>
            <a:r>
              <a:rPr dirty="0"/>
              <a:t>In single mode the number of light reflections created as the light passes through the core decreases.</a:t>
            </a:r>
            <a:endParaRPr dirty="0"/>
          </a:p>
          <a:p>
            <a:pPr eaLnBrk="1" hangingPunct="1"/>
            <a:endParaRPr dirty="0"/>
          </a:p>
          <a:p>
            <a:pPr eaLnBrk="1" hangingPunct="1"/>
            <a:endParaRPr dirty="0"/>
          </a:p>
          <a:p>
            <a:pPr eaLnBrk="1" hangingPunct="1"/>
            <a:endParaRPr b="1" dirty="0"/>
          </a:p>
          <a:p>
            <a:pPr eaLnBrk="1" hangingPunct="1"/>
            <a:endParaRPr b="1" dirty="0"/>
          </a:p>
          <a:p>
            <a:pPr eaLnBrk="1" hangingPunct="1">
              <a:buFont typeface="Wingdings 2" pitchFamily="18" charset="2"/>
              <a:buNone/>
            </a:pPr>
            <a:r>
              <a:rPr b="1" dirty="0"/>
              <a:t> </a:t>
            </a:r>
            <a:endParaRPr b="1" dirty="0"/>
          </a:p>
          <a:p>
            <a:pPr eaLnBrk="1" hangingPunct="1"/>
            <a:endParaRPr b="1" dirty="0"/>
          </a:p>
          <a:p>
            <a:pPr eaLnBrk="1" hangingPunct="1"/>
            <a:endParaRPr sz="2100" dirty="0"/>
          </a:p>
          <a:p>
            <a:pPr eaLnBrk="1" hangingPunct="1"/>
            <a:endParaRPr b="1" dirty="0"/>
          </a:p>
          <a:p>
            <a:pPr eaLnBrk="1" hangingPunct="1"/>
            <a:endParaRPr dirty="0"/>
          </a:p>
        </p:txBody>
      </p:sp>
      <p:pic>
        <p:nvPicPr>
          <p:cNvPr id="132100" name="Picture 5" descr="single_multimode 2.jpg"/>
          <p:cNvPicPr>
            <a:picLocks noChangeAspect="1"/>
          </p:cNvPicPr>
          <p:nvPr/>
        </p:nvPicPr>
        <p:blipFill>
          <a:blip r:embed="rId1"/>
          <a:stretch>
            <a:fillRect/>
          </a:stretch>
        </p:blipFill>
        <p:spPr>
          <a:xfrm>
            <a:off x="6096000" y="1676400"/>
            <a:ext cx="2667000" cy="4419600"/>
          </a:xfrm>
          <a:prstGeom prst="rect">
            <a:avLst/>
          </a:prstGeom>
          <a:noFill/>
          <a:ln w="9525">
            <a:noFill/>
          </a:ln>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5143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33123" name="Content Placeholder 2"/>
          <p:cNvSpPr>
            <a:spLocks noGrp="1"/>
          </p:cNvSpPr>
          <p:nvPr>
            <p:ph sz="quarter" idx="1"/>
          </p:nvPr>
        </p:nvSpPr>
        <p:spPr>
          <a:xfrm>
            <a:off x="457200" y="1219200"/>
            <a:ext cx="8305800" cy="5334000"/>
          </a:xfrm>
        </p:spPr>
        <p:txBody>
          <a:bodyPr vert="horz" wrap="square" lIns="91440" tIns="45720" rIns="91440" bIns="45720" anchor="t" anchorCtr="0"/>
          <a:p>
            <a:pPr eaLnBrk="1" hangingPunct="1"/>
            <a:r>
              <a:rPr sz="2400" b="1" dirty="0"/>
              <a:t>Fiber Optic Cable – Types</a:t>
            </a:r>
            <a:endParaRPr sz="2400" b="1" dirty="0"/>
          </a:p>
          <a:p>
            <a:pPr eaLnBrk="1" hangingPunct="1"/>
            <a:r>
              <a:rPr sz="2400" b="1" dirty="0"/>
              <a:t>Multi-mode and Single-Mode</a:t>
            </a:r>
            <a:endParaRPr sz="2400" b="1" dirty="0"/>
          </a:p>
          <a:p>
            <a:pPr eaLnBrk="1" hangingPunct="1"/>
            <a:r>
              <a:rPr sz="2200" dirty="0"/>
              <a:t>As the </a:t>
            </a:r>
            <a:r>
              <a:rPr sz="2200" b="1" dirty="0"/>
              <a:t>Multi-mode</a:t>
            </a:r>
            <a:r>
              <a:rPr sz="2200" dirty="0"/>
              <a:t> suffers from high dispersion and attenuation rate , the quality of the signal is reduced over long distances.</a:t>
            </a:r>
            <a:endParaRPr sz="2200" dirty="0"/>
          </a:p>
          <a:p>
            <a:pPr eaLnBrk="1" hangingPunct="1"/>
            <a:r>
              <a:rPr sz="2200" dirty="0"/>
              <a:t> Thus </a:t>
            </a:r>
            <a:r>
              <a:rPr sz="2200" b="1" dirty="0"/>
              <a:t>Multi-mode</a:t>
            </a:r>
            <a:r>
              <a:rPr sz="2200" dirty="0"/>
              <a:t> fiber is used in  application like  short distance communications, data and audio/video applications in LANs. </a:t>
            </a:r>
            <a:endParaRPr sz="2200" dirty="0"/>
          </a:p>
          <a:p>
            <a:pPr eaLnBrk="1" hangingPunct="1"/>
            <a:r>
              <a:rPr sz="2200" dirty="0"/>
              <a:t>In Single mode as the light reflections are very less it lowers attenuation and creates the ability for the signal to travel faster, further. </a:t>
            </a:r>
            <a:endParaRPr sz="2200" dirty="0"/>
          </a:p>
          <a:p>
            <a:pPr eaLnBrk="1" hangingPunct="1"/>
            <a:r>
              <a:rPr sz="2200" dirty="0"/>
              <a:t>Thus Single-Mode cable is typically used in long distance, higher bandwidth communications by Telcos, CATV companies, and Colleges and Universities.</a:t>
            </a:r>
            <a:endParaRPr sz="2200" dirty="0"/>
          </a:p>
          <a:p>
            <a:pPr eaLnBrk="1" hangingPunct="1"/>
            <a:endParaRPr dirty="0"/>
          </a:p>
          <a:p>
            <a:pPr eaLnBrk="1" hangingPunct="1"/>
            <a:endParaRPr b="1" dirty="0"/>
          </a:p>
          <a:p>
            <a:pPr eaLnBrk="1" hangingPunct="1"/>
            <a:endParaRPr b="1" dirty="0"/>
          </a:p>
          <a:p>
            <a:pPr eaLnBrk="1" hangingPunct="1">
              <a:buFont typeface="Wingdings 2" pitchFamily="18" charset="2"/>
              <a:buNone/>
            </a:pPr>
            <a:r>
              <a:rPr b="1" dirty="0"/>
              <a:t> </a:t>
            </a:r>
            <a:endParaRPr b="1" dirty="0"/>
          </a:p>
          <a:p>
            <a:pPr eaLnBrk="1" hangingPunct="1"/>
            <a:endParaRPr b="1" dirty="0"/>
          </a:p>
          <a:p>
            <a:pPr eaLnBrk="1" hangingPunct="1"/>
            <a:endParaRPr sz="2100" dirty="0"/>
          </a:p>
          <a:p>
            <a:pPr eaLnBrk="1" hangingPunct="1"/>
            <a:endParaRPr b="1" dirty="0"/>
          </a:p>
          <a:p>
            <a:pPr eaLnBrk="1" hangingPunct="1"/>
            <a:endParaRPr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5143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34147" name="Content Placeholder 2"/>
          <p:cNvSpPr>
            <a:spLocks noGrp="1"/>
          </p:cNvSpPr>
          <p:nvPr>
            <p:ph sz="quarter" idx="1"/>
          </p:nvPr>
        </p:nvSpPr>
        <p:spPr>
          <a:xfrm>
            <a:off x="457200" y="1219200"/>
            <a:ext cx="8305800" cy="5334000"/>
          </a:xfrm>
        </p:spPr>
        <p:txBody>
          <a:bodyPr vert="horz" wrap="square" lIns="91440" tIns="45720" rIns="91440" bIns="45720" anchor="t" anchorCtr="0"/>
          <a:p>
            <a:pPr eaLnBrk="1" hangingPunct="1"/>
            <a:r>
              <a:rPr b="1" dirty="0"/>
              <a:t>Fiber Optic Cable – Other Components</a:t>
            </a:r>
            <a:endParaRPr b="1" dirty="0"/>
          </a:p>
          <a:p>
            <a:pPr eaLnBrk="1" hangingPunct="1"/>
            <a:endParaRPr dirty="0"/>
          </a:p>
          <a:p>
            <a:pPr eaLnBrk="1" hangingPunct="1"/>
            <a:endParaRPr b="1" dirty="0"/>
          </a:p>
          <a:p>
            <a:pPr eaLnBrk="1" hangingPunct="1"/>
            <a:endParaRPr b="1" dirty="0"/>
          </a:p>
          <a:p>
            <a:pPr eaLnBrk="1" hangingPunct="1">
              <a:buFont typeface="Wingdings 2" pitchFamily="18" charset="2"/>
              <a:buNone/>
            </a:pPr>
            <a:r>
              <a:rPr b="1" dirty="0"/>
              <a:t> </a:t>
            </a:r>
            <a:endParaRPr b="1" dirty="0"/>
          </a:p>
          <a:p>
            <a:pPr eaLnBrk="1" hangingPunct="1"/>
            <a:endParaRPr b="1" dirty="0"/>
          </a:p>
          <a:p>
            <a:pPr eaLnBrk="1" hangingPunct="1"/>
            <a:endParaRPr sz="2100" dirty="0"/>
          </a:p>
          <a:p>
            <a:pPr eaLnBrk="1" hangingPunct="1"/>
            <a:endParaRPr b="1" dirty="0"/>
          </a:p>
          <a:p>
            <a:pPr eaLnBrk="1" hangingPunct="1"/>
            <a:endParaRPr dirty="0"/>
          </a:p>
        </p:txBody>
      </p:sp>
      <p:pic>
        <p:nvPicPr>
          <p:cNvPr id="134148" name="Picture 3" descr="sc-conn.jpg"/>
          <p:cNvPicPr>
            <a:picLocks noChangeAspect="1"/>
          </p:cNvPicPr>
          <p:nvPr/>
        </p:nvPicPr>
        <p:blipFill>
          <a:blip r:embed="rId1"/>
          <a:stretch>
            <a:fillRect/>
          </a:stretch>
        </p:blipFill>
        <p:spPr>
          <a:xfrm>
            <a:off x="685800" y="1905000"/>
            <a:ext cx="3962400" cy="2171700"/>
          </a:xfrm>
          <a:prstGeom prst="rect">
            <a:avLst/>
          </a:prstGeom>
          <a:noFill/>
          <a:ln w="9525">
            <a:noFill/>
          </a:ln>
        </p:spPr>
      </p:pic>
      <p:sp>
        <p:nvSpPr>
          <p:cNvPr id="134149" name="TextBox 5"/>
          <p:cNvSpPr txBox="1"/>
          <p:nvPr/>
        </p:nvSpPr>
        <p:spPr>
          <a:xfrm>
            <a:off x="914400" y="3733800"/>
            <a:ext cx="1736725" cy="369888"/>
          </a:xfrm>
          <a:prstGeom prst="rect">
            <a:avLst/>
          </a:prstGeom>
          <a:noFill/>
          <a:ln w="9525">
            <a:noFill/>
          </a:ln>
        </p:spPr>
        <p:txBody>
          <a:bodyPr wrap="none">
            <a:spAutoFit/>
          </a:bodyPr>
          <a:p>
            <a:r>
              <a:rPr b="1" dirty="0">
                <a:latin typeface="Arial" panose="020B0604020202020204" pitchFamily="34" charset="0"/>
              </a:rPr>
              <a:t>SC-Connector</a:t>
            </a:r>
            <a:endParaRPr b="1" dirty="0">
              <a:latin typeface="Arial" panose="020B0604020202020204" pitchFamily="34" charset="0"/>
            </a:endParaRPr>
          </a:p>
        </p:txBody>
      </p:sp>
      <p:pic>
        <p:nvPicPr>
          <p:cNvPr id="134150" name="Picture 6" descr="sc-conn1.jpg"/>
          <p:cNvPicPr>
            <a:picLocks noChangeAspect="1"/>
          </p:cNvPicPr>
          <p:nvPr/>
        </p:nvPicPr>
        <p:blipFill>
          <a:blip r:embed="rId2"/>
          <a:stretch>
            <a:fillRect/>
          </a:stretch>
        </p:blipFill>
        <p:spPr>
          <a:xfrm>
            <a:off x="685800" y="4343400"/>
            <a:ext cx="3962400" cy="2286000"/>
          </a:xfrm>
          <a:prstGeom prst="rect">
            <a:avLst/>
          </a:prstGeom>
          <a:noFill/>
          <a:ln w="9525">
            <a:noFill/>
          </a:ln>
        </p:spPr>
      </p:pic>
      <p:pic>
        <p:nvPicPr>
          <p:cNvPr id="134151" name="Picture 7" descr="st-conn.jpg"/>
          <p:cNvPicPr>
            <a:picLocks noChangeAspect="1"/>
          </p:cNvPicPr>
          <p:nvPr/>
        </p:nvPicPr>
        <p:blipFill>
          <a:blip r:embed="rId3"/>
          <a:stretch>
            <a:fillRect/>
          </a:stretch>
        </p:blipFill>
        <p:spPr>
          <a:xfrm>
            <a:off x="4724400" y="1905000"/>
            <a:ext cx="4038600" cy="2362200"/>
          </a:xfrm>
          <a:prstGeom prst="rect">
            <a:avLst/>
          </a:prstGeom>
          <a:noFill/>
          <a:ln w="9525">
            <a:noFill/>
          </a:ln>
        </p:spPr>
      </p:pic>
      <p:sp>
        <p:nvSpPr>
          <p:cNvPr id="134152" name="TextBox 9"/>
          <p:cNvSpPr txBox="1"/>
          <p:nvPr/>
        </p:nvSpPr>
        <p:spPr>
          <a:xfrm>
            <a:off x="4724400" y="1981200"/>
            <a:ext cx="1825625" cy="369888"/>
          </a:xfrm>
          <a:prstGeom prst="rect">
            <a:avLst/>
          </a:prstGeom>
          <a:noFill/>
          <a:ln w="9525">
            <a:noFill/>
          </a:ln>
        </p:spPr>
        <p:txBody>
          <a:bodyPr wrap="none">
            <a:spAutoFit/>
          </a:bodyPr>
          <a:p>
            <a:r>
              <a:rPr b="1" dirty="0">
                <a:solidFill>
                  <a:srgbClr val="FF0000"/>
                </a:solidFill>
                <a:latin typeface="Arial" panose="020B0604020202020204" pitchFamily="34" charset="0"/>
              </a:rPr>
              <a:t>ST Connectors</a:t>
            </a:r>
            <a:endParaRPr b="1" dirty="0">
              <a:solidFill>
                <a:srgbClr val="FF0000"/>
              </a:solidFill>
              <a:latin typeface="Arial" panose="020B0604020202020204" pitchFamily="34" charset="0"/>
            </a:endParaRPr>
          </a:p>
        </p:txBody>
      </p:sp>
      <p:pic>
        <p:nvPicPr>
          <p:cNvPr id="134153" name="Picture 11" descr="fo-conn.jpg"/>
          <p:cNvPicPr>
            <a:picLocks noChangeAspect="1"/>
          </p:cNvPicPr>
          <p:nvPr/>
        </p:nvPicPr>
        <p:blipFill>
          <a:blip r:embed="rId4"/>
          <a:stretch>
            <a:fillRect/>
          </a:stretch>
        </p:blipFill>
        <p:spPr>
          <a:xfrm>
            <a:off x="4800600" y="4343400"/>
            <a:ext cx="3962400" cy="2124075"/>
          </a:xfrm>
          <a:prstGeom prst="rect">
            <a:avLst/>
          </a:prstGeom>
          <a:noFill/>
          <a:ln w="9525">
            <a:noFill/>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04850"/>
            <a:ext cx="8229600" cy="514350"/>
          </a:xfrm>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Overview of Transmission Media</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
        <p:nvSpPr>
          <p:cNvPr id="135171" name="Content Placeholder 2"/>
          <p:cNvSpPr>
            <a:spLocks noGrp="1"/>
          </p:cNvSpPr>
          <p:nvPr>
            <p:ph sz="quarter" idx="1"/>
          </p:nvPr>
        </p:nvSpPr>
        <p:spPr>
          <a:xfrm>
            <a:off x="457200" y="1219200"/>
            <a:ext cx="8305800" cy="5334000"/>
          </a:xfrm>
        </p:spPr>
        <p:txBody>
          <a:bodyPr vert="horz" wrap="square" lIns="91440" tIns="45720" rIns="91440" bIns="45720" anchor="t" anchorCtr="0"/>
          <a:p>
            <a:pPr eaLnBrk="1" hangingPunct="1"/>
            <a:r>
              <a:rPr b="1" dirty="0"/>
              <a:t>Fiber Optic Cable – Other Components</a:t>
            </a:r>
            <a:endParaRPr b="1" dirty="0"/>
          </a:p>
          <a:p>
            <a:pPr eaLnBrk="1" hangingPunct="1"/>
            <a:endParaRPr dirty="0"/>
          </a:p>
          <a:p>
            <a:pPr eaLnBrk="1" hangingPunct="1"/>
            <a:endParaRPr b="1" dirty="0"/>
          </a:p>
          <a:p>
            <a:pPr eaLnBrk="1" hangingPunct="1"/>
            <a:endParaRPr b="1" dirty="0"/>
          </a:p>
          <a:p>
            <a:pPr eaLnBrk="1" hangingPunct="1">
              <a:buFont typeface="Wingdings 2" pitchFamily="18" charset="2"/>
              <a:buNone/>
            </a:pPr>
            <a:r>
              <a:rPr b="1" dirty="0"/>
              <a:t> </a:t>
            </a:r>
            <a:endParaRPr b="1" dirty="0"/>
          </a:p>
          <a:p>
            <a:pPr eaLnBrk="1" hangingPunct="1"/>
            <a:endParaRPr b="1" dirty="0"/>
          </a:p>
          <a:p>
            <a:pPr eaLnBrk="1" hangingPunct="1"/>
            <a:endParaRPr sz="2100" dirty="0"/>
          </a:p>
          <a:p>
            <a:pPr eaLnBrk="1" hangingPunct="1"/>
            <a:endParaRPr b="1" dirty="0"/>
          </a:p>
          <a:p>
            <a:pPr eaLnBrk="1" hangingPunct="1"/>
            <a:endParaRPr dirty="0"/>
          </a:p>
        </p:txBody>
      </p:sp>
      <p:pic>
        <p:nvPicPr>
          <p:cNvPr id="135172" name="Picture 11" descr="fo-switch.jpg"/>
          <p:cNvPicPr>
            <a:picLocks noChangeAspect="1"/>
          </p:cNvPicPr>
          <p:nvPr/>
        </p:nvPicPr>
        <p:blipFill>
          <a:blip r:embed="rId1"/>
          <a:stretch>
            <a:fillRect/>
          </a:stretch>
        </p:blipFill>
        <p:spPr>
          <a:xfrm>
            <a:off x="457200" y="1828800"/>
            <a:ext cx="4648200" cy="2590800"/>
          </a:xfrm>
          <a:prstGeom prst="rect">
            <a:avLst/>
          </a:prstGeom>
          <a:noFill/>
          <a:ln w="9525">
            <a:noFill/>
          </a:ln>
        </p:spPr>
      </p:pic>
      <p:pic>
        <p:nvPicPr>
          <p:cNvPr id="135173" name="Picture 12" descr="LIU.jpg"/>
          <p:cNvPicPr>
            <a:picLocks noChangeAspect="1"/>
          </p:cNvPicPr>
          <p:nvPr/>
        </p:nvPicPr>
        <p:blipFill>
          <a:blip r:embed="rId2"/>
          <a:stretch>
            <a:fillRect/>
          </a:stretch>
        </p:blipFill>
        <p:spPr>
          <a:xfrm>
            <a:off x="457200" y="4419600"/>
            <a:ext cx="4648200" cy="2286000"/>
          </a:xfrm>
          <a:prstGeom prst="rect">
            <a:avLst/>
          </a:prstGeom>
          <a:noFill/>
          <a:ln w="9525">
            <a:noFill/>
          </a:ln>
        </p:spPr>
      </p:pic>
      <p:pic>
        <p:nvPicPr>
          <p:cNvPr id="135174" name="Picture 14" descr="utp-fiber trans.jpg"/>
          <p:cNvPicPr>
            <a:picLocks noChangeAspect="1"/>
          </p:cNvPicPr>
          <p:nvPr/>
        </p:nvPicPr>
        <p:blipFill>
          <a:blip r:embed="rId3"/>
          <a:stretch>
            <a:fillRect/>
          </a:stretch>
        </p:blipFill>
        <p:spPr>
          <a:xfrm>
            <a:off x="5257800" y="2590800"/>
            <a:ext cx="3505200" cy="2971800"/>
          </a:xfrm>
          <a:prstGeom prst="rect">
            <a:avLst/>
          </a:prstGeom>
          <a:noFill/>
          <a:ln w="9525">
            <a:noFill/>
          </a:ln>
        </p:spPr>
      </p:pic>
      <p:sp>
        <p:nvSpPr>
          <p:cNvPr id="135175" name="TextBox 15"/>
          <p:cNvSpPr txBox="1"/>
          <p:nvPr/>
        </p:nvSpPr>
        <p:spPr>
          <a:xfrm>
            <a:off x="5638800" y="2971800"/>
            <a:ext cx="2898775" cy="369888"/>
          </a:xfrm>
          <a:prstGeom prst="rect">
            <a:avLst/>
          </a:prstGeom>
          <a:noFill/>
          <a:ln w="9525">
            <a:noFill/>
          </a:ln>
        </p:spPr>
        <p:txBody>
          <a:bodyPr wrap="none">
            <a:spAutoFit/>
          </a:bodyPr>
          <a:p>
            <a:r>
              <a:rPr b="1" dirty="0">
                <a:solidFill>
                  <a:srgbClr val="FF0000"/>
                </a:solidFill>
                <a:latin typeface="Arial" panose="020B0604020202020204" pitchFamily="34" charset="0"/>
              </a:rPr>
              <a:t>UTP to Fiber Transceiver</a:t>
            </a:r>
            <a:endParaRPr b="1" dirty="0">
              <a:solidFill>
                <a:srgbClr val="FF0000"/>
              </a:solidFill>
              <a:latin typeface="Arial" panose="020B0604020202020204" pitchFamily="34" charset="0"/>
            </a:endParaRPr>
          </a:p>
        </p:txBody>
      </p:sp>
      <p:sp>
        <p:nvSpPr>
          <p:cNvPr id="135176" name="TextBox 16"/>
          <p:cNvSpPr txBox="1"/>
          <p:nvPr/>
        </p:nvSpPr>
        <p:spPr>
          <a:xfrm>
            <a:off x="533400" y="6324600"/>
            <a:ext cx="2878138" cy="369888"/>
          </a:xfrm>
          <a:prstGeom prst="rect">
            <a:avLst/>
          </a:prstGeom>
          <a:noFill/>
          <a:ln w="9525">
            <a:noFill/>
          </a:ln>
        </p:spPr>
        <p:txBody>
          <a:bodyPr wrap="none">
            <a:spAutoFit/>
          </a:bodyPr>
          <a:p>
            <a:r>
              <a:rPr b="1" dirty="0">
                <a:latin typeface="Arial" panose="020B0604020202020204" pitchFamily="34" charset="0"/>
              </a:rPr>
              <a:t>Light Interface Unit (LIU)</a:t>
            </a:r>
            <a:endParaRPr b="1" dirty="0">
              <a:latin typeface="Arial" panose="020B0604020202020204" pitchFamily="34" charset="0"/>
            </a:endParaRPr>
          </a:p>
        </p:txBody>
      </p:sp>
      <p:sp>
        <p:nvSpPr>
          <p:cNvPr id="135177" name="TextBox 17"/>
          <p:cNvSpPr txBox="1"/>
          <p:nvPr/>
        </p:nvSpPr>
        <p:spPr>
          <a:xfrm>
            <a:off x="457200" y="2743200"/>
            <a:ext cx="1992313" cy="646113"/>
          </a:xfrm>
          <a:prstGeom prst="rect">
            <a:avLst/>
          </a:prstGeom>
          <a:noFill/>
          <a:ln w="9525">
            <a:noFill/>
          </a:ln>
        </p:spPr>
        <p:txBody>
          <a:bodyPr wrap="none">
            <a:spAutoFit/>
          </a:bodyPr>
          <a:p>
            <a:r>
              <a:rPr b="1" dirty="0">
                <a:latin typeface="Arial" panose="020B0604020202020204" pitchFamily="34" charset="0"/>
              </a:rPr>
              <a:t>Ethernet Switch </a:t>
            </a:r>
            <a:endParaRPr b="1" dirty="0">
              <a:latin typeface="Arial" panose="020B0604020202020204" pitchFamily="34" charset="0"/>
            </a:endParaRPr>
          </a:p>
          <a:p>
            <a:r>
              <a:rPr b="1" dirty="0">
                <a:latin typeface="Arial" panose="020B0604020202020204" pitchFamily="34" charset="0"/>
              </a:rPr>
              <a:t>With Fiber ports</a:t>
            </a:r>
            <a:endParaRPr b="1" dirty="0">
              <a:latin typeface="Arial" panose="020B0604020202020204" pitchFamily="34"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Title 1"/>
          <p:cNvSpPr>
            <a:spLocks noGrp="1"/>
          </p:cNvSpPr>
          <p:nvPr>
            <p:ph type="ctrTitle"/>
          </p:nvPr>
        </p:nvSpPr>
        <p:spPr>
          <a:xfrm>
            <a:off x="228600" y="3581400"/>
            <a:ext cx="8001000" cy="1295400"/>
          </a:xfrm>
        </p:spPr>
        <p:txBody>
          <a:bodyPr vert="horz" wrap="square" lIns="91440" tIns="45720" rIns="91440" bIns="45720" anchor="t" anchorCtr="0"/>
          <a:p>
            <a:pPr eaLnBrk="1" hangingPunct="1">
              <a:buClrTx/>
              <a:buSzTx/>
              <a:buFontTx/>
            </a:pPr>
            <a:r>
              <a:rPr kern="1200" dirty="0">
                <a:latin typeface="+mj-lt"/>
                <a:ea typeface="+mj-ea"/>
                <a:cs typeface="+mj-cs"/>
              </a:rPr>
              <a:t>Module 4</a:t>
            </a:r>
            <a:br>
              <a:rPr kern="1200" dirty="0">
                <a:latin typeface="+mj-lt"/>
                <a:ea typeface="+mj-ea"/>
                <a:cs typeface="+mj-cs"/>
              </a:rPr>
            </a:br>
            <a:r>
              <a:rPr lang="en-IN" altLang="x-none" kern="1200" dirty="0">
                <a:latin typeface="+mj-lt"/>
                <a:ea typeface="+mj-ea"/>
                <a:cs typeface="+mj-cs"/>
              </a:rPr>
              <a:t>Search and Seizure of Computers</a:t>
            </a:r>
            <a:br>
              <a:rPr kern="1200" dirty="0">
                <a:latin typeface="+mj-lt"/>
                <a:ea typeface="+mj-ea"/>
                <a:cs typeface="+mj-cs"/>
              </a:rPr>
            </a:br>
            <a:endParaRPr kern="1200" dirty="0">
              <a:latin typeface="+mj-lt"/>
              <a:ea typeface="+mj-ea"/>
              <a:cs typeface="+mj-cs"/>
            </a:endParaRPr>
          </a:p>
        </p:txBody>
      </p:sp>
      <p:sp>
        <p:nvSpPr>
          <p:cNvPr id="4" name="Subtitle 3"/>
          <p:cNvSpPr>
            <a:spLocks noGrp="1"/>
          </p:cNvSpPr>
          <p:nvPr>
            <p:ph type="subTitle" idx="1"/>
          </p:nvPr>
        </p:nvSpPr>
        <p:spPr/>
        <p:txBody>
          <a:bodyPr vert="horz" wrap="square" lIns="91440" tIns="45720" rIns="91440" bIns="45720" numCol="1" anchor="t" anchorCtr="0" compatLnSpc="1">
            <a:normAutofit/>
          </a:bodyPr>
          <a:lstStyle/>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defRPr/>
            </a:pPr>
            <a:endParaRPr kumimoji="0" lang="en-US" sz="20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Title 1"/>
          <p:cNvSpPr>
            <a:spLocks noGrp="1"/>
          </p:cNvSpPr>
          <p:nvPr>
            <p:ph type="title"/>
          </p:nvPr>
        </p:nvSpPr>
        <p:spPr/>
        <p:txBody>
          <a:bodyPr vert="horz" wrap="square" lIns="91440" tIns="45720" rIns="91440" bIns="45720" anchor="b" anchorCtr="0"/>
          <a:p>
            <a:r>
              <a:rPr dirty="0"/>
              <a:t>First Responder Procedures</a:t>
            </a:r>
            <a:endParaRPr dirty="0"/>
          </a:p>
        </p:txBody>
      </p:sp>
      <p:sp>
        <p:nvSpPr>
          <p:cNvPr id="137219"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400" dirty="0"/>
              <a:t>First responder will be the first person to visit the crime scene.</a:t>
            </a:r>
            <a:endParaRPr sz="2400" dirty="0"/>
          </a:p>
          <a:p>
            <a:pPr>
              <a:buClr>
                <a:schemeClr val="accent1"/>
              </a:buClr>
              <a:buSzPct val="76000"/>
              <a:buFont typeface="Wingdings 3" pitchFamily="18" charset="2"/>
            </a:pPr>
            <a:r>
              <a:rPr sz="2400" dirty="0"/>
              <a:t>As the first responder he has an important role to be played.</a:t>
            </a:r>
            <a:endParaRPr sz="2400" dirty="0"/>
          </a:p>
          <a:p>
            <a:pPr>
              <a:buClr>
                <a:schemeClr val="accent1"/>
              </a:buClr>
              <a:buSzPct val="76000"/>
              <a:buFont typeface="Wingdings 3" pitchFamily="18" charset="2"/>
            </a:pPr>
            <a:r>
              <a:rPr sz="2400" dirty="0"/>
              <a:t>He should be prepared to handle the situation and his actions should be planned.</a:t>
            </a:r>
            <a:endParaRPr sz="2400" dirty="0"/>
          </a:p>
          <a:p>
            <a:pPr>
              <a:buClr>
                <a:schemeClr val="accent1"/>
              </a:buClr>
              <a:buSzPct val="76000"/>
              <a:buFont typeface="Wingdings 3" pitchFamily="18" charset="2"/>
            </a:pPr>
            <a:r>
              <a:rPr sz="2400" dirty="0"/>
              <a:t>Any action performed hurriedly or without thinking may lead to a destruction of important digital evidence.</a:t>
            </a:r>
            <a:endParaRPr sz="2400" dirty="0"/>
          </a:p>
          <a:p>
            <a:pPr>
              <a:buClr>
                <a:schemeClr val="accent1"/>
              </a:buClr>
              <a:buSzPct val="76000"/>
              <a:buFont typeface="Wingdings 3" pitchFamily="18" charset="2"/>
            </a:pPr>
            <a:r>
              <a:rPr sz="2400" dirty="0"/>
              <a:t>Thus it is necessary that he has a toolkit ready and the plan to tackle the incident.   </a:t>
            </a:r>
            <a:endParaRPr sz="2400" dirty="0"/>
          </a:p>
          <a:p>
            <a:pPr>
              <a:buClr>
                <a:schemeClr val="accent1"/>
              </a:buClr>
              <a:buSzPct val="76000"/>
              <a:buFont typeface="Wingdings 3" pitchFamily="18" charset="2"/>
            </a:pPr>
            <a:r>
              <a:rPr sz="2400" dirty="0"/>
              <a:t>Please look the premise for all the items that may contain digital evidence like external hard disks, CD-DVD’s, Pen drives, Mobiles and Tabs, Flash cards etc.</a:t>
            </a:r>
            <a:endParaRPr sz="2400" dirty="0"/>
          </a:p>
          <a:p>
            <a:pPr>
              <a:buClr>
                <a:schemeClr val="accent1"/>
              </a:buClr>
              <a:buSzPct val="76000"/>
              <a:buFont typeface="Wingdings 3" pitchFamily="18" charset="2"/>
            </a:pPr>
            <a:endParaRPr sz="24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Title 1"/>
          <p:cNvSpPr>
            <a:spLocks noGrp="1"/>
          </p:cNvSpPr>
          <p:nvPr>
            <p:ph type="title"/>
          </p:nvPr>
        </p:nvSpPr>
        <p:spPr/>
        <p:txBody>
          <a:bodyPr vert="horz" wrap="square" lIns="91440" tIns="45720" rIns="91440" bIns="45720" anchor="b" anchorCtr="0"/>
          <a:p>
            <a:r>
              <a:rPr dirty="0"/>
              <a:t>First Responder Procedures</a:t>
            </a:r>
            <a:endParaRPr dirty="0"/>
          </a:p>
        </p:txBody>
      </p:sp>
      <p:sp>
        <p:nvSpPr>
          <p:cNvPr id="138243"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First secure the crime scene.</a:t>
            </a:r>
            <a:endParaRPr sz="2300" dirty="0"/>
          </a:p>
          <a:p>
            <a:pPr>
              <a:buClr>
                <a:schemeClr val="accent1"/>
              </a:buClr>
              <a:buSzPct val="76000"/>
              <a:buFont typeface="Wingdings 3" pitchFamily="18" charset="2"/>
            </a:pPr>
            <a:r>
              <a:rPr sz="2300" dirty="0"/>
              <a:t>If physical evidences like fingerprint etc. are also important for the crime then wait for the forensics team also.</a:t>
            </a:r>
            <a:endParaRPr sz="2300" dirty="0"/>
          </a:p>
          <a:p>
            <a:pPr>
              <a:buClr>
                <a:schemeClr val="accent1"/>
              </a:buClr>
              <a:buSzPct val="76000"/>
              <a:buFont typeface="Wingdings 3" pitchFamily="18" charset="2"/>
            </a:pPr>
            <a:r>
              <a:rPr sz="2300" dirty="0"/>
              <a:t>By the time secure the access to computers, peripherals and to any other electronic or electrical equipment.</a:t>
            </a:r>
            <a:endParaRPr sz="2300" dirty="0"/>
          </a:p>
          <a:p>
            <a:pPr>
              <a:buClr>
                <a:schemeClr val="accent1"/>
              </a:buClr>
              <a:buSzPct val="76000"/>
              <a:buFont typeface="Wingdings 3" pitchFamily="18" charset="2"/>
            </a:pPr>
            <a:r>
              <a:rPr sz="2300" dirty="0"/>
              <a:t>This will make sure that any unauthorized person will not cause any deliberate or accidental damage to these equipments.</a:t>
            </a:r>
            <a:endParaRPr sz="2300" dirty="0"/>
          </a:p>
          <a:p>
            <a:pPr>
              <a:buClr>
                <a:schemeClr val="accent1"/>
              </a:buClr>
              <a:buSzPct val="76000"/>
              <a:buFont typeface="Wingdings 3" pitchFamily="18" charset="2"/>
            </a:pPr>
            <a:r>
              <a:rPr sz="2300" dirty="0"/>
              <a:t>Photograph the entire premise and also the other equipments before you touch them or move them.</a:t>
            </a:r>
            <a:endParaRPr sz="2300" dirty="0"/>
          </a:p>
          <a:p>
            <a:pPr>
              <a:buClr>
                <a:schemeClr val="accent1"/>
              </a:buClr>
              <a:buSzPct val="76000"/>
              <a:buFont typeface="Wingdings 3" pitchFamily="18" charset="2"/>
            </a:pPr>
            <a:r>
              <a:rPr sz="2300" dirty="0"/>
              <a:t>Also take the photographs of screens of equipments that are ON like computers and tabs.</a:t>
            </a:r>
            <a:endParaRPr sz="2300" dirty="0"/>
          </a:p>
          <a:p>
            <a:pPr>
              <a:buClr>
                <a:schemeClr val="accent1"/>
              </a:buClr>
              <a:buSzPct val="76000"/>
              <a:buFont typeface="Wingdings 3" pitchFamily="18" charset="2"/>
            </a:pPr>
            <a:r>
              <a:rPr sz="2300" dirty="0"/>
              <a:t>Take photographs from various angles</a:t>
            </a:r>
            <a:r>
              <a:rPr dirty="0"/>
              <a:t> </a:t>
            </a:r>
            <a:r>
              <a:rPr sz="2300" dirty="0"/>
              <a:t>to show connections.</a:t>
            </a:r>
            <a:endParaRPr sz="23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Title 1"/>
          <p:cNvSpPr>
            <a:spLocks noGrp="1"/>
          </p:cNvSpPr>
          <p:nvPr>
            <p:ph type="title"/>
          </p:nvPr>
        </p:nvSpPr>
        <p:spPr/>
        <p:txBody>
          <a:bodyPr vert="horz" wrap="square" lIns="91440" tIns="45720" rIns="91440" bIns="45720" anchor="b" anchorCtr="0"/>
          <a:p>
            <a:r>
              <a:rPr dirty="0"/>
              <a:t>First Responder Procedures</a:t>
            </a:r>
            <a:endParaRPr dirty="0"/>
          </a:p>
        </p:txBody>
      </p:sp>
      <p:sp>
        <p:nvSpPr>
          <p:cNvPr id="139267"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300" dirty="0"/>
              <a:t>Check the current system date and time of all gadgets including computers.</a:t>
            </a:r>
            <a:endParaRPr sz="2300" dirty="0"/>
          </a:p>
          <a:p>
            <a:pPr>
              <a:buClr>
                <a:schemeClr val="accent1"/>
              </a:buClr>
              <a:buSzPct val="76000"/>
              <a:buFont typeface="Wingdings 3" pitchFamily="18" charset="2"/>
            </a:pPr>
            <a:r>
              <a:rPr sz="2300" dirty="0"/>
              <a:t>Compare the timing with a valid source.</a:t>
            </a:r>
            <a:endParaRPr sz="2300" dirty="0"/>
          </a:p>
          <a:p>
            <a:pPr>
              <a:buClr>
                <a:schemeClr val="accent1"/>
              </a:buClr>
              <a:buSzPct val="76000"/>
              <a:buFont typeface="Wingdings 3" pitchFamily="18" charset="2"/>
            </a:pPr>
            <a:r>
              <a:rPr sz="2300" dirty="0"/>
              <a:t>If any discrepancies found note them down.</a:t>
            </a:r>
            <a:endParaRPr sz="2300" dirty="0"/>
          </a:p>
          <a:p>
            <a:pPr>
              <a:buClr>
                <a:schemeClr val="accent1"/>
              </a:buClr>
              <a:buSzPct val="76000"/>
              <a:buFont typeface="Wingdings 3" pitchFamily="18" charset="2"/>
            </a:pPr>
            <a:r>
              <a:rPr sz="2300" dirty="0"/>
              <a:t>It is very important for the first responder to document everything properly.</a:t>
            </a:r>
            <a:endParaRPr sz="2300" dirty="0"/>
          </a:p>
          <a:p>
            <a:pPr>
              <a:buClr>
                <a:schemeClr val="accent1"/>
              </a:buClr>
              <a:buSzPct val="76000"/>
              <a:buFont typeface="Wingdings 3" pitchFamily="18" charset="2"/>
            </a:pPr>
            <a:r>
              <a:rPr sz="2300" dirty="0"/>
              <a:t>If required video shooting of the premise and computers and peripherals will prove a good idea.</a:t>
            </a:r>
            <a:endParaRPr sz="2300" dirty="0"/>
          </a:p>
          <a:p>
            <a:pPr>
              <a:buClr>
                <a:schemeClr val="accent1"/>
              </a:buClr>
              <a:buSzPct val="76000"/>
              <a:buFont typeface="Wingdings 3" pitchFamily="18" charset="2"/>
            </a:pPr>
            <a:r>
              <a:rPr sz="2300" dirty="0"/>
              <a:t>While documenting make sure you write the make, model , batch no., serial no. etc. details of the every device that you will search for evidence.</a:t>
            </a:r>
            <a:endParaRPr sz="2300" dirty="0"/>
          </a:p>
          <a:p>
            <a:pPr>
              <a:buClr>
                <a:schemeClr val="accent1"/>
              </a:buClr>
              <a:buSzPct val="76000"/>
              <a:buFont typeface="Wingdings 3" pitchFamily="18" charset="2"/>
            </a:pPr>
            <a:r>
              <a:rPr sz="2300" dirty="0"/>
              <a:t>Take the photograph of inside of a computer to show the number of devices attached and other details. </a:t>
            </a:r>
            <a:endParaRPr sz="2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p:txBody>
          <a:bodyPr vert="horz" wrap="square" lIns="91440" tIns="45720" rIns="91440" bIns="45720" anchor="b" anchorCtr="0"/>
          <a:p>
            <a:pPr eaLnBrk="1" hangingPunct="1"/>
            <a:r>
              <a:rPr dirty="0"/>
              <a:t>Introduction to Digital Evidence</a:t>
            </a:r>
            <a:endParaRPr dirty="0"/>
          </a:p>
        </p:txBody>
      </p:sp>
      <p:sp>
        <p:nvSpPr>
          <p:cNvPr id="23555"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sz="2400" dirty="0"/>
              <a:t>As the Cyber Crimes are mostly carried by using computers and internets Digital Evidence is of most important.</a:t>
            </a:r>
            <a:endParaRPr sz="2400" dirty="0"/>
          </a:p>
          <a:p>
            <a:pPr eaLnBrk="1" hangingPunct="1">
              <a:buClr>
                <a:schemeClr val="accent1"/>
              </a:buClr>
              <a:buSzPct val="76000"/>
              <a:buFont typeface="Wingdings 3" pitchFamily="18" charset="2"/>
            </a:pPr>
            <a:r>
              <a:rPr sz="2400" dirty="0"/>
              <a:t>It is very important that the Digital Evidence is prepared properly.</a:t>
            </a:r>
            <a:endParaRPr sz="2400" dirty="0"/>
          </a:p>
          <a:p>
            <a:pPr eaLnBrk="1" hangingPunct="1">
              <a:buClr>
                <a:schemeClr val="accent1"/>
              </a:buClr>
              <a:buSzPct val="76000"/>
              <a:buFont typeface="Wingdings 3" pitchFamily="18" charset="2"/>
            </a:pPr>
            <a:r>
              <a:rPr sz="2400" dirty="0"/>
              <a:t>A proper procedure is required so that the Digital Evidence is trusted by the courts.</a:t>
            </a:r>
            <a:endParaRPr sz="2400" dirty="0"/>
          </a:p>
          <a:p>
            <a:pPr eaLnBrk="1" hangingPunct="1">
              <a:buClr>
                <a:schemeClr val="accent1"/>
              </a:buClr>
              <a:buSzPct val="76000"/>
              <a:buFont typeface="Wingdings 3" pitchFamily="18" charset="2"/>
            </a:pPr>
            <a:r>
              <a:rPr sz="2400" dirty="0"/>
              <a:t>As some Digital Evidence can be fragile/volatile due care has to be taken to protect it.</a:t>
            </a:r>
            <a:endParaRPr sz="2400" dirty="0"/>
          </a:p>
          <a:p>
            <a:pPr eaLnBrk="1" hangingPunct="1">
              <a:buClr>
                <a:schemeClr val="accent1"/>
              </a:buClr>
              <a:buSzPct val="76000"/>
              <a:buFont typeface="Wingdings 3" pitchFamily="18" charset="2"/>
            </a:pPr>
            <a:r>
              <a:rPr sz="2400" dirty="0"/>
              <a:t> A person who performs Digital Forensics needs to be professional with proper knowledge of Digital technologies. </a:t>
            </a:r>
            <a:endParaRPr sz="24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Title 1"/>
          <p:cNvSpPr>
            <a:spLocks noGrp="1"/>
          </p:cNvSpPr>
          <p:nvPr>
            <p:ph type="title"/>
          </p:nvPr>
        </p:nvSpPr>
        <p:spPr/>
        <p:txBody>
          <a:bodyPr vert="horz" wrap="square" lIns="91440" tIns="45720" rIns="91440" bIns="45720" anchor="b" anchorCtr="0"/>
          <a:p>
            <a:r>
              <a:rPr dirty="0"/>
              <a:t>First Responder Procedures</a:t>
            </a:r>
            <a:endParaRPr dirty="0"/>
          </a:p>
        </p:txBody>
      </p:sp>
      <p:sp>
        <p:nvSpPr>
          <p:cNvPr id="140291" name="Content Placeholder 2"/>
          <p:cNvSpPr>
            <a:spLocks noGrp="1"/>
          </p:cNvSpPr>
          <p:nvPr>
            <p:ph sz="quarter" idx="1"/>
          </p:nvPr>
        </p:nvSpPr>
        <p:spPr>
          <a:xfrm>
            <a:off x="457200" y="1143000"/>
            <a:ext cx="8229600" cy="5181600"/>
          </a:xfrm>
        </p:spPr>
        <p:txBody>
          <a:bodyPr vert="horz" wrap="square" lIns="91440" tIns="45720" rIns="91440" bIns="45720" anchor="t" anchorCtr="0"/>
          <a:p>
            <a:pPr>
              <a:buClr>
                <a:schemeClr val="accent1"/>
              </a:buClr>
              <a:buSzPct val="76000"/>
              <a:buFont typeface="Wingdings 3" pitchFamily="18" charset="2"/>
            </a:pPr>
            <a:r>
              <a:rPr sz="2300" dirty="0"/>
              <a:t>If a computer or a device is off then do not turn it on.</a:t>
            </a:r>
            <a:endParaRPr sz="2300" dirty="0"/>
          </a:p>
          <a:p>
            <a:pPr>
              <a:buClr>
                <a:schemeClr val="accent1"/>
              </a:buClr>
              <a:buSzPct val="76000"/>
              <a:buFont typeface="Wingdings 3" pitchFamily="18" charset="2"/>
            </a:pPr>
            <a:r>
              <a:rPr sz="2300" dirty="0"/>
              <a:t>It may damage the digital evidence.</a:t>
            </a:r>
            <a:endParaRPr sz="2300" dirty="0"/>
          </a:p>
          <a:p>
            <a:pPr>
              <a:buClr>
                <a:schemeClr val="accent1"/>
              </a:buClr>
              <a:buSzPct val="76000"/>
              <a:buFont typeface="Wingdings 3" pitchFamily="18" charset="2"/>
            </a:pPr>
            <a:r>
              <a:rPr sz="2300" dirty="0"/>
              <a:t>Also if the computer is ON do not immediately turn it OFF.</a:t>
            </a:r>
            <a:endParaRPr sz="2300" dirty="0"/>
          </a:p>
          <a:p>
            <a:pPr>
              <a:buClr>
                <a:schemeClr val="accent1"/>
              </a:buClr>
              <a:buSzPct val="76000"/>
              <a:buFont typeface="Wingdings 3" pitchFamily="18" charset="2"/>
            </a:pPr>
            <a:r>
              <a:rPr sz="2300" dirty="0"/>
              <a:t>This is important as some program may be scheduled to destroy all data when the computer is turned off.</a:t>
            </a:r>
            <a:endParaRPr sz="2300" dirty="0"/>
          </a:p>
          <a:p>
            <a:pPr>
              <a:buClr>
                <a:schemeClr val="accent1"/>
              </a:buClr>
              <a:buSzPct val="76000"/>
              <a:buFont typeface="Wingdings 3" pitchFamily="18" charset="2"/>
            </a:pPr>
            <a:r>
              <a:rPr sz="2300" dirty="0"/>
              <a:t>Also some times it is necessary to capture live data as digital evidence and if turn the computer off it will loose all the live data.</a:t>
            </a:r>
            <a:endParaRPr sz="2300" dirty="0"/>
          </a:p>
          <a:p>
            <a:pPr>
              <a:buClr>
                <a:schemeClr val="accent1"/>
              </a:buClr>
              <a:buSzPct val="76000"/>
              <a:buFont typeface="Wingdings 3" pitchFamily="18" charset="2"/>
            </a:pPr>
            <a:r>
              <a:rPr sz="2300" dirty="0"/>
              <a:t>If you are not sure about the destructive program on a live computer try to get help of a computer expert.</a:t>
            </a:r>
            <a:endParaRPr sz="2300" dirty="0"/>
          </a:p>
          <a:p>
            <a:pPr>
              <a:buClr>
                <a:schemeClr val="accent1"/>
              </a:buClr>
              <a:buSzPct val="76000"/>
              <a:buFont typeface="Wingdings 3" pitchFamily="18" charset="2"/>
            </a:pPr>
            <a:r>
              <a:rPr sz="2300" dirty="0"/>
              <a:t>If not possible make sure you do not issue shutdown command or press the power button rather just pull the power cord from the back of the computer.</a:t>
            </a:r>
            <a:endParaRPr sz="2300" dirty="0"/>
          </a:p>
          <a:p>
            <a:pPr>
              <a:buClr>
                <a:schemeClr val="accent1"/>
              </a:buClr>
              <a:buSzPct val="76000"/>
              <a:buFont typeface="Wingdings 3" pitchFamily="18" charset="2"/>
            </a:pPr>
            <a:endParaRPr dirty="0"/>
          </a:p>
          <a:p>
            <a:pPr>
              <a:buClr>
                <a:schemeClr val="accent1"/>
              </a:buClr>
              <a:buSzPct val="76000"/>
              <a:buFont typeface="Wingdings 3" pitchFamily="18" charset="2"/>
            </a:pPr>
            <a:endParaRPr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Title 1"/>
          <p:cNvSpPr>
            <a:spLocks noGrp="1"/>
          </p:cNvSpPr>
          <p:nvPr>
            <p:ph type="title"/>
          </p:nvPr>
        </p:nvSpPr>
        <p:spPr/>
        <p:txBody>
          <a:bodyPr vert="horz" wrap="square" lIns="91440" tIns="45720" rIns="91440" bIns="45720" anchor="b" anchorCtr="0"/>
          <a:p>
            <a:r>
              <a:rPr dirty="0"/>
              <a:t>First Responder Procedures</a:t>
            </a:r>
            <a:endParaRPr dirty="0"/>
          </a:p>
        </p:txBody>
      </p:sp>
      <p:sp>
        <p:nvSpPr>
          <p:cNvPr id="141315"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400" dirty="0"/>
              <a:t>Stick evidence tape to secure any openings and drive bays of a computer.</a:t>
            </a:r>
            <a:endParaRPr sz="2400" dirty="0"/>
          </a:p>
          <a:p>
            <a:pPr>
              <a:buClr>
                <a:schemeClr val="accent1"/>
              </a:buClr>
              <a:buSzPct val="76000"/>
              <a:buFont typeface="Wingdings 3" pitchFamily="18" charset="2"/>
            </a:pPr>
            <a:r>
              <a:rPr sz="2400" dirty="0"/>
              <a:t>Tag all the cables so that when required computer can be assembled fully as it was at the crime scene.</a:t>
            </a:r>
            <a:endParaRPr sz="2400" dirty="0"/>
          </a:p>
          <a:p>
            <a:pPr>
              <a:buClr>
                <a:schemeClr val="accent1"/>
              </a:buClr>
              <a:buSzPct val="76000"/>
              <a:buFont typeface="Wingdings 3" pitchFamily="18" charset="2"/>
            </a:pPr>
            <a:r>
              <a:rPr sz="2400" dirty="0"/>
              <a:t>If you require to carry and transport the equipments out of the crime scene area make sure you do it properly.</a:t>
            </a:r>
            <a:endParaRPr sz="2400" dirty="0"/>
          </a:p>
          <a:p>
            <a:pPr>
              <a:buClr>
                <a:schemeClr val="accent1"/>
              </a:buClr>
              <a:buSzPct val="76000"/>
              <a:buFont typeface="Wingdings 3" pitchFamily="18" charset="2"/>
            </a:pPr>
            <a:r>
              <a:rPr sz="2400" dirty="0"/>
              <a:t>Use anti-static bags to seal hard disks and similar devices.</a:t>
            </a:r>
            <a:endParaRPr sz="2400" dirty="0"/>
          </a:p>
          <a:p>
            <a:pPr>
              <a:buClr>
                <a:schemeClr val="accent1"/>
              </a:buClr>
              <a:buSzPct val="76000"/>
              <a:buFont typeface="Wingdings 3" pitchFamily="18" charset="2"/>
            </a:pPr>
            <a:r>
              <a:rPr sz="2400" dirty="0"/>
              <a:t>Also use strong enclosures to ship these equipments.</a:t>
            </a:r>
            <a:endParaRPr sz="2400" dirty="0"/>
          </a:p>
          <a:p>
            <a:pPr>
              <a:buClr>
                <a:schemeClr val="accent1"/>
              </a:buClr>
              <a:buSzPct val="76000"/>
              <a:buFont typeface="Wingdings 3" pitchFamily="18" charset="2"/>
            </a:pPr>
            <a:r>
              <a:rPr sz="2400" dirty="0"/>
              <a:t>Take care of CD and DVD’s as they are fragile.</a:t>
            </a:r>
            <a:endParaRPr sz="2400" dirty="0"/>
          </a:p>
          <a:p>
            <a:pPr>
              <a:buClr>
                <a:schemeClr val="accent1"/>
              </a:buClr>
              <a:buSzPct val="76000"/>
              <a:buFont typeface="Wingdings 3" pitchFamily="18" charset="2"/>
            </a:pPr>
            <a:r>
              <a:rPr sz="2400" dirty="0"/>
              <a:t>Do not expose these equipments to radio or electro-magnetic waves. </a:t>
            </a:r>
            <a:endParaRPr sz="24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Title 1"/>
          <p:cNvSpPr>
            <a:spLocks noGrp="1"/>
          </p:cNvSpPr>
          <p:nvPr>
            <p:ph type="title"/>
          </p:nvPr>
        </p:nvSpPr>
        <p:spPr/>
        <p:txBody>
          <a:bodyPr vert="horz" wrap="square" lIns="91440" tIns="45720" rIns="91440" bIns="45720" anchor="b" anchorCtr="0"/>
          <a:p>
            <a:r>
              <a:rPr dirty="0"/>
              <a:t>First Responder Procedures</a:t>
            </a:r>
            <a:endParaRPr dirty="0"/>
          </a:p>
        </p:txBody>
      </p:sp>
      <p:sp>
        <p:nvSpPr>
          <p:cNvPr id="142339"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200" dirty="0"/>
              <a:t>Also look for some papers diaries near computer as those may contain some username password or important filenames on that computer.</a:t>
            </a:r>
            <a:endParaRPr sz="2200" dirty="0"/>
          </a:p>
          <a:p>
            <a:pPr>
              <a:buClr>
                <a:schemeClr val="accent1"/>
              </a:buClr>
              <a:buSzPct val="76000"/>
              <a:buFont typeface="Wingdings 3" pitchFamily="18" charset="2"/>
            </a:pPr>
            <a:r>
              <a:rPr sz="2200" dirty="0"/>
              <a:t>Also if you find some manuals of certain equipments seize them also as they may provide you information about the features of that equipment.</a:t>
            </a:r>
            <a:endParaRPr sz="2200" dirty="0"/>
          </a:p>
          <a:p>
            <a:pPr>
              <a:buClr>
                <a:schemeClr val="accent1"/>
              </a:buClr>
              <a:buSzPct val="76000"/>
              <a:buFont typeface="Wingdings 3" pitchFamily="18" charset="2"/>
            </a:pPr>
            <a:r>
              <a:rPr sz="2200" dirty="0"/>
              <a:t>It is very important that you understand the working of any device before you start collecting any evidence.</a:t>
            </a:r>
            <a:endParaRPr sz="2200" dirty="0"/>
          </a:p>
          <a:p>
            <a:pPr>
              <a:buClr>
                <a:schemeClr val="accent1"/>
              </a:buClr>
              <a:buSzPct val="76000"/>
              <a:buFont typeface="Wingdings 3" pitchFamily="18" charset="2"/>
            </a:pPr>
            <a:r>
              <a:rPr sz="2200" dirty="0"/>
              <a:t>If you handle a device without knowing it, you may unknowingly destroy or alter the data within that device.</a:t>
            </a:r>
            <a:endParaRPr sz="2200" dirty="0"/>
          </a:p>
          <a:p>
            <a:pPr>
              <a:buClr>
                <a:schemeClr val="accent1"/>
              </a:buClr>
              <a:buSzPct val="76000"/>
              <a:buFont typeface="Wingdings 3" pitchFamily="18" charset="2"/>
            </a:pPr>
            <a:r>
              <a:rPr sz="2200" dirty="0"/>
              <a:t>Before you start actually collecting the digital evidence make a plan of your actions.</a:t>
            </a:r>
            <a:endParaRPr sz="2200" dirty="0"/>
          </a:p>
          <a:p>
            <a:pPr>
              <a:buClr>
                <a:schemeClr val="accent1"/>
              </a:buClr>
              <a:buSzPct val="76000"/>
              <a:buFont typeface="Wingdings 3" pitchFamily="18" charset="2"/>
            </a:pPr>
            <a:r>
              <a:rPr sz="2200" dirty="0"/>
              <a:t>Do not directly work on any device specially hard disks. </a:t>
            </a:r>
            <a:endParaRPr sz="2200"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Title 1"/>
          <p:cNvSpPr>
            <a:spLocks noGrp="1"/>
          </p:cNvSpPr>
          <p:nvPr>
            <p:ph type="title"/>
          </p:nvPr>
        </p:nvSpPr>
        <p:spPr/>
        <p:txBody>
          <a:bodyPr vert="horz" wrap="square" lIns="91440" tIns="45720" rIns="91440" bIns="45720" anchor="b" anchorCtr="0"/>
          <a:p>
            <a:r>
              <a:rPr dirty="0"/>
              <a:t>Preparing a Forensics Checklist</a:t>
            </a:r>
            <a:endParaRPr dirty="0"/>
          </a:p>
        </p:txBody>
      </p:sp>
      <p:sp>
        <p:nvSpPr>
          <p:cNvPr id="143363" name="Content Placeholder 2"/>
          <p:cNvSpPr>
            <a:spLocks noGrp="1"/>
          </p:cNvSpPr>
          <p:nvPr>
            <p:ph sz="quarter" idx="1"/>
          </p:nvPr>
        </p:nvSpPr>
        <p:spPr>
          <a:xfrm>
            <a:off x="457200" y="1143000"/>
            <a:ext cx="8229600" cy="5181600"/>
          </a:xfrm>
        </p:spPr>
        <p:txBody>
          <a:bodyPr vert="horz" wrap="square" lIns="91440" tIns="45720" rIns="91440" bIns="45720" anchor="t" anchorCtr="0"/>
          <a:p>
            <a:pPr>
              <a:buClr>
                <a:schemeClr val="accent1"/>
              </a:buClr>
              <a:buSzPct val="76000"/>
              <a:buFont typeface="Wingdings 3" pitchFamily="18" charset="2"/>
            </a:pPr>
            <a:r>
              <a:rPr sz="2200" dirty="0"/>
              <a:t>Basic Checklist of necessary things that a computer forensics requires while visiting a crime scene.</a:t>
            </a:r>
            <a:endParaRPr sz="2200" dirty="0"/>
          </a:p>
          <a:p>
            <a:pPr>
              <a:buClr>
                <a:schemeClr val="accent1"/>
              </a:buClr>
              <a:buSzPct val="76000"/>
              <a:buFont typeface="Wingdings 3" pitchFamily="18" charset="2"/>
            </a:pPr>
            <a:r>
              <a:rPr sz="2200" dirty="0"/>
              <a:t>Camera for video and photographic evidence</a:t>
            </a:r>
            <a:endParaRPr sz="2200" dirty="0"/>
          </a:p>
          <a:p>
            <a:pPr>
              <a:buClr>
                <a:schemeClr val="accent1"/>
              </a:buClr>
              <a:buSzPct val="76000"/>
              <a:buFont typeface="Wingdings 3" pitchFamily="18" charset="2"/>
            </a:pPr>
            <a:r>
              <a:rPr sz="2200" dirty="0"/>
              <a:t>Card board / Plastic boxes for safe transportation of any electrical device with soft packing material like sponge.</a:t>
            </a:r>
            <a:endParaRPr sz="2200" dirty="0"/>
          </a:p>
          <a:p>
            <a:pPr>
              <a:buClr>
                <a:schemeClr val="accent1"/>
              </a:buClr>
              <a:buSzPct val="76000"/>
              <a:buFont typeface="Wingdings 3" pitchFamily="18" charset="2"/>
            </a:pPr>
            <a:r>
              <a:rPr sz="2200" dirty="0"/>
              <a:t>Evidence inventory documents</a:t>
            </a:r>
            <a:endParaRPr sz="2200" dirty="0"/>
          </a:p>
          <a:p>
            <a:pPr>
              <a:buClr>
                <a:schemeClr val="accent1"/>
              </a:buClr>
              <a:buSzPct val="76000"/>
              <a:buFont typeface="Wingdings 3" pitchFamily="18" charset="2"/>
            </a:pPr>
            <a:r>
              <a:rPr sz="2200" dirty="0"/>
              <a:t>Evidence tape</a:t>
            </a:r>
            <a:endParaRPr sz="2200" dirty="0"/>
          </a:p>
          <a:p>
            <a:pPr>
              <a:buClr>
                <a:schemeClr val="accent1"/>
              </a:buClr>
              <a:buSzPct val="76000"/>
              <a:buFont typeface="Wingdings 3" pitchFamily="18" charset="2"/>
            </a:pPr>
            <a:r>
              <a:rPr sz="2200" dirty="0"/>
              <a:t>Anti-static bags</a:t>
            </a:r>
            <a:endParaRPr sz="2200" dirty="0"/>
          </a:p>
          <a:p>
            <a:pPr>
              <a:buClr>
                <a:schemeClr val="accent1"/>
              </a:buClr>
              <a:buSzPct val="76000"/>
              <a:buFont typeface="Wingdings 3" pitchFamily="18" charset="2"/>
            </a:pPr>
            <a:r>
              <a:rPr sz="2200" dirty="0"/>
              <a:t>Paper evidence bags</a:t>
            </a:r>
            <a:endParaRPr sz="2200" dirty="0"/>
          </a:p>
          <a:p>
            <a:pPr>
              <a:buClr>
                <a:schemeClr val="accent1"/>
              </a:buClr>
              <a:buSzPct val="76000"/>
              <a:buFont typeface="Wingdings 3" pitchFamily="18" charset="2"/>
            </a:pPr>
            <a:r>
              <a:rPr sz="2200" dirty="0"/>
              <a:t>Notepads and pens and pencils to take down any information needed and to keep a report of the crime scene</a:t>
            </a:r>
            <a:endParaRPr sz="2200" dirty="0"/>
          </a:p>
          <a:p>
            <a:pPr>
              <a:buClr>
                <a:schemeClr val="accent1"/>
              </a:buClr>
              <a:buSzPct val="76000"/>
              <a:buFont typeface="Wingdings 3" pitchFamily="18" charset="2"/>
            </a:pPr>
            <a:r>
              <a:rPr sz="2200" dirty="0"/>
              <a:t>Gloves so as not to potentially damage or contaminate any physical evidence like fingerprints.</a:t>
            </a:r>
            <a:endParaRPr sz="2200" dirty="0"/>
          </a:p>
          <a:p>
            <a:pPr>
              <a:buClr>
                <a:schemeClr val="accent1"/>
              </a:buClr>
              <a:buSzPct val="76000"/>
              <a:buFont typeface="Wingdings 3" pitchFamily="18" charset="2"/>
            </a:pPr>
            <a:r>
              <a:rPr sz="2200" dirty="0"/>
              <a:t>Carry all forensics software with their keys (Hardware if any).</a:t>
            </a:r>
            <a:endParaRPr sz="2200"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Title 1"/>
          <p:cNvSpPr>
            <a:spLocks noGrp="1"/>
          </p:cNvSpPr>
          <p:nvPr>
            <p:ph type="title"/>
          </p:nvPr>
        </p:nvSpPr>
        <p:spPr/>
        <p:txBody>
          <a:bodyPr vert="horz" wrap="square" lIns="91440" tIns="45720" rIns="91440" bIns="45720" anchor="b" anchorCtr="0"/>
          <a:p>
            <a:r>
              <a:rPr dirty="0"/>
              <a:t>Preparing a Forensics Checklist</a:t>
            </a:r>
            <a:endParaRPr dirty="0"/>
          </a:p>
        </p:txBody>
      </p:sp>
      <p:sp>
        <p:nvSpPr>
          <p:cNvPr id="144387"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200" dirty="0"/>
              <a:t>Evidence stickers, labels or tags etc.</a:t>
            </a:r>
            <a:endParaRPr sz="2200" dirty="0"/>
          </a:p>
          <a:p>
            <a:pPr>
              <a:buClr>
                <a:schemeClr val="accent1"/>
              </a:buClr>
              <a:buSzPct val="76000"/>
              <a:buFont typeface="Wingdings 3" pitchFamily="18" charset="2"/>
            </a:pPr>
            <a:r>
              <a:rPr sz="2200" dirty="0"/>
              <a:t>Crime scene tape</a:t>
            </a:r>
            <a:endParaRPr sz="2200" dirty="0"/>
          </a:p>
          <a:p>
            <a:pPr>
              <a:buClr>
                <a:schemeClr val="accent1"/>
              </a:buClr>
              <a:buSzPct val="76000"/>
              <a:buFont typeface="Wingdings 3" pitchFamily="18" charset="2"/>
            </a:pPr>
            <a:r>
              <a:rPr sz="2200" dirty="0"/>
              <a:t>Permanent markers to tag items and bags.</a:t>
            </a:r>
            <a:endParaRPr sz="2200" dirty="0"/>
          </a:p>
          <a:p>
            <a:pPr>
              <a:buClr>
                <a:schemeClr val="accent1"/>
              </a:buClr>
              <a:buSzPct val="76000"/>
              <a:buFont typeface="Wingdings 3" pitchFamily="18" charset="2"/>
            </a:pPr>
            <a:r>
              <a:rPr sz="2200" dirty="0"/>
              <a:t>Non-magnetic tools</a:t>
            </a:r>
            <a:endParaRPr sz="2200" dirty="0"/>
          </a:p>
          <a:p>
            <a:pPr>
              <a:buClr>
                <a:schemeClr val="accent1"/>
              </a:buClr>
              <a:buSzPct val="76000"/>
              <a:buFont typeface="Wingdings 3" pitchFamily="18" charset="2"/>
            </a:pPr>
            <a:r>
              <a:rPr sz="2200" dirty="0"/>
              <a:t>Radio frequency-shielding material (to wrap communication devices in to prevent signals which potentially could corrupt, alter, damage or delete potential evidence.</a:t>
            </a:r>
            <a:endParaRPr sz="2200" dirty="0"/>
          </a:p>
          <a:p>
            <a:pPr>
              <a:buClr>
                <a:schemeClr val="accent1"/>
              </a:buClr>
              <a:buSzPct val="76000"/>
              <a:buFont typeface="Wingdings 3" pitchFamily="18" charset="2"/>
            </a:pPr>
            <a:r>
              <a:rPr sz="2200" dirty="0"/>
              <a:t>Flash Light to read serial numbers on devices.</a:t>
            </a:r>
            <a:endParaRPr sz="2200" dirty="0"/>
          </a:p>
          <a:p>
            <a:pPr>
              <a:buClr>
                <a:schemeClr val="accent1"/>
              </a:buClr>
              <a:buSzPct val="76000"/>
              <a:buFont typeface="Wingdings 3" pitchFamily="18" charset="2"/>
            </a:pPr>
            <a:r>
              <a:rPr sz="2200" dirty="0"/>
              <a:t>Magnifier as sometimes the serial numbers may be very small.</a:t>
            </a:r>
            <a:endParaRPr sz="2200" dirty="0"/>
          </a:p>
          <a:p>
            <a:pPr>
              <a:buClr>
                <a:schemeClr val="accent1"/>
              </a:buClr>
              <a:buSzPct val="76000"/>
              <a:buFont typeface="Wingdings 3" pitchFamily="18" charset="2"/>
            </a:pPr>
            <a:r>
              <a:rPr sz="2200" dirty="0"/>
              <a:t>Carry some empty external hard disks as you may need to collect some live data.</a:t>
            </a:r>
            <a:endParaRPr sz="2200" dirty="0"/>
          </a:p>
          <a:p>
            <a:pPr>
              <a:buClr>
                <a:schemeClr val="accent1"/>
              </a:buClr>
              <a:buSzPct val="76000"/>
              <a:buFont typeface="Wingdings 3" pitchFamily="18" charset="2"/>
            </a:pPr>
            <a:r>
              <a:rPr sz="2200" dirty="0"/>
              <a:t>Carry network cables, USB cables, Fire wire cables, SATA, SCSI, IDE etc. cables as you may need them at the location.</a:t>
            </a:r>
            <a:endParaRPr sz="2200" dirty="0"/>
          </a:p>
          <a:p>
            <a:pPr>
              <a:buClr>
                <a:schemeClr val="accent1"/>
              </a:buClr>
              <a:buSzPct val="76000"/>
              <a:buFont typeface="Wingdings 3" pitchFamily="18" charset="2"/>
            </a:pPr>
            <a:endParaRPr dirty="0"/>
          </a:p>
          <a:p>
            <a:pPr>
              <a:buClr>
                <a:schemeClr val="accent1"/>
              </a:buClr>
              <a:buSzPct val="76000"/>
              <a:buFont typeface="Wingdings 3" pitchFamily="18" charset="2"/>
            </a:pPr>
            <a:endParaRPr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Title 1"/>
          <p:cNvSpPr>
            <a:spLocks noGrp="1"/>
          </p:cNvSpPr>
          <p:nvPr>
            <p:ph type="title"/>
          </p:nvPr>
        </p:nvSpPr>
        <p:spPr/>
        <p:txBody>
          <a:bodyPr vert="horz" wrap="square" lIns="91440" tIns="45720" rIns="91440" bIns="45720" anchor="b" anchorCtr="0"/>
          <a:p>
            <a:r>
              <a:rPr dirty="0"/>
              <a:t>Preparing a Forensics Checklist</a:t>
            </a:r>
            <a:endParaRPr dirty="0"/>
          </a:p>
        </p:txBody>
      </p:sp>
      <p:sp>
        <p:nvSpPr>
          <p:cNvPr id="145411"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You have seized the required devices and documented them and sent them securely to forensics lab for further investigation.</a:t>
            </a:r>
            <a:endParaRPr sz="2300" dirty="0"/>
          </a:p>
          <a:p>
            <a:pPr>
              <a:buClr>
                <a:schemeClr val="accent1"/>
              </a:buClr>
              <a:buSzPct val="76000"/>
              <a:buFont typeface="Wingdings 3" pitchFamily="18" charset="2"/>
            </a:pPr>
            <a:r>
              <a:rPr sz="2300" dirty="0"/>
              <a:t>However you may require some of the following information which may be useful in further investigation.</a:t>
            </a:r>
            <a:endParaRPr sz="2300" dirty="0"/>
          </a:p>
          <a:p>
            <a:pPr>
              <a:buClr>
                <a:schemeClr val="accent1"/>
              </a:buClr>
              <a:buSzPct val="76000"/>
              <a:buFont typeface="Wingdings 3" pitchFamily="18" charset="2"/>
            </a:pPr>
            <a:r>
              <a:rPr sz="2300" dirty="0"/>
              <a:t>Names of all users who used the computer or the device.</a:t>
            </a:r>
            <a:endParaRPr sz="2300" dirty="0"/>
          </a:p>
          <a:p>
            <a:pPr>
              <a:buClr>
                <a:schemeClr val="accent1"/>
              </a:buClr>
              <a:buSzPct val="76000"/>
              <a:buFont typeface="Wingdings 3" pitchFamily="18" charset="2"/>
            </a:pPr>
            <a:r>
              <a:rPr sz="2300" dirty="0"/>
              <a:t>All login names and user account names</a:t>
            </a:r>
            <a:endParaRPr sz="2300" dirty="0"/>
          </a:p>
          <a:p>
            <a:pPr>
              <a:buClr>
                <a:schemeClr val="accent1"/>
              </a:buClr>
              <a:buSzPct val="76000"/>
              <a:buFont typeface="Wingdings 3" pitchFamily="18" charset="2"/>
            </a:pPr>
            <a:r>
              <a:rPr sz="2300" dirty="0"/>
              <a:t>Purpose and uses of devices and/or computers</a:t>
            </a:r>
            <a:endParaRPr sz="2300" dirty="0"/>
          </a:p>
          <a:p>
            <a:pPr>
              <a:buClr>
                <a:schemeClr val="accent1"/>
              </a:buClr>
              <a:buSzPct val="76000"/>
              <a:buFont typeface="Wingdings 3" pitchFamily="18" charset="2"/>
            </a:pPr>
            <a:r>
              <a:rPr sz="2300" dirty="0"/>
              <a:t>All computer and device passwords </a:t>
            </a:r>
            <a:endParaRPr sz="2300" dirty="0"/>
          </a:p>
          <a:p>
            <a:pPr>
              <a:buClr>
                <a:schemeClr val="accent1"/>
              </a:buClr>
              <a:buSzPct val="76000"/>
              <a:buFont typeface="Wingdings 3" pitchFamily="18" charset="2"/>
            </a:pPr>
            <a:r>
              <a:rPr sz="2300" dirty="0"/>
              <a:t>Any automated applications in use</a:t>
            </a:r>
            <a:endParaRPr sz="2300" dirty="0"/>
          </a:p>
          <a:p>
            <a:pPr>
              <a:buClr>
                <a:schemeClr val="accent1"/>
              </a:buClr>
              <a:buSzPct val="76000"/>
              <a:buFont typeface="Wingdings 3" pitchFamily="18" charset="2"/>
            </a:pPr>
            <a:r>
              <a:rPr sz="2300" dirty="0"/>
              <a:t>Type of internet access</a:t>
            </a:r>
            <a:endParaRPr sz="2300" dirty="0"/>
          </a:p>
          <a:p>
            <a:pPr>
              <a:buClr>
                <a:schemeClr val="accent1"/>
              </a:buClr>
              <a:buSzPct val="76000"/>
              <a:buFont typeface="Wingdings 3" pitchFamily="18" charset="2"/>
            </a:pPr>
            <a:r>
              <a:rPr sz="2300" dirty="0"/>
              <a:t>Any offsite storage</a:t>
            </a:r>
            <a:endParaRPr sz="2300"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Title 1"/>
          <p:cNvSpPr>
            <a:spLocks noGrp="1"/>
          </p:cNvSpPr>
          <p:nvPr>
            <p:ph type="title"/>
          </p:nvPr>
        </p:nvSpPr>
        <p:spPr/>
        <p:txBody>
          <a:bodyPr vert="horz" wrap="square" lIns="91440" tIns="45720" rIns="91440" bIns="45720" anchor="b" anchorCtr="0"/>
          <a:p>
            <a:r>
              <a:rPr dirty="0"/>
              <a:t>Preparing a Forensics Checklist</a:t>
            </a:r>
            <a:endParaRPr dirty="0"/>
          </a:p>
        </p:txBody>
      </p:sp>
      <p:sp>
        <p:nvSpPr>
          <p:cNvPr id="146435"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Internet service provider</a:t>
            </a:r>
            <a:endParaRPr sz="2300" dirty="0"/>
          </a:p>
          <a:p>
            <a:pPr>
              <a:buClr>
                <a:schemeClr val="accent1"/>
              </a:buClr>
              <a:buSzPct val="76000"/>
              <a:buFont typeface="Wingdings 3" pitchFamily="18" charset="2"/>
            </a:pPr>
            <a:r>
              <a:rPr sz="2300" dirty="0"/>
              <a:t>IP address of the internet connection if fixed IP used.</a:t>
            </a:r>
            <a:endParaRPr sz="2300" dirty="0"/>
          </a:p>
          <a:p>
            <a:pPr>
              <a:buClr>
                <a:schemeClr val="accent1"/>
              </a:buClr>
              <a:buSzPct val="76000"/>
              <a:buFont typeface="Wingdings 3" pitchFamily="18" charset="2"/>
            </a:pPr>
            <a:r>
              <a:rPr sz="2300" dirty="0"/>
              <a:t>Installed software and applications</a:t>
            </a:r>
            <a:endParaRPr sz="2300" dirty="0"/>
          </a:p>
          <a:p>
            <a:pPr>
              <a:buClr>
                <a:schemeClr val="accent1"/>
              </a:buClr>
              <a:buSzPct val="76000"/>
              <a:buFont typeface="Wingdings 3" pitchFamily="18" charset="2"/>
            </a:pPr>
            <a:r>
              <a:rPr sz="2300" dirty="0"/>
              <a:t>Information about all e-mail accounts</a:t>
            </a:r>
            <a:endParaRPr sz="2300" dirty="0"/>
          </a:p>
          <a:p>
            <a:pPr>
              <a:buClr>
                <a:schemeClr val="accent1"/>
              </a:buClr>
              <a:buSzPct val="76000"/>
              <a:buFont typeface="Wingdings 3" pitchFamily="18" charset="2"/>
            </a:pPr>
            <a:r>
              <a:rPr sz="2300" dirty="0"/>
              <a:t>Security software and other measures in use</a:t>
            </a:r>
            <a:endParaRPr sz="2300" dirty="0"/>
          </a:p>
          <a:p>
            <a:pPr>
              <a:buClr>
                <a:schemeClr val="accent1"/>
              </a:buClr>
              <a:buSzPct val="76000"/>
              <a:buFont typeface="Wingdings 3" pitchFamily="18" charset="2"/>
            </a:pPr>
            <a:r>
              <a:rPr sz="2300" dirty="0"/>
              <a:t>Web mail account information</a:t>
            </a:r>
            <a:endParaRPr sz="2300" dirty="0"/>
          </a:p>
          <a:p>
            <a:pPr>
              <a:buClr>
                <a:schemeClr val="accent1"/>
              </a:buClr>
              <a:buSzPct val="76000"/>
              <a:buFont typeface="Wingdings 3" pitchFamily="18" charset="2"/>
            </a:pPr>
            <a:r>
              <a:rPr sz="2300" dirty="0"/>
              <a:t>Data access restrictions in place (NTFS permissions etc.)</a:t>
            </a:r>
            <a:endParaRPr sz="2300" dirty="0"/>
          </a:p>
          <a:p>
            <a:pPr>
              <a:buClr>
                <a:schemeClr val="accent1"/>
              </a:buClr>
              <a:buSzPct val="76000"/>
              <a:buFont typeface="Wingdings 3" pitchFamily="18" charset="2"/>
            </a:pPr>
            <a:r>
              <a:rPr sz="2300" dirty="0"/>
              <a:t>All instant messenger software's installed and used</a:t>
            </a:r>
            <a:endParaRPr sz="2300" dirty="0"/>
          </a:p>
          <a:p>
            <a:pPr>
              <a:buClr>
                <a:schemeClr val="accent1"/>
              </a:buClr>
              <a:buSzPct val="76000"/>
              <a:buFont typeface="Wingdings 3" pitchFamily="18" charset="2"/>
            </a:pPr>
            <a:r>
              <a:rPr sz="2300" dirty="0"/>
              <a:t>All destructive devices or software in use</a:t>
            </a:r>
            <a:endParaRPr sz="2300" dirty="0"/>
          </a:p>
          <a:p>
            <a:pPr>
              <a:buClr>
                <a:schemeClr val="accent1"/>
              </a:buClr>
              <a:buSzPct val="76000"/>
              <a:buFont typeface="Wingdings 3" pitchFamily="18" charset="2"/>
            </a:pPr>
            <a:r>
              <a:rPr sz="2300" dirty="0"/>
              <a:t>Any online social networking accounts the users have</a:t>
            </a:r>
            <a:endParaRPr sz="2300" dirty="0"/>
          </a:p>
          <a:p>
            <a:pPr>
              <a:buClr>
                <a:schemeClr val="accent1"/>
              </a:buClr>
              <a:buSzPct val="76000"/>
              <a:buFont typeface="Wingdings 3" pitchFamily="18" charset="2"/>
            </a:pPr>
            <a:r>
              <a:rPr sz="2300" dirty="0"/>
              <a:t>Any other relevant information</a:t>
            </a:r>
            <a:endParaRPr sz="2300" dirty="0"/>
          </a:p>
          <a:p>
            <a:pPr>
              <a:buClr>
                <a:schemeClr val="accent1"/>
              </a:buClr>
              <a:buSzPct val="76000"/>
              <a:buFont typeface="Wingdings 3" pitchFamily="18" charset="2"/>
            </a:pPr>
            <a:r>
              <a:rPr sz="2300" dirty="0"/>
              <a:t>Service provider in case of Mobile devices.</a:t>
            </a:r>
            <a:endParaRPr sz="2300" dirty="0"/>
          </a:p>
          <a:p>
            <a:pPr>
              <a:buClr>
                <a:schemeClr val="accent1"/>
              </a:buClr>
              <a:buSzPct val="76000"/>
              <a:buFont typeface="Wingdings 3" pitchFamily="18" charset="2"/>
            </a:pPr>
            <a:endParaRPr dirty="0"/>
          </a:p>
          <a:p>
            <a:pPr>
              <a:buClr>
                <a:schemeClr val="accent1"/>
              </a:buClr>
              <a:buSzPct val="76000"/>
              <a:buFont typeface="Wingdings 3" pitchFamily="18" charset="2"/>
            </a:pPr>
            <a:endParaRPr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Title 1"/>
          <p:cNvSpPr>
            <a:spLocks noGrp="1"/>
          </p:cNvSpPr>
          <p:nvPr>
            <p:ph type="title"/>
          </p:nvPr>
        </p:nvSpPr>
        <p:spPr/>
        <p:txBody>
          <a:bodyPr vert="horz" wrap="square" lIns="91440" tIns="45720" rIns="91440" bIns="45720" anchor="b" anchorCtr="0"/>
          <a:p>
            <a:r>
              <a:rPr dirty="0"/>
              <a:t>Working on Live Systems and Dead Systems</a:t>
            </a:r>
            <a:endParaRPr dirty="0"/>
          </a:p>
        </p:txBody>
      </p:sp>
      <p:sp>
        <p:nvSpPr>
          <p:cNvPr id="147459"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300" dirty="0"/>
              <a:t>The main argument has always been whether to conduct Live system analysis or a Dead system analysis.</a:t>
            </a:r>
            <a:endParaRPr sz="2300" dirty="0"/>
          </a:p>
          <a:p>
            <a:pPr>
              <a:buClr>
                <a:schemeClr val="accent1"/>
              </a:buClr>
              <a:buSzPct val="76000"/>
              <a:buFont typeface="Wingdings 3" pitchFamily="18" charset="2"/>
            </a:pPr>
            <a:r>
              <a:rPr sz="2300" dirty="0"/>
              <a:t>The decision entirely depends on the crime scenario.</a:t>
            </a:r>
            <a:endParaRPr sz="2300" dirty="0"/>
          </a:p>
          <a:p>
            <a:pPr>
              <a:buClr>
                <a:schemeClr val="accent1"/>
              </a:buClr>
              <a:buSzPct val="76000"/>
              <a:buFont typeface="Wingdings 3" pitchFamily="18" charset="2"/>
            </a:pPr>
            <a:r>
              <a:rPr sz="2300" dirty="0"/>
              <a:t>Most of the time the analysis can be performed on the dead systems.</a:t>
            </a:r>
            <a:endParaRPr sz="2300" dirty="0"/>
          </a:p>
          <a:p>
            <a:pPr>
              <a:buClr>
                <a:schemeClr val="accent1"/>
              </a:buClr>
              <a:buSzPct val="76000"/>
              <a:buFont typeface="Wingdings 3" pitchFamily="18" charset="2"/>
            </a:pPr>
            <a:r>
              <a:rPr sz="2300" dirty="0"/>
              <a:t>However when it comes to analysis of mission-critical system which can not have downtimes, there is no other alternative but to perform live analysis.</a:t>
            </a:r>
            <a:endParaRPr sz="2300" dirty="0"/>
          </a:p>
          <a:p>
            <a:pPr>
              <a:buClr>
                <a:schemeClr val="accent1"/>
              </a:buClr>
              <a:buSzPct val="76000"/>
              <a:buFont typeface="Wingdings 3" pitchFamily="18" charset="2"/>
            </a:pPr>
            <a:r>
              <a:rPr sz="2300" dirty="0"/>
              <a:t>There are pro’s and con’s of both the methods.</a:t>
            </a:r>
            <a:endParaRPr sz="2300" dirty="0"/>
          </a:p>
          <a:p>
            <a:pPr>
              <a:buClr>
                <a:schemeClr val="accent1"/>
              </a:buClr>
              <a:buSzPct val="76000"/>
              <a:buFont typeface="Wingdings 3" pitchFamily="18" charset="2"/>
            </a:pPr>
            <a:r>
              <a:rPr sz="2300" dirty="0"/>
              <a:t>The dead system analysis provides a substantial amount of evidences but lacks the volatile data.</a:t>
            </a:r>
            <a:endParaRPr sz="2300" dirty="0"/>
          </a:p>
          <a:p>
            <a:pPr>
              <a:buClr>
                <a:schemeClr val="accent1"/>
              </a:buClr>
              <a:buSzPct val="76000"/>
              <a:buFont typeface="Wingdings 3" pitchFamily="18" charset="2"/>
            </a:pPr>
            <a:r>
              <a:rPr sz="2300" dirty="0"/>
              <a:t>The volatile data contains session information, cookies, RAM data, Live applications and services running etc.</a:t>
            </a:r>
            <a:endParaRPr sz="2300"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Title 1"/>
          <p:cNvSpPr>
            <a:spLocks noGrp="1"/>
          </p:cNvSpPr>
          <p:nvPr>
            <p:ph type="title"/>
          </p:nvPr>
        </p:nvSpPr>
        <p:spPr/>
        <p:txBody>
          <a:bodyPr vert="horz" wrap="square" lIns="91440" tIns="45720" rIns="91440" bIns="45720" anchor="b" anchorCtr="0"/>
          <a:p>
            <a:r>
              <a:rPr dirty="0"/>
              <a:t>Working on Live Systems and Dead Systems</a:t>
            </a:r>
            <a:endParaRPr dirty="0"/>
          </a:p>
        </p:txBody>
      </p:sp>
      <p:sp>
        <p:nvSpPr>
          <p:cNvPr id="148483" name="Content Placeholder 2"/>
          <p:cNvSpPr>
            <a:spLocks noGrp="1"/>
          </p:cNvSpPr>
          <p:nvPr>
            <p:ph sz="quarter" idx="1"/>
          </p:nvPr>
        </p:nvSpPr>
        <p:spPr>
          <a:xfrm>
            <a:off x="457200" y="1143000"/>
            <a:ext cx="8229600" cy="4937125"/>
          </a:xfrm>
        </p:spPr>
        <p:txBody>
          <a:bodyPr vert="horz" wrap="square" lIns="91440" tIns="45720" rIns="91440" bIns="45720" anchor="t" anchorCtr="0"/>
          <a:p>
            <a:pPr>
              <a:buClr>
                <a:schemeClr val="accent1"/>
              </a:buClr>
              <a:buSzPct val="76000"/>
              <a:buFont typeface="Wingdings 3" pitchFamily="18" charset="2"/>
            </a:pPr>
            <a:r>
              <a:rPr sz="2300" dirty="0"/>
              <a:t>The volatile data is lost when the computer is turned off. </a:t>
            </a:r>
            <a:endParaRPr sz="2300" dirty="0"/>
          </a:p>
          <a:p>
            <a:pPr>
              <a:buClr>
                <a:schemeClr val="accent1"/>
              </a:buClr>
              <a:buSzPct val="76000"/>
              <a:buFont typeface="Wingdings 3" pitchFamily="18" charset="2"/>
            </a:pPr>
            <a:r>
              <a:rPr sz="2300" dirty="0"/>
              <a:t>The computer may store some of this volatile data even the computer is turned on but not all is retained.</a:t>
            </a:r>
            <a:endParaRPr sz="2300" dirty="0"/>
          </a:p>
          <a:p>
            <a:pPr>
              <a:buClr>
                <a:schemeClr val="accent1"/>
              </a:buClr>
              <a:buSzPct val="76000"/>
              <a:buFont typeface="Wingdings 3" pitchFamily="18" charset="2"/>
            </a:pPr>
            <a:r>
              <a:rPr sz="2300" dirty="0"/>
              <a:t>Thus the Live system analysis always reveals more evidences as compared to the dead system analysis.</a:t>
            </a:r>
            <a:endParaRPr sz="2300" dirty="0"/>
          </a:p>
          <a:p>
            <a:pPr>
              <a:buClr>
                <a:schemeClr val="accent1"/>
              </a:buClr>
              <a:buSzPct val="76000"/>
              <a:buFont typeface="Wingdings 3" pitchFamily="18" charset="2"/>
            </a:pPr>
            <a:r>
              <a:rPr sz="2300" dirty="0"/>
              <a:t>Today’s forensics tools allow you to capture entire live system which includes memory data.</a:t>
            </a:r>
            <a:endParaRPr sz="2300" dirty="0"/>
          </a:p>
          <a:p>
            <a:pPr>
              <a:buClr>
                <a:schemeClr val="accent1"/>
              </a:buClr>
              <a:buSzPct val="76000"/>
              <a:buFont typeface="Wingdings 3" pitchFamily="18" charset="2"/>
            </a:pPr>
            <a:r>
              <a:rPr sz="2300" dirty="0"/>
              <a:t>However it is necessary to isolate the affected system before you start analyzing it.</a:t>
            </a:r>
            <a:endParaRPr sz="2300" dirty="0"/>
          </a:p>
          <a:p>
            <a:pPr>
              <a:buClr>
                <a:schemeClr val="accent1"/>
              </a:buClr>
              <a:buSzPct val="76000"/>
              <a:buFont typeface="Wingdings 3" pitchFamily="18" charset="2"/>
            </a:pPr>
            <a:r>
              <a:rPr sz="2300" dirty="0"/>
              <a:t>If you do not properly isolate the affected system, it may affect other systems in the network and may lead to a disaster.</a:t>
            </a:r>
            <a:endParaRPr sz="2300" dirty="0"/>
          </a:p>
          <a:p>
            <a:pPr>
              <a:buClr>
                <a:schemeClr val="accent1"/>
              </a:buClr>
              <a:buSzPct val="76000"/>
              <a:buFont typeface="Wingdings 3" pitchFamily="18" charset="2"/>
            </a:pPr>
            <a:r>
              <a:rPr sz="2300" dirty="0"/>
              <a:t>Either disconnect the system from network or shift to test network.</a:t>
            </a:r>
            <a:endParaRPr sz="2300" dirty="0"/>
          </a:p>
          <a:p>
            <a:pPr>
              <a:buClr>
                <a:schemeClr val="accent1"/>
              </a:buClr>
              <a:buSzPct val="76000"/>
              <a:buFont typeface="Wingdings 3" pitchFamily="18" charset="2"/>
            </a:pPr>
            <a:r>
              <a:rPr dirty="0"/>
              <a:t> </a:t>
            </a:r>
            <a:endParaRPr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Title 1"/>
          <p:cNvSpPr>
            <a:spLocks noGrp="1"/>
          </p:cNvSpPr>
          <p:nvPr>
            <p:ph type="title"/>
          </p:nvPr>
        </p:nvSpPr>
        <p:spPr/>
        <p:txBody>
          <a:bodyPr vert="horz" wrap="square" lIns="91440" tIns="45720" rIns="91440" bIns="45720" anchor="b" anchorCtr="0"/>
          <a:p>
            <a:r>
              <a:rPr dirty="0"/>
              <a:t>Working on Live Systems and Dead Systems</a:t>
            </a:r>
            <a:endParaRPr dirty="0"/>
          </a:p>
        </p:txBody>
      </p:sp>
      <p:sp>
        <p:nvSpPr>
          <p:cNvPr id="149507" name="Content Placeholder 2"/>
          <p:cNvSpPr>
            <a:spLocks noGrp="1"/>
          </p:cNvSpPr>
          <p:nvPr>
            <p:ph sz="quarter" idx="1"/>
          </p:nvPr>
        </p:nvSpPr>
        <p:spPr>
          <a:xfrm>
            <a:off x="457200" y="1143000"/>
            <a:ext cx="8229600" cy="5181600"/>
          </a:xfrm>
        </p:spPr>
        <p:txBody>
          <a:bodyPr vert="horz" wrap="square" lIns="91440" tIns="45720" rIns="91440" bIns="45720" anchor="t" anchorCtr="0"/>
          <a:p>
            <a:pPr>
              <a:buClr>
                <a:schemeClr val="accent1"/>
              </a:buClr>
              <a:buSzPct val="76000"/>
              <a:buFont typeface="Wingdings 3" pitchFamily="18" charset="2"/>
            </a:pPr>
            <a:r>
              <a:rPr sz="2100" dirty="0"/>
              <a:t>However the live system analysis should be done with due care as any wrong action may result in alteration or deletion of evidence.</a:t>
            </a:r>
            <a:endParaRPr sz="2100" dirty="0"/>
          </a:p>
          <a:p>
            <a:pPr>
              <a:buClr>
                <a:schemeClr val="accent1"/>
              </a:buClr>
              <a:buSzPct val="76000"/>
              <a:buFont typeface="Wingdings 3" pitchFamily="18" charset="2"/>
            </a:pPr>
            <a:r>
              <a:rPr sz="2100" dirty="0"/>
              <a:t>Also before you start live system analysis it is necessary to find if any destructive program is running which may trigger on network disconnection or activating a forensics tool.</a:t>
            </a:r>
            <a:endParaRPr sz="2100" dirty="0"/>
          </a:p>
          <a:p>
            <a:pPr>
              <a:buClr>
                <a:schemeClr val="accent1"/>
              </a:buClr>
              <a:buSzPct val="76000"/>
              <a:buFont typeface="Wingdings 3" pitchFamily="18" charset="2"/>
            </a:pPr>
            <a:r>
              <a:rPr sz="2100" dirty="0"/>
              <a:t>Also as in today’s systems the operating system keeps on changing the RAM data as per the operations so it is difficult to prove later that the acquired evidence was there. </a:t>
            </a:r>
            <a:endParaRPr sz="2100" dirty="0"/>
          </a:p>
          <a:p>
            <a:pPr>
              <a:buClr>
                <a:schemeClr val="accent1"/>
              </a:buClr>
              <a:buSzPct val="76000"/>
              <a:buFont typeface="Wingdings 3" pitchFamily="18" charset="2"/>
            </a:pPr>
            <a:r>
              <a:rPr sz="2100" dirty="0"/>
              <a:t>Also an attacker may delete logs or other tracks when he comes to know about your forensics work.</a:t>
            </a:r>
            <a:endParaRPr sz="2100" dirty="0"/>
          </a:p>
          <a:p>
            <a:pPr>
              <a:buClr>
                <a:schemeClr val="accent1"/>
              </a:buClr>
              <a:buSzPct val="76000"/>
              <a:buFont typeface="Wingdings 3" pitchFamily="18" charset="2"/>
            </a:pPr>
            <a:r>
              <a:rPr sz="2100" dirty="0"/>
              <a:t>As most of the data acquisition tools run top of the operating systems and depend on it for getting data from various locations thus if OS in infected the data you get may not be correct.</a:t>
            </a:r>
            <a:endParaRPr sz="2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p:txBody>
          <a:bodyPr vert="horz" wrap="square" lIns="91440" tIns="45720" rIns="91440" bIns="45720" anchor="b" anchorCtr="0"/>
          <a:p>
            <a:pPr eaLnBrk="1" hangingPunct="1"/>
            <a:r>
              <a:rPr dirty="0"/>
              <a:t>The Rules of Evidence</a:t>
            </a:r>
            <a:endParaRPr dirty="0"/>
          </a:p>
        </p:txBody>
      </p:sp>
      <p:sp>
        <p:nvSpPr>
          <p:cNvPr id="24579"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sz="2300" dirty="0"/>
              <a:t>The rules of evidence are guidelines that determine how evidence should be handled.</a:t>
            </a:r>
            <a:endParaRPr sz="2300" dirty="0"/>
          </a:p>
          <a:p>
            <a:pPr eaLnBrk="1" hangingPunct="1">
              <a:buClr>
                <a:schemeClr val="accent1"/>
              </a:buClr>
              <a:buSzPct val="76000"/>
              <a:buFont typeface="Wingdings 3" pitchFamily="18" charset="2"/>
            </a:pPr>
            <a:r>
              <a:rPr sz="2300" dirty="0"/>
              <a:t> These guidelines take many things into consideration like what evidence is admissible, when it is admissible, and who is entitled to present it.</a:t>
            </a:r>
            <a:endParaRPr sz="2300" dirty="0"/>
          </a:p>
          <a:p>
            <a:pPr eaLnBrk="1" hangingPunct="1">
              <a:buClr>
                <a:schemeClr val="accent1"/>
              </a:buClr>
              <a:buSzPct val="76000"/>
              <a:buFont typeface="Wingdings 3" pitchFamily="18" charset="2"/>
            </a:pPr>
            <a:r>
              <a:rPr sz="2300" dirty="0"/>
              <a:t>There is no universal set of rules of evidence.</a:t>
            </a:r>
            <a:endParaRPr sz="2300" dirty="0"/>
          </a:p>
          <a:p>
            <a:pPr eaLnBrk="1" hangingPunct="1">
              <a:buClr>
                <a:schemeClr val="accent1"/>
              </a:buClr>
              <a:buSzPct val="76000"/>
              <a:buFont typeface="Wingdings 3" pitchFamily="18" charset="2"/>
            </a:pPr>
            <a:r>
              <a:rPr sz="2300" dirty="0"/>
              <a:t>A court may also have its own set of rules. </a:t>
            </a:r>
            <a:endParaRPr sz="2300" dirty="0"/>
          </a:p>
          <a:p>
            <a:pPr eaLnBrk="1" hangingPunct="1">
              <a:buClr>
                <a:schemeClr val="accent1"/>
              </a:buClr>
              <a:buSzPct val="76000"/>
              <a:buFont typeface="Wingdings 3" pitchFamily="18" charset="2"/>
            </a:pPr>
            <a:r>
              <a:rPr sz="2300" dirty="0"/>
              <a:t>This means that evidence may be handled differently in a criminal case than it is in a civil case within the same state.</a:t>
            </a:r>
            <a:endParaRPr sz="2300" dirty="0"/>
          </a:p>
          <a:p>
            <a:pPr eaLnBrk="1" hangingPunct="1">
              <a:buClr>
                <a:schemeClr val="accent1"/>
              </a:buClr>
              <a:buSzPct val="76000"/>
              <a:buFont typeface="Wingdings 3" pitchFamily="18" charset="2"/>
            </a:pPr>
            <a:r>
              <a:rPr sz="2300" dirty="0"/>
              <a:t>They were put into place to regulate the portion of the trial process that pertains to evidence so that proceedings can be fair for all involved.</a:t>
            </a:r>
            <a:endParaRPr sz="23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Title 1"/>
          <p:cNvSpPr>
            <a:spLocks noGrp="1"/>
          </p:cNvSpPr>
          <p:nvPr>
            <p:ph type="ctrTitle"/>
          </p:nvPr>
        </p:nvSpPr>
        <p:spPr>
          <a:xfrm>
            <a:off x="228600" y="3581400"/>
            <a:ext cx="8001000" cy="1295400"/>
          </a:xfrm>
        </p:spPr>
        <p:txBody>
          <a:bodyPr vert="horz" wrap="square" lIns="91440" tIns="45720" rIns="91440" bIns="45720" anchor="t" anchorCtr="0"/>
          <a:p>
            <a:pPr eaLnBrk="1" hangingPunct="1">
              <a:buClrTx/>
              <a:buSzTx/>
              <a:buFontTx/>
            </a:pPr>
            <a:r>
              <a:rPr kern="1200" dirty="0">
                <a:latin typeface="+mj-lt"/>
                <a:ea typeface="+mj-ea"/>
                <a:cs typeface="+mj-cs"/>
              </a:rPr>
              <a:t>Module 5</a:t>
            </a:r>
            <a:br>
              <a:rPr kern="1200" dirty="0">
                <a:latin typeface="+mj-lt"/>
                <a:ea typeface="+mj-ea"/>
                <a:cs typeface="+mj-cs"/>
              </a:rPr>
            </a:br>
            <a:r>
              <a:rPr kern="1200" dirty="0">
                <a:latin typeface="+mj-lt"/>
                <a:ea typeface="+mj-ea"/>
                <a:cs typeface="+mj-cs"/>
              </a:rPr>
              <a:t>Forensic Imaging and Verification</a:t>
            </a:r>
            <a:endParaRPr kern="1200" dirty="0">
              <a:latin typeface="+mj-lt"/>
              <a:ea typeface="+mj-ea"/>
              <a:cs typeface="+mj-cs"/>
            </a:endParaRPr>
          </a:p>
        </p:txBody>
      </p:sp>
      <p:sp>
        <p:nvSpPr>
          <p:cNvPr id="4" name="Subtitle 3"/>
          <p:cNvSpPr>
            <a:spLocks noGrp="1"/>
          </p:cNvSpPr>
          <p:nvPr>
            <p:ph type="subTitle" idx="1"/>
          </p:nvPr>
        </p:nvSpPr>
        <p:spPr/>
        <p:txBody>
          <a:bodyPr vert="horz" wrap="square" lIns="91440" tIns="45720" rIns="91440" bIns="45720" numCol="1" anchor="t" anchorCtr="0" compatLnSpc="1">
            <a:normAutofit/>
          </a:bodyPr>
          <a:lstStyle/>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defRPr/>
            </a:pPr>
            <a:endParaRPr kumimoji="0" lang="en-US" sz="20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Title 1"/>
          <p:cNvSpPr>
            <a:spLocks noGrp="1"/>
          </p:cNvSpPr>
          <p:nvPr>
            <p:ph type="title"/>
          </p:nvPr>
        </p:nvSpPr>
        <p:spPr/>
        <p:txBody>
          <a:bodyPr vert="horz" wrap="square" lIns="91440" tIns="45720" rIns="91440" bIns="45720" anchor="b" anchorCtr="0"/>
          <a:p>
            <a:r>
              <a:rPr dirty="0"/>
              <a:t>Imaging</a:t>
            </a:r>
            <a:endParaRPr dirty="0"/>
          </a:p>
        </p:txBody>
      </p:sp>
      <p:sp>
        <p:nvSpPr>
          <p:cNvPr id="151555" name="Content Placeholder 2"/>
          <p:cNvSpPr>
            <a:spLocks noGrp="1"/>
          </p:cNvSpPr>
          <p:nvPr>
            <p:ph sz="quarter" idx="1"/>
          </p:nvPr>
        </p:nvSpPr>
        <p:spPr>
          <a:xfrm>
            <a:off x="457200" y="1143000"/>
            <a:ext cx="8229600" cy="5181600"/>
          </a:xfrm>
        </p:spPr>
        <p:txBody>
          <a:bodyPr vert="horz" wrap="square" lIns="91440" tIns="45720" rIns="91440" bIns="45720" anchor="t" anchorCtr="0"/>
          <a:p>
            <a:pPr>
              <a:buClr>
                <a:schemeClr val="accent1"/>
              </a:buClr>
              <a:buSzPct val="76000"/>
              <a:buFont typeface="Wingdings 3" pitchFamily="18" charset="2"/>
            </a:pPr>
            <a:r>
              <a:rPr sz="2200" dirty="0"/>
              <a:t>Generally the forensics expert makes a digital copy of the main evidence like hard disk, pen drive etc.</a:t>
            </a:r>
            <a:endParaRPr sz="2200" dirty="0"/>
          </a:p>
          <a:p>
            <a:pPr>
              <a:buClr>
                <a:schemeClr val="accent1"/>
              </a:buClr>
              <a:buSzPct val="76000"/>
              <a:buFont typeface="Wingdings 3" pitchFamily="18" charset="2"/>
            </a:pPr>
            <a:r>
              <a:rPr sz="2200" dirty="0"/>
              <a:t>It is always good to work on the digital copy of the evidence rather than working on actual evidence.</a:t>
            </a:r>
            <a:endParaRPr sz="2200" dirty="0"/>
          </a:p>
          <a:p>
            <a:pPr>
              <a:buClr>
                <a:schemeClr val="accent1"/>
              </a:buClr>
              <a:buSzPct val="76000"/>
              <a:buFont typeface="Wingdings 3" pitchFamily="18" charset="2"/>
            </a:pPr>
            <a:r>
              <a:rPr sz="2200" dirty="0"/>
              <a:t>This precaution is necessary as while working, you may accidently alter or damage the actual evidence.</a:t>
            </a:r>
            <a:endParaRPr sz="2200" dirty="0"/>
          </a:p>
          <a:p>
            <a:pPr>
              <a:buClr>
                <a:schemeClr val="accent1"/>
              </a:buClr>
              <a:buSzPct val="76000"/>
              <a:buFont typeface="Wingdings 3" pitchFamily="18" charset="2"/>
            </a:pPr>
            <a:r>
              <a:rPr sz="2200" dirty="0"/>
              <a:t>Also tomorrow the court may request cross verification from other party in that case the evidence requires in it’s original format as it was seized.</a:t>
            </a:r>
            <a:endParaRPr sz="2200" dirty="0"/>
          </a:p>
          <a:p>
            <a:pPr>
              <a:buClr>
                <a:schemeClr val="accent1"/>
              </a:buClr>
              <a:buSzPct val="76000"/>
              <a:buFont typeface="Wingdings 3" pitchFamily="18" charset="2"/>
            </a:pPr>
            <a:r>
              <a:rPr sz="2200" dirty="0"/>
              <a:t>Also before you start working on the digital copy of the evidence, make sure that it is an exact digital replica of the original and alterations are there.</a:t>
            </a:r>
            <a:endParaRPr sz="2200" dirty="0"/>
          </a:p>
          <a:p>
            <a:pPr>
              <a:buClr>
                <a:schemeClr val="accent1"/>
              </a:buClr>
              <a:buSzPct val="76000"/>
              <a:buFont typeface="Wingdings 3" pitchFamily="18" charset="2"/>
            </a:pPr>
            <a:r>
              <a:rPr sz="2200" dirty="0"/>
              <a:t>Thus the first step in forensics is to create an exact physical copy of the evidence.</a:t>
            </a:r>
            <a:endParaRPr sz="2200"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Title 1"/>
          <p:cNvSpPr>
            <a:spLocks noGrp="1"/>
          </p:cNvSpPr>
          <p:nvPr>
            <p:ph type="title"/>
          </p:nvPr>
        </p:nvSpPr>
        <p:spPr/>
        <p:txBody>
          <a:bodyPr vert="horz" wrap="square" lIns="91440" tIns="45720" rIns="91440" bIns="45720" anchor="b" anchorCtr="0"/>
          <a:p>
            <a:r>
              <a:rPr dirty="0"/>
              <a:t>Imaging</a:t>
            </a:r>
            <a:endParaRPr dirty="0"/>
          </a:p>
        </p:txBody>
      </p:sp>
      <p:sp>
        <p:nvSpPr>
          <p:cNvPr id="152579"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This copy is generally known as a </a:t>
            </a:r>
            <a:r>
              <a:rPr sz="2300" i="1" dirty="0"/>
              <a:t>bit-stream image</a:t>
            </a:r>
            <a:r>
              <a:rPr sz="2300" dirty="0"/>
              <a:t>, </a:t>
            </a:r>
            <a:r>
              <a:rPr sz="2300" i="1" dirty="0"/>
              <a:t>forensic duplicate </a:t>
            </a:r>
            <a:r>
              <a:rPr sz="2300" dirty="0"/>
              <a:t>or </a:t>
            </a:r>
            <a:r>
              <a:rPr sz="2300" i="1" dirty="0"/>
              <a:t>forensic image</a:t>
            </a:r>
            <a:r>
              <a:rPr sz="2300" dirty="0"/>
              <a:t>.</a:t>
            </a:r>
            <a:endParaRPr sz="2300" dirty="0"/>
          </a:p>
          <a:p>
            <a:pPr>
              <a:buClr>
                <a:schemeClr val="accent1"/>
              </a:buClr>
              <a:buSzPct val="76000"/>
              <a:buFont typeface="Wingdings 3" pitchFamily="18" charset="2"/>
            </a:pPr>
            <a:r>
              <a:rPr sz="2300" dirty="0"/>
              <a:t>However this copy can not be just created by copying files as the forensics expert may need to recover deleted files.</a:t>
            </a:r>
            <a:endParaRPr sz="2300" dirty="0"/>
          </a:p>
          <a:p>
            <a:pPr>
              <a:buClr>
                <a:schemeClr val="accent1"/>
              </a:buClr>
              <a:buSzPct val="76000"/>
              <a:buFont typeface="Wingdings 3" pitchFamily="18" charset="2"/>
            </a:pPr>
            <a:r>
              <a:rPr sz="2300" dirty="0"/>
              <a:t>Thus this copy should contain not only the data from the hard disk but the free locations (blocks) information and all other things.</a:t>
            </a:r>
            <a:endParaRPr sz="2300" dirty="0"/>
          </a:p>
          <a:p>
            <a:pPr>
              <a:buClr>
                <a:schemeClr val="accent1"/>
              </a:buClr>
              <a:buSzPct val="76000"/>
              <a:buFont typeface="Wingdings 3" pitchFamily="18" charset="2"/>
            </a:pPr>
            <a:r>
              <a:rPr sz="2300" dirty="0"/>
              <a:t>Thus the second copy is created by copying a sector by sector information from the original hard disk.</a:t>
            </a:r>
            <a:endParaRPr sz="2300" dirty="0"/>
          </a:p>
          <a:p>
            <a:pPr>
              <a:buClr>
                <a:schemeClr val="accent1"/>
              </a:buClr>
              <a:buSzPct val="76000"/>
              <a:buFont typeface="Wingdings 3" pitchFamily="18" charset="2"/>
            </a:pPr>
            <a:r>
              <a:rPr sz="2300" dirty="0"/>
              <a:t>However it should be insured that while doing this you do not alter the original device.</a:t>
            </a:r>
            <a:endParaRPr sz="2300" dirty="0"/>
          </a:p>
          <a:p>
            <a:pPr>
              <a:buClr>
                <a:schemeClr val="accent1"/>
              </a:buClr>
              <a:buSzPct val="76000"/>
              <a:buFont typeface="Wingdings 3" pitchFamily="18" charset="2"/>
            </a:pPr>
            <a:r>
              <a:rPr sz="2300" dirty="0"/>
              <a:t>If you connect your original hard disk to windows it may make changes to the disk as it is mounted read/write.</a:t>
            </a:r>
            <a:endParaRPr sz="2300" dirty="0"/>
          </a:p>
          <a:p>
            <a:pPr>
              <a:buClr>
                <a:schemeClr val="accent1"/>
              </a:buClr>
              <a:buSzPct val="76000"/>
              <a:buFont typeface="Wingdings 3" pitchFamily="18" charset="2"/>
            </a:pPr>
            <a:endParaRPr dirty="0"/>
          </a:p>
          <a:p>
            <a:pPr>
              <a:buClr>
                <a:schemeClr val="accent1"/>
              </a:buClr>
              <a:buSzPct val="76000"/>
              <a:buFont typeface="Wingdings 3" pitchFamily="18" charset="2"/>
            </a:pPr>
            <a:endParaRPr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Title 1"/>
          <p:cNvSpPr>
            <a:spLocks noGrp="1"/>
          </p:cNvSpPr>
          <p:nvPr>
            <p:ph type="title"/>
          </p:nvPr>
        </p:nvSpPr>
        <p:spPr/>
        <p:txBody>
          <a:bodyPr vert="horz" wrap="square" lIns="91440" tIns="45720" rIns="91440" bIns="45720" anchor="b" anchorCtr="0"/>
          <a:p>
            <a:r>
              <a:rPr dirty="0"/>
              <a:t>Write Blockers</a:t>
            </a:r>
            <a:endParaRPr dirty="0"/>
          </a:p>
        </p:txBody>
      </p:sp>
      <p:sp>
        <p:nvSpPr>
          <p:cNvPr id="153603"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b="1" dirty="0"/>
              <a:t>Write blockers</a:t>
            </a:r>
            <a:r>
              <a:rPr sz="2300" dirty="0"/>
              <a:t> are devices that allow acquisition of information on a drive without creating the possibility of accidentally damaging the drive contents.</a:t>
            </a:r>
            <a:endParaRPr sz="2300" dirty="0"/>
          </a:p>
          <a:p>
            <a:pPr>
              <a:buClr>
                <a:schemeClr val="accent1"/>
              </a:buClr>
              <a:buSzPct val="76000"/>
              <a:buFont typeface="Wingdings 3" pitchFamily="18" charset="2"/>
            </a:pPr>
            <a:r>
              <a:rPr sz="2300" dirty="0"/>
              <a:t> They achieve this passing read commands through them but block write commands, hence called write blockers. </a:t>
            </a:r>
            <a:endParaRPr sz="2300" dirty="0"/>
          </a:p>
          <a:p>
            <a:pPr>
              <a:buClr>
                <a:schemeClr val="accent1"/>
              </a:buClr>
              <a:buSzPct val="76000"/>
              <a:buFont typeface="Wingdings 3" pitchFamily="18" charset="2"/>
            </a:pPr>
            <a:r>
              <a:rPr sz="2300" dirty="0"/>
              <a:t>Some write-blockers allow all commands to pass from the computer to the drive except for those that are on a particular list.</a:t>
            </a:r>
            <a:endParaRPr sz="2300" dirty="0"/>
          </a:p>
          <a:p>
            <a:pPr>
              <a:buClr>
                <a:schemeClr val="accent1"/>
              </a:buClr>
              <a:buSzPct val="76000"/>
              <a:buFont typeface="Wingdings 3" pitchFamily="18" charset="2"/>
            </a:pPr>
            <a:r>
              <a:rPr sz="2300" dirty="0"/>
              <a:t>Where as some blockers can specifically block the write commands and let everything else through. </a:t>
            </a:r>
            <a:endParaRPr sz="2300" dirty="0"/>
          </a:p>
          <a:p>
            <a:pPr>
              <a:buClr>
                <a:schemeClr val="accent1"/>
              </a:buClr>
              <a:buSzPct val="76000"/>
              <a:buFont typeface="Wingdings 3" pitchFamily="18" charset="2"/>
            </a:pPr>
            <a:r>
              <a:rPr sz="2300" dirty="0"/>
              <a:t>Write blockers may also include drive protection which will limit the speed of a drive attached to the blocker. </a:t>
            </a:r>
            <a:endParaRPr dirty="0"/>
          </a:p>
          <a:p>
            <a:pPr>
              <a:buClr>
                <a:schemeClr val="accent1"/>
              </a:buClr>
              <a:buSzPct val="76000"/>
              <a:buFont typeface="Wingdings 3" pitchFamily="18" charset="2"/>
            </a:pPr>
            <a:r>
              <a:rPr sz="2300" dirty="0"/>
              <a:t>There are two types of write blockers, Native and Tailgate. </a:t>
            </a:r>
            <a:endParaRPr dirty="0"/>
          </a:p>
          <a:p>
            <a:pPr>
              <a:buClr>
                <a:schemeClr val="accent1"/>
              </a:buClr>
              <a:buSzPct val="76000"/>
              <a:buFont typeface="Wingdings 3" pitchFamily="18" charset="2"/>
            </a:pPr>
            <a:endParaRPr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Title 1"/>
          <p:cNvSpPr>
            <a:spLocks noGrp="1"/>
          </p:cNvSpPr>
          <p:nvPr>
            <p:ph type="title"/>
          </p:nvPr>
        </p:nvSpPr>
        <p:spPr/>
        <p:txBody>
          <a:bodyPr vert="horz" wrap="square" lIns="91440" tIns="45720" rIns="91440" bIns="45720" anchor="b" anchorCtr="0"/>
          <a:p>
            <a:r>
              <a:rPr dirty="0"/>
              <a:t>Write Blockers</a:t>
            </a:r>
            <a:endParaRPr dirty="0"/>
          </a:p>
        </p:txBody>
      </p:sp>
      <p:sp>
        <p:nvSpPr>
          <p:cNvPr id="154627" name="Content Placeholder 2"/>
          <p:cNvSpPr>
            <a:spLocks noGrp="1"/>
          </p:cNvSpPr>
          <p:nvPr>
            <p:ph sz="quarter" idx="1"/>
          </p:nvPr>
        </p:nvSpPr>
        <p:spPr>
          <a:xfrm>
            <a:off x="457200" y="1219200"/>
            <a:ext cx="4876800" cy="5105400"/>
          </a:xfrm>
        </p:spPr>
        <p:txBody>
          <a:bodyPr vert="horz" wrap="square" lIns="91440" tIns="45720" rIns="91440" bIns="45720" anchor="t" anchorCtr="0"/>
          <a:p>
            <a:pPr>
              <a:buClr>
                <a:schemeClr val="accent1"/>
              </a:buClr>
              <a:buSzPct val="76000"/>
              <a:buFont typeface="Wingdings 3" pitchFamily="18" charset="2"/>
            </a:pPr>
            <a:r>
              <a:rPr sz="2100" dirty="0"/>
              <a:t>A Native device uses the same interface on for both in and out, for example a SATA to SATA write block.</a:t>
            </a:r>
            <a:endParaRPr sz="2100" dirty="0"/>
          </a:p>
          <a:p>
            <a:pPr>
              <a:buClr>
                <a:schemeClr val="accent1"/>
              </a:buClr>
              <a:buSzPct val="76000"/>
              <a:buFont typeface="Wingdings 3" pitchFamily="18" charset="2"/>
            </a:pPr>
            <a:r>
              <a:rPr sz="2100" dirty="0"/>
              <a:t> A Tailgate device uses one interface for one side and a different one for the other, for example a Fire wire to SCSI write block. </a:t>
            </a:r>
            <a:endParaRPr sz="2100" dirty="0"/>
          </a:p>
          <a:p>
            <a:pPr>
              <a:buClr>
                <a:schemeClr val="accent1"/>
              </a:buClr>
              <a:buSzPct val="76000"/>
              <a:buFont typeface="Wingdings 3" pitchFamily="18" charset="2"/>
            </a:pPr>
            <a:r>
              <a:rPr sz="2100" dirty="0"/>
              <a:t>Steve Bress and Mark Menz invented hard drive write blocking (US Patent 6,813,682). </a:t>
            </a:r>
            <a:endParaRPr sz="2100" dirty="0"/>
          </a:p>
          <a:p>
            <a:pPr>
              <a:buClr>
                <a:schemeClr val="accent1"/>
              </a:buClr>
              <a:buSzPct val="76000"/>
              <a:buFont typeface="Wingdings 3" pitchFamily="18" charset="2"/>
            </a:pPr>
            <a:r>
              <a:rPr sz="2100" dirty="0"/>
              <a:t>There are both hardware and software write blockers.</a:t>
            </a:r>
            <a:endParaRPr sz="2100" dirty="0"/>
          </a:p>
          <a:p>
            <a:pPr>
              <a:buClr>
                <a:schemeClr val="accent1"/>
              </a:buClr>
              <a:buSzPct val="76000"/>
              <a:buFont typeface="Wingdings 3" pitchFamily="18" charset="2"/>
            </a:pPr>
            <a:r>
              <a:rPr sz="2100" dirty="0"/>
              <a:t>Linux systems do not require write blockers as we can mount the disk as read only.</a:t>
            </a:r>
            <a:endParaRPr sz="2100" dirty="0"/>
          </a:p>
          <a:p>
            <a:pPr>
              <a:buClr>
                <a:schemeClr val="accent1"/>
              </a:buClr>
              <a:buSzPct val="76000"/>
              <a:buFont typeface="Wingdings 3" pitchFamily="18" charset="2"/>
            </a:pPr>
            <a:endParaRPr sz="2200" dirty="0"/>
          </a:p>
          <a:p>
            <a:pPr>
              <a:buClr>
                <a:schemeClr val="accent1"/>
              </a:buClr>
              <a:buSzPct val="76000"/>
              <a:buFont typeface="Wingdings 3" pitchFamily="18" charset="2"/>
            </a:pPr>
            <a:endParaRPr sz="2200" dirty="0"/>
          </a:p>
          <a:p>
            <a:pPr>
              <a:buClr>
                <a:schemeClr val="accent1"/>
              </a:buClr>
              <a:buSzPct val="76000"/>
              <a:buFont typeface="Wingdings 3" pitchFamily="18" charset="2"/>
            </a:pPr>
            <a:endParaRPr dirty="0"/>
          </a:p>
        </p:txBody>
      </p:sp>
      <p:pic>
        <p:nvPicPr>
          <p:cNvPr id="154628" name="Picture 3" descr="write blocker 2.jpg"/>
          <p:cNvPicPr>
            <a:picLocks noChangeAspect="1"/>
          </p:cNvPicPr>
          <p:nvPr/>
        </p:nvPicPr>
        <p:blipFill>
          <a:blip r:embed="rId1"/>
          <a:stretch>
            <a:fillRect/>
          </a:stretch>
        </p:blipFill>
        <p:spPr>
          <a:xfrm>
            <a:off x="5334000" y="1295400"/>
            <a:ext cx="3124200" cy="4876800"/>
          </a:xfrm>
          <a:prstGeom prst="rect">
            <a:avLst/>
          </a:prstGeom>
          <a:noFill/>
          <a:ln w="9525">
            <a:noFill/>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Title 1"/>
          <p:cNvSpPr>
            <a:spLocks noGrp="1"/>
          </p:cNvSpPr>
          <p:nvPr>
            <p:ph type="title"/>
          </p:nvPr>
        </p:nvSpPr>
        <p:spPr/>
        <p:txBody>
          <a:bodyPr vert="horz" wrap="square" lIns="91440" tIns="45720" rIns="91440" bIns="45720" anchor="b" anchorCtr="0"/>
          <a:p>
            <a:r>
              <a:rPr dirty="0"/>
              <a:t>Sterilizing the Forensic Media</a:t>
            </a:r>
            <a:endParaRPr dirty="0"/>
          </a:p>
        </p:txBody>
      </p:sp>
      <p:sp>
        <p:nvSpPr>
          <p:cNvPr id="155651"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200" dirty="0"/>
              <a:t>As we know that a used hard disk even when formatted contains some data.</a:t>
            </a:r>
            <a:endParaRPr sz="2200" dirty="0"/>
          </a:p>
          <a:p>
            <a:pPr>
              <a:buClr>
                <a:schemeClr val="accent1"/>
              </a:buClr>
              <a:buSzPct val="76000"/>
              <a:buFont typeface="Wingdings 3" pitchFamily="18" charset="2"/>
            </a:pPr>
            <a:r>
              <a:rPr sz="2200" dirty="0"/>
              <a:t>This residual data may cause problems in evidence gathering or in proving them later.</a:t>
            </a:r>
            <a:endParaRPr sz="2200" dirty="0"/>
          </a:p>
          <a:p>
            <a:pPr>
              <a:buClr>
                <a:schemeClr val="accent1"/>
              </a:buClr>
              <a:buSzPct val="76000"/>
              <a:buFont typeface="Wingdings 3" pitchFamily="18" charset="2"/>
            </a:pPr>
            <a:r>
              <a:rPr sz="2200" dirty="0"/>
              <a:t>Thus it is a good practice to sterilize or neutralize the forensics media.</a:t>
            </a:r>
            <a:endParaRPr sz="2200" dirty="0"/>
          </a:p>
          <a:p>
            <a:pPr>
              <a:buClr>
                <a:schemeClr val="accent1"/>
              </a:buClr>
              <a:buSzPct val="76000"/>
              <a:buFont typeface="Wingdings 3" pitchFamily="18" charset="2"/>
            </a:pPr>
            <a:r>
              <a:rPr sz="2200" dirty="0"/>
              <a:t> Thus first forensically wipe the hard disk that will be used to make a copy of the evidence, this makes sure that all the earlier data is removed.</a:t>
            </a:r>
            <a:endParaRPr sz="2200" dirty="0"/>
          </a:p>
          <a:p>
            <a:pPr>
              <a:buClr>
                <a:schemeClr val="accent1"/>
              </a:buClr>
              <a:buSzPct val="76000"/>
              <a:buFont typeface="Wingdings 3" pitchFamily="18" charset="2"/>
            </a:pPr>
            <a:r>
              <a:rPr sz="2200" dirty="0"/>
              <a:t>Zero fill software are available that write zero’s on the entire hard disk.</a:t>
            </a:r>
            <a:endParaRPr sz="2200" dirty="0"/>
          </a:p>
          <a:p>
            <a:pPr>
              <a:buClr>
                <a:schemeClr val="accent1"/>
              </a:buClr>
              <a:buSzPct val="76000"/>
              <a:buFont typeface="Wingdings 3" pitchFamily="18" charset="2"/>
            </a:pPr>
            <a:r>
              <a:rPr sz="2200" dirty="0"/>
              <a:t>You may run this routine multiple times to make sure all the earlier data is correctly wiped.  </a:t>
            </a:r>
            <a:endParaRPr sz="2200" dirty="0"/>
          </a:p>
          <a:p>
            <a:pPr>
              <a:buClr>
                <a:schemeClr val="accent1"/>
              </a:buClr>
              <a:buSzPct val="76000"/>
              <a:buFont typeface="Wingdings 3" pitchFamily="18" charset="2"/>
            </a:pPr>
            <a:r>
              <a:rPr sz="2200" dirty="0"/>
              <a:t>Then format the hard disk and start imaging.</a:t>
            </a:r>
            <a:endParaRPr sz="220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Title 1"/>
          <p:cNvSpPr>
            <a:spLocks noGrp="1"/>
          </p:cNvSpPr>
          <p:nvPr>
            <p:ph type="title"/>
          </p:nvPr>
        </p:nvSpPr>
        <p:spPr/>
        <p:txBody>
          <a:bodyPr vert="horz" wrap="square" lIns="91440" tIns="45720" rIns="91440" bIns="45720" anchor="b" anchorCtr="0"/>
          <a:p>
            <a:r>
              <a:rPr dirty="0"/>
              <a:t>Imaging </a:t>
            </a:r>
            <a:endParaRPr dirty="0"/>
          </a:p>
        </p:txBody>
      </p:sp>
      <p:sp>
        <p:nvSpPr>
          <p:cNvPr id="156675"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200" dirty="0"/>
              <a:t>Once you have connected the hard disk then you start imaging the hard disk.</a:t>
            </a:r>
            <a:endParaRPr sz="2200" dirty="0"/>
          </a:p>
          <a:p>
            <a:pPr>
              <a:buClr>
                <a:schemeClr val="accent1"/>
              </a:buClr>
              <a:buSzPct val="76000"/>
              <a:buFont typeface="Wingdings 3" pitchFamily="18" charset="2"/>
            </a:pPr>
            <a:r>
              <a:rPr sz="2200" dirty="0"/>
              <a:t>Make sure you use a nice tool to image the hard disk.</a:t>
            </a:r>
            <a:endParaRPr sz="2200" dirty="0"/>
          </a:p>
          <a:p>
            <a:pPr>
              <a:buClr>
                <a:schemeClr val="accent1"/>
              </a:buClr>
              <a:buSzPct val="76000"/>
              <a:buFont typeface="Wingdings 3" pitchFamily="18" charset="2"/>
            </a:pPr>
            <a:r>
              <a:rPr sz="2200" dirty="0"/>
              <a:t>Various organizations like Encase provide commercial forensics toolkits that contain these utilities.</a:t>
            </a:r>
            <a:endParaRPr sz="2200" dirty="0"/>
          </a:p>
          <a:p>
            <a:pPr>
              <a:buClr>
                <a:schemeClr val="accent1"/>
              </a:buClr>
              <a:buSzPct val="76000"/>
              <a:buFont typeface="Wingdings 3" pitchFamily="18" charset="2"/>
            </a:pPr>
            <a:r>
              <a:rPr sz="2200" dirty="0"/>
              <a:t>Before you start imaging make a proper documentation of all equipments used, their make and model.</a:t>
            </a:r>
            <a:endParaRPr sz="2200" dirty="0"/>
          </a:p>
          <a:p>
            <a:pPr>
              <a:buClr>
                <a:schemeClr val="accent1"/>
              </a:buClr>
              <a:buSzPct val="76000"/>
              <a:buFont typeface="Wingdings 3" pitchFamily="18" charset="2"/>
            </a:pPr>
            <a:r>
              <a:rPr sz="2200" dirty="0"/>
              <a:t>For imaging software document the version and other details.</a:t>
            </a:r>
            <a:endParaRPr sz="2200" dirty="0"/>
          </a:p>
          <a:p>
            <a:pPr>
              <a:buClr>
                <a:schemeClr val="accent1"/>
              </a:buClr>
              <a:buSzPct val="76000"/>
              <a:buFont typeface="Wingdings 3" pitchFamily="18" charset="2"/>
            </a:pPr>
            <a:r>
              <a:rPr sz="2200" dirty="0"/>
              <a:t>Make a note of system date and time before you start imaging.</a:t>
            </a:r>
            <a:endParaRPr sz="2200" dirty="0"/>
          </a:p>
          <a:p>
            <a:pPr>
              <a:buClr>
                <a:schemeClr val="accent1"/>
              </a:buClr>
              <a:buSzPct val="76000"/>
              <a:buFont typeface="Wingdings 3" pitchFamily="18" charset="2"/>
            </a:pPr>
            <a:r>
              <a:rPr sz="2200" dirty="0"/>
              <a:t>Once you finish imaging, also make a note of system date and time so you can prove the time taken for this activity.</a:t>
            </a:r>
            <a:endParaRPr sz="2200" dirty="0"/>
          </a:p>
          <a:p>
            <a:pPr>
              <a:buClr>
                <a:schemeClr val="accent1"/>
              </a:buClr>
              <a:buSzPct val="76000"/>
              <a:buFont typeface="Wingdings 3" pitchFamily="18" charset="2"/>
            </a:pPr>
            <a:r>
              <a:rPr sz="2200" dirty="0"/>
              <a:t>Also you may take a photograph or screen shot of the output on the screen .</a:t>
            </a:r>
            <a:endParaRPr sz="2200" dirty="0"/>
          </a:p>
          <a:p>
            <a:pPr>
              <a:buClr>
                <a:schemeClr val="accent1"/>
              </a:buClr>
              <a:buSzPct val="76000"/>
              <a:buFont typeface="Wingdings 3" pitchFamily="18" charset="2"/>
            </a:pPr>
            <a:endParaRPr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Title 1"/>
          <p:cNvSpPr>
            <a:spLocks noGrp="1"/>
          </p:cNvSpPr>
          <p:nvPr>
            <p:ph type="title"/>
          </p:nvPr>
        </p:nvSpPr>
        <p:spPr/>
        <p:txBody>
          <a:bodyPr vert="horz" wrap="square" lIns="91440" tIns="45720" rIns="91440" bIns="45720" anchor="b" anchorCtr="0"/>
          <a:p>
            <a:r>
              <a:rPr dirty="0"/>
              <a:t>Verifying Image Integrity</a:t>
            </a:r>
            <a:endParaRPr dirty="0"/>
          </a:p>
        </p:txBody>
      </p:sp>
      <p:sp>
        <p:nvSpPr>
          <p:cNvPr id="157699"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Once you have created an image, now you have to prove that it is an exact copy of the physical evidence.</a:t>
            </a:r>
            <a:endParaRPr sz="2300" dirty="0"/>
          </a:p>
          <a:p>
            <a:pPr>
              <a:buClr>
                <a:schemeClr val="accent1"/>
              </a:buClr>
              <a:buSzPct val="76000"/>
              <a:buFont typeface="Wingdings 3" pitchFamily="18" charset="2"/>
            </a:pPr>
            <a:r>
              <a:rPr sz="2300" dirty="0"/>
              <a:t>This verification is generally done by creating a hash value of both the images and then you compare it.</a:t>
            </a:r>
            <a:endParaRPr sz="2300" dirty="0"/>
          </a:p>
          <a:p>
            <a:pPr>
              <a:buClr>
                <a:schemeClr val="accent1"/>
              </a:buClr>
              <a:buSzPct val="76000"/>
              <a:buFont typeface="Wingdings 3" pitchFamily="18" charset="2"/>
            </a:pPr>
            <a:r>
              <a:rPr sz="2300" dirty="0"/>
              <a:t>Generally the MD5 hash technique can be used.</a:t>
            </a:r>
            <a:endParaRPr sz="2300" dirty="0"/>
          </a:p>
          <a:p>
            <a:pPr>
              <a:buClr>
                <a:schemeClr val="accent1"/>
              </a:buClr>
              <a:buSzPct val="76000"/>
              <a:buFont typeface="Wingdings 3" pitchFamily="18" charset="2"/>
            </a:pPr>
            <a:r>
              <a:rPr sz="2300" dirty="0"/>
              <a:t>The MD5 creates a one way hash by taking an input of arbitrary length and outputs a fixed 128 bit hexadecimal number.</a:t>
            </a:r>
            <a:endParaRPr sz="2300" dirty="0"/>
          </a:p>
          <a:p>
            <a:pPr>
              <a:buClr>
                <a:schemeClr val="accent1"/>
              </a:buClr>
              <a:buSzPct val="76000"/>
              <a:buFont typeface="Wingdings 3" pitchFamily="18" charset="2"/>
            </a:pPr>
            <a:r>
              <a:rPr sz="2300" dirty="0"/>
              <a:t>This output number is unique for that input.</a:t>
            </a:r>
            <a:endParaRPr sz="2300" dirty="0"/>
          </a:p>
          <a:p>
            <a:pPr>
              <a:buClr>
                <a:schemeClr val="accent1"/>
              </a:buClr>
              <a:buSzPct val="76000"/>
              <a:buFont typeface="Wingdings 3" pitchFamily="18" charset="2"/>
            </a:pPr>
            <a:r>
              <a:rPr sz="2300" dirty="0"/>
              <a:t>Thus two files with the same content will create the same MD5 hash value.</a:t>
            </a:r>
            <a:endParaRPr sz="2300" dirty="0"/>
          </a:p>
          <a:p>
            <a:pPr>
              <a:buClr>
                <a:schemeClr val="accent1"/>
              </a:buClr>
              <a:buSzPct val="76000"/>
              <a:buFont typeface="Wingdings 3" pitchFamily="18" charset="2"/>
            </a:pPr>
            <a:r>
              <a:rPr sz="2300" dirty="0"/>
              <a:t>Thus using this technique we make sure that the copy of the actual evidence is exactly the same. </a:t>
            </a:r>
            <a:endParaRPr sz="2300" dirty="0"/>
          </a:p>
          <a:p>
            <a:pPr>
              <a:buClr>
                <a:schemeClr val="accent1"/>
              </a:buClr>
              <a:buSzPct val="76000"/>
              <a:buFont typeface="Wingdings 3" pitchFamily="18" charset="2"/>
            </a:pPr>
            <a:endParaRPr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Title 1"/>
          <p:cNvSpPr>
            <a:spLocks noGrp="1"/>
          </p:cNvSpPr>
          <p:nvPr>
            <p:ph type="title"/>
          </p:nvPr>
        </p:nvSpPr>
        <p:spPr/>
        <p:txBody>
          <a:bodyPr vert="horz" wrap="square" lIns="91440" tIns="45720" rIns="91440" bIns="45720" anchor="b" anchorCtr="0"/>
          <a:p>
            <a:r>
              <a:rPr dirty="0"/>
              <a:t>Imaging</a:t>
            </a:r>
            <a:endParaRPr dirty="0"/>
          </a:p>
        </p:txBody>
      </p:sp>
      <p:sp>
        <p:nvSpPr>
          <p:cNvPr id="158723" name="Content Placeholder 2"/>
          <p:cNvSpPr>
            <a:spLocks noGrp="1"/>
          </p:cNvSpPr>
          <p:nvPr>
            <p:ph sz="quarter" idx="1"/>
          </p:nvPr>
        </p:nvSpPr>
        <p:spPr>
          <a:xfrm>
            <a:off x="457200" y="1143000"/>
            <a:ext cx="8229600" cy="5181600"/>
          </a:xfrm>
        </p:spPr>
        <p:txBody>
          <a:bodyPr vert="horz" wrap="square" lIns="91440" tIns="45720" rIns="91440" bIns="45720" anchor="t" anchorCtr="0"/>
          <a:p>
            <a:pPr>
              <a:buClr>
                <a:schemeClr val="accent1"/>
              </a:buClr>
              <a:buSzPct val="76000"/>
              <a:buFont typeface="Wingdings 3" pitchFamily="18" charset="2"/>
            </a:pPr>
            <a:r>
              <a:rPr sz="2200" dirty="0"/>
              <a:t>Once the image copy is verified, create some additional copies if possible.</a:t>
            </a:r>
            <a:endParaRPr sz="2200" dirty="0"/>
          </a:p>
          <a:p>
            <a:pPr>
              <a:buClr>
                <a:schemeClr val="accent1"/>
              </a:buClr>
              <a:buSzPct val="76000"/>
              <a:buFont typeface="Wingdings 3" pitchFamily="18" charset="2"/>
            </a:pPr>
            <a:r>
              <a:rPr sz="2200" dirty="0"/>
              <a:t>This is necessary as you may damage or alter the image copy while performing data analysis.</a:t>
            </a:r>
            <a:endParaRPr sz="2200" dirty="0"/>
          </a:p>
          <a:p>
            <a:pPr>
              <a:buClr>
                <a:schemeClr val="accent1"/>
              </a:buClr>
              <a:buSzPct val="76000"/>
              <a:buFont typeface="Wingdings 3" pitchFamily="18" charset="2"/>
            </a:pPr>
            <a:r>
              <a:rPr sz="2200" dirty="0"/>
              <a:t>Also sometimes to save time it may be required that multiple forensic expert work simultaneously to search different things.</a:t>
            </a:r>
            <a:endParaRPr sz="2200" dirty="0"/>
          </a:p>
          <a:p>
            <a:pPr>
              <a:buClr>
                <a:schemeClr val="accent1"/>
              </a:buClr>
              <a:buSzPct val="76000"/>
              <a:buFont typeface="Wingdings 3" pitchFamily="18" charset="2"/>
            </a:pPr>
            <a:r>
              <a:rPr sz="2200" dirty="0"/>
              <a:t>Make sure you store all these copies securely.</a:t>
            </a:r>
            <a:endParaRPr sz="2200" dirty="0"/>
          </a:p>
          <a:p>
            <a:pPr>
              <a:buClr>
                <a:schemeClr val="accent1"/>
              </a:buClr>
              <a:buSzPct val="76000"/>
              <a:buFont typeface="Wingdings 3" pitchFamily="18" charset="2"/>
            </a:pPr>
            <a:r>
              <a:rPr sz="2200" dirty="0"/>
              <a:t>Restrict access to these copies so no one else can handle them and alter them.</a:t>
            </a:r>
            <a:endParaRPr sz="2200" dirty="0"/>
          </a:p>
          <a:p>
            <a:pPr>
              <a:buClr>
                <a:schemeClr val="accent1"/>
              </a:buClr>
              <a:buSzPct val="76000"/>
              <a:buFont typeface="Wingdings 3" pitchFamily="18" charset="2"/>
            </a:pPr>
            <a:r>
              <a:rPr sz="2200" dirty="0"/>
              <a:t>Keep on copy safe as you may require some additional copies during investigation. </a:t>
            </a:r>
            <a:endParaRPr sz="2200" dirty="0"/>
          </a:p>
          <a:p>
            <a:pPr>
              <a:buClr>
                <a:schemeClr val="accent1"/>
              </a:buClr>
              <a:buSzPct val="76000"/>
              <a:buFont typeface="Wingdings 3" pitchFamily="18" charset="2"/>
            </a:pPr>
            <a:r>
              <a:rPr sz="2200" dirty="0"/>
              <a:t>Instead of the actual evidence hard disk use this master copy to create further copies.</a:t>
            </a:r>
            <a:endParaRPr sz="2200" dirty="0"/>
          </a:p>
          <a:p>
            <a:pPr>
              <a:buClr>
                <a:schemeClr val="accent1"/>
              </a:buClr>
              <a:buSzPct val="76000"/>
              <a:buFont typeface="Wingdings 3" pitchFamily="18" charset="2"/>
            </a:pPr>
            <a:r>
              <a:rPr sz="2200" dirty="0"/>
              <a:t>This way you make sure the original evidence remains safe.</a:t>
            </a:r>
            <a:endParaRPr sz="2200" dirty="0"/>
          </a:p>
          <a:p>
            <a:pPr>
              <a:buClr>
                <a:schemeClr val="accent1"/>
              </a:buClr>
              <a:buSzPct val="76000"/>
              <a:buFont typeface="Wingdings 3" pitchFamily="18" charset="2"/>
            </a:pPr>
            <a:endParaRPr sz="2300"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Title 1"/>
          <p:cNvSpPr>
            <a:spLocks noGrp="1"/>
          </p:cNvSpPr>
          <p:nvPr>
            <p:ph type="ctrTitle"/>
          </p:nvPr>
        </p:nvSpPr>
        <p:spPr>
          <a:xfrm>
            <a:off x="228600" y="3581400"/>
            <a:ext cx="8001000" cy="1295400"/>
          </a:xfrm>
        </p:spPr>
        <p:txBody>
          <a:bodyPr vert="horz" wrap="square" lIns="91440" tIns="45720" rIns="91440" bIns="45720" anchor="t" anchorCtr="0"/>
          <a:p>
            <a:pPr eaLnBrk="1" hangingPunct="1">
              <a:buClrTx/>
              <a:buSzTx/>
              <a:buFontTx/>
            </a:pPr>
            <a:r>
              <a:rPr sz="2800" kern="1200" dirty="0">
                <a:latin typeface="+mj-lt"/>
                <a:ea typeface="+mj-ea"/>
                <a:cs typeface="+mj-cs"/>
              </a:rPr>
              <a:t>Module 5 &amp; 6</a:t>
            </a:r>
            <a:br>
              <a:rPr sz="2800" kern="1200" dirty="0">
                <a:latin typeface="+mj-lt"/>
                <a:ea typeface="+mj-ea"/>
                <a:cs typeface="+mj-cs"/>
              </a:rPr>
            </a:br>
            <a:r>
              <a:rPr lang="en-IN" altLang="x-none" sz="2800" kern="1200" dirty="0">
                <a:latin typeface="+mj-lt"/>
                <a:ea typeface="+mj-ea"/>
                <a:cs typeface="+mj-cs"/>
              </a:rPr>
              <a:t>Data Recovery and Analysis</a:t>
            </a:r>
            <a:br>
              <a:rPr lang="en-IN" altLang="x-none" sz="2800" kern="1200" dirty="0">
                <a:latin typeface="+mj-lt"/>
                <a:ea typeface="+mj-ea"/>
                <a:cs typeface="+mj-cs"/>
              </a:rPr>
            </a:br>
            <a:r>
              <a:rPr sz="2800" kern="1200" dirty="0">
                <a:latin typeface="+mj-lt"/>
                <a:ea typeface="+mj-ea"/>
                <a:cs typeface="+mj-cs"/>
              </a:rPr>
              <a:t> Investigative Techniques </a:t>
            </a:r>
            <a:br>
              <a:rPr sz="2800" kern="1200" dirty="0">
                <a:latin typeface="+mj-lt"/>
                <a:ea typeface="+mj-ea"/>
                <a:cs typeface="+mj-cs"/>
              </a:rPr>
            </a:br>
            <a:endParaRPr sz="2800" kern="1200" dirty="0">
              <a:latin typeface="+mj-lt"/>
              <a:ea typeface="+mj-ea"/>
              <a:cs typeface="+mj-cs"/>
            </a:endParaRPr>
          </a:p>
        </p:txBody>
      </p:sp>
      <p:sp>
        <p:nvSpPr>
          <p:cNvPr id="4" name="Subtitle 3"/>
          <p:cNvSpPr>
            <a:spLocks noGrp="1"/>
          </p:cNvSpPr>
          <p:nvPr>
            <p:ph type="subTitle" idx="1"/>
          </p:nvPr>
        </p:nvSpPr>
        <p:spPr/>
        <p:txBody>
          <a:bodyPr vert="horz" wrap="square" lIns="91440" tIns="45720" rIns="91440" bIns="45720" numCol="1" anchor="t" anchorCtr="0" compatLnSpc="1">
            <a:normAutofit/>
          </a:bodyPr>
          <a:lstStyle/>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defRPr/>
            </a:pPr>
            <a:endParaRPr kumimoji="0" lang="en-US" sz="2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1"/>
          <p:cNvSpPr>
            <a:spLocks noGrp="1"/>
          </p:cNvSpPr>
          <p:nvPr>
            <p:ph type="title"/>
          </p:nvPr>
        </p:nvSpPr>
        <p:spPr/>
        <p:txBody>
          <a:bodyPr vert="horz" wrap="square" lIns="91440" tIns="45720" rIns="91440" bIns="45720" anchor="b" anchorCtr="0"/>
          <a:p>
            <a:pPr eaLnBrk="1" hangingPunct="1"/>
            <a:r>
              <a:rPr dirty="0"/>
              <a:t>The Rules of Evidence</a:t>
            </a:r>
            <a:endParaRPr dirty="0"/>
          </a:p>
        </p:txBody>
      </p:sp>
      <p:sp>
        <p:nvSpPr>
          <p:cNvPr id="25603"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200" dirty="0"/>
              <a:t>Rules of evidence also can be used to assist the judge. </a:t>
            </a:r>
            <a:endParaRPr sz="2200" dirty="0"/>
          </a:p>
          <a:p>
            <a:pPr>
              <a:buClr>
                <a:schemeClr val="accent1"/>
              </a:buClr>
              <a:buSzPct val="76000"/>
              <a:buFont typeface="Wingdings 3" pitchFamily="18" charset="2"/>
            </a:pPr>
            <a:r>
              <a:rPr sz="2200" dirty="0"/>
              <a:t>The judge has to weigh the evidence to make a final determination.</a:t>
            </a:r>
            <a:endParaRPr sz="2200" dirty="0"/>
          </a:p>
          <a:p>
            <a:pPr>
              <a:buClr>
                <a:schemeClr val="accent1"/>
              </a:buClr>
              <a:buSzPct val="76000"/>
              <a:buFont typeface="Wingdings 3" pitchFamily="18" charset="2"/>
            </a:pPr>
            <a:r>
              <a:rPr sz="2200" dirty="0"/>
              <a:t> If there are not rules that outline what evidence can be presented at what time and by whom, the duties of these individuals could become laborious and complicated. </a:t>
            </a:r>
            <a:endParaRPr sz="2200" dirty="0"/>
          </a:p>
          <a:p>
            <a:pPr>
              <a:buClr>
                <a:schemeClr val="accent1"/>
              </a:buClr>
              <a:buSzPct val="76000"/>
              <a:buFont typeface="Wingdings 3" pitchFamily="18" charset="2"/>
            </a:pPr>
            <a:r>
              <a:rPr sz="2200" dirty="0"/>
              <a:t>The best interest of the parties may be affected and justice may not be served.</a:t>
            </a:r>
            <a:endParaRPr sz="2200" dirty="0"/>
          </a:p>
          <a:p>
            <a:pPr>
              <a:buClr>
                <a:schemeClr val="accent1"/>
              </a:buClr>
              <a:buSzPct val="76000"/>
              <a:buFont typeface="Wingdings 3" pitchFamily="18" charset="2"/>
            </a:pPr>
            <a:r>
              <a:rPr sz="2200" dirty="0"/>
              <a:t>Three factors that commonly are used to determine admissibility are whether the potential evidence is material, relevant, and competent. </a:t>
            </a:r>
            <a:endParaRPr sz="2200" dirty="0"/>
          </a:p>
          <a:p>
            <a:pPr>
              <a:buClr>
                <a:schemeClr val="accent1"/>
              </a:buClr>
              <a:buSzPct val="76000"/>
              <a:buFont typeface="Wingdings 3" pitchFamily="18" charset="2"/>
            </a:pPr>
            <a:r>
              <a:rPr sz="2200" dirty="0"/>
              <a:t>Rules of evidence deal with many issues involving witnesses.</a:t>
            </a:r>
            <a:endParaRPr sz="2200" dirty="0"/>
          </a:p>
          <a:p>
            <a:pPr eaLnBrk="1" hangingPunct="1">
              <a:buClr>
                <a:schemeClr val="accent1"/>
              </a:buClr>
              <a:buSzPct val="76000"/>
              <a:buFont typeface="Wingdings 3" pitchFamily="18" charset="2"/>
            </a:pPr>
            <a:endParaRPr sz="2200"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Title 1"/>
          <p:cNvSpPr>
            <a:spLocks noGrp="1"/>
          </p:cNvSpPr>
          <p:nvPr>
            <p:ph type="title"/>
          </p:nvPr>
        </p:nvSpPr>
        <p:spPr/>
        <p:txBody>
          <a:bodyPr vert="horz" wrap="square" lIns="91440" tIns="45720" rIns="91440" bIns="45720" anchor="b" anchorCtr="0"/>
          <a:p>
            <a:r>
              <a:rPr dirty="0"/>
              <a:t>Data Analysis</a:t>
            </a:r>
            <a:endParaRPr dirty="0"/>
          </a:p>
        </p:txBody>
      </p:sp>
      <p:sp>
        <p:nvSpPr>
          <p:cNvPr id="160771" name="Content Placeholder 2"/>
          <p:cNvSpPr>
            <a:spLocks noGrp="1"/>
          </p:cNvSpPr>
          <p:nvPr>
            <p:ph sz="quarter" idx="1"/>
          </p:nvPr>
        </p:nvSpPr>
        <p:spPr>
          <a:xfrm>
            <a:off x="457200" y="1143000"/>
            <a:ext cx="8229600" cy="5181600"/>
          </a:xfrm>
        </p:spPr>
        <p:txBody>
          <a:bodyPr vert="horz" wrap="square" lIns="91440" tIns="45720" rIns="91440" bIns="45720" anchor="t" anchorCtr="0"/>
          <a:p>
            <a:pPr>
              <a:buClr>
                <a:schemeClr val="accent1"/>
              </a:buClr>
              <a:buSzPct val="76000"/>
              <a:buFont typeface="Wingdings 3" pitchFamily="18" charset="2"/>
            </a:pPr>
            <a:r>
              <a:rPr sz="2200" dirty="0"/>
              <a:t>The data analysis of forensics media involves logical analysis and physical analysis.</a:t>
            </a:r>
            <a:endParaRPr sz="2200" dirty="0"/>
          </a:p>
          <a:p>
            <a:pPr>
              <a:buClr>
                <a:schemeClr val="accent1"/>
              </a:buClr>
              <a:buSzPct val="76000"/>
              <a:buFont typeface="Wingdings 3" pitchFamily="18" charset="2"/>
            </a:pPr>
            <a:r>
              <a:rPr sz="2200" dirty="0"/>
              <a:t>In Logical analysis the forensic investigator uses graphical tools like file manager, file viewer etc.</a:t>
            </a:r>
            <a:endParaRPr sz="2200" dirty="0"/>
          </a:p>
          <a:p>
            <a:pPr>
              <a:buClr>
                <a:schemeClr val="accent1"/>
              </a:buClr>
              <a:buSzPct val="76000"/>
              <a:buFont typeface="Wingdings 3" pitchFamily="18" charset="2"/>
            </a:pPr>
            <a:r>
              <a:rPr sz="2200" dirty="0"/>
              <a:t>Logical analysis is possible if the file system on the hard disk is intact.</a:t>
            </a:r>
            <a:endParaRPr sz="2200" dirty="0"/>
          </a:p>
          <a:p>
            <a:pPr>
              <a:buClr>
                <a:schemeClr val="accent1"/>
              </a:buClr>
              <a:buSzPct val="76000"/>
              <a:buFont typeface="Wingdings 3" pitchFamily="18" charset="2"/>
            </a:pPr>
            <a:r>
              <a:rPr sz="2200" dirty="0"/>
              <a:t>The physical analysis is done by directly reading data from the hard disk physical locations.</a:t>
            </a:r>
            <a:endParaRPr sz="2200" dirty="0"/>
          </a:p>
          <a:p>
            <a:pPr>
              <a:buClr>
                <a:schemeClr val="accent1"/>
              </a:buClr>
              <a:buSzPct val="76000"/>
              <a:buFont typeface="Wingdings 3" pitchFamily="18" charset="2"/>
            </a:pPr>
            <a:r>
              <a:rPr sz="2200" dirty="0"/>
              <a:t>This data presented is normally in hexadecimal format.</a:t>
            </a:r>
            <a:endParaRPr sz="2200" dirty="0"/>
          </a:p>
          <a:p>
            <a:pPr>
              <a:buClr>
                <a:schemeClr val="accent1"/>
              </a:buClr>
              <a:buSzPct val="76000"/>
              <a:buFont typeface="Wingdings 3" pitchFamily="18" charset="2"/>
            </a:pPr>
            <a:r>
              <a:rPr sz="2200" dirty="0"/>
              <a:t>The investigator uses hex editors or similar tools to perform physical analysis. </a:t>
            </a:r>
            <a:endParaRPr sz="2200" dirty="0"/>
          </a:p>
          <a:p>
            <a:pPr>
              <a:buClr>
                <a:schemeClr val="accent1"/>
              </a:buClr>
              <a:buSzPct val="76000"/>
              <a:buFont typeface="Wingdings 3" pitchFamily="18" charset="2"/>
            </a:pPr>
            <a:r>
              <a:rPr sz="2200" dirty="0"/>
              <a:t>Before you start any analysis you should remember that you can not search all the data as data can be very huge, thus plan what you have to search.</a:t>
            </a:r>
            <a:endParaRPr sz="2200"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Title 1"/>
          <p:cNvSpPr>
            <a:spLocks noGrp="1"/>
          </p:cNvSpPr>
          <p:nvPr>
            <p:ph type="title"/>
          </p:nvPr>
        </p:nvSpPr>
        <p:spPr/>
        <p:txBody>
          <a:bodyPr vert="horz" wrap="square" lIns="91440" tIns="45720" rIns="91440" bIns="45720" anchor="b" anchorCtr="0"/>
          <a:p>
            <a:r>
              <a:rPr dirty="0"/>
              <a:t>Data Analysis</a:t>
            </a:r>
            <a:endParaRPr dirty="0"/>
          </a:p>
        </p:txBody>
      </p:sp>
      <p:sp>
        <p:nvSpPr>
          <p:cNvPr id="161795"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Decide the search criteria first.</a:t>
            </a:r>
            <a:endParaRPr sz="2300" dirty="0"/>
          </a:p>
          <a:p>
            <a:pPr>
              <a:buClr>
                <a:schemeClr val="accent1"/>
              </a:buClr>
              <a:buSzPct val="76000"/>
              <a:buFont typeface="Wingdings 3" pitchFamily="18" charset="2"/>
            </a:pPr>
            <a:r>
              <a:rPr sz="2300" dirty="0"/>
              <a:t>This will depend on the type of the crime.</a:t>
            </a:r>
            <a:endParaRPr sz="2300" dirty="0"/>
          </a:p>
          <a:p>
            <a:pPr>
              <a:buClr>
                <a:schemeClr val="accent1"/>
              </a:buClr>
              <a:buSzPct val="76000"/>
              <a:buFont typeface="Wingdings 3" pitchFamily="18" charset="2"/>
            </a:pPr>
            <a:r>
              <a:rPr sz="2300" dirty="0"/>
              <a:t>If you are handling a crime related to web site hacks or email frauds then you have look for temporary Internet files.</a:t>
            </a:r>
            <a:endParaRPr sz="2300" dirty="0"/>
          </a:p>
          <a:p>
            <a:pPr>
              <a:buClr>
                <a:schemeClr val="accent1"/>
              </a:buClr>
              <a:buSzPct val="76000"/>
              <a:buFont typeface="Wingdings 3" pitchFamily="18" charset="2"/>
            </a:pPr>
            <a:r>
              <a:rPr sz="2300" dirty="0"/>
              <a:t>If you are working on a financial crime then you may require to search for office documents like doc or excel files.</a:t>
            </a:r>
            <a:endParaRPr sz="2300" dirty="0"/>
          </a:p>
          <a:p>
            <a:pPr>
              <a:buClr>
                <a:schemeClr val="accent1"/>
              </a:buClr>
              <a:buSzPct val="76000"/>
              <a:buFont typeface="Wingdings 3" pitchFamily="18" charset="2"/>
            </a:pPr>
            <a:r>
              <a:rPr sz="2300" dirty="0"/>
              <a:t>Hash analysis can also be performed to find the files that are different or changed.</a:t>
            </a:r>
            <a:endParaRPr sz="2300" dirty="0"/>
          </a:p>
          <a:p>
            <a:pPr>
              <a:buClr>
                <a:schemeClr val="accent1"/>
              </a:buClr>
              <a:buSzPct val="76000"/>
              <a:buFont typeface="Wingdings 3" pitchFamily="18" charset="2"/>
            </a:pPr>
            <a:r>
              <a:rPr sz="2300" dirty="0"/>
              <a:t>If you have hash of known files you may compare them to find the files present on the forensics media .</a:t>
            </a:r>
            <a:endParaRPr sz="2300" dirty="0"/>
          </a:p>
          <a:p>
            <a:pPr>
              <a:buClr>
                <a:schemeClr val="accent1"/>
              </a:buClr>
              <a:buSzPct val="76000"/>
              <a:buFont typeface="Wingdings 3" pitchFamily="18" charset="2"/>
            </a:pPr>
            <a:r>
              <a:rPr sz="2300" dirty="0"/>
              <a:t>This technique is useful if an employee has stored the official files on the his computer in an unauthorized manner  by different names.</a:t>
            </a:r>
            <a:endParaRPr sz="2300"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Title 1"/>
          <p:cNvSpPr>
            <a:spLocks noGrp="1"/>
          </p:cNvSpPr>
          <p:nvPr>
            <p:ph type="title"/>
          </p:nvPr>
        </p:nvSpPr>
        <p:spPr/>
        <p:txBody>
          <a:bodyPr vert="horz" wrap="square" lIns="91440" tIns="45720" rIns="91440" bIns="45720" anchor="b" anchorCtr="0"/>
          <a:p>
            <a:r>
              <a:rPr dirty="0"/>
              <a:t>Data Analysis</a:t>
            </a:r>
            <a:endParaRPr dirty="0"/>
          </a:p>
        </p:txBody>
      </p:sp>
      <p:sp>
        <p:nvSpPr>
          <p:cNvPr id="162819" name="Content Placeholder 2"/>
          <p:cNvSpPr>
            <a:spLocks noGrp="1"/>
          </p:cNvSpPr>
          <p:nvPr>
            <p:ph sz="quarter" idx="1"/>
          </p:nvPr>
        </p:nvSpPr>
        <p:spPr>
          <a:xfrm>
            <a:off x="457200" y="1143000"/>
            <a:ext cx="8382000" cy="5105400"/>
          </a:xfrm>
        </p:spPr>
        <p:txBody>
          <a:bodyPr vert="horz" wrap="square" lIns="91440" tIns="45720" rIns="91440" bIns="45720" anchor="t" anchorCtr="0"/>
          <a:p>
            <a:pPr>
              <a:buClr>
                <a:schemeClr val="accent1"/>
              </a:buClr>
              <a:buSzPct val="76000"/>
              <a:buFont typeface="Wingdings 3" pitchFamily="18" charset="2"/>
            </a:pPr>
            <a:r>
              <a:rPr sz="2300" dirty="0"/>
              <a:t>The US government’s NIST keeps a hash of a large amount of files.</a:t>
            </a:r>
            <a:endParaRPr sz="2300" dirty="0"/>
          </a:p>
          <a:p>
            <a:pPr>
              <a:buClr>
                <a:schemeClr val="accent1"/>
              </a:buClr>
              <a:buSzPct val="76000"/>
              <a:buFont typeface="Wingdings 3" pitchFamily="18" charset="2"/>
            </a:pPr>
            <a:r>
              <a:rPr sz="2300" dirty="0"/>
              <a:t>Also the HashKeeper site holds a hash of a good amount of files.</a:t>
            </a:r>
            <a:endParaRPr sz="2300" dirty="0"/>
          </a:p>
          <a:p>
            <a:pPr>
              <a:buClr>
                <a:schemeClr val="accent1"/>
              </a:buClr>
              <a:buSzPct val="76000"/>
              <a:buFont typeface="Wingdings 3" pitchFamily="18" charset="2"/>
            </a:pPr>
            <a:r>
              <a:rPr sz="2300" dirty="0"/>
              <a:t>HashKeeper uses the MD5 file signature algorithm to establish unique hash identifiers for files "known to be good" and "known to be bad."</a:t>
            </a:r>
            <a:endParaRPr sz="2300" dirty="0"/>
          </a:p>
          <a:p>
            <a:pPr>
              <a:buClr>
                <a:schemeClr val="accent1"/>
              </a:buClr>
              <a:buSzPct val="76000"/>
              <a:buFont typeface="Wingdings 3" pitchFamily="18" charset="2"/>
            </a:pPr>
            <a:r>
              <a:rPr sz="2300" dirty="0"/>
              <a:t>The HashKeeper application was developed to reduce the amount of time required to examine files on digital media. </a:t>
            </a:r>
            <a:endParaRPr sz="2300" dirty="0"/>
          </a:p>
          <a:p>
            <a:pPr>
              <a:buClr>
                <a:schemeClr val="accent1"/>
              </a:buClr>
              <a:buSzPct val="76000"/>
              <a:buFont typeface="Wingdings 3" pitchFamily="18" charset="2"/>
            </a:pPr>
            <a:r>
              <a:rPr sz="2300" dirty="0"/>
              <a:t>Once an examiner defines a file as known to be good, the examiner need not repeat that analysis.</a:t>
            </a:r>
            <a:endParaRPr sz="2300" dirty="0"/>
          </a:p>
          <a:p>
            <a:pPr>
              <a:buClr>
                <a:schemeClr val="accent1"/>
              </a:buClr>
              <a:buSzPct val="76000"/>
              <a:buFont typeface="Wingdings 3" pitchFamily="18" charset="2"/>
            </a:pPr>
            <a:r>
              <a:rPr sz="2300" dirty="0"/>
              <a:t> HashKeeper is available, free-of-charge, to law enforcement, military and other government agencies throughout the world. </a:t>
            </a:r>
            <a:endParaRPr sz="2300"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Title 1"/>
          <p:cNvSpPr>
            <a:spLocks noGrp="1"/>
          </p:cNvSpPr>
          <p:nvPr>
            <p:ph type="title"/>
          </p:nvPr>
        </p:nvSpPr>
        <p:spPr/>
        <p:txBody>
          <a:bodyPr vert="horz" wrap="square" lIns="91440" tIns="45720" rIns="91440" bIns="45720" anchor="b" anchorCtr="0"/>
          <a:p>
            <a:r>
              <a:rPr dirty="0"/>
              <a:t>Data Analysis</a:t>
            </a:r>
            <a:endParaRPr dirty="0"/>
          </a:p>
        </p:txBody>
      </p:sp>
      <p:sp>
        <p:nvSpPr>
          <p:cNvPr id="3" name="Content Placeholder 2"/>
          <p:cNvSpPr>
            <a:spLocks noGrp="1"/>
          </p:cNvSpPr>
          <p:nvPr>
            <p:ph sz="quarter" idx="1"/>
          </p:nvPr>
        </p:nvSpPr>
        <p:spPr>
          <a:xfrm>
            <a:off x="457200" y="1219200"/>
            <a:ext cx="8229600" cy="51054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The second method that is used is known as Signature Analysis.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 file Signature is a header or footer within a file that indicates the type of the file.</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It is also known as file magic number.</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The signature for the MPEG files is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1"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00 00 01 </a:t>
            </a:r>
            <a:r>
              <a:rPr kumimoji="0" lang="en-US" sz="2300" b="0" i="0" u="none" strike="noStrike" kern="1200" cap="none" spc="0" normalizeH="0" baseline="0" noProof="0" dirty="0" err="1" smtClean="0">
                <a:ln>
                  <a:noFill/>
                </a:ln>
                <a:solidFill>
                  <a:schemeClr val="tx2"/>
                </a:solidFill>
                <a:effectLst/>
                <a:uLnTx/>
                <a:uFillTx/>
                <a:latin typeface="+mn-lt"/>
                <a:ea typeface="+mn-ea"/>
                <a:cs typeface="+mn-cs"/>
              </a:rPr>
              <a:t>Bx</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273050" marR="0" lvl="1"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For  Microsoft Office files the signature is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1"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D0 CF 11 E0 A1 B1 1A E1 </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The Signature for the JPEG image files is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itchFamily="18" charset="2"/>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FF D8 FF </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Title 1"/>
          <p:cNvSpPr>
            <a:spLocks noGrp="1"/>
          </p:cNvSpPr>
          <p:nvPr>
            <p:ph type="title"/>
          </p:nvPr>
        </p:nvSpPr>
        <p:spPr/>
        <p:txBody>
          <a:bodyPr vert="horz" wrap="square" lIns="91440" tIns="45720" rIns="91440" bIns="45720" anchor="b" anchorCtr="0"/>
          <a:p>
            <a:r>
              <a:rPr dirty="0"/>
              <a:t>Data Analysis</a:t>
            </a:r>
            <a:endParaRPr dirty="0"/>
          </a:p>
        </p:txBody>
      </p:sp>
      <p:sp>
        <p:nvSpPr>
          <p:cNvPr id="164867"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Thus while searching the forensic media you first search using keyword criteria i.e. using filenames for search.</a:t>
            </a:r>
            <a:endParaRPr sz="2300" dirty="0"/>
          </a:p>
          <a:p>
            <a:pPr>
              <a:buClr>
                <a:schemeClr val="accent1"/>
              </a:buClr>
              <a:buSzPct val="76000"/>
              <a:buFont typeface="Wingdings 3" pitchFamily="18" charset="2"/>
            </a:pPr>
            <a:r>
              <a:rPr sz="2300" dirty="0"/>
              <a:t>Second you try to search files based on their types like bmp etc.</a:t>
            </a:r>
            <a:endParaRPr sz="2300" dirty="0"/>
          </a:p>
          <a:p>
            <a:pPr>
              <a:buClr>
                <a:schemeClr val="accent1"/>
              </a:buClr>
              <a:buSzPct val="76000"/>
              <a:buFont typeface="Wingdings 3" pitchFamily="18" charset="2"/>
            </a:pPr>
            <a:r>
              <a:rPr sz="2300" dirty="0"/>
              <a:t>For the internet related files the first location to search for is the temporary internet files folder.</a:t>
            </a:r>
            <a:endParaRPr sz="2300" dirty="0"/>
          </a:p>
          <a:p>
            <a:pPr>
              <a:buClr>
                <a:schemeClr val="accent1"/>
              </a:buClr>
              <a:buSzPct val="76000"/>
              <a:buFont typeface="Wingdings 3" pitchFamily="18" charset="2"/>
            </a:pPr>
            <a:r>
              <a:rPr sz="2300" dirty="0"/>
              <a:t>The web based email communication will also be stored at the same location.</a:t>
            </a:r>
            <a:endParaRPr sz="2300" dirty="0"/>
          </a:p>
          <a:p>
            <a:pPr>
              <a:buClr>
                <a:schemeClr val="accent1"/>
              </a:buClr>
              <a:buSzPct val="76000"/>
              <a:buFont typeface="Wingdings 3" pitchFamily="18" charset="2"/>
            </a:pPr>
            <a:r>
              <a:rPr sz="2300" dirty="0"/>
              <a:t>Whenever a user uses Windows explorer or internet explorer to access a file or a web site a trace of that activity is created.</a:t>
            </a:r>
            <a:endParaRPr sz="2300" dirty="0"/>
          </a:p>
          <a:p>
            <a:pPr>
              <a:buClr>
                <a:schemeClr val="accent1"/>
              </a:buClr>
              <a:buSzPct val="76000"/>
              <a:buFont typeface="Wingdings 3" pitchFamily="18" charset="2"/>
            </a:pPr>
            <a:r>
              <a:rPr sz="2300" dirty="0"/>
              <a:t>The index.dat file contains most of these logs.</a:t>
            </a:r>
            <a:endParaRPr sz="2300" dirty="0"/>
          </a:p>
          <a:p>
            <a:pPr>
              <a:buClr>
                <a:schemeClr val="accent1"/>
              </a:buClr>
              <a:buSzPct val="76000"/>
              <a:buFont typeface="Wingdings 3" pitchFamily="18" charset="2"/>
            </a:pPr>
            <a:r>
              <a:rPr sz="2300" dirty="0"/>
              <a:t>This is a binary file and is not easily viewable unless used a tool like Pasco.</a:t>
            </a:r>
            <a:endParaRPr sz="2300"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Title 1"/>
          <p:cNvSpPr>
            <a:spLocks noGrp="1"/>
          </p:cNvSpPr>
          <p:nvPr>
            <p:ph type="title"/>
          </p:nvPr>
        </p:nvSpPr>
        <p:spPr/>
        <p:txBody>
          <a:bodyPr vert="horz" wrap="square" lIns="91440" tIns="45720" rIns="91440" bIns="45720" anchor="b" anchorCtr="0"/>
          <a:p>
            <a:r>
              <a:rPr dirty="0"/>
              <a:t>Data Analysis</a:t>
            </a:r>
            <a:endParaRPr dirty="0"/>
          </a:p>
        </p:txBody>
      </p:sp>
      <p:sp>
        <p:nvSpPr>
          <p:cNvPr id="165891"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dirty="0"/>
              <a:t>Also for tracking internet related information cookies provide a good help.</a:t>
            </a:r>
            <a:endParaRPr dirty="0"/>
          </a:p>
          <a:p>
            <a:pPr>
              <a:buClr>
                <a:schemeClr val="accent1"/>
              </a:buClr>
              <a:buSzPct val="76000"/>
              <a:buFont typeface="Wingdings 3" pitchFamily="18" charset="2"/>
            </a:pPr>
            <a:r>
              <a:rPr dirty="0"/>
              <a:t>Cookies are files that are placed by the web server on the client computers.</a:t>
            </a:r>
            <a:endParaRPr dirty="0"/>
          </a:p>
          <a:p>
            <a:pPr>
              <a:buClr>
                <a:schemeClr val="accent1"/>
              </a:buClr>
              <a:buSzPct val="76000"/>
              <a:buFont typeface="Wingdings 3" pitchFamily="18" charset="2"/>
            </a:pPr>
            <a:r>
              <a:rPr dirty="0"/>
              <a:t>The Cookies are of different types and their use is also different.</a:t>
            </a:r>
            <a:endParaRPr dirty="0"/>
          </a:p>
          <a:p>
            <a:pPr>
              <a:buClr>
                <a:schemeClr val="accent1"/>
              </a:buClr>
              <a:buSzPct val="76000"/>
              <a:buFont typeface="Wingdings 3" pitchFamily="18" charset="2"/>
            </a:pPr>
            <a:r>
              <a:rPr dirty="0"/>
              <a:t>The session cookies are used by the web server to identify a user and his connection. </a:t>
            </a:r>
            <a:endParaRPr dirty="0"/>
          </a:p>
          <a:p>
            <a:pPr>
              <a:buClr>
                <a:schemeClr val="accent1"/>
              </a:buClr>
              <a:buSzPct val="76000"/>
              <a:buFont typeface="Wingdings 3" pitchFamily="18" charset="2"/>
            </a:pPr>
            <a:r>
              <a:rPr dirty="0"/>
              <a:t>Each time a communication takes place between client computer and web server this cookie is encoded into the HTML code.</a:t>
            </a:r>
            <a:endParaRPr dirty="0"/>
          </a:p>
          <a:p>
            <a:pPr>
              <a:buClr>
                <a:schemeClr val="accent1"/>
              </a:buClr>
              <a:buSzPct val="76000"/>
              <a:buFont typeface="Wingdings 3" pitchFamily="18" charset="2"/>
            </a:pPr>
            <a:r>
              <a:rPr dirty="0"/>
              <a:t> A cookies directory in user profile stores all cookies.</a:t>
            </a:r>
            <a:endParaRPr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Title 1"/>
          <p:cNvSpPr>
            <a:spLocks noGrp="1"/>
          </p:cNvSpPr>
          <p:nvPr>
            <p:ph type="title"/>
          </p:nvPr>
        </p:nvSpPr>
        <p:spPr/>
        <p:txBody>
          <a:bodyPr vert="horz" wrap="square" lIns="91440" tIns="45720" rIns="91440" bIns="45720" anchor="b" anchorCtr="0"/>
          <a:p>
            <a:r>
              <a:rPr dirty="0"/>
              <a:t>Data Analysis</a:t>
            </a:r>
            <a:endParaRPr dirty="0"/>
          </a:p>
        </p:txBody>
      </p:sp>
      <p:sp>
        <p:nvSpPr>
          <p:cNvPr id="166915"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300" dirty="0"/>
              <a:t>On windows XP the temporary internet files are available at </a:t>
            </a:r>
            <a:endParaRPr sz="2300" dirty="0"/>
          </a:p>
          <a:p>
            <a:pPr>
              <a:buClr>
                <a:schemeClr val="accent1"/>
              </a:buClr>
              <a:buSzPct val="76000"/>
              <a:buFont typeface="Wingdings 3" pitchFamily="18" charset="2"/>
            </a:pPr>
            <a:r>
              <a:rPr sz="2300" b="1" dirty="0"/>
              <a:t>Documents and settings\%Username%\Local Settings\Temporary Internet Files</a:t>
            </a:r>
            <a:endParaRPr sz="2300" b="1" dirty="0"/>
          </a:p>
          <a:p>
            <a:pPr>
              <a:buClr>
                <a:schemeClr val="accent1"/>
              </a:buClr>
              <a:buSzPct val="76000"/>
              <a:buFont typeface="Wingdings 3" pitchFamily="18" charset="2"/>
            </a:pPr>
            <a:r>
              <a:rPr sz="2300" dirty="0"/>
              <a:t>Additional internet files may be cached at</a:t>
            </a:r>
            <a:endParaRPr sz="2300" dirty="0"/>
          </a:p>
          <a:p>
            <a:pPr>
              <a:buClr>
                <a:schemeClr val="accent1"/>
              </a:buClr>
              <a:buSzPct val="76000"/>
              <a:buFont typeface="Wingdings 3" pitchFamily="18" charset="2"/>
            </a:pPr>
            <a:r>
              <a:rPr sz="2300" b="1" dirty="0"/>
              <a:t>Documents and settings\%Username%\ Local Settings\Temp\Temporary Internet Files</a:t>
            </a:r>
            <a:r>
              <a:rPr sz="2300" dirty="0"/>
              <a:t> or in </a:t>
            </a:r>
            <a:r>
              <a:rPr sz="2300" b="1" dirty="0"/>
              <a:t>Documents and settings\%Username%\ Local Settings\Temporary Internet Files</a:t>
            </a:r>
            <a:r>
              <a:rPr sz="2300" dirty="0"/>
              <a:t>.</a:t>
            </a:r>
            <a:endParaRPr sz="2300" dirty="0"/>
          </a:p>
          <a:p>
            <a:pPr>
              <a:buClr>
                <a:schemeClr val="accent1"/>
              </a:buClr>
              <a:buSzPct val="76000"/>
              <a:buFont typeface="Wingdings 3" pitchFamily="18" charset="2"/>
            </a:pPr>
            <a:r>
              <a:rPr sz="2300" dirty="0"/>
              <a:t>On Windows 7 </a:t>
            </a:r>
            <a:endParaRPr sz="2300" dirty="0"/>
          </a:p>
          <a:p>
            <a:pPr>
              <a:buClr>
                <a:schemeClr val="accent1"/>
              </a:buClr>
              <a:buSzPct val="76000"/>
              <a:buFont typeface="Wingdings 3" pitchFamily="18" charset="2"/>
            </a:pPr>
            <a:r>
              <a:rPr sz="2300" b="1" dirty="0"/>
              <a:t>Users\%Username%\AppData\Local\Microsoft\Windows folder.</a:t>
            </a:r>
            <a:endParaRPr sz="2300" dirty="0"/>
          </a:p>
          <a:p>
            <a:pPr>
              <a:buClr>
                <a:schemeClr val="accent1"/>
              </a:buClr>
              <a:buSzPct val="76000"/>
              <a:buFont typeface="Wingdings 3" pitchFamily="18" charset="2"/>
            </a:pPr>
            <a:r>
              <a:rPr sz="2300" dirty="0"/>
              <a:t>All these folders are hidden so make sure you enable show hidden files option.</a:t>
            </a:r>
            <a:endParaRPr sz="2300"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Title 1"/>
          <p:cNvSpPr>
            <a:spLocks noGrp="1"/>
          </p:cNvSpPr>
          <p:nvPr>
            <p:ph type="title"/>
          </p:nvPr>
        </p:nvSpPr>
        <p:spPr/>
        <p:txBody>
          <a:bodyPr vert="horz" wrap="square" lIns="91440" tIns="45720" rIns="91440" bIns="45720" anchor="b" anchorCtr="0"/>
          <a:p>
            <a:pPr>
              <a:buNone/>
            </a:pPr>
            <a:r>
              <a:rPr dirty="0"/>
              <a:t>Data Analysis</a:t>
            </a:r>
            <a:endParaRPr dirty="0"/>
          </a:p>
        </p:txBody>
      </p:sp>
      <p:sp>
        <p:nvSpPr>
          <p:cNvPr id="167939" name="Content Placeholder 2"/>
          <p:cNvSpPr>
            <a:spLocks noGrp="1"/>
          </p:cNvSpPr>
          <p:nvPr>
            <p:ph sz="quarter" idx="1"/>
          </p:nvPr>
        </p:nvSpPr>
        <p:spPr>
          <a:xfrm>
            <a:off x="457200" y="1143000"/>
            <a:ext cx="8382000" cy="5181600"/>
          </a:xfrm>
        </p:spPr>
        <p:txBody>
          <a:bodyPr vert="horz" wrap="square" lIns="91440" tIns="45720" rIns="91440" bIns="45720" anchor="t" anchorCtr="0"/>
          <a:p>
            <a:pPr>
              <a:buClr>
                <a:schemeClr val="accent1"/>
              </a:buClr>
              <a:buSzPct val="76000"/>
              <a:buFont typeface="Wingdings 3" pitchFamily="18" charset="2"/>
            </a:pPr>
            <a:r>
              <a:rPr sz="2300" dirty="0"/>
              <a:t>Outlook Express stores emails in windows at </a:t>
            </a:r>
            <a:endParaRPr sz="2300" dirty="0"/>
          </a:p>
          <a:p>
            <a:pPr>
              <a:buClr>
                <a:schemeClr val="accent1"/>
              </a:buClr>
              <a:buSzPct val="76000"/>
              <a:buFont typeface="Wingdings 3" pitchFamily="18" charset="2"/>
            </a:pPr>
            <a:r>
              <a:rPr sz="2300" dirty="0"/>
              <a:t>\</a:t>
            </a:r>
            <a:r>
              <a:rPr sz="2300" b="1" dirty="0"/>
              <a:t>Documents and settings\%Username%\Local Settings\Application Data\Identities\{long number}\Microsoft\Outlook Express.</a:t>
            </a:r>
            <a:endParaRPr sz="2300" b="1" dirty="0"/>
          </a:p>
          <a:p>
            <a:pPr>
              <a:buClr>
                <a:schemeClr val="accent1"/>
              </a:buClr>
              <a:buSzPct val="76000"/>
              <a:buFont typeface="Wingdings 3" pitchFamily="18" charset="2"/>
            </a:pPr>
            <a:r>
              <a:rPr sz="2300" dirty="0"/>
              <a:t>The  file extension is .dbx</a:t>
            </a:r>
            <a:endParaRPr sz="2300" dirty="0"/>
          </a:p>
          <a:p>
            <a:pPr>
              <a:buClr>
                <a:schemeClr val="accent1"/>
              </a:buClr>
              <a:buSzPct val="76000"/>
              <a:buFont typeface="Wingdings 3" pitchFamily="18" charset="2"/>
            </a:pPr>
            <a:r>
              <a:rPr sz="2300" dirty="0"/>
              <a:t>In Windows 7 the Microsoft Outlook stores the email files at</a:t>
            </a:r>
            <a:endParaRPr sz="2300" dirty="0"/>
          </a:p>
          <a:p>
            <a:pPr>
              <a:buClr>
                <a:schemeClr val="accent1"/>
              </a:buClr>
              <a:buSzPct val="76000"/>
              <a:buFont typeface="Wingdings 3" pitchFamily="18" charset="2"/>
            </a:pPr>
            <a:r>
              <a:rPr sz="2300" b="1" dirty="0"/>
              <a:t>\Users\%</a:t>
            </a:r>
            <a:r>
              <a:rPr sz="2300" b="1" i="1" dirty="0"/>
              <a:t>username%</a:t>
            </a:r>
            <a:r>
              <a:rPr sz="2300" b="1" dirty="0"/>
              <a:t>\AppData\Local\Microsoft\Outlook\Outlook.pst</a:t>
            </a:r>
            <a:endParaRPr sz="2300" b="1" dirty="0"/>
          </a:p>
          <a:p>
            <a:pPr>
              <a:buClr>
                <a:schemeClr val="accent1"/>
              </a:buClr>
              <a:buSzPct val="76000"/>
              <a:buFont typeface="Wingdings 3" pitchFamily="18" charset="2"/>
            </a:pPr>
            <a:r>
              <a:rPr sz="2300" dirty="0"/>
              <a:t>The cookies folder in windows 7 is at</a:t>
            </a:r>
            <a:endParaRPr sz="2300" dirty="0"/>
          </a:p>
          <a:p>
            <a:pPr>
              <a:buClr>
                <a:schemeClr val="accent1"/>
              </a:buClr>
              <a:buSzPct val="76000"/>
              <a:buFont typeface="Wingdings 3" pitchFamily="18" charset="2"/>
            </a:pPr>
            <a:r>
              <a:rPr sz="2400" b="1" dirty="0"/>
              <a:t>\ Users\ %username%\ AppData\ Roaming\ Microsoft\ Windows”. </a:t>
            </a:r>
            <a:endParaRPr sz="2400" b="1" dirty="0"/>
          </a:p>
          <a:p>
            <a:pPr>
              <a:buClr>
                <a:schemeClr val="accent1"/>
              </a:buClr>
              <a:buSzPct val="76000"/>
              <a:buFont typeface="Wingdings 3" pitchFamily="18" charset="2"/>
            </a:pPr>
            <a:r>
              <a:rPr sz="2400" dirty="0"/>
              <a:t>On windows XP it is at</a:t>
            </a:r>
            <a:endParaRPr sz="2400" dirty="0"/>
          </a:p>
          <a:p>
            <a:pPr>
              <a:buClr>
                <a:schemeClr val="accent1"/>
              </a:buClr>
              <a:buSzPct val="76000"/>
              <a:buFont typeface="Wingdings 3" pitchFamily="18" charset="2"/>
            </a:pPr>
            <a:r>
              <a:rPr sz="2400" dirty="0"/>
              <a:t>C:\Documents and Settings\</a:t>
            </a:r>
            <a:r>
              <a:rPr sz="2400" i="1" dirty="0"/>
              <a:t>%username%</a:t>
            </a:r>
            <a:r>
              <a:rPr sz="2400" dirty="0"/>
              <a:t>\Cookies\ </a:t>
            </a:r>
            <a:br>
              <a:rPr sz="2400" dirty="0"/>
            </a:br>
            <a:r>
              <a:rPr sz="2400" dirty="0"/>
              <a:t> </a:t>
            </a:r>
            <a:br>
              <a:rPr sz="2300" dirty="0"/>
            </a:br>
            <a:endParaRPr sz="2300"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Title 1"/>
          <p:cNvSpPr>
            <a:spLocks noGrp="1"/>
          </p:cNvSpPr>
          <p:nvPr>
            <p:ph type="title"/>
          </p:nvPr>
        </p:nvSpPr>
        <p:spPr/>
        <p:txBody>
          <a:bodyPr vert="horz" wrap="square" lIns="91440" tIns="45720" rIns="91440" bIns="45720" anchor="b" anchorCtr="0"/>
          <a:p>
            <a:pPr>
              <a:buNone/>
            </a:pPr>
            <a:r>
              <a:rPr dirty="0"/>
              <a:t>Data Analysis</a:t>
            </a:r>
            <a:endParaRPr dirty="0"/>
          </a:p>
        </p:txBody>
      </p:sp>
      <p:sp>
        <p:nvSpPr>
          <p:cNvPr id="168963"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300" dirty="0"/>
              <a:t>The Log files also provide a good amount of evidence.</a:t>
            </a:r>
            <a:endParaRPr sz="2300" dirty="0"/>
          </a:p>
          <a:p>
            <a:pPr>
              <a:buClr>
                <a:schemeClr val="accent1"/>
              </a:buClr>
              <a:buSzPct val="76000"/>
              <a:buFont typeface="Wingdings 3" pitchFamily="18" charset="2"/>
            </a:pPr>
            <a:r>
              <a:rPr sz="2300" dirty="0"/>
              <a:t>Every file creation activity in the operating systems is marked with a time stamp.</a:t>
            </a:r>
            <a:endParaRPr sz="2300" dirty="0"/>
          </a:p>
          <a:p>
            <a:pPr>
              <a:buClr>
                <a:schemeClr val="accent1"/>
              </a:buClr>
              <a:buSzPct val="76000"/>
              <a:buFont typeface="Wingdings 3" pitchFamily="18" charset="2"/>
            </a:pPr>
            <a:r>
              <a:rPr sz="2300" dirty="0"/>
              <a:t>Thus verify the time stamps of important files.</a:t>
            </a:r>
            <a:endParaRPr sz="2300" dirty="0"/>
          </a:p>
          <a:p>
            <a:pPr>
              <a:buClr>
                <a:schemeClr val="accent1"/>
              </a:buClr>
              <a:buSzPct val="76000"/>
              <a:buFont typeface="Wingdings 3" pitchFamily="18" charset="2"/>
            </a:pPr>
            <a:r>
              <a:rPr sz="2300" dirty="0"/>
              <a:t>Also some times a criminal might have deleted some data.</a:t>
            </a:r>
            <a:endParaRPr sz="2300" dirty="0"/>
          </a:p>
          <a:p>
            <a:pPr>
              <a:buClr>
                <a:schemeClr val="accent1"/>
              </a:buClr>
              <a:buSzPct val="76000"/>
              <a:buFont typeface="Wingdings 3" pitchFamily="18" charset="2"/>
            </a:pPr>
            <a:r>
              <a:rPr sz="2300" dirty="0"/>
              <a:t>But as we know when you delete a file the actual data is not deleted from the hard disk.</a:t>
            </a:r>
            <a:endParaRPr sz="2300" dirty="0"/>
          </a:p>
          <a:p>
            <a:pPr>
              <a:buClr>
                <a:schemeClr val="accent1"/>
              </a:buClr>
              <a:buSzPct val="76000"/>
              <a:buFont typeface="Wingdings 3" pitchFamily="18" charset="2"/>
            </a:pPr>
            <a:r>
              <a:rPr sz="2300" dirty="0"/>
              <a:t>Thus a good data recovery software will be able to recover these files.</a:t>
            </a:r>
            <a:endParaRPr sz="2300" dirty="0"/>
          </a:p>
          <a:p>
            <a:pPr>
              <a:buClr>
                <a:schemeClr val="accent1"/>
              </a:buClr>
              <a:buSzPct val="76000"/>
              <a:buFont typeface="Wingdings 3" pitchFamily="18" charset="2"/>
            </a:pPr>
            <a:r>
              <a:rPr sz="2300" dirty="0"/>
              <a:t>However this is possible only if the data is not overwritten on the hard disk.</a:t>
            </a:r>
            <a:endParaRPr sz="2300" dirty="0"/>
          </a:p>
          <a:p>
            <a:pPr>
              <a:buClr>
                <a:schemeClr val="accent1"/>
              </a:buClr>
              <a:buSzPct val="76000"/>
              <a:buFont typeface="Wingdings 3" pitchFamily="18" charset="2"/>
            </a:pPr>
            <a:r>
              <a:rPr sz="2300" dirty="0"/>
              <a:t>Also the success of data recovery depends on the file system.</a:t>
            </a:r>
            <a:endParaRPr sz="2300" dirty="0"/>
          </a:p>
          <a:p>
            <a:pPr>
              <a:buClr>
                <a:schemeClr val="accent1"/>
              </a:buClr>
              <a:buSzPct val="76000"/>
              <a:buFont typeface="Wingdings 3" pitchFamily="18" charset="2"/>
            </a:pPr>
            <a:endParaRPr sz="2300"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Title 1"/>
          <p:cNvSpPr>
            <a:spLocks noGrp="1"/>
          </p:cNvSpPr>
          <p:nvPr>
            <p:ph type="title"/>
          </p:nvPr>
        </p:nvSpPr>
        <p:spPr/>
        <p:txBody>
          <a:bodyPr vert="horz" wrap="square" lIns="91440" tIns="45720" rIns="91440" bIns="45720" anchor="b" anchorCtr="0"/>
          <a:p>
            <a:pPr>
              <a:buNone/>
            </a:pPr>
            <a:r>
              <a:rPr dirty="0"/>
              <a:t>Data Analysis</a:t>
            </a:r>
            <a:endParaRPr dirty="0"/>
          </a:p>
        </p:txBody>
      </p:sp>
      <p:sp>
        <p:nvSpPr>
          <p:cNvPr id="169987"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Whatever files you search , make sure they are related to the crime.</a:t>
            </a:r>
            <a:endParaRPr dirty="0"/>
          </a:p>
          <a:p>
            <a:pPr>
              <a:buClr>
                <a:schemeClr val="accent1"/>
              </a:buClr>
              <a:buSzPct val="76000"/>
              <a:buFont typeface="Wingdings 3" pitchFamily="18" charset="2"/>
            </a:pPr>
            <a:r>
              <a:rPr dirty="0"/>
              <a:t>Sometimes it is not possible to recover the entire file, however the part of the recovered file may also contain some information.</a:t>
            </a:r>
            <a:endParaRPr dirty="0"/>
          </a:p>
          <a:p>
            <a:pPr>
              <a:buClr>
                <a:schemeClr val="accent1"/>
              </a:buClr>
              <a:buSzPct val="76000"/>
              <a:buFont typeface="Wingdings 3" pitchFamily="18" charset="2"/>
            </a:pPr>
            <a:r>
              <a:rPr dirty="0"/>
              <a:t>Also look for the temporary files created by the applications like office application.</a:t>
            </a:r>
            <a:endParaRPr dirty="0"/>
          </a:p>
          <a:p>
            <a:pPr>
              <a:buClr>
                <a:schemeClr val="accent1"/>
              </a:buClr>
              <a:buSzPct val="76000"/>
              <a:buFont typeface="Wingdings 3" pitchFamily="18" charset="2"/>
            </a:pPr>
            <a:r>
              <a:rPr dirty="0"/>
              <a:t>These temporary files will contain certain records related to the crime.</a:t>
            </a:r>
            <a:endParaRPr dirty="0"/>
          </a:p>
          <a:p>
            <a:pPr>
              <a:buClr>
                <a:schemeClr val="accent1"/>
              </a:buClr>
              <a:buSzPct val="76000"/>
              <a:buFont typeface="Wingdings 3" pitchFamily="18" charset="2"/>
            </a:pPr>
            <a:r>
              <a:rPr dirty="0"/>
              <a:t>Sometimes it may be required to perform a physical analysis of the data.</a:t>
            </a:r>
            <a:endParaRPr dirty="0"/>
          </a:p>
          <a:p>
            <a:pPr>
              <a:buClr>
                <a:schemeClr val="accent1"/>
              </a:buClr>
              <a:buSzPct val="76000"/>
              <a:buFont typeface="Wingdings 3" pitchFamily="18" charset="2"/>
            </a:pPr>
            <a:r>
              <a:rPr dirty="0"/>
              <a:t>This process required a lot of skills and pations also.</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p:txBody>
          <a:bodyPr vert="horz" wrap="square" lIns="91440" tIns="45720" rIns="91440" bIns="45720" anchor="b" anchorCtr="0"/>
          <a:p>
            <a:pPr eaLnBrk="1" hangingPunct="1"/>
            <a:r>
              <a:rPr dirty="0"/>
              <a:t>The Rules of Evidence</a:t>
            </a:r>
            <a:endParaRPr dirty="0"/>
          </a:p>
        </p:txBody>
      </p:sp>
      <p:sp>
        <p:nvSpPr>
          <p:cNvPr id="26627"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dirty="0"/>
              <a:t>Thus it is very much important for a forensic expert to know about the rules of evidence.</a:t>
            </a:r>
            <a:endParaRPr dirty="0"/>
          </a:p>
          <a:p>
            <a:pPr eaLnBrk="1" hangingPunct="1">
              <a:buClr>
                <a:schemeClr val="accent1"/>
              </a:buClr>
              <a:buSzPct val="76000"/>
              <a:buFont typeface="Wingdings 3" pitchFamily="18" charset="2"/>
            </a:pPr>
            <a:r>
              <a:rPr dirty="0"/>
              <a:t>It will make his job easier as he will capture the evidences which are admissible in the court.</a:t>
            </a:r>
            <a:endParaRPr dirty="0"/>
          </a:p>
          <a:p>
            <a:pPr eaLnBrk="1" hangingPunct="1">
              <a:buClr>
                <a:schemeClr val="accent1"/>
              </a:buClr>
              <a:buSzPct val="76000"/>
              <a:buFont typeface="Wingdings 3" pitchFamily="18" charset="2"/>
            </a:pPr>
            <a:r>
              <a:rPr dirty="0"/>
              <a:t>As there is no universal rule of evidence, each time a forensics expert start his work he needs to know the rules of evidence in that area.</a:t>
            </a:r>
            <a:endParaRPr dirty="0"/>
          </a:p>
          <a:p>
            <a:pPr eaLnBrk="1" hangingPunct="1">
              <a:buClr>
                <a:schemeClr val="accent1"/>
              </a:buClr>
              <a:buSzPct val="76000"/>
              <a:buFont typeface="Wingdings 3" pitchFamily="18" charset="2"/>
            </a:pPr>
            <a:r>
              <a:rPr dirty="0"/>
              <a:t>Thus it makes the job of a cyber forensics difficult as the cyber crime may involve multiple courts or areas and thus may have different rules of evidence applicable. </a:t>
            </a:r>
            <a:endParaRPr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Title 1"/>
          <p:cNvSpPr>
            <a:spLocks noGrp="1"/>
          </p:cNvSpPr>
          <p:nvPr>
            <p:ph type="title"/>
          </p:nvPr>
        </p:nvSpPr>
        <p:spPr/>
        <p:txBody>
          <a:bodyPr vert="horz" wrap="square" lIns="91440" tIns="45720" rIns="91440" bIns="45720" anchor="b" anchorCtr="0"/>
          <a:p>
            <a:pPr>
              <a:buNone/>
            </a:pPr>
            <a:r>
              <a:rPr dirty="0"/>
              <a:t>Data Analysis</a:t>
            </a:r>
            <a:endParaRPr dirty="0"/>
          </a:p>
        </p:txBody>
      </p:sp>
      <p:sp>
        <p:nvSpPr>
          <p:cNvPr id="171011"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dirty="0"/>
              <a:t>During data analysis when you find any file related to the crime first document all the details about that file.</a:t>
            </a:r>
            <a:endParaRPr dirty="0"/>
          </a:p>
          <a:p>
            <a:pPr>
              <a:buClr>
                <a:schemeClr val="accent1"/>
              </a:buClr>
              <a:buSzPct val="76000"/>
              <a:buFont typeface="Wingdings 3" pitchFamily="18" charset="2"/>
            </a:pPr>
            <a:r>
              <a:rPr dirty="0"/>
              <a:t>The details should include the name of the file, size of the file, location it was stored, file type, time stamps related to the file etc.</a:t>
            </a:r>
            <a:endParaRPr dirty="0"/>
          </a:p>
          <a:p>
            <a:pPr>
              <a:buClr>
                <a:schemeClr val="accent1"/>
              </a:buClr>
              <a:buSzPct val="76000"/>
              <a:buFont typeface="Wingdings 3" pitchFamily="18" charset="2"/>
            </a:pPr>
            <a:r>
              <a:rPr dirty="0"/>
              <a:t>Copy that file to a separate clean drive.</a:t>
            </a:r>
            <a:endParaRPr dirty="0"/>
          </a:p>
          <a:p>
            <a:pPr>
              <a:buClr>
                <a:schemeClr val="accent1"/>
              </a:buClr>
              <a:buSzPct val="76000"/>
              <a:buFont typeface="Wingdings 3" pitchFamily="18" charset="2"/>
            </a:pPr>
            <a:r>
              <a:rPr dirty="0"/>
              <a:t>Create a hash of that file.</a:t>
            </a:r>
            <a:endParaRPr dirty="0"/>
          </a:p>
          <a:p>
            <a:pPr>
              <a:buClr>
                <a:schemeClr val="accent1"/>
              </a:buClr>
              <a:buSzPct val="76000"/>
              <a:buFont typeface="Wingdings 3" pitchFamily="18" charset="2"/>
            </a:pPr>
            <a:r>
              <a:rPr dirty="0"/>
              <a:t>Compare the original and the copied file.</a:t>
            </a:r>
            <a:endParaRPr dirty="0"/>
          </a:p>
          <a:p>
            <a:pPr>
              <a:buClr>
                <a:schemeClr val="accent1"/>
              </a:buClr>
              <a:buSzPct val="76000"/>
              <a:buFont typeface="Wingdings 3" pitchFamily="18" charset="2"/>
            </a:pPr>
            <a:r>
              <a:rPr dirty="0"/>
              <a:t>Make sure you document every step of forensics procedure.</a:t>
            </a:r>
            <a:endParaRPr dirty="0"/>
          </a:p>
          <a:p>
            <a:pPr>
              <a:buClr>
                <a:schemeClr val="accent1"/>
              </a:buClr>
              <a:buSzPct val="76000"/>
              <a:buFont typeface="Wingdings 3" pitchFamily="18" charset="2"/>
            </a:pPr>
            <a:r>
              <a:rPr dirty="0"/>
              <a:t>Similarly scan all other devices also.</a:t>
            </a:r>
            <a:endParaRPr dirty="0"/>
          </a:p>
          <a:p>
            <a:pPr>
              <a:buClr>
                <a:schemeClr val="accent1"/>
              </a:buClr>
              <a:buSzPct val="76000"/>
              <a:buFont typeface="Wingdings 3" pitchFamily="18" charset="2"/>
            </a:pPr>
            <a:endParaRPr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Title 1"/>
          <p:cNvSpPr>
            <a:spLocks noGrp="1"/>
          </p:cNvSpPr>
          <p:nvPr>
            <p:ph type="title"/>
          </p:nvPr>
        </p:nvSpPr>
        <p:spPr/>
        <p:txBody>
          <a:bodyPr vert="horz" wrap="square" lIns="91440" tIns="45720" rIns="91440" bIns="45720" anchor="b" anchorCtr="0"/>
          <a:p>
            <a:pPr>
              <a:buNone/>
            </a:pPr>
            <a:r>
              <a:rPr dirty="0"/>
              <a:t>Reporting </a:t>
            </a:r>
            <a:endParaRPr dirty="0"/>
          </a:p>
        </p:txBody>
      </p:sp>
      <p:sp>
        <p:nvSpPr>
          <p:cNvPr id="172035"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300" dirty="0"/>
              <a:t>Once you have done with the investigation , next step is to create a report.</a:t>
            </a:r>
            <a:endParaRPr sz="2300" dirty="0"/>
          </a:p>
          <a:p>
            <a:pPr>
              <a:buClr>
                <a:schemeClr val="accent1"/>
              </a:buClr>
              <a:buSzPct val="76000"/>
              <a:buFont typeface="Wingdings 3" pitchFamily="18" charset="2"/>
            </a:pPr>
            <a:r>
              <a:rPr sz="2300" dirty="0"/>
              <a:t>While writing the report first find out where these findings will be used.</a:t>
            </a:r>
            <a:endParaRPr sz="2300" dirty="0"/>
          </a:p>
          <a:p>
            <a:pPr>
              <a:buClr>
                <a:schemeClr val="accent1"/>
              </a:buClr>
              <a:buSzPct val="76000"/>
              <a:buFont typeface="Wingdings 3" pitchFamily="18" charset="2"/>
            </a:pPr>
            <a:r>
              <a:rPr sz="2300" dirty="0"/>
              <a:t>According to the use of the report you require to create it in that specific format.</a:t>
            </a:r>
            <a:endParaRPr sz="2300" dirty="0"/>
          </a:p>
          <a:p>
            <a:pPr>
              <a:buClr>
                <a:schemeClr val="accent1"/>
              </a:buClr>
              <a:buSzPct val="76000"/>
              <a:buFont typeface="Wingdings 3" pitchFamily="18" charset="2"/>
            </a:pPr>
            <a:r>
              <a:rPr sz="2300" dirty="0"/>
              <a:t>Make your report technical but simple by avoiding complicated technical terms as it may be read by people who may not be technical.</a:t>
            </a:r>
            <a:endParaRPr sz="2300" dirty="0"/>
          </a:p>
          <a:p>
            <a:pPr>
              <a:buClr>
                <a:schemeClr val="accent1"/>
              </a:buClr>
              <a:buSzPct val="76000"/>
              <a:buFont typeface="Wingdings 3" pitchFamily="18" charset="2"/>
            </a:pPr>
            <a:r>
              <a:rPr sz="2300" dirty="0"/>
              <a:t>You may require to justify your findings at a later stage may be after a long period. </a:t>
            </a:r>
            <a:endParaRPr sz="2300" dirty="0"/>
          </a:p>
          <a:p>
            <a:pPr>
              <a:buClr>
                <a:schemeClr val="accent1"/>
              </a:buClr>
              <a:buSzPct val="76000"/>
              <a:buFont typeface="Wingdings 3" pitchFamily="18" charset="2"/>
            </a:pPr>
            <a:r>
              <a:rPr sz="2300" dirty="0"/>
              <a:t>Thus make the report such that you will remember it.</a:t>
            </a:r>
            <a:endParaRPr sz="2300" dirty="0"/>
          </a:p>
          <a:p>
            <a:pPr>
              <a:buClr>
                <a:schemeClr val="accent1"/>
              </a:buClr>
              <a:buSzPct val="76000"/>
              <a:buFont typeface="Wingdings 3" pitchFamily="18" charset="2"/>
            </a:pPr>
            <a:r>
              <a:rPr sz="2300" dirty="0"/>
              <a:t>Do not include your views in the report.</a:t>
            </a:r>
            <a:endParaRPr sz="2300"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Title 1"/>
          <p:cNvSpPr>
            <a:spLocks noGrp="1"/>
          </p:cNvSpPr>
          <p:nvPr>
            <p:ph type="title"/>
          </p:nvPr>
        </p:nvSpPr>
        <p:spPr/>
        <p:txBody>
          <a:bodyPr vert="horz" wrap="square" lIns="91440" tIns="45720" rIns="91440" bIns="45720" anchor="b" anchorCtr="0"/>
          <a:p>
            <a:pPr>
              <a:buNone/>
            </a:pPr>
            <a:r>
              <a:rPr dirty="0"/>
              <a:t>Reporting</a:t>
            </a:r>
            <a:endParaRPr dirty="0"/>
          </a:p>
        </p:txBody>
      </p:sp>
      <p:sp>
        <p:nvSpPr>
          <p:cNvPr id="173059"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Do not generate report with your biased views.</a:t>
            </a:r>
            <a:endParaRPr sz="2300" dirty="0"/>
          </a:p>
          <a:p>
            <a:pPr>
              <a:buClr>
                <a:schemeClr val="accent1"/>
              </a:buClr>
              <a:buSzPct val="76000"/>
              <a:buFont typeface="Wingdings 3" pitchFamily="18" charset="2"/>
            </a:pPr>
            <a:r>
              <a:rPr sz="2300" dirty="0"/>
              <a:t>This report should just provide your findings.</a:t>
            </a:r>
            <a:endParaRPr sz="2300" dirty="0"/>
          </a:p>
          <a:p>
            <a:pPr>
              <a:buClr>
                <a:schemeClr val="accent1"/>
              </a:buClr>
              <a:buSzPct val="76000"/>
              <a:buFont typeface="Wingdings 3" pitchFamily="18" charset="2"/>
            </a:pPr>
            <a:r>
              <a:rPr sz="2300" dirty="0"/>
              <a:t>Include all possible screen shots and photographs that you have taken during investigation.</a:t>
            </a:r>
            <a:endParaRPr sz="2300" dirty="0"/>
          </a:p>
          <a:p>
            <a:pPr>
              <a:buClr>
                <a:schemeClr val="accent1"/>
              </a:buClr>
              <a:buSzPct val="76000"/>
              <a:buFont typeface="Wingdings 3" pitchFamily="18" charset="2"/>
            </a:pPr>
            <a:r>
              <a:rPr sz="2300" dirty="0"/>
              <a:t>Include all documentation related to tools used and date and timings etc.</a:t>
            </a:r>
            <a:endParaRPr sz="2300" dirty="0"/>
          </a:p>
          <a:p>
            <a:pPr>
              <a:buClr>
                <a:schemeClr val="accent1"/>
              </a:buClr>
              <a:buSzPct val="76000"/>
              <a:buFont typeface="Wingdings 3" pitchFamily="18" charset="2"/>
            </a:pPr>
            <a:r>
              <a:rPr sz="2300" dirty="0"/>
              <a:t>If for some thing some other expert advice was taken then include all the things related to this activity.</a:t>
            </a:r>
            <a:endParaRPr sz="2300" dirty="0"/>
          </a:p>
          <a:p>
            <a:pPr>
              <a:buClr>
                <a:schemeClr val="accent1"/>
              </a:buClr>
              <a:buSzPct val="76000"/>
              <a:buFont typeface="Wingdings 3" pitchFamily="18" charset="2"/>
            </a:pPr>
            <a:r>
              <a:rPr sz="2300" dirty="0"/>
              <a:t>Also include the report from that expert as it is.</a:t>
            </a:r>
            <a:endParaRPr sz="2300" dirty="0"/>
          </a:p>
          <a:p>
            <a:pPr>
              <a:buClr>
                <a:schemeClr val="accent1"/>
              </a:buClr>
              <a:buSzPct val="76000"/>
              <a:buFont typeface="Wingdings 3" pitchFamily="18" charset="2"/>
            </a:pPr>
            <a:r>
              <a:rPr sz="2300" dirty="0"/>
              <a:t>Include the chain of custody document.</a:t>
            </a:r>
            <a:endParaRPr sz="2300" dirty="0"/>
          </a:p>
          <a:p>
            <a:pPr>
              <a:buClr>
                <a:schemeClr val="accent1"/>
              </a:buClr>
              <a:buSzPct val="76000"/>
              <a:buFont typeface="Wingdings 3" pitchFamily="18" charset="2"/>
            </a:pPr>
            <a:r>
              <a:rPr sz="2300" dirty="0"/>
              <a:t>Make sure the report activities are as per the chain of custody document.</a:t>
            </a:r>
            <a:endParaRPr sz="2300" dirty="0"/>
          </a:p>
          <a:p>
            <a:pPr>
              <a:buClr>
                <a:schemeClr val="accent1"/>
              </a:buClr>
              <a:buSzPct val="76000"/>
              <a:buFont typeface="Wingdings 3" pitchFamily="18" charset="2"/>
            </a:pPr>
            <a:r>
              <a:rPr sz="2300" dirty="0"/>
              <a:t>Include file and MD5 hashes taken at various stages.</a:t>
            </a:r>
            <a:endParaRPr sz="2300"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Title 1"/>
          <p:cNvSpPr>
            <a:spLocks noGrp="1"/>
          </p:cNvSpPr>
          <p:nvPr>
            <p:ph type="title"/>
          </p:nvPr>
        </p:nvSpPr>
        <p:spPr/>
        <p:txBody>
          <a:bodyPr vert="horz" wrap="square" lIns="91440" tIns="45720" rIns="91440" bIns="45720" anchor="b" anchorCtr="0"/>
          <a:p>
            <a:pPr>
              <a:buNone/>
            </a:pPr>
            <a:r>
              <a:rPr dirty="0"/>
              <a:t>Reporting</a:t>
            </a:r>
            <a:endParaRPr dirty="0"/>
          </a:p>
        </p:txBody>
      </p:sp>
      <p:sp>
        <p:nvSpPr>
          <p:cNvPr id="174083"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300" dirty="0"/>
              <a:t>Also make sure you include only those evidences which are related to the actual crime.</a:t>
            </a:r>
            <a:endParaRPr sz="2300" dirty="0"/>
          </a:p>
          <a:p>
            <a:pPr>
              <a:buClr>
                <a:schemeClr val="accent1"/>
              </a:buClr>
              <a:buSzPct val="76000"/>
              <a:buFont typeface="Wingdings 3" pitchFamily="18" charset="2"/>
            </a:pPr>
            <a:r>
              <a:rPr sz="2300" dirty="0"/>
              <a:t>Else you may tend to put each and every piece of evidence gathered and cause an Information Overload problem.</a:t>
            </a:r>
            <a:endParaRPr sz="2300" dirty="0"/>
          </a:p>
          <a:p>
            <a:pPr>
              <a:buClr>
                <a:schemeClr val="accent1"/>
              </a:buClr>
              <a:buSzPct val="76000"/>
              <a:buFont typeface="Wingdings 3" pitchFamily="18" charset="2"/>
            </a:pPr>
            <a:r>
              <a:rPr sz="2300" dirty="0"/>
              <a:t>Thus it is necessary for a forensics expert to identify relevant evidence.</a:t>
            </a:r>
            <a:endParaRPr sz="2300" dirty="0"/>
          </a:p>
          <a:p>
            <a:pPr>
              <a:buClr>
                <a:schemeClr val="accent1"/>
              </a:buClr>
              <a:buSzPct val="76000"/>
              <a:buFont typeface="Wingdings 3" pitchFamily="18" charset="2"/>
            </a:pPr>
            <a:r>
              <a:rPr sz="2300" dirty="0"/>
              <a:t>You may consult other authorities involved before finalizing the report just to check the proper format.</a:t>
            </a:r>
            <a:endParaRPr sz="2300" dirty="0"/>
          </a:p>
          <a:p>
            <a:pPr>
              <a:buClr>
                <a:schemeClr val="accent1"/>
              </a:buClr>
              <a:buSzPct val="76000"/>
              <a:buFont typeface="Wingdings 3" pitchFamily="18" charset="2"/>
            </a:pPr>
            <a:r>
              <a:rPr sz="2300" dirty="0"/>
              <a:t>Also do not reveal your report to all except the required authorities.</a:t>
            </a:r>
            <a:endParaRPr sz="2300" dirty="0"/>
          </a:p>
          <a:p>
            <a:pPr>
              <a:buClr>
                <a:schemeClr val="accent1"/>
              </a:buClr>
              <a:buSzPct val="76000"/>
              <a:buFont typeface="Wingdings 3" pitchFamily="18" charset="2"/>
            </a:pPr>
            <a:r>
              <a:rPr sz="2300" dirty="0"/>
              <a:t>If the reporting is for the personal / enterprise usage then may be once the job is over you require to destroy everything that you have</a:t>
            </a:r>
            <a:r>
              <a:rPr dirty="0"/>
              <a:t>.  </a:t>
            </a:r>
            <a:endParaRPr dirty="0"/>
          </a:p>
          <a:p>
            <a:pPr>
              <a:buClr>
                <a:schemeClr val="accent1"/>
              </a:buClr>
              <a:buSzPct val="76000"/>
              <a:buFont typeface="Wingdings 3" pitchFamily="18" charset="2"/>
              <a:buNone/>
            </a:pPr>
            <a:endParaRPr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Title 1"/>
          <p:cNvSpPr>
            <a:spLocks noGrp="1"/>
          </p:cNvSpPr>
          <p:nvPr>
            <p:ph type="title"/>
          </p:nvPr>
        </p:nvSpPr>
        <p:spPr>
          <a:xfrm>
            <a:off x="457200" y="155575"/>
            <a:ext cx="8229600" cy="987425"/>
          </a:xfrm>
        </p:spPr>
        <p:txBody>
          <a:bodyPr vert="horz" wrap="square" lIns="91440" tIns="45720" rIns="91440" bIns="45720" anchor="b" anchorCtr="0"/>
          <a:p>
            <a:r>
              <a:rPr dirty="0"/>
              <a:t>Questions</a:t>
            </a:r>
            <a:endParaRPr dirty="0"/>
          </a:p>
        </p:txBody>
      </p:sp>
      <p:pic>
        <p:nvPicPr>
          <p:cNvPr id="175107" name="Picture 2" descr="C:\Documents and Settings\sa\Local Settings\Temporary Internet Files\Content.IE5\KCKVXMAD\MC900441523[1].wmf"/>
          <p:cNvPicPr>
            <a:picLocks noGrp="1" noChangeAspect="1"/>
          </p:cNvPicPr>
          <p:nvPr>
            <p:ph sz="quarter" idx="1"/>
          </p:nvPr>
        </p:nvPicPr>
        <p:blipFill>
          <a:blip r:embed="rId1"/>
          <a:srcRect/>
          <a:stretch>
            <a:fillRect/>
          </a:stretch>
        </p:blipFill>
        <p:spPr>
          <a:xfrm>
            <a:off x="1828800" y="1676400"/>
            <a:ext cx="4876800" cy="4191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p:txBody>
          <a:bodyPr vert="horz" wrap="square" lIns="91440" tIns="45720" rIns="91440" bIns="45720" anchor="b" anchorCtr="0"/>
          <a:p>
            <a:pPr eaLnBrk="1" hangingPunct="1"/>
            <a:r>
              <a:rPr dirty="0"/>
              <a:t>Locard’s Exchange Principle</a:t>
            </a:r>
            <a:endParaRPr dirty="0"/>
          </a:p>
        </p:txBody>
      </p:sp>
      <p:sp>
        <p:nvSpPr>
          <p:cNvPr id="27651"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sz="2400" dirty="0"/>
              <a:t>Dr. Edmond Locard (13 December 1877 – 4 May 1966) was a pioneer in forensic science.</a:t>
            </a:r>
            <a:endParaRPr sz="2400" dirty="0"/>
          </a:p>
          <a:p>
            <a:pPr eaLnBrk="1" hangingPunct="1">
              <a:buClr>
                <a:schemeClr val="accent1"/>
              </a:buClr>
              <a:buSzPct val="76000"/>
              <a:buFont typeface="Wingdings 3" pitchFamily="18" charset="2"/>
            </a:pPr>
            <a:r>
              <a:rPr sz="2400" dirty="0"/>
              <a:t>He put forward a concept “When there is a contact between two items there will an exchange” OR “Every contact leaves a trace”.</a:t>
            </a:r>
            <a:endParaRPr sz="2400" dirty="0"/>
          </a:p>
          <a:p>
            <a:pPr eaLnBrk="1" hangingPunct="1">
              <a:buClr>
                <a:schemeClr val="accent1"/>
              </a:buClr>
              <a:buSzPct val="76000"/>
              <a:buFont typeface="Wingdings 3" pitchFamily="18" charset="2"/>
            </a:pPr>
            <a:r>
              <a:rPr sz="2400" dirty="0"/>
              <a:t>Locard believed that no matter where a criminal goes or what a criminal does, he will leave something at the scene of the crime. </a:t>
            </a:r>
            <a:endParaRPr sz="2400" dirty="0"/>
          </a:p>
          <a:p>
            <a:pPr eaLnBrk="1" hangingPunct="1">
              <a:buClr>
                <a:schemeClr val="accent1"/>
              </a:buClr>
              <a:buSzPct val="76000"/>
              <a:buFont typeface="Wingdings 3" pitchFamily="18" charset="2"/>
            </a:pPr>
            <a:r>
              <a:rPr sz="2400" dirty="0"/>
              <a:t>At the same time, he will also take something back with him.</a:t>
            </a:r>
            <a:endParaRPr sz="2400" dirty="0"/>
          </a:p>
          <a:p>
            <a:pPr eaLnBrk="1" hangingPunct="1">
              <a:buClr>
                <a:schemeClr val="accent1"/>
              </a:buClr>
              <a:buSzPct val="76000"/>
              <a:buFont typeface="Wingdings 3" pitchFamily="18" charset="2"/>
            </a:pPr>
            <a:r>
              <a:rPr sz="2400" dirty="0"/>
              <a:t>Locard successfully used this principle while working as forensic expert on many cases and solved them.</a:t>
            </a:r>
            <a:endParaRPr sz="2400" dirty="0"/>
          </a:p>
          <a:p>
            <a:pPr eaLnBrk="1" hangingPunct="1">
              <a:buClr>
                <a:schemeClr val="accent1"/>
              </a:buClr>
              <a:buSzPct val="76000"/>
              <a:buFont typeface="Wingdings 3" pitchFamily="18" charset="2"/>
            </a:pPr>
            <a:endParaRPr sz="2400" dirty="0"/>
          </a:p>
          <a:p>
            <a:pPr eaLnBrk="1" hangingPunct="1">
              <a:buClr>
                <a:schemeClr val="accent1"/>
              </a:buClr>
              <a:buSzPct val="76000"/>
              <a:buFont typeface="Wingdings 3" pitchFamily="18" charset="2"/>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p:txBody>
          <a:bodyPr vert="horz" wrap="square" lIns="91440" tIns="45720" rIns="91440" bIns="45720" anchor="b" anchorCtr="0"/>
          <a:p>
            <a:pPr eaLnBrk="1" hangingPunct="1"/>
            <a:r>
              <a:rPr dirty="0"/>
              <a:t>Locard’s Exchange Principle</a:t>
            </a:r>
            <a:endParaRPr dirty="0"/>
          </a:p>
        </p:txBody>
      </p:sp>
      <p:sp>
        <p:nvSpPr>
          <p:cNvPr id="28675"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sz="2400" dirty="0"/>
              <a:t>Wherever he steps, whatever he touches, whatever he leaves, even unconsciously, will serve as a silent witness against him. </a:t>
            </a:r>
            <a:endParaRPr sz="2400" dirty="0"/>
          </a:p>
          <a:p>
            <a:pPr eaLnBrk="1" hangingPunct="1">
              <a:buClr>
                <a:schemeClr val="accent1"/>
              </a:buClr>
              <a:buSzPct val="76000"/>
              <a:buFont typeface="Wingdings 3" pitchFamily="18" charset="2"/>
            </a:pPr>
            <a:endParaRPr sz="2400" dirty="0"/>
          </a:p>
          <a:p>
            <a:pPr eaLnBrk="1" hangingPunct="1">
              <a:buClr>
                <a:schemeClr val="accent1"/>
              </a:buClr>
              <a:buSzPct val="76000"/>
              <a:buFont typeface="Wingdings 3" pitchFamily="18" charset="2"/>
            </a:pPr>
            <a:r>
              <a:rPr sz="2400" dirty="0"/>
              <a:t>Not only his fingerprints or his footprints, but his hair, the fibers from his clothes, the glass he breaks, the tool mark he leaves, the paint he scratches, the blood he deposits or collects. </a:t>
            </a:r>
            <a:endParaRPr sz="2400" dirty="0"/>
          </a:p>
          <a:p>
            <a:pPr eaLnBrk="1" hangingPunct="1">
              <a:buClr>
                <a:schemeClr val="accent1"/>
              </a:buClr>
              <a:buSzPct val="76000"/>
              <a:buFont typeface="Wingdings 3" pitchFamily="18" charset="2"/>
            </a:pPr>
            <a:endParaRPr sz="2400" dirty="0"/>
          </a:p>
          <a:p>
            <a:pPr eaLnBrk="1" hangingPunct="1">
              <a:buClr>
                <a:schemeClr val="accent1"/>
              </a:buClr>
              <a:buSzPct val="76000"/>
              <a:buFont typeface="Wingdings 3" pitchFamily="18" charset="2"/>
            </a:pPr>
            <a:r>
              <a:rPr sz="2400" dirty="0"/>
              <a:t>All of these and more, bear mute witness against him. This is evidence that does not forget. It is not confused by the excitement of the moment. </a:t>
            </a:r>
            <a:endParaRP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p:txBody>
          <a:bodyPr vert="horz" wrap="square" lIns="91440" tIns="45720" rIns="91440" bIns="45720" anchor="b" anchorCtr="0"/>
          <a:p>
            <a:pPr eaLnBrk="1" hangingPunct="1"/>
            <a:r>
              <a:rPr dirty="0"/>
              <a:t>Locard’s Exchange Principle</a:t>
            </a:r>
            <a:endParaRPr dirty="0"/>
          </a:p>
        </p:txBody>
      </p:sp>
      <p:sp>
        <p:nvSpPr>
          <p:cNvPr id="28675"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sz="2400" dirty="0"/>
              <a:t>It is not absent because human witnesses are. </a:t>
            </a:r>
            <a:endParaRPr sz="2400" dirty="0"/>
          </a:p>
          <a:p>
            <a:pPr eaLnBrk="1" hangingPunct="1">
              <a:buClr>
                <a:schemeClr val="accent1"/>
              </a:buClr>
              <a:buSzPct val="76000"/>
              <a:buFont typeface="Wingdings 3" pitchFamily="18" charset="2"/>
            </a:pPr>
            <a:endParaRPr sz="2400" dirty="0"/>
          </a:p>
          <a:p>
            <a:pPr eaLnBrk="1" hangingPunct="1">
              <a:buClr>
                <a:schemeClr val="accent1"/>
              </a:buClr>
              <a:buSzPct val="76000"/>
              <a:buFont typeface="Wingdings 3" pitchFamily="18" charset="2"/>
            </a:pPr>
            <a:r>
              <a:rPr sz="2400" dirty="0"/>
              <a:t>It is factual evidence. </a:t>
            </a:r>
            <a:endParaRPr sz="2400" dirty="0"/>
          </a:p>
          <a:p>
            <a:pPr eaLnBrk="1" hangingPunct="1">
              <a:buClr>
                <a:schemeClr val="accent1"/>
              </a:buClr>
              <a:buSzPct val="76000"/>
              <a:buFont typeface="Wingdings 3" pitchFamily="18" charset="2"/>
            </a:pPr>
            <a:endParaRPr sz="2400" dirty="0"/>
          </a:p>
          <a:p>
            <a:pPr eaLnBrk="1" hangingPunct="1">
              <a:buClr>
                <a:schemeClr val="accent1"/>
              </a:buClr>
              <a:buSzPct val="76000"/>
              <a:buFont typeface="Wingdings 3" pitchFamily="18" charset="2"/>
            </a:pPr>
            <a:r>
              <a:rPr sz="2400" dirty="0"/>
              <a:t>Physical evidence cannot be wrong, it cannot perjure itself, it cannot be wholly absent. </a:t>
            </a:r>
            <a:endParaRPr sz="2400" dirty="0"/>
          </a:p>
          <a:p>
            <a:pPr eaLnBrk="1" hangingPunct="1">
              <a:buClr>
                <a:schemeClr val="accent1"/>
              </a:buClr>
              <a:buSzPct val="76000"/>
              <a:buFont typeface="Wingdings 3" pitchFamily="18" charset="2"/>
            </a:pPr>
            <a:endParaRPr sz="2400" dirty="0"/>
          </a:p>
          <a:p>
            <a:pPr eaLnBrk="1" hangingPunct="1">
              <a:buClr>
                <a:schemeClr val="accent1"/>
              </a:buClr>
              <a:buSzPct val="76000"/>
              <a:buFont typeface="Wingdings 3" pitchFamily="18" charset="2"/>
            </a:pPr>
            <a:r>
              <a:rPr sz="2400" dirty="0"/>
              <a:t>Only human failure to find it, study and understand it, can diminish its value."</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p:txBody>
          <a:bodyPr vert="horz" wrap="square" lIns="91440" tIns="45720" rIns="91440" bIns="45720" anchor="b" anchorCtr="0"/>
          <a:p>
            <a:pPr eaLnBrk="1" hangingPunct="1"/>
            <a:r>
              <a:rPr dirty="0"/>
              <a:t>Introduction to Cyber Crime</a:t>
            </a:r>
            <a:endParaRPr dirty="0"/>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normAutofit fontScale="92500"/>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r>
              <a:rPr kumimoji="0" lang="en-US" sz="2600" b="1" i="0" u="sng" strike="noStrike" kern="1200" cap="none" spc="0" normalizeH="0" baseline="0" noProof="0" dirty="0" smtClean="0">
                <a:ln>
                  <a:noFill/>
                </a:ln>
                <a:solidFill>
                  <a:schemeClr val="tx1"/>
                </a:solidFill>
                <a:effectLst/>
                <a:uLnTx/>
                <a:uFillTx/>
                <a:latin typeface="+mn-lt"/>
                <a:ea typeface="+mn-ea"/>
                <a:cs typeface="+mn-cs"/>
              </a:rPr>
              <a:t>Cyber Crime</a:t>
            </a:r>
            <a:endParaRPr kumimoji="0" lang="en-US" sz="2600" b="1" i="0" u="sng"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Cyber crime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defined as criminal activity involving the IT infrastructure, including illegal access, illegal interception, data interference, misuse of devices, ID theft and electronic fraud.</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Thus if a computer(Digital Device) is used to conduct a crime it is a cyber crime.</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Also if a computer is a victim (Target) of a crime it will be a cyber crime.</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Today there is a huge rise in the amount of the cyber crimes that take place.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p:txBody>
          <a:bodyPr vert="horz" wrap="square" lIns="91440" tIns="45720" rIns="91440" bIns="45720" anchor="b" anchorCtr="0"/>
          <a:p>
            <a:pPr eaLnBrk="1" hangingPunct="1"/>
            <a:r>
              <a:rPr dirty="0"/>
              <a:t>Why is Computer Forensics necessary?</a:t>
            </a:r>
            <a:endParaRPr dirty="0"/>
          </a:p>
        </p:txBody>
      </p:sp>
      <p:sp>
        <p:nvSpPr>
          <p:cNvPr id="29699" name="Content Placeholder 2"/>
          <p:cNvSpPr>
            <a:spLocks noGrp="1"/>
          </p:cNvSpPr>
          <p:nvPr>
            <p:ph sz="quarter" idx="1"/>
          </p:nvPr>
        </p:nvSpPr>
        <p:spPr>
          <a:xfrm>
            <a:off x="457200" y="1143000"/>
            <a:ext cx="8229600" cy="5181600"/>
          </a:xfrm>
        </p:spPr>
        <p:txBody>
          <a:bodyPr vert="horz" wrap="square" lIns="91440" tIns="45720" rIns="91440" bIns="45720" anchor="t" anchorCtr="0"/>
          <a:p>
            <a:pPr eaLnBrk="1" hangingPunct="1">
              <a:buClr>
                <a:schemeClr val="accent1"/>
              </a:buClr>
              <a:buSzPct val="76000"/>
              <a:buFont typeface="Wingdings 3" pitchFamily="18" charset="2"/>
            </a:pPr>
            <a:r>
              <a:rPr dirty="0"/>
              <a:t>Today is the age of IT.</a:t>
            </a:r>
            <a:endParaRPr dirty="0"/>
          </a:p>
          <a:p>
            <a:pPr eaLnBrk="1" hangingPunct="1">
              <a:buClr>
                <a:schemeClr val="accent1"/>
              </a:buClr>
              <a:buSzPct val="76000"/>
              <a:buFont typeface="Wingdings 3" pitchFamily="18" charset="2"/>
            </a:pPr>
            <a:r>
              <a:rPr dirty="0"/>
              <a:t>Every individual or organizations use computers to store valuable information or to perform commercial transactions.</a:t>
            </a:r>
            <a:endParaRPr dirty="0"/>
          </a:p>
          <a:p>
            <a:pPr eaLnBrk="1" hangingPunct="1">
              <a:buClr>
                <a:schemeClr val="accent1"/>
              </a:buClr>
              <a:buSzPct val="76000"/>
              <a:buFont typeface="Wingdings 3" pitchFamily="18" charset="2"/>
            </a:pPr>
            <a:r>
              <a:rPr dirty="0"/>
              <a:t>Today the rate of cyber crime is increased and the organizations or individuals suffer a great monetary loss due to this.</a:t>
            </a:r>
            <a:endParaRPr dirty="0"/>
          </a:p>
          <a:p>
            <a:pPr>
              <a:buClr>
                <a:schemeClr val="accent1"/>
              </a:buClr>
              <a:buSzPct val="76000"/>
              <a:buFont typeface="Wingdings 3" pitchFamily="18" charset="2"/>
            </a:pPr>
            <a:r>
              <a:rPr dirty="0"/>
              <a:t>Thus in order to prosecute such crimes, evidence must first be gathered both:</a:t>
            </a:r>
            <a:endParaRPr dirty="0"/>
          </a:p>
          <a:p>
            <a:pPr lvl="1">
              <a:buClr>
                <a:schemeClr val="accent2"/>
              </a:buClr>
              <a:buSzPct val="76000"/>
              <a:buFont typeface="Wingdings 3" pitchFamily="18" charset="2"/>
            </a:pPr>
            <a:r>
              <a:rPr dirty="0"/>
              <a:t>in sufficient quantity to substantiate any criminal or civil charges, and handled properly so that the evidence will hold up in court.</a:t>
            </a: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p:txBody>
          <a:bodyPr vert="horz" wrap="square" lIns="91440" tIns="45720" rIns="91440" bIns="45720" anchor="b" anchorCtr="0"/>
          <a:p>
            <a:pPr eaLnBrk="1" hangingPunct="1"/>
            <a:r>
              <a:rPr dirty="0"/>
              <a:t>Why is Computer Forensics necessary?</a:t>
            </a:r>
            <a:endParaRPr dirty="0"/>
          </a:p>
        </p:txBody>
      </p:sp>
      <p:sp>
        <p:nvSpPr>
          <p:cNvPr id="30723"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However as much of this evidence will be in digital format the ability to extract the relevant digital evidence in a manner that preserves the value and integrity of the data is critical. </a:t>
            </a:r>
            <a:endParaRPr sz="2300" dirty="0"/>
          </a:p>
          <a:p>
            <a:pPr>
              <a:buClr>
                <a:schemeClr val="accent1"/>
              </a:buClr>
              <a:buSzPct val="76000"/>
              <a:buFont typeface="Wingdings 3" pitchFamily="18" charset="2"/>
            </a:pPr>
            <a:r>
              <a:rPr sz="2300" dirty="0"/>
              <a:t>This is the reason we need a careful, methodical process for gathering digital data in the first place ; and this is why we need computer forensics.</a:t>
            </a:r>
            <a:endParaRPr sz="2300" dirty="0"/>
          </a:p>
          <a:p>
            <a:pPr>
              <a:buClr>
                <a:schemeClr val="accent1"/>
              </a:buClr>
              <a:buSzPct val="76000"/>
              <a:buFont typeface="Wingdings 3" pitchFamily="18" charset="2"/>
            </a:pPr>
            <a:r>
              <a:rPr sz="2300" dirty="0"/>
              <a:t>But handling digital evidence differs in many ways from handling physical evidence and an investigator must know:</a:t>
            </a:r>
            <a:endParaRPr sz="2300" dirty="0"/>
          </a:p>
          <a:p>
            <a:pPr lvl="1">
              <a:buClr>
                <a:schemeClr val="accent2"/>
              </a:buClr>
              <a:buSzPct val="76000"/>
              <a:buFont typeface="Wingdings 3" pitchFamily="18" charset="2"/>
            </a:pPr>
            <a:r>
              <a:rPr sz="2100" dirty="0"/>
              <a:t>Where to look for digital evidence </a:t>
            </a:r>
            <a:endParaRPr sz="2100" dirty="0"/>
          </a:p>
          <a:p>
            <a:pPr lvl="1">
              <a:buClr>
                <a:schemeClr val="accent2"/>
              </a:buClr>
              <a:buSzPct val="76000"/>
              <a:buFont typeface="Wingdings 3" pitchFamily="18" charset="2"/>
            </a:pPr>
            <a:r>
              <a:rPr sz="2100" dirty="0"/>
              <a:t>The proper way to acquire this evidence </a:t>
            </a:r>
            <a:endParaRPr sz="2100" dirty="0"/>
          </a:p>
          <a:p>
            <a:pPr lvl="1">
              <a:buClr>
                <a:schemeClr val="accent2"/>
              </a:buClr>
              <a:buSzPct val="76000"/>
              <a:buFont typeface="Wingdings 3" pitchFamily="18" charset="2"/>
            </a:pPr>
            <a:r>
              <a:rPr sz="2100" dirty="0"/>
              <a:t>How to handle and preserve this evidence in such a manner that preserves its probative value </a:t>
            </a:r>
            <a:endParaRPr sz="21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p:txBody>
          <a:bodyPr vert="horz" wrap="square" lIns="91440" tIns="45720" rIns="91440" bIns="45720" anchor="b" anchorCtr="0"/>
          <a:p>
            <a:pPr eaLnBrk="1" hangingPunct="1"/>
            <a:r>
              <a:rPr dirty="0"/>
              <a:t>Computer Forensics </a:t>
            </a:r>
            <a:endParaRPr dirty="0"/>
          </a:p>
        </p:txBody>
      </p:sp>
      <p:sp>
        <p:nvSpPr>
          <p:cNvPr id="30723"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500" dirty="0"/>
              <a:t>This concept was firstly defined in 2001 by the Digital Forensics Research Workshop (DFRWS) as “The use of scientifically derived and proven methods toward the preservation, collection, validation, identification, analysis, interpretation, documentation and presentation of digital evidence derived from digital sources for the purpose of facilitating or furthering the reconstruction of events found to be criminal or helping to anticipate unauthorized actions shown to be disruptive to planned operations”</a:t>
            </a:r>
            <a:endParaRPr sz="2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p:txBody>
          <a:bodyPr vert="horz" wrap="square" lIns="91440" tIns="45720" rIns="91440" bIns="45720" anchor="b" anchorCtr="0"/>
          <a:p>
            <a:r>
              <a:rPr dirty="0"/>
              <a:t>Cyber Forensics and Incident Response Plan</a:t>
            </a:r>
            <a:endParaRPr dirty="0"/>
          </a:p>
        </p:txBody>
      </p:sp>
      <p:sp>
        <p:nvSpPr>
          <p:cNvPr id="31747"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latin typeface="Arial" panose="020B0604020202020204" pitchFamily="34" charset="0"/>
              </a:rPr>
              <a:t>Incident response is about planning for the unexpected or undesirable events</a:t>
            </a:r>
            <a:endParaRPr dirty="0">
              <a:latin typeface="Arial" panose="020B0604020202020204" pitchFamily="34" charset="0"/>
            </a:endParaRPr>
          </a:p>
          <a:p>
            <a:pPr>
              <a:buClr>
                <a:schemeClr val="accent1"/>
              </a:buClr>
              <a:buSzPct val="76000"/>
              <a:buFont typeface="Wingdings 3" pitchFamily="18" charset="2"/>
            </a:pPr>
            <a:r>
              <a:rPr dirty="0">
                <a:latin typeface="Arial" panose="020B0604020202020204" pitchFamily="34" charset="0"/>
              </a:rPr>
              <a:t>The incident response plan (IRP) is the document that contains procedures to follow in case of an emergency.</a:t>
            </a:r>
            <a:endParaRPr dirty="0">
              <a:latin typeface="Arial" panose="020B0604020202020204" pitchFamily="34" charset="0"/>
            </a:endParaRPr>
          </a:p>
          <a:p>
            <a:pPr>
              <a:buClr>
                <a:schemeClr val="accent1"/>
              </a:buClr>
              <a:buSzPct val="76000"/>
              <a:buFont typeface="Wingdings 3" pitchFamily="18" charset="2"/>
            </a:pPr>
            <a:r>
              <a:rPr sz="2800" dirty="0"/>
              <a:t>Organization must have sufficient detection &amp; monitoring capabilities to detect incidents in a timely manner.</a:t>
            </a:r>
            <a:endParaRPr sz="2800" dirty="0"/>
          </a:p>
          <a:p>
            <a:pPr>
              <a:buClr>
                <a:schemeClr val="accent1"/>
              </a:buClr>
              <a:buSzPct val="76000"/>
              <a:buFont typeface="Wingdings 3" pitchFamily="18" charset="2"/>
            </a:pPr>
            <a:r>
              <a:rPr sz="2800" dirty="0"/>
              <a:t>Thus timely detection of an incident and proper action against it will make sure that the incident causes negligible or no damage to an organization.</a:t>
            </a:r>
            <a:endParaRPr sz="2800" dirty="0"/>
          </a:p>
          <a:p>
            <a:pPr>
              <a:buClr>
                <a:schemeClr val="accent1"/>
              </a:buClr>
              <a:buSzPct val="76000"/>
              <a:buFont typeface="Wingdings 3" pitchFamily="18" charset="2"/>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p:txBody>
          <a:bodyPr vert="horz" wrap="square" lIns="91440" tIns="45720" rIns="91440" bIns="45720" anchor="b" anchorCtr="0"/>
          <a:p>
            <a:r>
              <a:rPr dirty="0"/>
              <a:t>Cyber Forensics and Incident Response Plan</a:t>
            </a:r>
            <a:endParaRPr dirty="0"/>
          </a:p>
        </p:txBody>
      </p:sp>
      <p:sp>
        <p:nvSpPr>
          <p:cNvPr id="32771"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However when an incident happens like a virus attack or a network intrusion following questions require answers.</a:t>
            </a:r>
            <a:endParaRPr dirty="0"/>
          </a:p>
          <a:p>
            <a:pPr lvl="1">
              <a:buClr>
                <a:schemeClr val="accent2"/>
              </a:buClr>
              <a:buSzPct val="76000"/>
              <a:buFont typeface="Wingdings 3" pitchFamily="18" charset="2"/>
            </a:pPr>
            <a:r>
              <a:rPr dirty="0"/>
              <a:t>How the attack happened?</a:t>
            </a:r>
            <a:endParaRPr dirty="0"/>
          </a:p>
          <a:p>
            <a:pPr lvl="1" eaLnBrk="1" hangingPunct="1">
              <a:lnSpc>
                <a:spcPct val="90000"/>
              </a:lnSpc>
              <a:buClr>
                <a:schemeClr val="accent2"/>
              </a:buClr>
              <a:buSzPct val="76000"/>
              <a:buFont typeface="Wingdings 3" pitchFamily="18" charset="2"/>
            </a:pPr>
            <a:r>
              <a:rPr dirty="0"/>
              <a:t>Who was involved?</a:t>
            </a:r>
            <a:endParaRPr dirty="0"/>
          </a:p>
          <a:p>
            <a:pPr lvl="1" eaLnBrk="1" hangingPunct="1">
              <a:lnSpc>
                <a:spcPct val="90000"/>
              </a:lnSpc>
              <a:buClr>
                <a:schemeClr val="accent2"/>
              </a:buClr>
              <a:buSzPct val="76000"/>
              <a:buFont typeface="Wingdings 3" pitchFamily="18" charset="2"/>
            </a:pPr>
            <a:r>
              <a:rPr dirty="0"/>
              <a:t>What was the reason for the attack?</a:t>
            </a:r>
            <a:endParaRPr dirty="0"/>
          </a:p>
          <a:p>
            <a:pPr lvl="1" eaLnBrk="1" hangingPunct="1">
              <a:lnSpc>
                <a:spcPct val="90000"/>
              </a:lnSpc>
              <a:buClr>
                <a:schemeClr val="accent2"/>
              </a:buClr>
              <a:buSzPct val="76000"/>
              <a:buFont typeface="Wingdings 3" pitchFamily="18" charset="2"/>
            </a:pPr>
            <a:r>
              <a:rPr dirty="0"/>
              <a:t>Where did attack originate from?</a:t>
            </a:r>
            <a:endParaRPr dirty="0"/>
          </a:p>
          <a:p>
            <a:pPr lvl="1" eaLnBrk="1" hangingPunct="1">
              <a:lnSpc>
                <a:spcPct val="90000"/>
              </a:lnSpc>
              <a:buClr>
                <a:schemeClr val="accent2"/>
              </a:buClr>
              <a:buSzPct val="76000"/>
              <a:buFont typeface="Wingdings 3" pitchFamily="18" charset="2"/>
            </a:pPr>
            <a:r>
              <a:rPr dirty="0"/>
              <a:t>When did the initial attack occur?</a:t>
            </a:r>
            <a:endParaRPr dirty="0"/>
          </a:p>
          <a:p>
            <a:pPr lvl="1" eaLnBrk="1" hangingPunct="1">
              <a:lnSpc>
                <a:spcPct val="90000"/>
              </a:lnSpc>
              <a:buClr>
                <a:schemeClr val="accent2"/>
              </a:buClr>
              <a:buSzPct val="76000"/>
              <a:buFont typeface="Wingdings 3" pitchFamily="18" charset="2"/>
            </a:pPr>
            <a:r>
              <a:rPr dirty="0"/>
              <a:t>How did it happen?</a:t>
            </a:r>
            <a:endParaRPr dirty="0"/>
          </a:p>
          <a:p>
            <a:pPr lvl="1" eaLnBrk="1" hangingPunct="1">
              <a:lnSpc>
                <a:spcPct val="90000"/>
              </a:lnSpc>
              <a:buClr>
                <a:schemeClr val="accent2"/>
              </a:buClr>
              <a:buSzPct val="76000"/>
              <a:buFont typeface="Wingdings 3" pitchFamily="18" charset="2"/>
            </a:pPr>
            <a:r>
              <a:rPr dirty="0"/>
              <a:t>What vulnerability enabled the attack?</a:t>
            </a:r>
            <a:endParaRPr dirty="0"/>
          </a:p>
          <a:p>
            <a:pPr eaLnBrk="1" hangingPunct="1">
              <a:lnSpc>
                <a:spcPct val="90000"/>
              </a:lnSpc>
              <a:buClr>
                <a:schemeClr val="accent1"/>
              </a:buClr>
              <a:buSzPct val="76000"/>
              <a:buFont typeface="Wingdings 3" pitchFamily="18" charset="2"/>
            </a:pPr>
            <a:r>
              <a:rPr dirty="0"/>
              <a:t>Also an organization may want to take legal action against the initiator of the attack.</a:t>
            </a:r>
            <a:endParaRPr dirty="0"/>
          </a:p>
          <a:p>
            <a:pPr eaLnBrk="1" hangingPunct="1">
              <a:lnSpc>
                <a:spcPct val="90000"/>
              </a:lnSpc>
              <a:buClr>
                <a:schemeClr val="accent1"/>
              </a:buClr>
              <a:buSzPct val="76000"/>
              <a:buFont typeface="Wingdings 3" pitchFamily="18" charset="2"/>
            </a:pPr>
            <a:r>
              <a:rPr dirty="0"/>
              <a:t>Thus cyber forensics team is required.</a:t>
            </a:r>
            <a:endParaRPr dirty="0"/>
          </a:p>
          <a:p>
            <a:pPr>
              <a:buClr>
                <a:schemeClr val="accent1"/>
              </a:buClr>
              <a:buSzPct val="76000"/>
              <a:buFont typeface="Wingdings 3" pitchFamily="18" charset="2"/>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ctrTitle"/>
          </p:nvPr>
        </p:nvSpPr>
        <p:spPr>
          <a:xfrm>
            <a:off x="228600" y="3581400"/>
            <a:ext cx="8001000" cy="1295400"/>
          </a:xfrm>
        </p:spPr>
        <p:txBody>
          <a:bodyPr vert="horz" wrap="square" lIns="91440" tIns="45720" rIns="91440" bIns="45720" anchor="t" anchorCtr="0"/>
          <a:p>
            <a:pPr eaLnBrk="1" hangingPunct="1">
              <a:buClrTx/>
              <a:buSzTx/>
              <a:buFontTx/>
            </a:pPr>
            <a:r>
              <a:rPr kern="1200" dirty="0">
                <a:latin typeface="+mj-lt"/>
                <a:ea typeface="+mj-ea"/>
                <a:cs typeface="+mj-cs"/>
              </a:rPr>
              <a:t>Module 2</a:t>
            </a:r>
            <a:br>
              <a:rPr kern="1200" dirty="0">
                <a:latin typeface="+mj-lt"/>
                <a:ea typeface="+mj-ea"/>
                <a:cs typeface="+mj-cs"/>
              </a:rPr>
            </a:br>
            <a:r>
              <a:rPr kern="1200" dirty="0">
                <a:latin typeface="+mj-lt"/>
                <a:ea typeface="+mj-ea"/>
                <a:cs typeface="+mj-cs"/>
              </a:rPr>
              <a:t>Basic Forensics principle</a:t>
            </a:r>
            <a:endParaRPr kern="1200" dirty="0">
              <a:latin typeface="+mj-lt"/>
              <a:ea typeface="+mj-ea"/>
              <a:cs typeface="+mj-cs"/>
            </a:endParaRPr>
          </a:p>
        </p:txBody>
      </p:sp>
      <p:sp>
        <p:nvSpPr>
          <p:cNvPr id="4" name="Subtitle 3"/>
          <p:cNvSpPr>
            <a:spLocks noGrp="1"/>
          </p:cNvSpPr>
          <p:nvPr>
            <p:ph type="subTitle" idx="1"/>
          </p:nvPr>
        </p:nvSpPr>
        <p:spPr/>
        <p:txBody>
          <a:bodyPr vert="horz" wrap="square" lIns="91440" tIns="45720" rIns="91440" bIns="45720" numCol="1" anchor="t" anchorCtr="0" compatLnSpc="1">
            <a:normAutofit/>
          </a:bodyPr>
          <a:lstStyle/>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defRPr/>
            </a:pPr>
            <a:endParaRPr kumimoji="0" lang="en-US" sz="20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p:txBody>
          <a:bodyPr vert="horz" wrap="square" lIns="91440" tIns="45720" rIns="91440" bIns="45720" anchor="b" anchorCtr="0"/>
          <a:p>
            <a:r>
              <a:rPr dirty="0"/>
              <a:t>Principles of Cyber Forensics</a:t>
            </a:r>
            <a:endParaRPr dirty="0"/>
          </a:p>
        </p:txBody>
      </p:sp>
      <p:sp>
        <p:nvSpPr>
          <p:cNvPr id="34819"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The four main principles of cyber forensics are </a:t>
            </a:r>
            <a:endParaRPr dirty="0"/>
          </a:p>
          <a:p>
            <a:pPr>
              <a:buClr>
                <a:schemeClr val="accent1"/>
              </a:buClr>
              <a:buSzPct val="76000"/>
              <a:buFont typeface="Wingdings 3" pitchFamily="18" charset="2"/>
            </a:pPr>
            <a:endParaRPr dirty="0"/>
          </a:p>
          <a:p>
            <a:pPr>
              <a:buClr>
                <a:schemeClr val="accent1"/>
              </a:buClr>
              <a:buSzPct val="76000"/>
              <a:buFont typeface="Wingdings 3" pitchFamily="18" charset="2"/>
            </a:pPr>
            <a:r>
              <a:rPr dirty="0"/>
              <a:t>1. No action should change data held on a computer or storage media which may be subsequently relied upon in court.</a:t>
            </a:r>
            <a:endParaRPr dirty="0"/>
          </a:p>
          <a:p>
            <a:pPr>
              <a:buClr>
                <a:schemeClr val="accent1"/>
              </a:buClr>
              <a:buSzPct val="76000"/>
              <a:buFont typeface="Wingdings 3" pitchFamily="18" charset="2"/>
            </a:pPr>
            <a:br>
              <a:rPr dirty="0"/>
            </a:br>
            <a:r>
              <a:rPr dirty="0"/>
              <a:t>2. In circumstances where a person finds it necessary to access original data held on a computer or storage media, that person must be competent to do so and be able to give evidence explaining the relevance and the implications of their actions.</a:t>
            </a:r>
            <a:br>
              <a:rPr dirty="0"/>
            </a:b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p:txBody>
          <a:bodyPr vert="horz" wrap="square" lIns="91440" tIns="45720" rIns="91440" bIns="45720" anchor="b" anchorCtr="0"/>
          <a:p>
            <a:r>
              <a:rPr dirty="0"/>
              <a:t>Principles of Cyber Forensics</a:t>
            </a:r>
            <a:endParaRPr dirty="0"/>
          </a:p>
        </p:txBody>
      </p:sp>
      <p:sp>
        <p:nvSpPr>
          <p:cNvPr id="35843"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The four main principles of cyber forensics are </a:t>
            </a:r>
            <a:endParaRPr dirty="0"/>
          </a:p>
          <a:p>
            <a:pPr>
              <a:buClr>
                <a:schemeClr val="accent1"/>
              </a:buClr>
              <a:buSzPct val="76000"/>
              <a:buFont typeface="Wingdings 3" pitchFamily="18" charset="2"/>
            </a:pPr>
            <a:endParaRPr dirty="0"/>
          </a:p>
          <a:p>
            <a:pPr>
              <a:buClr>
                <a:schemeClr val="accent1"/>
              </a:buClr>
              <a:buSzPct val="76000"/>
              <a:buFont typeface="Wingdings 3" pitchFamily="18" charset="2"/>
            </a:pPr>
            <a:r>
              <a:rPr dirty="0"/>
              <a:t>3. An audit trail or other record of all processes applied to computer-based electronic evidence should be created and preserved. An independent third-party should be able to examine those processes and achieve the same result.</a:t>
            </a:r>
            <a:endParaRPr dirty="0"/>
          </a:p>
          <a:p>
            <a:pPr>
              <a:buClr>
                <a:schemeClr val="accent1"/>
              </a:buClr>
              <a:buSzPct val="76000"/>
              <a:buFont typeface="Wingdings 3" pitchFamily="18" charset="2"/>
            </a:pPr>
            <a:br>
              <a:rPr dirty="0"/>
            </a:br>
            <a:r>
              <a:rPr dirty="0"/>
              <a:t>4. The person in charge of the investigation has overall responsibility for ensuring that the law and these principles are adhered to.</a:t>
            </a:r>
            <a:endParaRPr dirty="0"/>
          </a:p>
          <a:p>
            <a:pPr>
              <a:buClr>
                <a:schemeClr val="accent1"/>
              </a:buClr>
              <a:buSzPct val="76000"/>
              <a:buFont typeface="Wingdings 3" pitchFamily="18" charset="2"/>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p:txBody>
          <a:bodyPr vert="horz" wrap="square" lIns="91440" tIns="45720" rIns="91440" bIns="45720" anchor="b" anchorCtr="0"/>
          <a:p>
            <a:r>
              <a:rPr dirty="0"/>
              <a:t>Principles of Cyber Forensics</a:t>
            </a:r>
            <a:endParaRPr dirty="0"/>
          </a:p>
        </p:txBody>
      </p:sp>
      <p:sp>
        <p:nvSpPr>
          <p:cNvPr id="36867"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400" dirty="0"/>
              <a:t>However, sometimes it is not possible or desirable to switch a computer off. </a:t>
            </a:r>
            <a:endParaRPr sz="2400" dirty="0"/>
          </a:p>
          <a:p>
            <a:pPr>
              <a:buClr>
                <a:schemeClr val="accent1"/>
              </a:buClr>
              <a:buSzPct val="76000"/>
              <a:buFont typeface="Wingdings 3" pitchFamily="18" charset="2"/>
            </a:pPr>
            <a:endParaRPr sz="2400" dirty="0"/>
          </a:p>
          <a:p>
            <a:pPr>
              <a:buClr>
                <a:schemeClr val="accent1"/>
              </a:buClr>
              <a:buSzPct val="76000"/>
              <a:buFont typeface="Wingdings 3" pitchFamily="18" charset="2"/>
            </a:pPr>
            <a:r>
              <a:rPr sz="2400" dirty="0"/>
              <a:t>It may not be desirable if doing so would mean that potentially valuable evidence may be lost or may cause the owner a great financial loss.</a:t>
            </a:r>
            <a:endParaRPr sz="2400" dirty="0"/>
          </a:p>
          <a:p>
            <a:pPr>
              <a:buClr>
                <a:schemeClr val="accent1"/>
              </a:buClr>
              <a:buSzPct val="76000"/>
              <a:buFont typeface="Wingdings 3" pitchFamily="18" charset="2"/>
            </a:pPr>
            <a:endParaRPr sz="2400" dirty="0"/>
          </a:p>
          <a:p>
            <a:pPr>
              <a:buClr>
                <a:schemeClr val="accent1"/>
              </a:buClr>
              <a:buSzPct val="76000"/>
              <a:buFont typeface="Wingdings 3" pitchFamily="18" charset="2"/>
            </a:pPr>
            <a:r>
              <a:rPr sz="2400" dirty="0"/>
              <a:t>In both these circumstances the computer forensic examiner would need to carry out a ‘live acquisition’ which would involve running a small program on the suspect computer in order to copy (or acquire) the data to the examiner’s hard drive.</a:t>
            </a:r>
            <a:endParaRPr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title"/>
          </p:nvPr>
        </p:nvSpPr>
        <p:spPr/>
        <p:txBody>
          <a:bodyPr vert="horz" wrap="square" lIns="91440" tIns="45720" rIns="91440" bIns="45720" anchor="b" anchorCtr="0"/>
          <a:p>
            <a:r>
              <a:rPr dirty="0"/>
              <a:t>Principles of Cyber Forensics</a:t>
            </a:r>
            <a:endParaRPr dirty="0"/>
          </a:p>
        </p:txBody>
      </p:sp>
      <p:sp>
        <p:nvSpPr>
          <p:cNvPr id="37891"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By running such a program and attaching a destination drive to the suspect computer, the examiner will make changes and/or additions to the state of the computer which were not present before his actions. </a:t>
            </a:r>
            <a:endParaRPr dirty="0"/>
          </a:p>
          <a:p>
            <a:pPr>
              <a:buClr>
                <a:schemeClr val="accent1"/>
              </a:buClr>
              <a:buSzPct val="76000"/>
              <a:buFont typeface="Wingdings 3" pitchFamily="18" charset="2"/>
            </a:pPr>
            <a:endParaRPr dirty="0"/>
          </a:p>
          <a:p>
            <a:pPr>
              <a:buClr>
                <a:schemeClr val="accent1"/>
              </a:buClr>
              <a:buSzPct val="76000"/>
              <a:buFont typeface="Wingdings 3" pitchFamily="18" charset="2"/>
            </a:pPr>
            <a:r>
              <a:rPr dirty="0"/>
              <a:t>Such actions would remain admissible as long as the examiner recorded their actions, was aware of their impact and was able to explain them.</a:t>
            </a:r>
            <a:endParaRPr dirty="0"/>
          </a:p>
          <a:p>
            <a:pPr>
              <a:buClr>
                <a:schemeClr val="accent1"/>
              </a:buClr>
              <a:buSzPct val="76000"/>
              <a:buFont typeface="Wingdings 3" pitchFamily="18" charset="2"/>
            </a:pPr>
            <a:endParaRPr dirty="0"/>
          </a:p>
          <a:p>
            <a:pPr>
              <a:buClr>
                <a:schemeClr val="accent1"/>
              </a:buClr>
              <a:buSzPct val="76000"/>
              <a:buFont typeface="Wingdings 3" pitchFamily="18" charset="2"/>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p:txBody>
          <a:bodyPr vert="horz" wrap="square" lIns="91440" tIns="45720" rIns="91440" bIns="45720" anchor="b" anchorCtr="0"/>
          <a:p>
            <a:pPr eaLnBrk="1" hangingPunct="1"/>
            <a:r>
              <a:rPr dirty="0"/>
              <a:t>Introduction to Cyber Crime</a:t>
            </a:r>
            <a:endParaRPr dirty="0"/>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Computers are a poor man’s weapon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Richard Clarke- Special Advisor to the U.S. President on Cyberspace Security.</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defRPr/>
            </a:pP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defRPr/>
            </a:pP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r>
              <a:rPr dirty="0">
                <a:sym typeface="+mn-ea"/>
              </a:rPr>
              <a:t>Cyber crime can also be defined as “Unlawful acts wherein the computer is either a tool or a target or both.”</a:t>
            </a:r>
            <a:endParaRPr dirty="0"/>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1"/>
          <p:cNvSpPr>
            <a:spLocks noGrp="1"/>
          </p:cNvSpPr>
          <p:nvPr>
            <p:ph type="title"/>
          </p:nvPr>
        </p:nvSpPr>
        <p:spPr/>
        <p:txBody>
          <a:bodyPr vert="horz" wrap="square" lIns="91440" tIns="45720" rIns="91440" bIns="45720" anchor="b" anchorCtr="0"/>
          <a:p>
            <a:r>
              <a:rPr dirty="0"/>
              <a:t>Chain of Custody</a:t>
            </a:r>
            <a:endParaRPr dirty="0"/>
          </a:p>
        </p:txBody>
      </p:sp>
      <p:sp>
        <p:nvSpPr>
          <p:cNvPr id="38915"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400" dirty="0"/>
              <a:t>A chain of custody is a procedure that shows how evidence was collected, analyzed, and preserved in order to be presented as evidence in court.</a:t>
            </a:r>
            <a:endParaRPr sz="2400" dirty="0"/>
          </a:p>
          <a:p>
            <a:pPr>
              <a:buClr>
                <a:schemeClr val="accent1"/>
              </a:buClr>
              <a:buSzPct val="76000"/>
              <a:buFont typeface="Wingdings 3" pitchFamily="18" charset="2"/>
            </a:pPr>
            <a:r>
              <a:rPr sz="2400" dirty="0"/>
              <a:t> Establishing a clear chain of custody is crucial because electronic evidence can be easily altered. </a:t>
            </a:r>
            <a:endParaRPr sz="2400" dirty="0"/>
          </a:p>
          <a:p>
            <a:pPr>
              <a:buClr>
                <a:schemeClr val="accent1"/>
              </a:buClr>
              <a:buSzPct val="76000"/>
              <a:buFont typeface="Wingdings 3" pitchFamily="18" charset="2"/>
            </a:pPr>
            <a:r>
              <a:rPr sz="2400" dirty="0"/>
              <a:t>A clear chain of custody demonstrates that electronic evidence is trustworthy.</a:t>
            </a:r>
            <a:endParaRPr sz="2400" dirty="0"/>
          </a:p>
          <a:p>
            <a:pPr>
              <a:buClr>
                <a:schemeClr val="accent1"/>
              </a:buClr>
              <a:buSzPct val="76000"/>
              <a:buFont typeface="Wingdings 3" pitchFamily="18" charset="2"/>
            </a:pPr>
            <a:r>
              <a:rPr sz="2400" dirty="0"/>
              <a:t>Preserving a chain of custody for electronic evidence, at a minimum, requires proving that:</a:t>
            </a:r>
            <a:endParaRPr sz="2400" dirty="0"/>
          </a:p>
          <a:p>
            <a:pPr lvl="1">
              <a:buClr>
                <a:schemeClr val="accent2"/>
              </a:buClr>
              <a:buSzPct val="76000"/>
              <a:buFont typeface="Wingdings 3" pitchFamily="18" charset="2"/>
            </a:pPr>
            <a:r>
              <a:rPr sz="2100" dirty="0"/>
              <a:t>No information has been added or changed</a:t>
            </a:r>
            <a:endParaRPr sz="2100" dirty="0"/>
          </a:p>
          <a:p>
            <a:pPr lvl="1">
              <a:buClr>
                <a:schemeClr val="accent2"/>
              </a:buClr>
              <a:buSzPct val="76000"/>
              <a:buFont typeface="Wingdings 3" pitchFamily="18" charset="2"/>
            </a:pPr>
            <a:r>
              <a:rPr sz="2100" dirty="0"/>
              <a:t>A complete copy was made </a:t>
            </a:r>
            <a:endParaRPr sz="2100" dirty="0"/>
          </a:p>
          <a:p>
            <a:pPr lvl="1">
              <a:buClr>
                <a:schemeClr val="accent2"/>
              </a:buClr>
              <a:buSzPct val="76000"/>
              <a:buFont typeface="Wingdings 3" pitchFamily="18" charset="2"/>
            </a:pPr>
            <a:r>
              <a:rPr sz="2100" dirty="0"/>
              <a:t>A reliable copying process was used</a:t>
            </a:r>
            <a:endParaRPr sz="2100" dirty="0"/>
          </a:p>
          <a:p>
            <a:pPr lvl="1">
              <a:buClr>
                <a:schemeClr val="accent2"/>
              </a:buClr>
              <a:buSzPct val="76000"/>
              <a:buFont typeface="Wingdings 3" pitchFamily="18" charset="2"/>
            </a:pPr>
            <a:r>
              <a:rPr sz="2100" dirty="0"/>
              <a:t>All media was secured</a:t>
            </a:r>
            <a:r>
              <a:rPr sz="2100" baseline="30000" dirty="0"/>
              <a:t>[</a:t>
            </a:r>
            <a:r>
              <a:rPr sz="2100" baseline="30000" dirty="0">
                <a:hlinkClick r:id="" action="ppaction://hlinkfile"/>
              </a:rPr>
              <a:t>v</a:t>
            </a:r>
            <a:r>
              <a:rPr sz="2100" baseline="30000" dirty="0"/>
              <a:t>]</a:t>
            </a:r>
            <a:r>
              <a:rPr sz="2100" dirty="0"/>
              <a:t> </a:t>
            </a:r>
            <a:endParaRPr sz="2100" dirty="0"/>
          </a:p>
          <a:p>
            <a:pPr>
              <a:buClr>
                <a:schemeClr val="accent1"/>
              </a:buClr>
              <a:buSzPct val="76000"/>
              <a:buFont typeface="Wingdings 3" pitchFamily="18" charset="2"/>
            </a:pPr>
            <a:endParaRPr sz="2400" dirty="0"/>
          </a:p>
          <a:p>
            <a:pPr>
              <a:buClr>
                <a:schemeClr val="accent1"/>
              </a:buClr>
              <a:buSzPct val="76000"/>
              <a:buFont typeface="Wingdings 3" pitchFamily="18" charset="2"/>
              <a:buNone/>
            </a:pPr>
            <a:endParaRPr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1"/>
          <p:cNvSpPr>
            <a:spLocks noGrp="1"/>
          </p:cNvSpPr>
          <p:nvPr>
            <p:ph type="title"/>
          </p:nvPr>
        </p:nvSpPr>
        <p:spPr/>
        <p:txBody>
          <a:bodyPr vert="horz" wrap="square" lIns="91440" tIns="45720" rIns="91440" bIns="45720" anchor="b" anchorCtr="0"/>
          <a:p>
            <a:r>
              <a:rPr dirty="0"/>
              <a:t>Chain of Custody</a:t>
            </a:r>
            <a:endParaRPr dirty="0"/>
          </a:p>
        </p:txBody>
      </p:sp>
      <p:sp>
        <p:nvSpPr>
          <p:cNvPr id="39939"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800" dirty="0"/>
              <a:t> </a:t>
            </a:r>
            <a:r>
              <a:rPr sz="2500" dirty="0"/>
              <a:t>Proving this chain is unbroken is a prosecutor’s primary tool in authenticating electronic evidence.</a:t>
            </a:r>
            <a:endParaRPr sz="2500" dirty="0"/>
          </a:p>
          <a:p>
            <a:pPr>
              <a:buClr>
                <a:schemeClr val="accent1"/>
              </a:buClr>
              <a:buSzPct val="76000"/>
              <a:buFont typeface="Wingdings 3" pitchFamily="18" charset="2"/>
            </a:pPr>
            <a:r>
              <a:rPr sz="2500" dirty="0"/>
              <a:t> The Chain of Custody is very crucial as during the evidence collection phase the digital media may undergo various processes.</a:t>
            </a:r>
            <a:endParaRPr sz="2500" dirty="0"/>
          </a:p>
          <a:p>
            <a:pPr>
              <a:buClr>
                <a:schemeClr val="accent1"/>
              </a:buClr>
              <a:buSzPct val="76000"/>
              <a:buFont typeface="Wingdings 3" pitchFamily="18" charset="2"/>
            </a:pPr>
            <a:r>
              <a:rPr sz="2500" dirty="0"/>
              <a:t>Also sometimes to gather evidences different experts may require to handle the digital media.</a:t>
            </a:r>
            <a:endParaRPr sz="2500" dirty="0"/>
          </a:p>
          <a:p>
            <a:pPr>
              <a:buClr>
                <a:schemeClr val="accent1"/>
              </a:buClr>
              <a:buSzPct val="76000"/>
              <a:buFont typeface="Wingdings 3" pitchFamily="18" charset="2"/>
            </a:pPr>
            <a:r>
              <a:rPr sz="2500" dirty="0"/>
              <a:t>Thus it is very important to keep track of everything i.e. who handled the media, for what purpose, tools used etc. </a:t>
            </a:r>
            <a:endParaRPr sz="2500" dirty="0"/>
          </a:p>
          <a:p>
            <a:pPr>
              <a:buClr>
                <a:schemeClr val="accent1"/>
              </a:buClr>
              <a:buSzPct val="76000"/>
              <a:buFont typeface="Wingdings 3" pitchFamily="18" charset="2"/>
            </a:pPr>
            <a:r>
              <a:rPr sz="2500" dirty="0"/>
              <a:t>This proves the integrity of the evidences.</a:t>
            </a:r>
            <a:endParaRPr sz="25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le 1"/>
          <p:cNvSpPr>
            <a:spLocks noGrp="1"/>
          </p:cNvSpPr>
          <p:nvPr>
            <p:ph type="title"/>
          </p:nvPr>
        </p:nvSpPr>
        <p:spPr/>
        <p:txBody>
          <a:bodyPr vert="horz" wrap="square" lIns="91440" tIns="45720" rIns="91440" bIns="45720" anchor="b" anchorCtr="0"/>
          <a:p>
            <a:r>
              <a:rPr dirty="0"/>
              <a:t>Methodology of Cyber Forensics</a:t>
            </a:r>
            <a:endParaRPr dirty="0"/>
          </a:p>
        </p:txBody>
      </p:sp>
      <p:sp>
        <p:nvSpPr>
          <p:cNvPr id="40963" name="Content Placeholder 2"/>
          <p:cNvSpPr>
            <a:spLocks noGrp="1"/>
          </p:cNvSpPr>
          <p:nvPr>
            <p:ph sz="quarter" idx="1"/>
          </p:nvPr>
        </p:nvSpPr>
        <p:spPr>
          <a:xfrm>
            <a:off x="457200" y="1219200"/>
            <a:ext cx="8458200" cy="5105400"/>
          </a:xfrm>
        </p:spPr>
        <p:txBody>
          <a:bodyPr vert="horz" wrap="square" lIns="91440" tIns="45720" rIns="91440" bIns="45720" anchor="t" anchorCtr="0"/>
          <a:p>
            <a:pPr>
              <a:buClr>
                <a:schemeClr val="accent1"/>
              </a:buClr>
              <a:buSzPct val="76000"/>
              <a:buFont typeface="Wingdings 3" pitchFamily="18" charset="2"/>
            </a:pPr>
            <a:r>
              <a:rPr sz="2400" dirty="0"/>
              <a:t>There is a basic, inherent process to computer forensics.</a:t>
            </a:r>
            <a:endParaRPr sz="2400" dirty="0"/>
          </a:p>
          <a:p>
            <a:pPr>
              <a:buClr>
                <a:schemeClr val="accent1"/>
              </a:buClr>
              <a:buSzPct val="76000"/>
              <a:buFont typeface="Wingdings 3" pitchFamily="18" charset="2"/>
            </a:pPr>
            <a:r>
              <a:rPr sz="2400" dirty="0"/>
              <a:t>As in any discipline, computer forensics analysts or specialists will follow clear, well defined methodologies and procedures, and flexibility is expected and encouraged when encountering with the unusual.</a:t>
            </a:r>
            <a:endParaRPr sz="2400" dirty="0"/>
          </a:p>
          <a:p>
            <a:pPr>
              <a:buClr>
                <a:schemeClr val="accent1"/>
              </a:buClr>
              <a:buSzPct val="76000"/>
              <a:buFont typeface="Wingdings 3" pitchFamily="18" charset="2"/>
            </a:pPr>
            <a:r>
              <a:rPr sz="2400" dirty="0"/>
              <a:t>The  basic methodology consists of </a:t>
            </a:r>
            <a:endParaRPr sz="2400" dirty="0"/>
          </a:p>
          <a:p>
            <a:pPr lvl="1">
              <a:buClr>
                <a:schemeClr val="accent2"/>
              </a:buClr>
              <a:buSzPct val="76000"/>
              <a:buFont typeface="Wingdings 3" pitchFamily="18" charset="2"/>
            </a:pPr>
            <a:r>
              <a:rPr sz="2400" dirty="0"/>
              <a:t>1. Acquire the evidence without altering or damaging the source.</a:t>
            </a:r>
            <a:endParaRPr sz="2400" dirty="0"/>
          </a:p>
          <a:p>
            <a:pPr lvl="1">
              <a:buClr>
                <a:schemeClr val="accent2"/>
              </a:buClr>
              <a:buSzPct val="76000"/>
              <a:buFont typeface="Wingdings 3" pitchFamily="18" charset="2"/>
            </a:pPr>
            <a:r>
              <a:rPr sz="2400" dirty="0"/>
              <a:t>2. Authenticate that the recovered evidence is the same as in the seized source.</a:t>
            </a:r>
            <a:endParaRPr sz="2400" dirty="0"/>
          </a:p>
          <a:p>
            <a:pPr lvl="1">
              <a:buClr>
                <a:schemeClr val="accent2"/>
              </a:buClr>
              <a:buSzPct val="76000"/>
              <a:buFont typeface="Wingdings 3" pitchFamily="18" charset="2"/>
            </a:pPr>
            <a:r>
              <a:rPr sz="2400" dirty="0"/>
              <a:t>3. Analyze the data without altering it.</a:t>
            </a:r>
            <a:endParaRPr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1"/>
          <p:cNvSpPr>
            <a:spLocks noGrp="1"/>
          </p:cNvSpPr>
          <p:nvPr>
            <p:ph type="title"/>
          </p:nvPr>
        </p:nvSpPr>
        <p:spPr/>
        <p:txBody>
          <a:bodyPr vert="horz" wrap="square" lIns="91440" tIns="45720" rIns="91440" bIns="45720" anchor="b" anchorCtr="0"/>
          <a:p>
            <a:r>
              <a:rPr dirty="0"/>
              <a:t>Methodology of Cyber Forensics</a:t>
            </a:r>
            <a:endParaRPr dirty="0"/>
          </a:p>
        </p:txBody>
      </p:sp>
      <p:sp>
        <p:nvSpPr>
          <p:cNvPr id="41987" name="Content Placeholder 2"/>
          <p:cNvSpPr>
            <a:spLocks noGrp="1"/>
          </p:cNvSpPr>
          <p:nvPr>
            <p:ph sz="quarter" idx="1"/>
          </p:nvPr>
        </p:nvSpPr>
        <p:spPr>
          <a:xfrm>
            <a:off x="457200" y="1219200"/>
            <a:ext cx="8458200" cy="5105400"/>
          </a:xfrm>
        </p:spPr>
        <p:txBody>
          <a:bodyPr vert="horz" wrap="square" lIns="91440" tIns="45720" rIns="91440" bIns="45720" anchor="t" anchorCtr="0"/>
          <a:p>
            <a:pPr>
              <a:buClr>
                <a:schemeClr val="accent1"/>
              </a:buClr>
              <a:buSzPct val="76000"/>
              <a:buFont typeface="Wingdings 3" pitchFamily="18" charset="2"/>
            </a:pPr>
            <a:r>
              <a:rPr dirty="0"/>
              <a:t>The process of Computer Forensics can be outlined as follows…</a:t>
            </a:r>
            <a:endParaRPr dirty="0"/>
          </a:p>
          <a:p>
            <a:pPr lvl="1">
              <a:buClr>
                <a:schemeClr val="accent2"/>
              </a:buClr>
              <a:buSzPct val="76000"/>
              <a:buFont typeface="Wingdings 3" pitchFamily="18" charset="2"/>
            </a:pPr>
            <a:r>
              <a:rPr dirty="0"/>
              <a:t>Identification Phase</a:t>
            </a:r>
            <a:endParaRPr dirty="0"/>
          </a:p>
          <a:p>
            <a:pPr lvl="1">
              <a:buClr>
                <a:schemeClr val="accent2"/>
              </a:buClr>
              <a:buSzPct val="76000"/>
              <a:buFont typeface="Wingdings 3" pitchFamily="18" charset="2"/>
            </a:pPr>
            <a:r>
              <a:rPr dirty="0"/>
              <a:t>Acquisition of Evidence</a:t>
            </a:r>
            <a:endParaRPr dirty="0"/>
          </a:p>
          <a:p>
            <a:pPr lvl="1">
              <a:buClr>
                <a:schemeClr val="accent2"/>
              </a:buClr>
              <a:buSzPct val="76000"/>
              <a:buFont typeface="Wingdings 3" pitchFamily="18" charset="2"/>
            </a:pPr>
            <a:r>
              <a:rPr dirty="0"/>
              <a:t>Authentication of Evidence</a:t>
            </a:r>
            <a:endParaRPr dirty="0"/>
          </a:p>
          <a:p>
            <a:pPr lvl="1">
              <a:buClr>
                <a:schemeClr val="accent2"/>
              </a:buClr>
              <a:buSzPct val="76000"/>
              <a:buFont typeface="Wingdings 3" pitchFamily="18" charset="2"/>
            </a:pPr>
            <a:r>
              <a:rPr dirty="0"/>
              <a:t>Analysis of gathered Evidence</a:t>
            </a:r>
            <a:endParaRPr dirty="0"/>
          </a:p>
          <a:p>
            <a:pPr lvl="1">
              <a:buClr>
                <a:schemeClr val="accent2"/>
              </a:buClr>
              <a:buSzPct val="76000"/>
              <a:buFont typeface="Wingdings 3" pitchFamily="18" charset="2"/>
            </a:pPr>
            <a:r>
              <a:rPr dirty="0"/>
              <a:t>Presentation of Evidence</a:t>
            </a:r>
            <a:endParaRPr dirty="0"/>
          </a:p>
          <a:p>
            <a:pPr lvl="1">
              <a:buClr>
                <a:schemeClr val="accent2"/>
              </a:buClr>
              <a:buSzPct val="76000"/>
              <a:buFont typeface="Wingdings 3" pitchFamily="18" charset="2"/>
            </a:pPr>
            <a:endParaRPr dirty="0"/>
          </a:p>
          <a:p>
            <a:pPr>
              <a:buClr>
                <a:schemeClr val="accent1"/>
              </a:buClr>
              <a:buSzPct val="76000"/>
              <a:buFont typeface="Wingdings 3" pitchFamily="18" charset="2"/>
            </a:pPr>
            <a:r>
              <a:rPr dirty="0"/>
              <a:t>However sometimes it is required to come back to earlier stage or phase, as in later phases it may become necessary to include more data sources.</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itle 1"/>
          <p:cNvSpPr>
            <a:spLocks noGrp="1"/>
          </p:cNvSpPr>
          <p:nvPr>
            <p:ph type="title"/>
          </p:nvPr>
        </p:nvSpPr>
        <p:spPr/>
        <p:txBody>
          <a:bodyPr vert="horz" wrap="square" lIns="91440" tIns="45720" rIns="91440" bIns="45720" anchor="b" anchorCtr="0"/>
          <a:p>
            <a:r>
              <a:rPr dirty="0"/>
              <a:t>General Evidence processing Guidelines and Procedures</a:t>
            </a:r>
            <a:endParaRPr dirty="0"/>
          </a:p>
        </p:txBody>
      </p:sp>
      <p:sp>
        <p:nvSpPr>
          <p:cNvPr id="43011"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400" dirty="0"/>
              <a:t>Computer evidence is fragile by its very nature and the problem is compounded by the potential for destructive programs and hidden data.</a:t>
            </a:r>
            <a:endParaRPr sz="2400" dirty="0"/>
          </a:p>
          <a:p>
            <a:pPr>
              <a:buClr>
                <a:schemeClr val="accent1"/>
              </a:buClr>
              <a:buSzPct val="76000"/>
              <a:buFont typeface="Wingdings 3" pitchFamily="18" charset="2"/>
            </a:pPr>
            <a:r>
              <a:rPr sz="2400" dirty="0"/>
              <a:t>Even the normal operation of a computer can destroy computer evidence that might be present in temporary operating system files, temporary application working files and working data storage areas.</a:t>
            </a:r>
            <a:endParaRPr sz="2400" dirty="0"/>
          </a:p>
          <a:p>
            <a:pPr>
              <a:buClr>
                <a:schemeClr val="accent1"/>
              </a:buClr>
              <a:buSzPct val="76000"/>
              <a:buFont typeface="Wingdings 3" pitchFamily="18" charset="2"/>
            </a:pPr>
            <a:r>
              <a:rPr sz="2400" dirty="0"/>
              <a:t>Thus it is not enough to run a computer forensics program and get results.</a:t>
            </a:r>
            <a:endParaRPr sz="2400" dirty="0"/>
          </a:p>
          <a:p>
            <a:pPr>
              <a:buClr>
                <a:schemeClr val="accent1"/>
              </a:buClr>
              <a:buSzPct val="76000"/>
              <a:buFont typeface="Wingdings 3" pitchFamily="18" charset="2"/>
            </a:pPr>
            <a:r>
              <a:rPr sz="2400" dirty="0"/>
              <a:t> Good decisions are to be made by knowledgeable individuals who understand the underlying technical issues tied to the potential security risks and evidence processing issues tied to personal computers. </a:t>
            </a:r>
            <a:endParaRPr sz="2400" dirty="0"/>
          </a:p>
          <a:p>
            <a:pPr>
              <a:buClr>
                <a:schemeClr val="accent1"/>
              </a:buClr>
              <a:buSzPct val="76000"/>
              <a:buFont typeface="Wingdings 3" pitchFamily="18" charset="2"/>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1"/>
          <p:cNvSpPr>
            <a:spLocks noGrp="1"/>
          </p:cNvSpPr>
          <p:nvPr>
            <p:ph type="title"/>
          </p:nvPr>
        </p:nvSpPr>
        <p:spPr/>
        <p:txBody>
          <a:bodyPr vert="horz" wrap="square" lIns="91440" tIns="45720" rIns="91440" bIns="45720" anchor="b" anchorCtr="0"/>
          <a:p>
            <a:r>
              <a:rPr dirty="0"/>
              <a:t>General Evidence processing Guidelines and Procedures</a:t>
            </a:r>
            <a:endParaRPr dirty="0"/>
          </a:p>
        </p:txBody>
      </p:sp>
      <p:sp>
        <p:nvSpPr>
          <p:cNvPr id="44035"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There are no strict rules that must be followed concerning the processing of computer evidence.</a:t>
            </a:r>
            <a:endParaRPr dirty="0"/>
          </a:p>
          <a:p>
            <a:pPr>
              <a:buClr>
                <a:schemeClr val="accent1"/>
              </a:buClr>
              <a:buSzPct val="76000"/>
              <a:buFont typeface="Wingdings 3" pitchFamily="18" charset="2"/>
            </a:pPr>
            <a:r>
              <a:rPr dirty="0"/>
              <a:t> Every case is different and flexibility and good technical knowledge make the difference between success and failure. </a:t>
            </a:r>
            <a:endParaRPr dirty="0"/>
          </a:p>
          <a:p>
            <a:pPr>
              <a:buClr>
                <a:schemeClr val="accent1"/>
              </a:buClr>
              <a:buSzPct val="76000"/>
              <a:buFont typeface="Wingdings 3" pitchFamily="18" charset="2"/>
            </a:pPr>
            <a:r>
              <a:rPr dirty="0"/>
              <a:t>However, many times decisions need to be made without full the knowledge of the issues involved. </a:t>
            </a:r>
            <a:endParaRPr dirty="0"/>
          </a:p>
          <a:p>
            <a:pPr>
              <a:buClr>
                <a:schemeClr val="accent1"/>
              </a:buClr>
              <a:buSzPct val="76000"/>
              <a:buFont typeface="Wingdings 3" pitchFamily="18" charset="2"/>
            </a:pPr>
            <a:r>
              <a:rPr dirty="0"/>
              <a:t>This where the guidelines come in picture.</a:t>
            </a:r>
            <a:endParaRPr dirty="0"/>
          </a:p>
          <a:p>
            <a:pPr>
              <a:buClr>
                <a:schemeClr val="accent1"/>
              </a:buClr>
              <a:buSzPct val="76000"/>
              <a:buFont typeface="Wingdings 3" pitchFamily="18" charset="2"/>
            </a:pPr>
            <a:r>
              <a:rPr dirty="0"/>
              <a:t>They help you in take immediate decisions regarding the digital evidence capture process.</a:t>
            </a:r>
            <a:endParaRPr dirty="0"/>
          </a:p>
          <a:p>
            <a:pPr>
              <a:buClr>
                <a:schemeClr val="accent1"/>
              </a:buClr>
              <a:buSzPct val="76000"/>
              <a:buFont typeface="Wingdings 3" pitchFamily="18" charset="2"/>
            </a:pPr>
            <a:r>
              <a:rPr dirty="0"/>
              <a:t> </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p:txBody>
          <a:bodyPr vert="horz" wrap="square" lIns="91440" tIns="45720" rIns="91440" bIns="45720" anchor="b" anchorCtr="0"/>
          <a:p>
            <a:r>
              <a:rPr dirty="0"/>
              <a:t>General Evidence processing Guidelines and Procedures</a:t>
            </a:r>
            <a:endParaRPr dirty="0"/>
          </a:p>
        </p:txBody>
      </p:sp>
      <p:sp>
        <p:nvSpPr>
          <p:cNvPr id="45059" name="Content Placeholder 2"/>
          <p:cNvSpPr>
            <a:spLocks noGrp="1"/>
          </p:cNvSpPr>
          <p:nvPr>
            <p:ph sz="quarter" idx="1"/>
          </p:nvPr>
        </p:nvSpPr>
        <p:spPr>
          <a:xfrm>
            <a:off x="457200" y="1143000"/>
            <a:ext cx="8229600" cy="5013325"/>
          </a:xfrm>
        </p:spPr>
        <p:txBody>
          <a:bodyPr vert="horz" wrap="square" lIns="91440" tIns="45720" rIns="91440" bIns="45720" anchor="t" anchorCtr="0"/>
          <a:p>
            <a:pPr>
              <a:buClr>
                <a:schemeClr val="accent1"/>
              </a:buClr>
              <a:buSzPct val="76000"/>
              <a:buFont typeface="Wingdings 3" pitchFamily="18" charset="2"/>
            </a:pPr>
            <a:r>
              <a:rPr dirty="0"/>
              <a:t>If the computer needs shutdown?</a:t>
            </a:r>
            <a:endParaRPr dirty="0"/>
          </a:p>
          <a:p>
            <a:pPr lvl="1">
              <a:buClr>
                <a:schemeClr val="accent2"/>
              </a:buClr>
              <a:buSzPct val="76000"/>
              <a:buFont typeface="Wingdings 3" pitchFamily="18" charset="2"/>
            </a:pPr>
            <a:r>
              <a:rPr dirty="0"/>
              <a:t>What about volatile data?</a:t>
            </a:r>
            <a:endParaRPr dirty="0"/>
          </a:p>
          <a:p>
            <a:pPr lvl="1">
              <a:buClr>
                <a:schemeClr val="accent2"/>
              </a:buClr>
              <a:buSzPct val="76000"/>
              <a:buFont typeface="Wingdings 3" pitchFamily="18" charset="2"/>
            </a:pPr>
            <a:r>
              <a:rPr dirty="0"/>
              <a:t>Running configuration information like cookies, sessions, cached data etc. needs to be considered</a:t>
            </a:r>
            <a:endParaRPr dirty="0"/>
          </a:p>
          <a:p>
            <a:pPr lvl="1">
              <a:buClr>
                <a:schemeClr val="accent2"/>
              </a:buClr>
              <a:buSzPct val="76000"/>
              <a:buFont typeface="Wingdings 3" pitchFamily="18" charset="2"/>
            </a:pPr>
            <a:r>
              <a:rPr dirty="0"/>
              <a:t>Is logic bomb running in the background?</a:t>
            </a:r>
            <a:endParaRPr dirty="0"/>
          </a:p>
          <a:p>
            <a:pPr lvl="1">
              <a:buClr>
                <a:schemeClr val="accent2"/>
              </a:buClr>
              <a:buSzPct val="76000"/>
              <a:buFont typeface="Wingdings 3" pitchFamily="18" charset="2"/>
            </a:pPr>
            <a:r>
              <a:rPr dirty="0"/>
              <a:t>Which forensic tool to use?</a:t>
            </a:r>
            <a:endParaRPr dirty="0"/>
          </a:p>
          <a:p>
            <a:pPr lvl="1">
              <a:buClr>
                <a:schemeClr val="accent2"/>
              </a:buClr>
              <a:buSzPct val="76000"/>
              <a:buFont typeface="Wingdings 3" pitchFamily="18" charset="2"/>
            </a:pPr>
            <a:r>
              <a:rPr dirty="0"/>
              <a:t>Whether to shutdown the system using OS commands or simply pull the plug( preferred )?</a:t>
            </a:r>
            <a:endParaRPr dirty="0"/>
          </a:p>
          <a:p>
            <a:pPr>
              <a:buClr>
                <a:schemeClr val="accent1"/>
              </a:buClr>
              <a:buSzPct val="76000"/>
              <a:buFont typeface="Wingdings 3" pitchFamily="18" charset="2"/>
            </a:pPr>
            <a:r>
              <a:rPr dirty="0"/>
              <a:t>Transport the computer system securely to a safe place.</a:t>
            </a:r>
            <a:endParaRPr dirty="0"/>
          </a:p>
          <a:p>
            <a:pPr lvl="1">
              <a:buClr>
                <a:schemeClr val="accent2"/>
              </a:buClr>
              <a:buSzPct val="76000"/>
              <a:buFont typeface="Wingdings 3" pitchFamily="18" charset="2"/>
            </a:pPr>
            <a:r>
              <a:rPr dirty="0"/>
              <a:t>Make sure the transportation is safe… else may damage parts like Hard Disk / CD-DVD etc.</a:t>
            </a:r>
            <a:endParaRPr dirty="0"/>
          </a:p>
          <a:p>
            <a:pPr lvl="1">
              <a:buClr>
                <a:schemeClr val="accent2"/>
              </a:buClr>
              <a:buSzPct val="76000"/>
              <a:buFont typeface="Wingdings 3" pitchFamily="18" charset="2"/>
            </a:pPr>
            <a:r>
              <a:rPr dirty="0"/>
              <a:t>Decide who can access it and record all handlings</a:t>
            </a:r>
            <a:endParaRPr dirty="0"/>
          </a:p>
          <a:p>
            <a:pPr>
              <a:buClr>
                <a:schemeClr val="accent1"/>
              </a:buClr>
              <a:buSzPct val="76000"/>
              <a:buFont typeface="Wingdings 3" pitchFamily="18" charset="2"/>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1"/>
          <p:cNvSpPr>
            <a:spLocks noGrp="1"/>
          </p:cNvSpPr>
          <p:nvPr>
            <p:ph type="title"/>
          </p:nvPr>
        </p:nvSpPr>
        <p:spPr/>
        <p:txBody>
          <a:bodyPr vert="horz" wrap="square" lIns="91440" tIns="45720" rIns="91440" bIns="45720" anchor="b" anchorCtr="0"/>
          <a:p>
            <a:r>
              <a:rPr dirty="0"/>
              <a:t>General Evidence processing Guidelines and Procedures</a:t>
            </a:r>
            <a:endParaRPr dirty="0"/>
          </a:p>
        </p:txBody>
      </p:sp>
      <p:sp>
        <p:nvSpPr>
          <p:cNvPr id="46083"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Make Bit-Stream backup of all digital media</a:t>
            </a:r>
            <a:endParaRPr dirty="0"/>
          </a:p>
          <a:p>
            <a:pPr lvl="1">
              <a:buClr>
                <a:schemeClr val="accent2"/>
              </a:buClr>
              <a:buSzPct val="76000"/>
              <a:buFont typeface="Wingdings 3" pitchFamily="18" charset="2"/>
            </a:pPr>
            <a:r>
              <a:rPr dirty="0"/>
              <a:t>Make duplicate copies of all Hard disks, CD-DVD, Pen Drives, SD cards, Floppies etc.</a:t>
            </a:r>
            <a:endParaRPr dirty="0"/>
          </a:p>
          <a:p>
            <a:pPr lvl="1">
              <a:buClr>
                <a:schemeClr val="accent2"/>
              </a:buClr>
              <a:buSzPct val="76000"/>
              <a:buFont typeface="Wingdings 3" pitchFamily="18" charset="2"/>
            </a:pPr>
            <a:r>
              <a:rPr dirty="0"/>
              <a:t>Use some hash algorithm to prove that the copy is exact replica of the original and no alterations made to original because of this duplicating.</a:t>
            </a:r>
            <a:endParaRPr dirty="0"/>
          </a:p>
          <a:p>
            <a:pPr lvl="1">
              <a:buClr>
                <a:schemeClr val="accent2"/>
              </a:buClr>
              <a:buSzPct val="76000"/>
              <a:buFont typeface="Wingdings 3" pitchFamily="18" charset="2"/>
            </a:pPr>
            <a:r>
              <a:rPr dirty="0"/>
              <a:t>Always work on the restored duplicate copy.</a:t>
            </a:r>
            <a:endParaRPr dirty="0"/>
          </a:p>
          <a:p>
            <a:pPr lvl="1">
              <a:buClr>
                <a:schemeClr val="accent2"/>
              </a:buClr>
              <a:buSzPct val="76000"/>
              <a:buFont typeface="Wingdings 3" pitchFamily="18" charset="2"/>
            </a:pPr>
            <a:r>
              <a:rPr dirty="0"/>
              <a:t>Document each every thing you do.</a:t>
            </a:r>
            <a:endParaRPr dirty="0"/>
          </a:p>
          <a:p>
            <a:pPr>
              <a:buClr>
                <a:schemeClr val="accent1"/>
              </a:buClr>
              <a:buSzPct val="76000"/>
              <a:buFont typeface="Wingdings 3" pitchFamily="18" charset="2"/>
            </a:pPr>
            <a:r>
              <a:rPr dirty="0"/>
              <a:t>Create search filters</a:t>
            </a:r>
            <a:endParaRPr dirty="0"/>
          </a:p>
          <a:p>
            <a:pPr lvl="1">
              <a:buClr>
                <a:schemeClr val="accent2"/>
              </a:buClr>
              <a:buSzPct val="76000"/>
              <a:buFont typeface="Wingdings 3" pitchFamily="18" charset="2"/>
            </a:pPr>
            <a:r>
              <a:rPr dirty="0"/>
              <a:t>The volume of data you have will be very high.</a:t>
            </a:r>
            <a:endParaRPr dirty="0"/>
          </a:p>
          <a:p>
            <a:pPr lvl="1">
              <a:buClr>
                <a:schemeClr val="accent2"/>
              </a:buClr>
              <a:buSzPct val="76000"/>
              <a:buFont typeface="Wingdings 3" pitchFamily="18" charset="2"/>
            </a:pPr>
            <a:r>
              <a:rPr dirty="0"/>
              <a:t>Searching all data is not possible, thus identify the words, filenames that are related to the crime.</a:t>
            </a:r>
            <a:endParaRPr dirty="0"/>
          </a:p>
          <a:p>
            <a:pPr lvl="1">
              <a:buClr>
                <a:schemeClr val="accent2"/>
              </a:buClr>
              <a:buSzPct val="76000"/>
              <a:buFont typeface="Wingdings 3" pitchFamily="18" charset="2"/>
            </a:pPr>
            <a:r>
              <a:rPr dirty="0"/>
              <a:t>Search for this data only.</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91440" tIns="45720" rIns="91440" bIns="45720" anchor="b" anchorCtr="0"/>
          <a:p>
            <a:r>
              <a:rPr dirty="0"/>
              <a:t>General Evidence processing Guidelines and Procedures</a:t>
            </a:r>
            <a:endParaRPr dirty="0"/>
          </a:p>
        </p:txBody>
      </p:sp>
      <p:sp>
        <p:nvSpPr>
          <p:cNvPr id="47107"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dirty="0"/>
              <a:t>Check for the deleted data </a:t>
            </a:r>
            <a:endParaRPr dirty="0"/>
          </a:p>
          <a:p>
            <a:pPr lvl="1">
              <a:buClr>
                <a:schemeClr val="accent2"/>
              </a:buClr>
              <a:buSzPct val="76000"/>
              <a:buFont typeface="Wingdings 3" pitchFamily="18" charset="2"/>
            </a:pPr>
            <a:r>
              <a:rPr dirty="0"/>
              <a:t>The evidence may be deleted by the culprit.</a:t>
            </a:r>
            <a:endParaRPr dirty="0"/>
          </a:p>
          <a:p>
            <a:pPr lvl="1">
              <a:buClr>
                <a:schemeClr val="accent2"/>
              </a:buClr>
              <a:buSzPct val="76000"/>
              <a:buFont typeface="Wingdings 3" pitchFamily="18" charset="2"/>
            </a:pPr>
            <a:r>
              <a:rPr dirty="0"/>
              <a:t>Use good forensics data recovery tools to find deleted data.</a:t>
            </a:r>
            <a:endParaRPr dirty="0"/>
          </a:p>
          <a:p>
            <a:pPr lvl="1">
              <a:buClr>
                <a:schemeClr val="accent2"/>
              </a:buClr>
              <a:buSzPct val="76000"/>
              <a:buFont typeface="Wingdings 3" pitchFamily="18" charset="2"/>
            </a:pPr>
            <a:r>
              <a:rPr dirty="0"/>
              <a:t>Document the entire process</a:t>
            </a:r>
            <a:endParaRPr dirty="0"/>
          </a:p>
          <a:p>
            <a:pPr>
              <a:buClr>
                <a:schemeClr val="accent1"/>
              </a:buClr>
              <a:buSzPct val="76000"/>
              <a:buFont typeface="Wingdings 3" pitchFamily="18" charset="2"/>
            </a:pPr>
            <a:r>
              <a:rPr dirty="0"/>
              <a:t>Check for hidden data</a:t>
            </a:r>
            <a:endParaRPr dirty="0"/>
          </a:p>
          <a:p>
            <a:pPr lvl="1">
              <a:buClr>
                <a:schemeClr val="accent2"/>
              </a:buClr>
              <a:buSzPct val="76000"/>
              <a:buFont typeface="Wingdings 3" pitchFamily="18" charset="2"/>
            </a:pPr>
            <a:r>
              <a:rPr dirty="0"/>
              <a:t>Attacker may take advantage of some file system features like NTFS data streams to hide data.</a:t>
            </a:r>
            <a:endParaRPr dirty="0"/>
          </a:p>
          <a:p>
            <a:pPr lvl="1">
              <a:buClr>
                <a:schemeClr val="accent2"/>
              </a:buClr>
              <a:buSzPct val="76000"/>
              <a:buFont typeface="Wingdings 3" pitchFamily="18" charset="2"/>
            </a:pPr>
            <a:r>
              <a:rPr dirty="0"/>
              <a:t>Use special tools to check for these kind of data </a:t>
            </a:r>
            <a:endParaRPr dirty="0"/>
          </a:p>
          <a:p>
            <a:pPr>
              <a:buClr>
                <a:schemeClr val="accent1"/>
              </a:buClr>
              <a:buSzPct val="76000"/>
              <a:buFont typeface="Wingdings 3" pitchFamily="18" charset="2"/>
            </a:pPr>
            <a:r>
              <a:rPr dirty="0"/>
              <a:t>Document all programs found on the system.</a:t>
            </a:r>
            <a:endParaRPr dirty="0"/>
          </a:p>
          <a:p>
            <a:pPr lvl="1">
              <a:buClr>
                <a:schemeClr val="accent2"/>
              </a:buClr>
              <a:buSzPct val="76000"/>
              <a:buFont typeface="Wingdings 3" pitchFamily="18" charset="2"/>
            </a:pPr>
            <a:r>
              <a:rPr dirty="0"/>
              <a:t>Some hacking tools installed?</a:t>
            </a:r>
            <a:endParaRPr dirty="0"/>
          </a:p>
          <a:p>
            <a:pPr lvl="1">
              <a:buClr>
                <a:schemeClr val="accent2"/>
              </a:buClr>
              <a:buSzPct val="76000"/>
              <a:buFont typeface="Wingdings 3" pitchFamily="18" charset="2"/>
            </a:pPr>
            <a:r>
              <a:rPr dirty="0"/>
              <a:t>Some data destroying tools installed?</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b" anchorCtr="0"/>
          <a:p>
            <a:r>
              <a:rPr dirty="0"/>
              <a:t>General Evidence processing Guidelines and Procedures</a:t>
            </a:r>
            <a:endParaRPr dirty="0"/>
          </a:p>
        </p:txBody>
      </p:sp>
      <p:sp>
        <p:nvSpPr>
          <p:cNvPr id="48131" name="Content Placeholder 2"/>
          <p:cNvSpPr>
            <a:spLocks noGrp="1"/>
          </p:cNvSpPr>
          <p:nvPr>
            <p:ph sz="quarter" idx="1"/>
          </p:nvPr>
        </p:nvSpPr>
        <p:spPr>
          <a:xfrm>
            <a:off x="457200" y="1219200"/>
            <a:ext cx="8229600" cy="5029200"/>
          </a:xfrm>
        </p:spPr>
        <p:txBody>
          <a:bodyPr vert="horz" wrap="square" lIns="91440" tIns="45720" rIns="91440" bIns="45720" anchor="t" anchorCtr="0"/>
          <a:p>
            <a:pPr>
              <a:buClr>
                <a:schemeClr val="accent1"/>
              </a:buClr>
              <a:buSzPct val="76000"/>
              <a:buFont typeface="Wingdings 3" pitchFamily="18" charset="2"/>
            </a:pPr>
            <a:r>
              <a:rPr dirty="0"/>
              <a:t>Record time stamps for all files.</a:t>
            </a:r>
            <a:endParaRPr dirty="0"/>
          </a:p>
          <a:p>
            <a:pPr lvl="1">
              <a:buClr>
                <a:schemeClr val="accent2"/>
              </a:buClr>
              <a:buSzPct val="76000"/>
              <a:buFont typeface="Wingdings 3" pitchFamily="18" charset="2"/>
            </a:pPr>
            <a:r>
              <a:rPr dirty="0"/>
              <a:t>Creation date</a:t>
            </a:r>
            <a:endParaRPr dirty="0"/>
          </a:p>
          <a:p>
            <a:pPr lvl="1">
              <a:buClr>
                <a:schemeClr val="accent2"/>
              </a:buClr>
              <a:buSzPct val="76000"/>
              <a:buFont typeface="Wingdings 3" pitchFamily="18" charset="2"/>
            </a:pPr>
            <a:r>
              <a:rPr dirty="0"/>
              <a:t>Last Modified date</a:t>
            </a:r>
            <a:endParaRPr dirty="0"/>
          </a:p>
          <a:p>
            <a:pPr lvl="1">
              <a:buClr>
                <a:schemeClr val="accent2"/>
              </a:buClr>
              <a:buSzPct val="76000"/>
              <a:buFont typeface="Wingdings 3" pitchFamily="18" charset="2"/>
            </a:pPr>
            <a:r>
              <a:rPr dirty="0"/>
              <a:t>Find as much information as possible</a:t>
            </a:r>
            <a:endParaRPr dirty="0"/>
          </a:p>
          <a:p>
            <a:pPr>
              <a:buClr>
                <a:schemeClr val="accent1"/>
              </a:buClr>
              <a:buSzPct val="76000"/>
              <a:buFont typeface="Wingdings 3" pitchFamily="18" charset="2"/>
            </a:pPr>
            <a:r>
              <a:rPr dirty="0"/>
              <a:t>Take electronic snapshot of files and data.</a:t>
            </a:r>
            <a:endParaRPr dirty="0"/>
          </a:p>
          <a:p>
            <a:pPr lvl="1">
              <a:buClr>
                <a:schemeClr val="accent2"/>
              </a:buClr>
              <a:buSzPct val="76000"/>
              <a:buFont typeface="Wingdings 3" pitchFamily="18" charset="2"/>
            </a:pPr>
            <a:r>
              <a:rPr dirty="0"/>
              <a:t>Make an electronic copy of the files or data to be used as evidence.</a:t>
            </a:r>
            <a:endParaRPr dirty="0"/>
          </a:p>
          <a:p>
            <a:pPr lvl="1">
              <a:buClr>
                <a:schemeClr val="accent2"/>
              </a:buClr>
              <a:buSzPct val="76000"/>
              <a:buFont typeface="Wingdings 3" pitchFamily="18" charset="2"/>
            </a:pPr>
            <a:r>
              <a:rPr dirty="0"/>
              <a:t>Document everything about this data like location, tools used to recover and copy etc.  </a:t>
            </a:r>
            <a:endParaRPr dirty="0"/>
          </a:p>
          <a:p>
            <a:pPr>
              <a:buClr>
                <a:schemeClr val="accent1"/>
              </a:buClr>
              <a:buSzPct val="76000"/>
              <a:buFont typeface="Wingdings 3" pitchFamily="18" charset="2"/>
            </a:pPr>
            <a:r>
              <a:rPr dirty="0"/>
              <a:t>Document your findings</a:t>
            </a:r>
            <a:endParaRPr dirty="0"/>
          </a:p>
          <a:p>
            <a:pPr lvl="1">
              <a:buClr>
                <a:schemeClr val="accent2"/>
              </a:buClr>
              <a:buSzPct val="76000"/>
              <a:buFont typeface="Wingdings 3" pitchFamily="18" charset="2"/>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p:txBody>
          <a:bodyPr vert="horz" wrap="square" lIns="91440" tIns="45720" rIns="91440" bIns="45720" anchor="b" anchorCtr="0"/>
          <a:p>
            <a:pPr eaLnBrk="1" hangingPunct="1"/>
            <a:r>
              <a:rPr dirty="0"/>
              <a:t>Introduction to Cyber Crime</a:t>
            </a:r>
            <a:endParaRPr dirty="0"/>
          </a:p>
        </p:txBody>
      </p:sp>
      <p:sp>
        <p:nvSpPr>
          <p:cNvPr id="14339"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dirty="0"/>
              <a:t>Some Examples of Cyber Crime</a:t>
            </a:r>
            <a:endParaRPr dirty="0"/>
          </a:p>
          <a:p>
            <a:pPr eaLnBrk="1" hangingPunct="1">
              <a:buClr>
                <a:schemeClr val="accent1"/>
              </a:buClr>
              <a:buSzPct val="76000"/>
              <a:buFont typeface="Wingdings 3" pitchFamily="18" charset="2"/>
            </a:pPr>
            <a:r>
              <a:rPr sz="2400" b="1" dirty="0"/>
              <a:t>Financial Cyber Crimes- </a:t>
            </a:r>
            <a:r>
              <a:rPr sz="2400" dirty="0"/>
              <a:t>Cheating, Credit Card frauds, money laundering etc.</a:t>
            </a:r>
            <a:endParaRPr sz="2400" dirty="0"/>
          </a:p>
          <a:p>
            <a:pPr eaLnBrk="1" hangingPunct="1">
              <a:buClr>
                <a:schemeClr val="accent1"/>
              </a:buClr>
              <a:buSzPct val="76000"/>
              <a:buFont typeface="Wingdings 3" pitchFamily="18" charset="2"/>
            </a:pPr>
            <a:r>
              <a:rPr sz="2400" dirty="0"/>
              <a:t>Sometimes fake websites are created, which pose to provide goods at a low cost but in reality their main aim is to collect credit card information.</a:t>
            </a:r>
            <a:endParaRPr sz="2400" dirty="0"/>
          </a:p>
          <a:p>
            <a:pPr eaLnBrk="1" hangingPunct="1">
              <a:buClr>
                <a:schemeClr val="accent1"/>
              </a:buClr>
              <a:buSzPct val="76000"/>
              <a:buFont typeface="Wingdings 3" pitchFamily="18" charset="2"/>
            </a:pPr>
            <a:r>
              <a:rPr sz="2400" dirty="0"/>
              <a:t>Fishing emails posing as sent by banks are sent asking users to click the link and update their net banking information. In fact the link takes the customer to a fake replica website of that bank. When user gives it’s username and password it is captured. This is used by criminals to withdraw money from that account </a:t>
            </a:r>
            <a:endParaRPr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ctrTitle"/>
          </p:nvPr>
        </p:nvSpPr>
        <p:spPr>
          <a:xfrm>
            <a:off x="228600" y="3581400"/>
            <a:ext cx="8001000" cy="1295400"/>
          </a:xfrm>
        </p:spPr>
        <p:txBody>
          <a:bodyPr vert="horz" wrap="square" lIns="91440" tIns="45720" rIns="91440" bIns="45720" anchor="t" anchorCtr="0"/>
          <a:p>
            <a:pPr eaLnBrk="1" hangingPunct="1">
              <a:buClrTx/>
              <a:buSzTx/>
              <a:buFontTx/>
            </a:pPr>
            <a:r>
              <a:rPr kern="1200" dirty="0">
                <a:latin typeface="+mj-lt"/>
                <a:ea typeface="+mj-ea"/>
                <a:cs typeface="+mj-cs"/>
              </a:rPr>
              <a:t>Module 3</a:t>
            </a:r>
            <a:br>
              <a:rPr kern="1200" dirty="0">
                <a:latin typeface="+mj-lt"/>
                <a:ea typeface="+mj-ea"/>
                <a:cs typeface="+mj-cs"/>
              </a:rPr>
            </a:br>
            <a:r>
              <a:rPr kern="1200" dirty="0">
                <a:latin typeface="+mj-lt"/>
                <a:ea typeface="+mj-ea"/>
                <a:cs typeface="+mj-cs"/>
              </a:rPr>
              <a:t>General Computing Principles</a:t>
            </a:r>
            <a:endParaRPr kern="1200" dirty="0">
              <a:latin typeface="+mj-lt"/>
              <a:ea typeface="+mj-ea"/>
              <a:cs typeface="+mj-cs"/>
            </a:endParaRPr>
          </a:p>
        </p:txBody>
      </p:sp>
      <p:sp>
        <p:nvSpPr>
          <p:cNvPr id="4" name="Subtitle 3"/>
          <p:cNvSpPr>
            <a:spLocks noGrp="1"/>
          </p:cNvSpPr>
          <p:nvPr>
            <p:ph type="subTitle" idx="1"/>
          </p:nvPr>
        </p:nvSpPr>
        <p:spPr/>
        <p:txBody>
          <a:bodyPr vert="horz" wrap="square" lIns="91440" tIns="45720" rIns="91440" bIns="45720" numCol="1" anchor="t" anchorCtr="0" compatLnSpc="1">
            <a:normAutofit/>
          </a:bodyPr>
          <a:lstStyle/>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defRPr/>
            </a:pPr>
            <a:endParaRPr kumimoji="0" lang="en-US" sz="20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p:nvPr>
        </p:nvSpPr>
        <p:spPr/>
        <p:txBody>
          <a:bodyPr vert="horz" wrap="square" lIns="91440" tIns="45720" rIns="91440" bIns="45720" anchor="b" anchorCtr="0"/>
          <a:p>
            <a:r>
              <a:rPr dirty="0"/>
              <a:t>Storage Basics</a:t>
            </a:r>
            <a:endParaRPr dirty="0"/>
          </a:p>
        </p:txBody>
      </p:sp>
      <p:sp>
        <p:nvSpPr>
          <p:cNvPr id="50179" name="Content Placeholder 2"/>
          <p:cNvSpPr>
            <a:spLocks noGrp="1"/>
          </p:cNvSpPr>
          <p:nvPr>
            <p:ph sz="quarter" idx="1"/>
          </p:nvPr>
        </p:nvSpPr>
        <p:spPr>
          <a:xfrm>
            <a:off x="457200" y="1219200"/>
            <a:ext cx="8229600" cy="4937125"/>
          </a:xfrm>
        </p:spPr>
        <p:txBody>
          <a:bodyPr vert="horz" wrap="square" lIns="91440" tIns="45720" rIns="91440" bIns="45720" anchor="t" anchorCtr="0"/>
          <a:p>
            <a:pPr>
              <a:lnSpc>
                <a:spcPct val="80000"/>
              </a:lnSpc>
              <a:buClr>
                <a:schemeClr val="accent1"/>
              </a:buClr>
              <a:buSzPct val="76000"/>
              <a:buFont typeface="Wingdings 3" pitchFamily="18" charset="2"/>
            </a:pPr>
            <a:r>
              <a:rPr dirty="0"/>
              <a:t>With magnetic media, such as floppy discs, data is stored magnetically</a:t>
            </a:r>
            <a:endParaRPr dirty="0"/>
          </a:p>
          <a:p>
            <a:pPr lvl="1">
              <a:lnSpc>
                <a:spcPct val="80000"/>
              </a:lnSpc>
              <a:buClr>
                <a:schemeClr val="accent2"/>
              </a:buClr>
              <a:buSzPct val="76000"/>
              <a:buFont typeface="Wingdings 3" pitchFamily="18" charset="2"/>
            </a:pPr>
            <a:r>
              <a:rPr dirty="0"/>
              <a:t>The data (0s and 1s) is represented using different magnetic alignments</a:t>
            </a:r>
            <a:endParaRPr dirty="0"/>
          </a:p>
          <a:p>
            <a:pPr lvl="1">
              <a:lnSpc>
                <a:spcPct val="80000"/>
              </a:lnSpc>
              <a:buClr>
                <a:schemeClr val="accent2"/>
              </a:buClr>
              <a:buSzPct val="76000"/>
              <a:buFont typeface="Wingdings 3" pitchFamily="18" charset="2"/>
            </a:pPr>
            <a:endParaRPr dirty="0"/>
          </a:p>
          <a:p>
            <a:pPr>
              <a:lnSpc>
                <a:spcPct val="80000"/>
              </a:lnSpc>
              <a:buClr>
                <a:schemeClr val="accent1"/>
              </a:buClr>
              <a:buSzPct val="76000"/>
              <a:buFont typeface="Wingdings 3" pitchFamily="18" charset="2"/>
            </a:pPr>
            <a:r>
              <a:rPr dirty="0"/>
              <a:t>Optical media (such as CDs and DVDs) store data optically using laser beams</a:t>
            </a:r>
            <a:endParaRPr dirty="0"/>
          </a:p>
          <a:p>
            <a:pPr lvl="1">
              <a:lnSpc>
                <a:spcPct val="80000"/>
              </a:lnSpc>
              <a:buClr>
                <a:schemeClr val="accent2"/>
              </a:buClr>
              <a:buSzPct val="76000"/>
              <a:buFont typeface="Wingdings 3" pitchFamily="18" charset="2"/>
            </a:pPr>
            <a:r>
              <a:rPr dirty="0"/>
              <a:t>Data can be permanently burned on the disc</a:t>
            </a:r>
            <a:endParaRPr dirty="0"/>
          </a:p>
          <a:p>
            <a:pPr lvl="1">
              <a:lnSpc>
                <a:spcPct val="80000"/>
              </a:lnSpc>
              <a:buClr>
                <a:schemeClr val="accent2"/>
              </a:buClr>
              <a:buSzPct val="76000"/>
              <a:buFont typeface="Wingdings 3" pitchFamily="18" charset="2"/>
            </a:pPr>
            <a:r>
              <a:rPr dirty="0"/>
              <a:t>Rewritable optical media can be erased and rewritten</a:t>
            </a:r>
            <a:endParaRPr dirty="0"/>
          </a:p>
          <a:p>
            <a:pPr lvl="1">
              <a:lnSpc>
                <a:spcPct val="80000"/>
              </a:lnSpc>
              <a:buClr>
                <a:schemeClr val="accent2"/>
              </a:buClr>
              <a:buSzPct val="76000"/>
              <a:buFont typeface="Wingdings 3" pitchFamily="18" charset="2"/>
            </a:pPr>
            <a:endParaRPr dirty="0"/>
          </a:p>
          <a:p>
            <a:pPr>
              <a:lnSpc>
                <a:spcPct val="80000"/>
              </a:lnSpc>
              <a:buClr>
                <a:schemeClr val="accent1"/>
              </a:buClr>
              <a:buSzPct val="76000"/>
              <a:buFont typeface="Wingdings 3" pitchFamily="18" charset="2"/>
            </a:pPr>
            <a:r>
              <a:rPr dirty="0"/>
              <a:t>Magnetic tape: Plastic tape with a magnetizable surface that stores data as a series of magnetic spots</a:t>
            </a:r>
            <a:endParaRPr dirty="0"/>
          </a:p>
          <a:p>
            <a:pPr>
              <a:lnSpc>
                <a:spcPct val="80000"/>
              </a:lnSpc>
              <a:buClr>
                <a:schemeClr val="accent1"/>
              </a:buClr>
              <a:buSzPct val="76000"/>
              <a:buFont typeface="Wingdings 3" pitchFamily="18" charset="2"/>
            </a:pPr>
            <a:endParaRPr dirty="0"/>
          </a:p>
          <a:p>
            <a:pPr>
              <a:buClr>
                <a:schemeClr val="accent1"/>
              </a:buClr>
              <a:buSzPct val="76000"/>
              <a:buFont typeface="Wingdings 3" pitchFamily="18" charset="2"/>
            </a:pP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p:txBody>
          <a:bodyPr vert="horz" wrap="square" lIns="91440" tIns="45720" rIns="91440" bIns="45720" anchor="b" anchorCtr="0"/>
          <a:p>
            <a:pPr eaLnBrk="1" hangingPunct="1"/>
            <a:r>
              <a:rPr dirty="0"/>
              <a:t>Storage….. Hard Disk Basics</a:t>
            </a:r>
            <a:endParaRPr dirty="0"/>
          </a:p>
        </p:txBody>
      </p:sp>
      <p:pic>
        <p:nvPicPr>
          <p:cNvPr id="51203" name="Picture 4" descr="hard disk open"/>
          <p:cNvPicPr>
            <a:picLocks noGrp="1" noChangeAspect="1"/>
          </p:cNvPicPr>
          <p:nvPr>
            <p:ph sz="quarter" idx="1"/>
          </p:nvPr>
        </p:nvPicPr>
        <p:blipFill>
          <a:blip r:embed="rId1"/>
          <a:srcRect/>
          <a:stretch>
            <a:fillRect/>
          </a:stretch>
        </p:blipFill>
        <p:spPr>
          <a:xfrm>
            <a:off x="990600" y="1905000"/>
            <a:ext cx="7162800" cy="4343400"/>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p:txBody>
          <a:bodyPr vert="horz" wrap="square" lIns="91440" tIns="45720" rIns="91440" bIns="45720" anchor="b" anchorCtr="0"/>
          <a:p>
            <a:pPr eaLnBrk="1" hangingPunct="1"/>
            <a:r>
              <a:rPr dirty="0"/>
              <a:t>Hard Disk Basics</a:t>
            </a:r>
            <a:endParaRPr dirty="0"/>
          </a:p>
        </p:txBody>
      </p:sp>
      <p:sp>
        <p:nvSpPr>
          <p:cNvPr id="52227" name="Rectangle 3"/>
          <p:cNvSpPr>
            <a:spLocks noGrp="1"/>
          </p:cNvSpPr>
          <p:nvPr>
            <p:ph sz="quarter" idx="1"/>
          </p:nvPr>
        </p:nvSpPr>
        <p:spPr>
          <a:xfrm>
            <a:off x="457200" y="1219200"/>
            <a:ext cx="8229600" cy="4937125"/>
          </a:xfrm>
        </p:spPr>
        <p:txBody>
          <a:bodyPr vert="horz" wrap="square" lIns="91440" tIns="45720" rIns="91440" bIns="45720" anchor="t" anchorCtr="0"/>
          <a:p>
            <a:pPr eaLnBrk="1" hangingPunct="1"/>
            <a:endParaRPr sz="2800" dirty="0"/>
          </a:p>
          <a:p>
            <a:pPr eaLnBrk="1" hangingPunct="1"/>
            <a:r>
              <a:rPr sz="2800" dirty="0"/>
              <a:t>Hard disks have a </a:t>
            </a:r>
            <a:r>
              <a:rPr sz="2800" b="1" dirty="0"/>
              <a:t>metal platter</a:t>
            </a:r>
            <a:r>
              <a:rPr sz="2800" dirty="0"/>
              <a:t> that holds the magnetic medium, as opposed to the flexible plastic film found in tapes and floppies. </a:t>
            </a:r>
            <a:endParaRPr sz="2800" dirty="0"/>
          </a:p>
          <a:p>
            <a:pPr eaLnBrk="1" hangingPunct="1"/>
            <a:endParaRPr sz="2800" dirty="0"/>
          </a:p>
          <a:p>
            <a:pPr eaLnBrk="1" hangingPunct="1"/>
            <a:r>
              <a:rPr sz="2800" dirty="0"/>
              <a:t>In a hard disk, the magnetic recording material is layered onto a high-precision aluminum or glass disk. The hard-disk platter is then polished to mirror-type smoothness. </a:t>
            </a:r>
            <a:endParaRPr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3"/>
          <p:cNvSpPr>
            <a:spLocks noGrp="1"/>
          </p:cNvSpPr>
          <p:nvPr>
            <p:ph sz="quarter" idx="1"/>
          </p:nvPr>
        </p:nvSpPr>
        <p:spPr>
          <a:xfrm>
            <a:off x="457200" y="1143000"/>
            <a:ext cx="8229600" cy="5181600"/>
          </a:xfrm>
        </p:spPr>
        <p:txBody>
          <a:bodyPr vert="horz" wrap="square" lIns="91440" tIns="45720" rIns="91440" bIns="45720" anchor="t" anchorCtr="0"/>
          <a:p>
            <a:pPr eaLnBrk="1" hangingPunct="1">
              <a:lnSpc>
                <a:spcPct val="90000"/>
              </a:lnSpc>
            </a:pPr>
            <a:endParaRPr sz="2800" dirty="0"/>
          </a:p>
          <a:p>
            <a:pPr eaLnBrk="1" hangingPunct="1">
              <a:lnSpc>
                <a:spcPct val="90000"/>
              </a:lnSpc>
            </a:pPr>
            <a:r>
              <a:rPr sz="2800" dirty="0"/>
              <a:t>There are two ways to measure the performance of a hard disk: </a:t>
            </a:r>
            <a:endParaRPr sz="2800" dirty="0"/>
          </a:p>
          <a:p>
            <a:pPr eaLnBrk="1" hangingPunct="1">
              <a:lnSpc>
                <a:spcPct val="90000"/>
              </a:lnSpc>
              <a:buFont typeface="Wingdings" panose="05000000000000000000" pitchFamily="2" charset="2"/>
              <a:buNone/>
            </a:pPr>
            <a:endParaRPr sz="2800" dirty="0"/>
          </a:p>
          <a:p>
            <a:pPr eaLnBrk="1" hangingPunct="1">
              <a:lnSpc>
                <a:spcPct val="90000"/>
              </a:lnSpc>
            </a:pPr>
            <a:r>
              <a:rPr sz="2800" b="1" dirty="0"/>
              <a:t>Data rate - </a:t>
            </a:r>
            <a:r>
              <a:rPr sz="2800" dirty="0"/>
              <a:t>The data rate is the number of bytes per second that the drive can deliver to the CPU. Rates between 5 and 40 megabytes per second are common.</a:t>
            </a:r>
            <a:r>
              <a:rPr sz="2800" b="1" dirty="0"/>
              <a:t> </a:t>
            </a:r>
            <a:endParaRPr sz="2800" b="1" dirty="0"/>
          </a:p>
          <a:p>
            <a:pPr eaLnBrk="1" hangingPunct="1">
              <a:lnSpc>
                <a:spcPct val="90000"/>
              </a:lnSpc>
            </a:pPr>
            <a:r>
              <a:rPr sz="2800" b="1" dirty="0"/>
              <a:t>Seek time - </a:t>
            </a:r>
            <a:r>
              <a:rPr sz="2800" dirty="0"/>
              <a:t>The seek time is the amount of time between when the CPU requests a file and when the first byte of the file is sent to the CPU. Times between 10 and 20 milliseconds are common.</a:t>
            </a:r>
            <a:r>
              <a:rPr sz="2800" b="1" dirty="0"/>
              <a:t> </a:t>
            </a:r>
            <a:endParaRPr sz="2800" dirty="0"/>
          </a:p>
          <a:p>
            <a:pPr eaLnBrk="1" hangingPunct="1">
              <a:lnSpc>
                <a:spcPct val="90000"/>
              </a:lnSpc>
            </a:pPr>
            <a:endParaRPr sz="2800" dirty="0"/>
          </a:p>
        </p:txBody>
      </p:sp>
      <p:sp>
        <p:nvSpPr>
          <p:cNvPr id="3" name="TextBox 2"/>
          <p:cNvSpPr txBox="1"/>
          <p:nvPr/>
        </p:nvSpPr>
        <p:spPr>
          <a:xfrm>
            <a:off x="685800" y="609600"/>
            <a:ext cx="8077200" cy="584200"/>
          </a:xfrm>
          <a:prstGeom prst="rect">
            <a:avLst/>
          </a:prstGeom>
          <a:noFill/>
        </p:spPr>
        <p:txBody>
          <a:bodyPr>
            <a:spAutoFit/>
          </a:bodyPr>
          <a:lstStyle/>
          <a:p>
            <a:pPr marR="0" defTabSz="914400">
              <a:buClrTx/>
              <a:buSzTx/>
              <a:buFontTx/>
              <a:buNone/>
              <a:defRPr/>
            </a:pPr>
            <a:r>
              <a:rPr kumimoji="0" lang="en-US" sz="3200" kern="1200" cap="none" spc="0" normalizeH="0" baseline="0" noProof="0" dirty="0">
                <a:latin typeface="+mj-lt"/>
                <a:ea typeface="+mn-ea"/>
                <a:cs typeface="Arial" panose="020B0604020202020204" pitchFamily="34" charset="0"/>
              </a:rPr>
              <a:t>Hard Disk Basics</a:t>
            </a:r>
            <a:endParaRPr kumimoji="0" lang="en-US" sz="3200" kern="1200" cap="none" spc="0" normalizeH="0" baseline="0" noProof="0" dirty="0">
              <a:latin typeface="+mj-lt"/>
              <a:ea typeface="+mn-ea"/>
              <a:cs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p:txBody>
          <a:bodyPr vert="horz" wrap="square" lIns="91440" tIns="45720" rIns="91440" bIns="45720" anchor="b" anchorCtr="0"/>
          <a:p>
            <a:pPr eaLnBrk="1" hangingPunct="1"/>
            <a:r>
              <a:rPr dirty="0"/>
              <a:t>Hard Disk Basics</a:t>
            </a:r>
            <a:endParaRPr dirty="0"/>
          </a:p>
        </p:txBody>
      </p:sp>
      <p:sp>
        <p:nvSpPr>
          <p:cNvPr id="54275" name="Rectangle 3"/>
          <p:cNvSpPr>
            <a:spLocks noGrp="1"/>
          </p:cNvSpPr>
          <p:nvPr>
            <p:ph sz="quarter" idx="1"/>
          </p:nvPr>
        </p:nvSpPr>
        <p:spPr>
          <a:xfrm>
            <a:off x="457200" y="1219200"/>
            <a:ext cx="8229600" cy="4937125"/>
          </a:xfrm>
        </p:spPr>
        <p:txBody>
          <a:bodyPr vert="horz" wrap="square" lIns="91440" tIns="45720" rIns="91440" bIns="45720" anchor="t" anchorCtr="0"/>
          <a:p>
            <a:pPr eaLnBrk="1" hangingPunct="1"/>
            <a:endParaRPr dirty="0"/>
          </a:p>
          <a:p>
            <a:pPr eaLnBrk="1" hangingPunct="1"/>
            <a:r>
              <a:rPr dirty="0"/>
              <a:t>The other important parameter is the </a:t>
            </a:r>
            <a:r>
              <a:rPr b="1" dirty="0"/>
              <a:t>capacity</a:t>
            </a:r>
            <a:r>
              <a:rPr dirty="0"/>
              <a:t> of the drive, which is the number of bytes it can hold. </a:t>
            </a:r>
            <a:endParaRPr dirty="0"/>
          </a:p>
          <a:p>
            <a:pPr eaLnBrk="1" hangingPunct="1">
              <a:buFont typeface="Wingdings" panose="05000000000000000000" pitchFamily="2" charset="2"/>
              <a:buNone/>
            </a:pPr>
            <a:endParaRPr dirty="0"/>
          </a:p>
          <a:p>
            <a:pPr eaLnBrk="1" hangingPunct="1"/>
            <a:r>
              <a:rPr dirty="0"/>
              <a:t>Normally the </a:t>
            </a:r>
            <a:r>
              <a:rPr b="1" dirty="0"/>
              <a:t>capacity</a:t>
            </a:r>
            <a:r>
              <a:rPr dirty="0"/>
              <a:t> of the drive is measured in </a:t>
            </a:r>
            <a:r>
              <a:rPr b="1" dirty="0"/>
              <a:t>Gigabyte (GB).</a:t>
            </a:r>
            <a:endParaRPr b="1" dirty="0"/>
          </a:p>
          <a:p>
            <a:pPr eaLnBrk="1" hangingPunct="1"/>
            <a:endParaRPr b="1" dirty="0"/>
          </a:p>
          <a:p>
            <a:pPr eaLnBrk="1" hangingPunct="1"/>
            <a:r>
              <a:rPr b="1" dirty="0"/>
              <a:t>E.g.  40 GB  / 80 GB  / 160GB /250GB</a:t>
            </a:r>
            <a:endParaRPr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p:txBody>
          <a:bodyPr vert="horz" wrap="square" lIns="91440" tIns="45720" rIns="91440" bIns="45720" anchor="b" anchorCtr="0"/>
          <a:p>
            <a:pPr eaLnBrk="1" hangingPunct="1"/>
            <a:r>
              <a:rPr dirty="0">
                <a:solidFill>
                  <a:schemeClr val="folHlink"/>
                </a:solidFill>
              </a:rPr>
              <a:t>Heads, tracks, and Cylinders</a:t>
            </a:r>
            <a:endParaRPr dirty="0">
              <a:solidFill>
                <a:schemeClr val="folHlink"/>
              </a:solidFill>
            </a:endParaRPr>
          </a:p>
        </p:txBody>
      </p:sp>
      <p:pic>
        <p:nvPicPr>
          <p:cNvPr id="55299" name="Picture 4" descr="CHS"/>
          <p:cNvPicPr>
            <a:picLocks noChangeAspect="1"/>
          </p:cNvPicPr>
          <p:nvPr/>
        </p:nvPicPr>
        <p:blipFill>
          <a:blip r:embed="rId1"/>
          <a:stretch>
            <a:fillRect/>
          </a:stretch>
        </p:blipFill>
        <p:spPr>
          <a:xfrm>
            <a:off x="457200" y="1371600"/>
            <a:ext cx="7772400" cy="510540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3"/>
          <p:cNvSpPr>
            <a:spLocks noGrp="1"/>
          </p:cNvSpPr>
          <p:nvPr>
            <p:ph sz="quarter" idx="1"/>
          </p:nvPr>
        </p:nvSpPr>
        <p:spPr>
          <a:xfrm>
            <a:off x="457200" y="1219200"/>
            <a:ext cx="8229600" cy="5105400"/>
          </a:xfrm>
        </p:spPr>
        <p:txBody>
          <a:bodyPr vert="horz" wrap="square" lIns="91440" tIns="45720" rIns="91440" bIns="45720" anchor="t" anchorCtr="0"/>
          <a:p>
            <a:pPr eaLnBrk="1" hangingPunct="1">
              <a:lnSpc>
                <a:spcPct val="90000"/>
              </a:lnSpc>
            </a:pPr>
            <a:r>
              <a:rPr sz="2400" b="1" dirty="0"/>
              <a:t>The platters - </a:t>
            </a:r>
            <a:r>
              <a:rPr sz="2400" dirty="0"/>
              <a:t>These typically spin at 3,600 or 7,200 rpm when the drive is operating. These platters are manufactured to amazing tolerances and are mirror-smooth.</a:t>
            </a:r>
            <a:endParaRPr sz="2400" dirty="0"/>
          </a:p>
          <a:p>
            <a:pPr eaLnBrk="1" hangingPunct="1">
              <a:lnSpc>
                <a:spcPct val="90000"/>
              </a:lnSpc>
              <a:buFont typeface="Wingdings" panose="05000000000000000000" pitchFamily="2" charset="2"/>
              <a:buNone/>
            </a:pPr>
            <a:r>
              <a:rPr sz="2400" dirty="0"/>
              <a:t> </a:t>
            </a:r>
            <a:r>
              <a:rPr sz="2400" b="1" dirty="0"/>
              <a:t>The arm - </a:t>
            </a:r>
            <a:r>
              <a:rPr sz="2400" dirty="0"/>
              <a:t>This holds the read/write heads and is controlled by the mechanism in the upper-left corner. The arm is able to move the heads from the hub to the edge of the drive. The arm and its movement mechanism are extremely light and fast. The arm on a typical hard-disk drive can move from hub to edge and back up to 50 times per second. </a:t>
            </a:r>
            <a:endParaRPr sz="2400" dirty="0"/>
          </a:p>
          <a:p>
            <a:pPr eaLnBrk="1" hangingPunct="1">
              <a:lnSpc>
                <a:spcPct val="90000"/>
              </a:lnSpc>
            </a:pPr>
            <a:endParaRPr sz="2400" dirty="0"/>
          </a:p>
          <a:p>
            <a:pPr eaLnBrk="1" hangingPunct="1">
              <a:lnSpc>
                <a:spcPct val="90000"/>
              </a:lnSpc>
            </a:pPr>
            <a:r>
              <a:rPr sz="2400" dirty="0"/>
              <a:t>In order to increase the amount of information the drive can store, most hard disks have </a:t>
            </a:r>
            <a:r>
              <a:rPr sz="2400" b="1" dirty="0"/>
              <a:t>multiple platters</a:t>
            </a:r>
            <a:r>
              <a:rPr sz="2400" dirty="0"/>
              <a:t>. </a:t>
            </a:r>
            <a:endParaRPr sz="2400" dirty="0"/>
          </a:p>
        </p:txBody>
      </p:sp>
      <p:sp>
        <p:nvSpPr>
          <p:cNvPr id="3" name="TextBox 2"/>
          <p:cNvSpPr txBox="1"/>
          <p:nvPr/>
        </p:nvSpPr>
        <p:spPr>
          <a:xfrm>
            <a:off x="609600" y="457200"/>
            <a:ext cx="8534400" cy="584200"/>
          </a:xfrm>
          <a:prstGeom prst="rect">
            <a:avLst/>
          </a:prstGeom>
          <a:noFill/>
        </p:spPr>
        <p:txBody>
          <a:bodyPr>
            <a:spAutoFit/>
          </a:bodyPr>
          <a:lstStyle/>
          <a:p>
            <a:pPr marR="0" defTabSz="914400">
              <a:buClrTx/>
              <a:buSzTx/>
              <a:buFontTx/>
              <a:buNone/>
              <a:defRPr/>
            </a:pPr>
            <a:r>
              <a:rPr kumimoji="0" lang="en-US" sz="3200" kern="1200" cap="none" spc="0" normalizeH="0" baseline="0" noProof="0" dirty="0">
                <a:latin typeface="+mj-lt"/>
                <a:ea typeface="+mn-ea"/>
                <a:cs typeface="Arial" panose="020B0604020202020204" pitchFamily="34" charset="0"/>
              </a:rPr>
              <a:t>Hard Disk Basics</a:t>
            </a:r>
            <a:endParaRPr kumimoji="0" lang="en-US" sz="3200" kern="1200" cap="none" spc="0" normalizeH="0" baseline="0" noProof="0" dirty="0">
              <a:latin typeface="+mj-lt"/>
              <a:ea typeface="+mn-ea"/>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7346" name="Picture 4" descr="z_wdc_hdop"/>
          <p:cNvPicPr>
            <a:picLocks noGrp="1" noChangeAspect="1"/>
          </p:cNvPicPr>
          <p:nvPr>
            <p:ph sz="quarter" idx="1"/>
          </p:nvPr>
        </p:nvPicPr>
        <p:blipFill>
          <a:blip r:embed="rId1"/>
          <a:srcRect/>
          <a:stretch>
            <a:fillRect/>
          </a:stretch>
        </p:blipFill>
        <p:spPr>
          <a:xfrm>
            <a:off x="304800" y="685800"/>
            <a:ext cx="8382000" cy="5638800"/>
          </a:xfr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8370" name="Picture 2" descr="hard-disk2"/>
          <p:cNvPicPr>
            <a:picLocks noGrp="1" noChangeAspect="1"/>
          </p:cNvPicPr>
          <p:nvPr>
            <p:ph sz="quarter" idx="1"/>
          </p:nvPr>
        </p:nvPicPr>
        <p:blipFill>
          <a:blip r:embed="rId1"/>
          <a:srcRect/>
          <a:stretch>
            <a:fillRect/>
          </a:stretch>
        </p:blipFill>
        <p:spPr>
          <a:xfrm>
            <a:off x="457200" y="609600"/>
            <a:ext cx="8153400" cy="5715000"/>
          </a:xfrm>
        </p:spPr>
      </p:pic>
      <p:sp>
        <p:nvSpPr>
          <p:cNvPr id="58371" name="Line 3"/>
          <p:cNvSpPr/>
          <p:nvPr/>
        </p:nvSpPr>
        <p:spPr>
          <a:xfrm flipH="1">
            <a:off x="1981200" y="1371600"/>
            <a:ext cx="1219200" cy="3657600"/>
          </a:xfrm>
          <a:prstGeom prst="line">
            <a:avLst/>
          </a:prstGeom>
          <a:ln w="57150" cap="flat" cmpd="sng">
            <a:solidFill>
              <a:srgbClr val="000000"/>
            </a:solidFill>
            <a:prstDash val="solid"/>
            <a:headEnd type="stealth" w="med" len="med"/>
            <a:tailEnd type="none" w="med" len="med"/>
          </a:ln>
        </p:spPr>
      </p:sp>
      <p:sp>
        <p:nvSpPr>
          <p:cNvPr id="58372" name="Text Box 4"/>
          <p:cNvSpPr txBox="1"/>
          <p:nvPr/>
        </p:nvSpPr>
        <p:spPr>
          <a:xfrm>
            <a:off x="1524000" y="4902200"/>
            <a:ext cx="1003300" cy="519113"/>
          </a:xfrm>
          <a:prstGeom prst="rect">
            <a:avLst/>
          </a:prstGeom>
          <a:noFill/>
          <a:ln w="9525">
            <a:noFill/>
          </a:ln>
        </p:spPr>
        <p:txBody>
          <a:bodyPr wrap="none">
            <a:spAutoFit/>
          </a:bodyPr>
          <a:p>
            <a:r>
              <a:rPr sz="2800" b="1" dirty="0">
                <a:solidFill>
                  <a:srgbClr val="0000FF"/>
                </a:solidFill>
                <a:latin typeface="Arial" panose="020B0604020202020204" pitchFamily="34" charset="0"/>
              </a:rPr>
              <a:t>ARM</a:t>
            </a:r>
            <a:endParaRPr sz="2800" b="1" dirty="0">
              <a:solidFill>
                <a:srgbClr val="0000FF"/>
              </a:solidFill>
              <a:latin typeface="Arial" panose="020B0604020202020204" pitchFamily="34" charset="0"/>
            </a:endParaRPr>
          </a:p>
        </p:txBody>
      </p:sp>
      <p:sp>
        <p:nvSpPr>
          <p:cNvPr id="58373" name="Line 5"/>
          <p:cNvSpPr/>
          <p:nvPr/>
        </p:nvSpPr>
        <p:spPr>
          <a:xfrm flipV="1">
            <a:off x="5257800" y="2743200"/>
            <a:ext cx="1371600" cy="2590800"/>
          </a:xfrm>
          <a:prstGeom prst="line">
            <a:avLst/>
          </a:prstGeom>
          <a:ln w="57150" cap="flat" cmpd="sng">
            <a:solidFill>
              <a:srgbClr val="000000"/>
            </a:solidFill>
            <a:prstDash val="solid"/>
            <a:headEnd type="none" w="med" len="med"/>
            <a:tailEnd type="triangle" w="med" len="med"/>
          </a:ln>
        </p:spPr>
      </p:sp>
      <p:sp>
        <p:nvSpPr>
          <p:cNvPr id="58374" name="Text Box 6"/>
          <p:cNvSpPr txBox="1"/>
          <p:nvPr/>
        </p:nvSpPr>
        <p:spPr>
          <a:xfrm>
            <a:off x="4403725" y="5238750"/>
            <a:ext cx="1558925" cy="519113"/>
          </a:xfrm>
          <a:prstGeom prst="rect">
            <a:avLst/>
          </a:prstGeom>
          <a:noFill/>
          <a:ln w="9525">
            <a:noFill/>
          </a:ln>
        </p:spPr>
        <p:txBody>
          <a:bodyPr wrap="none">
            <a:spAutoFit/>
          </a:bodyPr>
          <a:p>
            <a:r>
              <a:rPr sz="2800" b="1" dirty="0">
                <a:solidFill>
                  <a:srgbClr val="993300"/>
                </a:solidFill>
                <a:latin typeface="Arial" panose="020B0604020202020204" pitchFamily="34" charset="0"/>
              </a:rPr>
              <a:t>PLATER</a:t>
            </a:r>
            <a:endParaRPr sz="2800" b="1" dirty="0">
              <a:solidFill>
                <a:srgbClr val="993300"/>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p:txBody>
          <a:bodyPr vert="horz" wrap="square" lIns="91440" tIns="45720" rIns="91440" bIns="45720" anchor="b" anchorCtr="0"/>
          <a:p>
            <a:pPr eaLnBrk="1" hangingPunct="1"/>
            <a:r>
              <a:rPr dirty="0"/>
              <a:t>Introduction to Cyber Crime</a:t>
            </a:r>
            <a:endParaRPr dirty="0"/>
          </a:p>
        </p:txBody>
      </p:sp>
      <p:sp>
        <p:nvSpPr>
          <p:cNvPr id="15363" name="Content Placeholder 2"/>
          <p:cNvSpPr>
            <a:spLocks noGrp="1"/>
          </p:cNvSpPr>
          <p:nvPr>
            <p:ph sz="quarter" idx="1"/>
          </p:nvPr>
        </p:nvSpPr>
        <p:spPr>
          <a:xfrm>
            <a:off x="457200" y="1219200"/>
            <a:ext cx="8229600" cy="4937125"/>
          </a:xfrm>
        </p:spPr>
        <p:txBody>
          <a:bodyPr vert="horz" wrap="square" lIns="91440" tIns="45720" rIns="91440" bIns="45720" anchor="t" anchorCtr="0"/>
          <a:p>
            <a:pPr eaLnBrk="1" hangingPunct="1">
              <a:buClr>
                <a:schemeClr val="accent1"/>
              </a:buClr>
              <a:buSzPct val="76000"/>
              <a:buFont typeface="Wingdings 3" pitchFamily="18" charset="2"/>
            </a:pPr>
            <a:r>
              <a:rPr sz="2400" b="1" dirty="0"/>
              <a:t>Sale of illegal items – </a:t>
            </a:r>
            <a:r>
              <a:rPr sz="2400" dirty="0"/>
              <a:t>sale of drugs, banned chemicals, weapons, wildlife etc.</a:t>
            </a:r>
            <a:endParaRPr sz="2400" dirty="0"/>
          </a:p>
          <a:p>
            <a:pPr eaLnBrk="1" hangingPunct="1">
              <a:buClr>
                <a:schemeClr val="accent1"/>
              </a:buClr>
              <a:buSzPct val="76000"/>
              <a:buFont typeface="Wingdings 3" pitchFamily="18" charset="2"/>
            </a:pPr>
            <a:r>
              <a:rPr sz="2400" dirty="0"/>
              <a:t>Specific(code) names are used for these items.</a:t>
            </a:r>
            <a:endParaRPr sz="2400" dirty="0"/>
          </a:p>
          <a:p>
            <a:pPr eaLnBrk="1" hangingPunct="1">
              <a:buClr>
                <a:schemeClr val="accent1"/>
              </a:buClr>
              <a:buSzPct val="76000"/>
              <a:buFont typeface="Wingdings 3" pitchFamily="18" charset="2"/>
            </a:pPr>
            <a:r>
              <a:rPr sz="2400" dirty="0"/>
              <a:t>Advertisements are posted on websites or on auction sites. Also blogs or bulletin boards are used to publicize these items. Even social networking sites and email communication is used for spreading information about these items.</a:t>
            </a:r>
            <a:endParaRPr sz="2400" dirty="0"/>
          </a:p>
          <a:p>
            <a:pPr eaLnBrk="1" hangingPunct="1">
              <a:buClr>
                <a:schemeClr val="accent1"/>
              </a:buClr>
              <a:buSzPct val="76000"/>
              <a:buFont typeface="Wingdings 3" pitchFamily="18" charset="2"/>
            </a:pPr>
            <a:r>
              <a:rPr sz="2400" dirty="0"/>
              <a:t>It was found by police that for all recent Rave parties social networking sites were used to advertise the event. Drug selling is the main aim of such parties.</a:t>
            </a:r>
            <a:endParaRPr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3"/>
          <p:cNvSpPr>
            <a:spLocks noGrp="1"/>
          </p:cNvSpPr>
          <p:nvPr>
            <p:ph type="body" sz="half" idx="1"/>
          </p:nvPr>
        </p:nvSpPr>
        <p:spPr>
          <a:xfrm>
            <a:off x="457200" y="1524000"/>
            <a:ext cx="4038600" cy="4572000"/>
          </a:xfrm>
        </p:spPr>
        <p:txBody>
          <a:bodyPr vert="horz" wrap="square" lIns="91440" tIns="45720" rIns="91440" bIns="45720" anchor="t" anchorCtr="0"/>
          <a:p>
            <a:pPr eaLnBrk="1" hangingPunct="1">
              <a:buClr>
                <a:schemeClr val="accent1"/>
              </a:buClr>
              <a:buSzPct val="76000"/>
              <a:buFont typeface="Wingdings 3" pitchFamily="18" charset="2"/>
            </a:pPr>
            <a:r>
              <a:rPr sz="2800" dirty="0"/>
              <a:t>Many drives use a "</a:t>
            </a:r>
            <a:r>
              <a:rPr sz="2800" b="1" dirty="0"/>
              <a:t>voice coil</a:t>
            </a:r>
            <a:r>
              <a:rPr sz="2800" dirty="0"/>
              <a:t>" approach that moves the arms on a hard disk &amp; has to be incredibly fast and precise. </a:t>
            </a:r>
            <a:endParaRPr sz="2800" dirty="0"/>
          </a:p>
          <a:p>
            <a:pPr eaLnBrk="1" hangingPunct="1">
              <a:buClr>
                <a:schemeClr val="accent1"/>
              </a:buClr>
              <a:buSzPct val="76000"/>
              <a:buFont typeface="Wingdings 3" pitchFamily="18" charset="2"/>
            </a:pPr>
            <a:endParaRPr sz="2800" dirty="0"/>
          </a:p>
        </p:txBody>
      </p:sp>
      <p:pic>
        <p:nvPicPr>
          <p:cNvPr id="59395" name="Picture 4" descr="hard-disk3"/>
          <p:cNvPicPr>
            <a:picLocks noGrp="1" noChangeAspect="1"/>
          </p:cNvPicPr>
          <p:nvPr>
            <p:ph sz="half" idx="2"/>
          </p:nvPr>
        </p:nvPicPr>
        <p:blipFill>
          <a:blip r:embed="rId1"/>
          <a:srcRect/>
          <a:stretch>
            <a:fillRect/>
          </a:stretch>
        </p:blipFill>
        <p:spPr>
          <a:xfrm>
            <a:off x="4648200" y="1447800"/>
            <a:ext cx="4267200" cy="4495800"/>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3"/>
          <p:cNvSpPr>
            <a:spLocks noGrp="1"/>
          </p:cNvSpPr>
          <p:nvPr>
            <p:ph sz="quarter" idx="1"/>
          </p:nvPr>
        </p:nvSpPr>
        <p:spPr>
          <a:xfrm>
            <a:off x="457200" y="1143000"/>
            <a:ext cx="8229600" cy="5257800"/>
          </a:xfrm>
        </p:spPr>
        <p:txBody>
          <a:bodyPr vert="horz" wrap="square" lIns="91440" tIns="45720" rIns="91440" bIns="45720" anchor="t" anchorCtr="0"/>
          <a:p>
            <a:pPr eaLnBrk="1" hangingPunct="1">
              <a:lnSpc>
                <a:spcPct val="90000"/>
              </a:lnSpc>
            </a:pPr>
            <a:r>
              <a:rPr sz="2400" dirty="0"/>
              <a:t>The read/write heads do not touch the platters in the drive. </a:t>
            </a:r>
            <a:endParaRPr sz="2400" dirty="0"/>
          </a:p>
          <a:p>
            <a:pPr eaLnBrk="1" hangingPunct="1">
              <a:lnSpc>
                <a:spcPct val="90000"/>
              </a:lnSpc>
            </a:pPr>
            <a:endParaRPr sz="2400" dirty="0"/>
          </a:p>
          <a:p>
            <a:pPr eaLnBrk="1" hangingPunct="1">
              <a:lnSpc>
                <a:spcPct val="90000"/>
              </a:lnSpc>
            </a:pPr>
            <a:r>
              <a:rPr sz="2400" dirty="0"/>
              <a:t>When the platters spin up, they rotate at anywhere between 3,600 rpm and 7,200 rpm. </a:t>
            </a:r>
            <a:endParaRPr sz="2400" dirty="0"/>
          </a:p>
          <a:p>
            <a:pPr eaLnBrk="1" hangingPunct="1">
              <a:lnSpc>
                <a:spcPct val="90000"/>
              </a:lnSpc>
            </a:pPr>
            <a:r>
              <a:rPr sz="2400" dirty="0"/>
              <a:t>To the head, the platter seems to be moving at about 150 mph, and a very thin cushion of air forms between the head and the platter so that the head "flies" over the platter.</a:t>
            </a:r>
            <a:endParaRPr sz="2400" dirty="0"/>
          </a:p>
          <a:p>
            <a:pPr eaLnBrk="1" hangingPunct="1">
              <a:lnSpc>
                <a:spcPct val="90000"/>
              </a:lnSpc>
            </a:pPr>
            <a:r>
              <a:rPr sz="2400" dirty="0"/>
              <a:t> If even the smallest bit of </a:t>
            </a:r>
            <a:r>
              <a:rPr sz="2400" b="1" dirty="0"/>
              <a:t>dust</a:t>
            </a:r>
            <a:r>
              <a:rPr sz="2400" dirty="0"/>
              <a:t> makes its way onto the platter, the flight is disrupted and the head "</a:t>
            </a:r>
            <a:r>
              <a:rPr sz="2400" b="1" dirty="0"/>
              <a:t>crashes</a:t>
            </a:r>
            <a:r>
              <a:rPr sz="2400" dirty="0"/>
              <a:t>" into the platter, scratching it. The crash, of course, sprays a lot more dust and debris onto the platter and then it's all over. </a:t>
            </a:r>
            <a:endParaRPr sz="2400" dirty="0"/>
          </a:p>
          <a:p>
            <a:pPr eaLnBrk="1" hangingPunct="1">
              <a:lnSpc>
                <a:spcPct val="90000"/>
              </a:lnSpc>
            </a:pPr>
            <a:endParaRPr sz="2400" dirty="0"/>
          </a:p>
        </p:txBody>
      </p:sp>
      <p:sp>
        <p:nvSpPr>
          <p:cNvPr id="3" name="TextBox 2"/>
          <p:cNvSpPr txBox="1"/>
          <p:nvPr/>
        </p:nvSpPr>
        <p:spPr>
          <a:xfrm>
            <a:off x="685800" y="609600"/>
            <a:ext cx="3676650" cy="584200"/>
          </a:xfrm>
          <a:prstGeom prst="rect">
            <a:avLst/>
          </a:prstGeom>
          <a:noFill/>
        </p:spPr>
        <p:txBody>
          <a:bodyPr>
            <a:spAutoFit/>
          </a:bodyPr>
          <a:lstStyle/>
          <a:p>
            <a:pPr marR="0" defTabSz="914400">
              <a:buClrTx/>
              <a:buSzTx/>
              <a:buFontTx/>
              <a:buNone/>
              <a:defRPr/>
            </a:pPr>
            <a:r>
              <a:rPr kumimoji="0" lang="en-US" sz="3200" kern="1200" cap="none" spc="0" normalizeH="0" baseline="0" noProof="0" dirty="0">
                <a:latin typeface="+mj-lt"/>
                <a:ea typeface="+mn-ea"/>
                <a:cs typeface="Arial" panose="020B0604020202020204" pitchFamily="34" charset="0"/>
              </a:rPr>
              <a:t>Hard Disk Basics</a:t>
            </a:r>
            <a:endParaRPr kumimoji="0" lang="en-US" sz="3200" kern="1200" cap="none" spc="0" normalizeH="0" baseline="0" noProof="0" dirty="0">
              <a:latin typeface="+mj-lt"/>
              <a:ea typeface="+mn-ea"/>
              <a:cs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3"/>
          <p:cNvSpPr>
            <a:spLocks noGrp="1"/>
          </p:cNvSpPr>
          <p:nvPr>
            <p:ph sz="quarter" idx="1"/>
          </p:nvPr>
        </p:nvSpPr>
        <p:spPr>
          <a:xfrm>
            <a:off x="457200" y="1295400"/>
            <a:ext cx="8229600" cy="4800600"/>
          </a:xfrm>
        </p:spPr>
        <p:txBody>
          <a:bodyPr vert="horz" wrap="square" lIns="91440" tIns="45720" rIns="91440" bIns="45720" anchor="t" anchorCtr="0"/>
          <a:p>
            <a:pPr eaLnBrk="1" hangingPunct="1"/>
            <a:r>
              <a:rPr dirty="0"/>
              <a:t>Magnetic storage stores data by magnetizing microscopic particles on the disk surface</a:t>
            </a:r>
            <a:endParaRPr dirty="0"/>
          </a:p>
        </p:txBody>
      </p:sp>
      <p:pic>
        <p:nvPicPr>
          <p:cNvPr id="61443" name="Picture 4"/>
          <p:cNvPicPr>
            <a:picLocks noChangeAspect="1"/>
          </p:cNvPicPr>
          <p:nvPr/>
        </p:nvPicPr>
        <p:blipFill>
          <a:blip r:embed="rId1"/>
          <a:stretch>
            <a:fillRect/>
          </a:stretch>
        </p:blipFill>
        <p:spPr>
          <a:xfrm>
            <a:off x="762000" y="2590800"/>
            <a:ext cx="7696200" cy="3733800"/>
          </a:xfrm>
          <a:prstGeom prst="rect">
            <a:avLst/>
          </a:prstGeom>
          <a:noFill/>
          <a:ln w="9525">
            <a:noFill/>
          </a:ln>
        </p:spPr>
      </p:pic>
      <p:sp>
        <p:nvSpPr>
          <p:cNvPr id="4" name="TextBox 3"/>
          <p:cNvSpPr txBox="1"/>
          <p:nvPr/>
        </p:nvSpPr>
        <p:spPr>
          <a:xfrm>
            <a:off x="609600" y="533400"/>
            <a:ext cx="3676650" cy="584200"/>
          </a:xfrm>
          <a:prstGeom prst="rect">
            <a:avLst/>
          </a:prstGeom>
          <a:noFill/>
        </p:spPr>
        <p:txBody>
          <a:bodyPr wrap="none">
            <a:spAutoFit/>
          </a:bodyPr>
          <a:lstStyle/>
          <a:p>
            <a:pPr marR="0" defTabSz="914400">
              <a:buClrTx/>
              <a:buSzTx/>
              <a:buFontTx/>
              <a:buNone/>
              <a:defRPr/>
            </a:pPr>
            <a:r>
              <a:rPr kumimoji="0" lang="en-US" sz="3200" kern="1200" cap="none" spc="0" normalizeH="0" baseline="0" noProof="0" dirty="0">
                <a:latin typeface="+mj-lt"/>
                <a:ea typeface="+mn-ea"/>
                <a:cs typeface="Arial" panose="020B0604020202020204" pitchFamily="34" charset="0"/>
              </a:rPr>
              <a:t>Hard Disk Basics</a:t>
            </a:r>
            <a:endParaRPr kumimoji="0" lang="en-US" sz="3200" kern="1200" cap="none" spc="0" normalizeH="0" baseline="0" noProof="0" dirty="0">
              <a:latin typeface="+mj-lt"/>
              <a:ea typeface="+mn-ea"/>
              <a:cs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3"/>
          <p:cNvSpPr>
            <a:spLocks noGrp="1"/>
          </p:cNvSpPr>
          <p:nvPr>
            <p:ph sz="quarter" idx="1"/>
          </p:nvPr>
        </p:nvSpPr>
        <p:spPr>
          <a:xfrm>
            <a:off x="457200" y="1295400"/>
            <a:ext cx="8229600" cy="5029200"/>
          </a:xfrm>
        </p:spPr>
        <p:txBody>
          <a:bodyPr vert="horz" wrap="square" lIns="91440" tIns="45720" rIns="91440" bIns="45720" anchor="t" anchorCtr="0"/>
          <a:p>
            <a:pPr eaLnBrk="1" hangingPunct="1">
              <a:lnSpc>
                <a:spcPct val="90000"/>
              </a:lnSpc>
            </a:pPr>
            <a:r>
              <a:rPr dirty="0"/>
              <a:t>Data is stored on the surface of a platter in </a:t>
            </a:r>
            <a:r>
              <a:rPr b="1" dirty="0"/>
              <a:t>sectors</a:t>
            </a:r>
            <a:r>
              <a:rPr dirty="0"/>
              <a:t> and </a:t>
            </a:r>
            <a:r>
              <a:rPr b="1" dirty="0"/>
              <a:t>tracks</a:t>
            </a:r>
            <a:r>
              <a:rPr dirty="0"/>
              <a:t>. </a:t>
            </a:r>
            <a:endParaRPr dirty="0"/>
          </a:p>
          <a:p>
            <a:pPr eaLnBrk="1" hangingPunct="1">
              <a:lnSpc>
                <a:spcPct val="90000"/>
              </a:lnSpc>
              <a:buFont typeface="Wingdings" panose="05000000000000000000" pitchFamily="2" charset="2"/>
              <a:buNone/>
            </a:pPr>
            <a:endParaRPr dirty="0"/>
          </a:p>
          <a:p>
            <a:pPr eaLnBrk="1" hangingPunct="1">
              <a:lnSpc>
                <a:spcPct val="90000"/>
              </a:lnSpc>
            </a:pPr>
            <a:r>
              <a:rPr dirty="0"/>
              <a:t>Tracks are concentric circles, and sectors are pie-shaped wedges on a track.</a:t>
            </a:r>
            <a:endParaRPr dirty="0"/>
          </a:p>
          <a:p>
            <a:pPr eaLnBrk="1" hangingPunct="1">
              <a:lnSpc>
                <a:spcPct val="90000"/>
              </a:lnSpc>
            </a:pPr>
            <a:endParaRPr dirty="0"/>
          </a:p>
          <a:p>
            <a:pPr eaLnBrk="1" hangingPunct="1">
              <a:lnSpc>
                <a:spcPct val="90000"/>
              </a:lnSpc>
            </a:pPr>
            <a:r>
              <a:rPr dirty="0"/>
              <a:t>A sector contains a fixed number of bytes -- for example, 256 or 512.</a:t>
            </a:r>
            <a:endParaRPr dirty="0"/>
          </a:p>
          <a:p>
            <a:pPr eaLnBrk="1" hangingPunct="1">
              <a:lnSpc>
                <a:spcPct val="90000"/>
              </a:lnSpc>
              <a:buFont typeface="Wingdings" panose="05000000000000000000" pitchFamily="2" charset="2"/>
              <a:buNone/>
            </a:pPr>
            <a:endParaRPr dirty="0"/>
          </a:p>
          <a:p>
            <a:pPr eaLnBrk="1" hangingPunct="1">
              <a:lnSpc>
                <a:spcPct val="90000"/>
              </a:lnSpc>
            </a:pPr>
            <a:r>
              <a:rPr dirty="0"/>
              <a:t> Either at the drive or the </a:t>
            </a:r>
            <a:r>
              <a:rPr dirty="0">
                <a:hlinkClick r:id="rId1"/>
              </a:rPr>
              <a:t>operating system</a:t>
            </a:r>
            <a:r>
              <a:rPr dirty="0"/>
              <a:t> level, sectors are often grouped together into </a:t>
            </a:r>
            <a:r>
              <a:rPr b="1" dirty="0"/>
              <a:t>clusters</a:t>
            </a:r>
            <a:r>
              <a:rPr dirty="0"/>
              <a:t>. </a:t>
            </a:r>
            <a:endParaRPr dirty="0"/>
          </a:p>
        </p:txBody>
      </p:sp>
      <p:sp>
        <p:nvSpPr>
          <p:cNvPr id="3" name="TextBox 2"/>
          <p:cNvSpPr txBox="1"/>
          <p:nvPr/>
        </p:nvSpPr>
        <p:spPr>
          <a:xfrm>
            <a:off x="533400" y="685800"/>
            <a:ext cx="8077200" cy="584200"/>
          </a:xfrm>
          <a:prstGeom prst="rect">
            <a:avLst/>
          </a:prstGeom>
          <a:noFill/>
        </p:spPr>
        <p:txBody>
          <a:bodyPr>
            <a:spAutoFit/>
          </a:bodyPr>
          <a:lstStyle/>
          <a:p>
            <a:pPr marR="0" defTabSz="914400">
              <a:buClrTx/>
              <a:buSzTx/>
              <a:buFontTx/>
              <a:buNone/>
              <a:defRPr/>
            </a:pPr>
            <a:r>
              <a:rPr kumimoji="0" lang="en-US" sz="3200" kern="1200" cap="none" spc="0" normalizeH="0" baseline="0" noProof="0" dirty="0">
                <a:latin typeface="+mj-lt"/>
                <a:ea typeface="+mn-ea"/>
                <a:cs typeface="Arial" panose="020B0604020202020204" pitchFamily="34" charset="0"/>
              </a:rPr>
              <a:t>Hard Disk Basics</a:t>
            </a:r>
            <a:endParaRPr kumimoji="0" lang="en-US" sz="3200" kern="1200" cap="none" spc="0" normalizeH="0" baseline="0" noProof="0" dirty="0">
              <a:latin typeface="+mj-lt"/>
              <a:ea typeface="+mn-ea"/>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90" name="Picture 4" descr="hard-disk-track"/>
          <p:cNvPicPr>
            <a:picLocks noGrp="1" noChangeAspect="1"/>
          </p:cNvPicPr>
          <p:nvPr>
            <p:ph sz="quarter" idx="1"/>
          </p:nvPr>
        </p:nvPicPr>
        <p:blipFill>
          <a:blip r:embed="rId1"/>
          <a:srcRect/>
          <a:stretch>
            <a:fillRect/>
          </a:stretch>
        </p:blipFill>
        <p:spPr>
          <a:xfrm>
            <a:off x="457200" y="1905000"/>
            <a:ext cx="4495800" cy="3524250"/>
          </a:xfrm>
        </p:spPr>
      </p:pic>
      <p:sp>
        <p:nvSpPr>
          <p:cNvPr id="63491" name="Line 7"/>
          <p:cNvSpPr/>
          <p:nvPr/>
        </p:nvSpPr>
        <p:spPr>
          <a:xfrm flipH="1">
            <a:off x="4267200" y="4724400"/>
            <a:ext cx="2667000" cy="0"/>
          </a:xfrm>
          <a:prstGeom prst="line">
            <a:avLst/>
          </a:prstGeom>
          <a:ln w="57150" cap="flat" cmpd="sng">
            <a:solidFill>
              <a:srgbClr val="000000"/>
            </a:solidFill>
            <a:prstDash val="solid"/>
            <a:headEnd type="none" w="med" len="med"/>
            <a:tailEnd type="triangle" w="med" len="med"/>
          </a:ln>
        </p:spPr>
      </p:sp>
      <p:sp>
        <p:nvSpPr>
          <p:cNvPr id="63492" name="Text Box 8"/>
          <p:cNvSpPr txBox="1"/>
          <p:nvPr/>
        </p:nvSpPr>
        <p:spPr>
          <a:xfrm>
            <a:off x="7010400" y="4419600"/>
            <a:ext cx="1389063" cy="519113"/>
          </a:xfrm>
          <a:prstGeom prst="rect">
            <a:avLst/>
          </a:prstGeom>
          <a:noFill/>
          <a:ln w="9525">
            <a:noFill/>
          </a:ln>
        </p:spPr>
        <p:txBody>
          <a:bodyPr wrap="none">
            <a:spAutoFit/>
          </a:bodyPr>
          <a:p>
            <a:r>
              <a:rPr sz="2800" b="1" dirty="0">
                <a:latin typeface="Arial" panose="020B0604020202020204" pitchFamily="34" charset="0"/>
              </a:rPr>
              <a:t>TRACK</a:t>
            </a:r>
            <a:endParaRPr sz="2800" b="1" dirty="0">
              <a:latin typeface="Arial" panose="020B0604020202020204" pitchFamily="34" charset="0"/>
            </a:endParaRPr>
          </a:p>
        </p:txBody>
      </p:sp>
      <p:sp>
        <p:nvSpPr>
          <p:cNvPr id="63493" name="Line 9"/>
          <p:cNvSpPr/>
          <p:nvPr/>
        </p:nvSpPr>
        <p:spPr>
          <a:xfrm flipH="1">
            <a:off x="3886200" y="3048000"/>
            <a:ext cx="2438400" cy="0"/>
          </a:xfrm>
          <a:prstGeom prst="line">
            <a:avLst/>
          </a:prstGeom>
          <a:ln w="57150" cap="flat" cmpd="sng">
            <a:solidFill>
              <a:srgbClr val="000000"/>
            </a:solidFill>
            <a:prstDash val="solid"/>
            <a:headEnd type="none" w="med" len="med"/>
            <a:tailEnd type="triangle" w="med" len="med"/>
          </a:ln>
        </p:spPr>
      </p:sp>
      <p:sp>
        <p:nvSpPr>
          <p:cNvPr id="63494" name="Text Box 10"/>
          <p:cNvSpPr txBox="1"/>
          <p:nvPr/>
        </p:nvSpPr>
        <p:spPr>
          <a:xfrm>
            <a:off x="6537325" y="2724150"/>
            <a:ext cx="1616075" cy="519113"/>
          </a:xfrm>
          <a:prstGeom prst="rect">
            <a:avLst/>
          </a:prstGeom>
          <a:noFill/>
          <a:ln w="9525">
            <a:noFill/>
          </a:ln>
        </p:spPr>
        <p:txBody>
          <a:bodyPr wrap="none">
            <a:spAutoFit/>
          </a:bodyPr>
          <a:p>
            <a:r>
              <a:rPr sz="2800" b="1" dirty="0">
                <a:latin typeface="Arial" panose="020B0604020202020204" pitchFamily="34" charset="0"/>
              </a:rPr>
              <a:t>SECTOR</a:t>
            </a:r>
            <a:endParaRPr sz="2800" b="1" dirty="0">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3"/>
          <p:cNvSpPr>
            <a:spLocks noGrp="1"/>
          </p:cNvSpPr>
          <p:nvPr>
            <p:ph sz="quarter" idx="1"/>
          </p:nvPr>
        </p:nvSpPr>
        <p:spPr>
          <a:xfrm>
            <a:off x="457200" y="1295400"/>
            <a:ext cx="8229600" cy="4953000"/>
          </a:xfrm>
        </p:spPr>
        <p:txBody>
          <a:bodyPr vert="horz" wrap="square" lIns="91440" tIns="45720" rIns="91440" bIns="45720" anchor="t" anchorCtr="0"/>
          <a:p>
            <a:pPr eaLnBrk="1" hangingPunct="1">
              <a:lnSpc>
                <a:spcPct val="90000"/>
              </a:lnSpc>
            </a:pPr>
            <a:r>
              <a:rPr sz="2400" dirty="0"/>
              <a:t>The process of </a:t>
            </a:r>
            <a:r>
              <a:rPr sz="2400" b="1" dirty="0"/>
              <a:t>low-level formatting</a:t>
            </a:r>
            <a:r>
              <a:rPr sz="2400" dirty="0"/>
              <a:t> a drive establishes the tracks and sectors on the platter. </a:t>
            </a:r>
            <a:endParaRPr sz="2400" dirty="0"/>
          </a:p>
          <a:p>
            <a:pPr eaLnBrk="1" hangingPunct="1">
              <a:lnSpc>
                <a:spcPct val="90000"/>
              </a:lnSpc>
              <a:buFont typeface="Wingdings" panose="05000000000000000000" pitchFamily="2" charset="2"/>
              <a:buNone/>
            </a:pPr>
            <a:endParaRPr sz="2400" dirty="0"/>
          </a:p>
          <a:p>
            <a:pPr eaLnBrk="1" hangingPunct="1">
              <a:lnSpc>
                <a:spcPct val="90000"/>
              </a:lnSpc>
            </a:pPr>
            <a:r>
              <a:rPr sz="2400" dirty="0"/>
              <a:t>The starting and ending points of each sector are written onto the platter. This process prepares the drive to hold blocks of bytes. </a:t>
            </a:r>
            <a:endParaRPr sz="2400" dirty="0"/>
          </a:p>
          <a:p>
            <a:pPr eaLnBrk="1" hangingPunct="1">
              <a:lnSpc>
                <a:spcPct val="90000"/>
              </a:lnSpc>
              <a:buFont typeface="Wingdings" panose="05000000000000000000" pitchFamily="2" charset="2"/>
              <a:buNone/>
            </a:pPr>
            <a:endParaRPr sz="2400" dirty="0"/>
          </a:p>
          <a:p>
            <a:pPr eaLnBrk="1" hangingPunct="1">
              <a:lnSpc>
                <a:spcPct val="90000"/>
              </a:lnSpc>
            </a:pPr>
            <a:r>
              <a:rPr sz="2400" dirty="0"/>
              <a:t>A partition needs to be created on the hard disk.</a:t>
            </a:r>
            <a:endParaRPr sz="2400" dirty="0"/>
          </a:p>
          <a:p>
            <a:pPr eaLnBrk="1" hangingPunct="1">
              <a:lnSpc>
                <a:spcPct val="90000"/>
              </a:lnSpc>
              <a:buFont typeface="Wingdings" panose="05000000000000000000" pitchFamily="2" charset="2"/>
              <a:buNone/>
            </a:pPr>
            <a:endParaRPr sz="2400" dirty="0"/>
          </a:p>
          <a:p>
            <a:pPr eaLnBrk="1" hangingPunct="1">
              <a:lnSpc>
                <a:spcPct val="90000"/>
              </a:lnSpc>
            </a:pPr>
            <a:r>
              <a:rPr sz="2400" b="1" dirty="0"/>
              <a:t>High-level formatting</a:t>
            </a:r>
            <a:r>
              <a:rPr sz="2400" dirty="0"/>
              <a:t> then writes the file-storage structures, like the file-allocation table, into the sectors. </a:t>
            </a:r>
            <a:endParaRPr sz="2400" dirty="0"/>
          </a:p>
          <a:p>
            <a:pPr eaLnBrk="1" hangingPunct="1">
              <a:lnSpc>
                <a:spcPct val="90000"/>
              </a:lnSpc>
              <a:buFont typeface="Wingdings" panose="05000000000000000000" pitchFamily="2" charset="2"/>
              <a:buNone/>
            </a:pPr>
            <a:endParaRPr sz="2400" dirty="0"/>
          </a:p>
          <a:p>
            <a:pPr eaLnBrk="1" hangingPunct="1">
              <a:lnSpc>
                <a:spcPct val="90000"/>
              </a:lnSpc>
            </a:pPr>
            <a:r>
              <a:rPr sz="2400" dirty="0"/>
              <a:t>This process prepares the drive to hold files. </a:t>
            </a:r>
            <a:endParaRPr sz="2400" dirty="0"/>
          </a:p>
        </p:txBody>
      </p:sp>
      <p:sp>
        <p:nvSpPr>
          <p:cNvPr id="3" name="TextBox 2"/>
          <p:cNvSpPr txBox="1"/>
          <p:nvPr/>
        </p:nvSpPr>
        <p:spPr>
          <a:xfrm>
            <a:off x="609600" y="533400"/>
            <a:ext cx="3676650" cy="584200"/>
          </a:xfrm>
          <a:prstGeom prst="rect">
            <a:avLst/>
          </a:prstGeom>
          <a:noFill/>
        </p:spPr>
        <p:txBody>
          <a:bodyPr wrap="none">
            <a:spAutoFit/>
          </a:bodyPr>
          <a:lstStyle/>
          <a:p>
            <a:pPr marR="0" defTabSz="914400">
              <a:buClrTx/>
              <a:buSzTx/>
              <a:buFontTx/>
              <a:buNone/>
              <a:defRPr/>
            </a:pPr>
            <a:r>
              <a:rPr kumimoji="0" lang="en-US" sz="3200" kern="1200" cap="none" spc="0" normalizeH="0" baseline="0" noProof="0" dirty="0">
                <a:latin typeface="+mj-lt"/>
                <a:ea typeface="+mn-ea"/>
                <a:cs typeface="Arial" panose="020B0604020202020204" pitchFamily="34" charset="0"/>
              </a:rPr>
              <a:t>Hard Disk Basics</a:t>
            </a:r>
            <a:endParaRPr kumimoji="0" lang="en-US" sz="3200" kern="1200" cap="none" spc="0" normalizeH="0" baseline="0" noProof="0" dirty="0">
              <a:latin typeface="+mj-lt"/>
              <a:ea typeface="+mn-ea"/>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itle 1"/>
          <p:cNvSpPr>
            <a:spLocks noGrp="1"/>
          </p:cNvSpPr>
          <p:nvPr>
            <p:ph type="title"/>
          </p:nvPr>
        </p:nvSpPr>
        <p:spPr/>
        <p:txBody>
          <a:bodyPr vert="horz" wrap="square" lIns="91440" tIns="45720" rIns="91440" bIns="45720" anchor="b" anchorCtr="0"/>
          <a:p>
            <a:pPr eaLnBrk="1" hangingPunct="1"/>
            <a:r>
              <a:rPr dirty="0"/>
              <a:t>Hard Disk Interface</a:t>
            </a:r>
            <a:endParaRPr dirty="0"/>
          </a:p>
        </p:txBody>
      </p:sp>
      <p:sp>
        <p:nvSpPr>
          <p:cNvPr id="65539" name="Content Placeholder 2"/>
          <p:cNvSpPr>
            <a:spLocks noGrp="1"/>
          </p:cNvSpPr>
          <p:nvPr>
            <p:ph sz="quarter" idx="1"/>
          </p:nvPr>
        </p:nvSpPr>
        <p:spPr>
          <a:xfrm>
            <a:off x="457200" y="1143000"/>
            <a:ext cx="8229600" cy="5181600"/>
          </a:xfrm>
        </p:spPr>
        <p:txBody>
          <a:bodyPr vert="horz" wrap="square" lIns="91440" tIns="45720" rIns="91440" bIns="45720" anchor="t" anchorCtr="0"/>
          <a:p>
            <a:pPr>
              <a:buClr>
                <a:schemeClr val="accent1"/>
              </a:buClr>
              <a:buSzPct val="76000"/>
              <a:buFont typeface="Wingdings 3" pitchFamily="18" charset="2"/>
            </a:pPr>
            <a:r>
              <a:rPr dirty="0"/>
              <a:t>Determine how a drive connect to the PC and other characteristics</a:t>
            </a:r>
            <a:endParaRPr dirty="0">
              <a:cs typeface="Times New Roman" panose="02020603050405020304" pitchFamily="18" charset="0"/>
            </a:endParaRPr>
          </a:p>
          <a:p>
            <a:pPr>
              <a:buClr>
                <a:schemeClr val="accent1"/>
              </a:buClr>
              <a:buSzPct val="76000"/>
              <a:buFont typeface="Wingdings 3" pitchFamily="18" charset="2"/>
            </a:pPr>
            <a:r>
              <a:rPr dirty="0">
                <a:cs typeface="Times New Roman" panose="02020603050405020304" pitchFamily="18" charset="0"/>
              </a:rPr>
              <a:t>Common standards:</a:t>
            </a:r>
            <a:endParaRPr dirty="0">
              <a:cs typeface="Times New Roman" panose="02020603050405020304" pitchFamily="18" charset="0"/>
            </a:endParaRPr>
          </a:p>
          <a:p>
            <a:pPr lvl="1">
              <a:buClr>
                <a:schemeClr val="accent2"/>
              </a:buClr>
              <a:buSzPct val="76000"/>
              <a:buFont typeface="Wingdings 3" pitchFamily="18" charset="2"/>
            </a:pPr>
            <a:r>
              <a:rPr dirty="0">
                <a:cs typeface="Times New Roman" panose="02020603050405020304" pitchFamily="18" charset="0"/>
              </a:rPr>
              <a:t>Parallel ATA (PATA)</a:t>
            </a:r>
            <a:endParaRPr dirty="0">
              <a:cs typeface="Times New Roman" panose="02020603050405020304" pitchFamily="18" charset="0"/>
            </a:endParaRPr>
          </a:p>
          <a:p>
            <a:pPr lvl="1">
              <a:buClr>
                <a:schemeClr val="accent2"/>
              </a:buClr>
              <a:buSzPct val="76000"/>
              <a:buFont typeface="Wingdings 3" pitchFamily="18" charset="2"/>
            </a:pPr>
            <a:r>
              <a:rPr dirty="0">
                <a:cs typeface="Times New Roman" panose="02020603050405020304" pitchFamily="18" charset="0"/>
              </a:rPr>
              <a:t>Serial ATA (SATA) and serial ATA II (SATA II)</a:t>
            </a:r>
            <a:endParaRPr dirty="0">
              <a:cs typeface="Times New Roman" panose="02020603050405020304" pitchFamily="18" charset="0"/>
            </a:endParaRPr>
          </a:p>
          <a:p>
            <a:pPr lvl="1">
              <a:buClr>
                <a:schemeClr val="accent2"/>
              </a:buClr>
              <a:buSzPct val="76000"/>
              <a:buFont typeface="Wingdings 3" pitchFamily="18" charset="2"/>
            </a:pPr>
            <a:r>
              <a:rPr dirty="0">
                <a:cs typeface="Times New Roman" panose="02020603050405020304" pitchFamily="18" charset="0"/>
              </a:rPr>
              <a:t>SCSI and the newer </a:t>
            </a:r>
            <a:r>
              <a:rPr dirty="0"/>
              <a:t>serial attached SCSI (SAS)</a:t>
            </a:r>
            <a:endParaRPr dirty="0"/>
          </a:p>
          <a:p>
            <a:pPr lvl="1">
              <a:buClr>
                <a:schemeClr val="accent2"/>
              </a:buClr>
              <a:buSzPct val="76000"/>
              <a:buFont typeface="Wingdings 3" pitchFamily="18" charset="2"/>
            </a:pPr>
            <a:r>
              <a:rPr dirty="0">
                <a:cs typeface="Times New Roman" panose="02020603050405020304" pitchFamily="18" charset="0"/>
              </a:rPr>
              <a:t>Fibre Channel</a:t>
            </a:r>
            <a:endParaRPr dirty="0">
              <a:cs typeface="Times New Roman" panose="02020603050405020304" pitchFamily="18" charset="0"/>
            </a:endParaRPr>
          </a:p>
          <a:p>
            <a:pPr lvl="1">
              <a:buClr>
                <a:schemeClr val="accent2"/>
              </a:buClr>
              <a:buSzPct val="76000"/>
              <a:buFont typeface="Wingdings 3" pitchFamily="18" charset="2"/>
            </a:pPr>
            <a:r>
              <a:rPr dirty="0">
                <a:cs typeface="Times New Roman" panose="02020603050405020304" pitchFamily="18" charset="0"/>
              </a:rPr>
              <a:t>Fibre Channel over Ethernet (FCoE)</a:t>
            </a:r>
            <a:endParaRPr dirty="0">
              <a:cs typeface="Times New Roman" panose="02020603050405020304" pitchFamily="18" charset="0"/>
            </a:endParaRPr>
          </a:p>
          <a:p>
            <a:pPr lvl="1">
              <a:buClr>
                <a:schemeClr val="accent2"/>
              </a:buClr>
              <a:buSzPct val="76000"/>
              <a:buFont typeface="Wingdings 3" pitchFamily="18" charset="2"/>
            </a:pPr>
            <a:r>
              <a:rPr dirty="0">
                <a:cs typeface="Times New Roman" panose="02020603050405020304" pitchFamily="18" charset="0"/>
              </a:rPr>
              <a:t>eSATA</a:t>
            </a:r>
            <a:endParaRPr dirty="0">
              <a:cs typeface="Times New Roman" panose="02020603050405020304" pitchFamily="18" charset="0"/>
            </a:endParaRPr>
          </a:p>
          <a:p>
            <a:pPr lvl="1">
              <a:buClr>
                <a:schemeClr val="accent2"/>
              </a:buClr>
              <a:buSzPct val="76000"/>
              <a:buFont typeface="Wingdings 3" pitchFamily="18" charset="2"/>
            </a:pPr>
            <a:r>
              <a:rPr dirty="0">
                <a:cs typeface="Times New Roman" panose="02020603050405020304" pitchFamily="18" charset="0"/>
              </a:rPr>
              <a:t>External hard drives can also connect via USB or FireWire, but eSATA  is closer in performance to internal hard drives</a:t>
            </a: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1"/>
          <p:cNvSpPr>
            <a:spLocks noGrp="1"/>
          </p:cNvSpPr>
          <p:nvPr>
            <p:ph type="title"/>
          </p:nvPr>
        </p:nvSpPr>
        <p:spPr/>
        <p:txBody>
          <a:bodyPr vert="horz" wrap="square" lIns="91440" tIns="45720" rIns="91440" bIns="45720" anchor="b" anchorCtr="0"/>
          <a:p>
            <a:pPr eaLnBrk="1" hangingPunct="1"/>
            <a:r>
              <a:rPr dirty="0"/>
              <a:t>CD/DVD Storage Basics</a:t>
            </a:r>
            <a:endParaRPr dirty="0"/>
          </a:p>
        </p:txBody>
      </p:sp>
      <p:sp>
        <p:nvSpPr>
          <p:cNvPr id="66563" name="Content Placeholder 2"/>
          <p:cNvSpPr>
            <a:spLocks noGrp="1"/>
          </p:cNvSpPr>
          <p:nvPr>
            <p:ph sz="quarter" idx="1"/>
          </p:nvPr>
        </p:nvSpPr>
        <p:spPr>
          <a:xfrm>
            <a:off x="457200" y="1219200"/>
            <a:ext cx="8229600" cy="5105400"/>
          </a:xfrm>
        </p:spPr>
        <p:txBody>
          <a:bodyPr vert="horz" wrap="square" lIns="91440" tIns="45720" rIns="91440" bIns="45720" anchor="t" anchorCtr="0"/>
          <a:p>
            <a:pPr>
              <a:lnSpc>
                <a:spcPct val="80000"/>
              </a:lnSpc>
              <a:buClr>
                <a:schemeClr val="accent1"/>
              </a:buClr>
              <a:buSzPct val="76000"/>
              <a:buFont typeface="Wingdings 3" pitchFamily="18" charset="2"/>
            </a:pPr>
            <a:r>
              <a:rPr dirty="0"/>
              <a:t>Optical discs: store data optically (using laser beams) instead of magnetically</a:t>
            </a:r>
            <a:endParaRPr dirty="0"/>
          </a:p>
          <a:p>
            <a:pPr lvl="1">
              <a:lnSpc>
                <a:spcPct val="80000"/>
              </a:lnSpc>
              <a:buClr>
                <a:schemeClr val="accent2"/>
              </a:buClr>
              <a:buSzPct val="76000"/>
              <a:buFont typeface="Wingdings 3" pitchFamily="18" charset="2"/>
            </a:pPr>
            <a:r>
              <a:rPr dirty="0"/>
              <a:t>Divided into tracks and sectors like magnetic discs but use a single grooved spiral track</a:t>
            </a:r>
            <a:endParaRPr dirty="0"/>
          </a:p>
          <a:p>
            <a:pPr lvl="1">
              <a:lnSpc>
                <a:spcPct val="80000"/>
              </a:lnSpc>
              <a:buClr>
                <a:schemeClr val="accent2"/>
              </a:buClr>
              <a:buSzPct val="76000"/>
              <a:buFont typeface="Wingdings 3" pitchFamily="18" charset="2"/>
            </a:pPr>
            <a:r>
              <a:rPr dirty="0"/>
              <a:t>Can be read-only, recordable, or rewritable</a:t>
            </a:r>
            <a:endParaRPr dirty="0"/>
          </a:p>
          <a:p>
            <a:pPr lvl="1">
              <a:lnSpc>
                <a:spcPct val="80000"/>
              </a:lnSpc>
              <a:buClr>
                <a:schemeClr val="accent2"/>
              </a:buClr>
              <a:buSzPct val="76000"/>
              <a:buFont typeface="Wingdings 3" pitchFamily="18" charset="2"/>
            </a:pPr>
            <a:r>
              <a:rPr dirty="0"/>
              <a:t>Conventional CD discs use infrared lasers</a:t>
            </a:r>
            <a:endParaRPr dirty="0"/>
          </a:p>
          <a:p>
            <a:pPr lvl="1">
              <a:lnSpc>
                <a:spcPct val="80000"/>
              </a:lnSpc>
              <a:buClr>
                <a:schemeClr val="accent2"/>
              </a:buClr>
              <a:buSzPct val="76000"/>
              <a:buFont typeface="Wingdings 3" pitchFamily="18" charset="2"/>
            </a:pPr>
            <a:r>
              <a:rPr dirty="0"/>
              <a:t>DVDs use red lasers</a:t>
            </a:r>
            <a:endParaRPr dirty="0"/>
          </a:p>
          <a:p>
            <a:pPr lvl="1">
              <a:lnSpc>
                <a:spcPct val="80000"/>
              </a:lnSpc>
              <a:buClr>
                <a:schemeClr val="accent2"/>
              </a:buClr>
              <a:buSzPct val="76000"/>
              <a:buFont typeface="Wingdings 3" pitchFamily="18" charset="2"/>
            </a:pPr>
            <a:r>
              <a:rPr dirty="0"/>
              <a:t>High-definition DVDs use blue-violet lasers to store data more compactly</a:t>
            </a:r>
            <a:endParaRPr dirty="0"/>
          </a:p>
          <a:p>
            <a:pPr>
              <a:lnSpc>
                <a:spcPct val="80000"/>
              </a:lnSpc>
              <a:buClr>
                <a:schemeClr val="accent1"/>
              </a:buClr>
              <a:buSzPct val="76000"/>
              <a:buFont typeface="Wingdings 3" pitchFamily="18" charset="2"/>
            </a:pPr>
            <a:r>
              <a:rPr dirty="0"/>
              <a:t>Burning: Recording data onto an optical disc</a:t>
            </a:r>
            <a:endParaRPr dirty="0"/>
          </a:p>
          <a:p>
            <a:pPr lvl="1">
              <a:lnSpc>
                <a:spcPct val="80000"/>
              </a:lnSpc>
              <a:buClr>
                <a:schemeClr val="accent2"/>
              </a:buClr>
              <a:buSzPct val="76000"/>
              <a:buFont typeface="Wingdings 3" pitchFamily="18" charset="2"/>
            </a:pPr>
            <a:r>
              <a:rPr dirty="0"/>
              <a:t>Pits and lands are used to represent 1s and 0s</a:t>
            </a:r>
            <a:endParaRPr dirty="0"/>
          </a:p>
          <a:p>
            <a:pPr lvl="1">
              <a:lnSpc>
                <a:spcPct val="80000"/>
              </a:lnSpc>
              <a:buClr>
                <a:schemeClr val="accent2"/>
              </a:buClr>
              <a:buSzPct val="76000"/>
              <a:buFont typeface="Wingdings 3" pitchFamily="18" charset="2"/>
            </a:pPr>
            <a:r>
              <a:rPr dirty="0"/>
              <a:t>Pits can be molded into the disc surface or created by changing the reflectivity of the disc</a:t>
            </a:r>
            <a:endParaRPr dirty="0"/>
          </a:p>
          <a:p>
            <a:pPr lvl="1">
              <a:lnSpc>
                <a:spcPct val="80000"/>
              </a:lnSpc>
              <a:buClr>
                <a:schemeClr val="accent2"/>
              </a:buClr>
              <a:buSzPct val="76000"/>
              <a:buFont typeface="Wingdings 3" pitchFamily="18" charset="2"/>
            </a:pPr>
            <a:r>
              <a:rPr dirty="0"/>
              <a:t>The transition between a pit and a land represents a 1; no transition represents a 0</a:t>
            </a:r>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p:txBody>
          <a:bodyPr vert="horz" wrap="square" lIns="91440" tIns="45720" rIns="91440" bIns="45720" anchor="b" anchorCtr="0"/>
          <a:p>
            <a:pPr eaLnBrk="1" hangingPunct="1"/>
            <a:r>
              <a:rPr dirty="0"/>
              <a:t>CD/DVD Storage Basics</a:t>
            </a:r>
            <a:endParaRPr dirty="0"/>
          </a:p>
        </p:txBody>
      </p:sp>
      <p:sp>
        <p:nvSpPr>
          <p:cNvPr id="67587"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CDs and DVDs have a large capacity</a:t>
            </a:r>
            <a:endParaRPr dirty="0"/>
          </a:p>
          <a:p>
            <a:pPr lvl="1">
              <a:buClr>
                <a:schemeClr val="accent2"/>
              </a:buClr>
              <a:buSzPct val="76000"/>
              <a:buFont typeface="Wingdings 3" pitchFamily="18" charset="2"/>
            </a:pPr>
            <a:r>
              <a:rPr dirty="0"/>
              <a:t>Multiple layers and multiple sides can be used to increase capacity</a:t>
            </a:r>
            <a:endParaRPr dirty="0"/>
          </a:p>
          <a:p>
            <a:pPr lvl="1">
              <a:buClr>
                <a:schemeClr val="accent2"/>
              </a:buClr>
              <a:buSzPct val="76000"/>
              <a:buFont typeface="Wingdings 3" pitchFamily="18" charset="2"/>
            </a:pPr>
            <a:r>
              <a:rPr dirty="0"/>
              <a:t>Standard CD discs hold 650 MB to 700 MB</a:t>
            </a:r>
            <a:endParaRPr dirty="0"/>
          </a:p>
          <a:p>
            <a:pPr lvl="1">
              <a:buClr>
                <a:schemeClr val="accent2"/>
              </a:buClr>
              <a:buSzPct val="76000"/>
              <a:buFont typeface="Wingdings 3" pitchFamily="18" charset="2"/>
            </a:pPr>
            <a:r>
              <a:rPr dirty="0"/>
              <a:t>Standard DVD discs hold 4.7 GB (single-layer disc) or 8.5 GB (double-layer disc)</a:t>
            </a:r>
            <a:endParaRPr dirty="0"/>
          </a:p>
          <a:p>
            <a:pPr lvl="1">
              <a:buClr>
                <a:schemeClr val="accent2"/>
              </a:buClr>
              <a:buSzPct val="76000"/>
              <a:buFont typeface="Wingdings 3" pitchFamily="18" charset="2"/>
            </a:pPr>
            <a:r>
              <a:rPr dirty="0"/>
              <a:t>High definition DVDs hold up to 50 GB</a:t>
            </a:r>
            <a:endParaRPr dirty="0"/>
          </a:p>
          <a:p>
            <a:pPr>
              <a:buClr>
                <a:schemeClr val="accent1"/>
              </a:buClr>
              <a:buSzPct val="76000"/>
              <a:buFont typeface="Wingdings 3" pitchFamily="18" charset="2"/>
            </a:pPr>
            <a:r>
              <a:rPr dirty="0"/>
              <a:t>Optical discs also have great durability</a:t>
            </a:r>
            <a:endParaRPr dirty="0"/>
          </a:p>
          <a:p>
            <a:pPr lvl="1">
              <a:buClr>
                <a:schemeClr val="accent2"/>
              </a:buClr>
              <a:buSzPct val="76000"/>
              <a:buFont typeface="Wingdings 3" pitchFamily="18" charset="2"/>
            </a:pPr>
            <a:r>
              <a:rPr dirty="0"/>
              <a:t>Do not degrade with use, but should be handled carefully</a:t>
            </a: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1"/>
          <p:cNvSpPr>
            <a:spLocks noGrp="1"/>
          </p:cNvSpPr>
          <p:nvPr>
            <p:ph type="title"/>
          </p:nvPr>
        </p:nvSpPr>
        <p:spPr/>
        <p:txBody>
          <a:bodyPr vert="horz" wrap="square" lIns="91440" tIns="45720" rIns="91440" bIns="45720" anchor="b" anchorCtr="0"/>
          <a:p>
            <a:pPr eaLnBrk="1" hangingPunct="1"/>
            <a:r>
              <a:rPr dirty="0"/>
              <a:t>Small Storage Basics</a:t>
            </a:r>
            <a:endParaRPr dirty="0"/>
          </a:p>
        </p:txBody>
      </p:sp>
      <p:sp>
        <p:nvSpPr>
          <p:cNvPr id="68611" name="Content Placeholder 2"/>
          <p:cNvSpPr>
            <a:spLocks noGrp="1"/>
          </p:cNvSpPr>
          <p:nvPr>
            <p:ph sz="quarter" idx="1"/>
          </p:nvPr>
        </p:nvSpPr>
        <p:spPr>
          <a:xfrm>
            <a:off x="457200" y="1219200"/>
            <a:ext cx="8229600" cy="4937125"/>
          </a:xfrm>
        </p:spPr>
        <p:txBody>
          <a:bodyPr vert="horz" wrap="square" lIns="91440" tIns="45720" rIns="91440" bIns="45720" anchor="t" anchorCtr="0"/>
          <a:p>
            <a:pPr>
              <a:spcBef>
                <a:spcPct val="10000"/>
              </a:spcBef>
              <a:spcAft>
                <a:spcPct val="10000"/>
              </a:spcAft>
              <a:buClr>
                <a:schemeClr val="accent1"/>
              </a:buClr>
              <a:buSzPct val="76000"/>
              <a:buFont typeface="Wingdings 3" pitchFamily="18" charset="2"/>
            </a:pPr>
            <a:r>
              <a:rPr dirty="0"/>
              <a:t>Use flash memory media</a:t>
            </a:r>
            <a:endParaRPr dirty="0"/>
          </a:p>
          <a:p>
            <a:pPr lvl="1">
              <a:spcBef>
                <a:spcPct val="10000"/>
              </a:spcBef>
              <a:spcAft>
                <a:spcPct val="10000"/>
              </a:spcAft>
              <a:buClr>
                <a:schemeClr val="accent2"/>
              </a:buClr>
              <a:buSzPct val="76000"/>
              <a:buFont typeface="Wingdings 3" pitchFamily="18" charset="2"/>
            </a:pPr>
            <a:r>
              <a:rPr dirty="0">
                <a:cs typeface="Times New Roman" panose="02020603050405020304" pitchFamily="18" charset="0"/>
              </a:rPr>
              <a:t>No moving parts so more resistant to shock and vibration, require less power, makes no sound</a:t>
            </a:r>
            <a:endParaRPr dirty="0">
              <a:cs typeface="Times New Roman" panose="02020603050405020304" pitchFamily="18" charset="0"/>
            </a:endParaRPr>
          </a:p>
          <a:p>
            <a:pPr lvl="1">
              <a:spcBef>
                <a:spcPct val="10000"/>
              </a:spcBef>
              <a:spcAft>
                <a:spcPct val="10000"/>
              </a:spcAft>
              <a:buClr>
                <a:schemeClr val="accent2"/>
              </a:buClr>
              <a:buSzPct val="76000"/>
              <a:buFont typeface="Wingdings 3" pitchFamily="18" charset="2"/>
            </a:pPr>
            <a:r>
              <a:rPr dirty="0">
                <a:cs typeface="Times New Roman" panose="02020603050405020304" pitchFamily="18" charset="0"/>
              </a:rPr>
              <a:t>Solid-state storage system</a:t>
            </a:r>
            <a:endParaRPr dirty="0">
              <a:cs typeface="Times New Roman" panose="02020603050405020304" pitchFamily="18" charset="0"/>
            </a:endParaRPr>
          </a:p>
          <a:p>
            <a:pPr>
              <a:spcBef>
                <a:spcPct val="10000"/>
              </a:spcBef>
              <a:spcAft>
                <a:spcPct val="10000"/>
              </a:spcAft>
              <a:buClr>
                <a:schemeClr val="accent1"/>
              </a:buClr>
              <a:buSzPct val="76000"/>
              <a:buFont typeface="Wingdings 3" pitchFamily="18" charset="2"/>
            </a:pPr>
            <a:r>
              <a:rPr dirty="0">
                <a:cs typeface="Times New Roman" panose="02020603050405020304" pitchFamily="18" charset="0"/>
              </a:rPr>
              <a:t>Most often found in the form of:</a:t>
            </a:r>
            <a:endParaRPr dirty="0">
              <a:cs typeface="Times New Roman" panose="02020603050405020304" pitchFamily="18" charset="0"/>
            </a:endParaRPr>
          </a:p>
          <a:p>
            <a:pPr lvl="1">
              <a:spcBef>
                <a:spcPct val="10000"/>
              </a:spcBef>
              <a:spcAft>
                <a:spcPct val="10000"/>
              </a:spcAft>
              <a:buClr>
                <a:schemeClr val="accent2"/>
              </a:buClr>
              <a:buSzPct val="76000"/>
              <a:buFont typeface="Wingdings 3" pitchFamily="18" charset="2"/>
            </a:pPr>
            <a:r>
              <a:rPr dirty="0">
                <a:cs typeface="Times New Roman" panose="02020603050405020304" pitchFamily="18" charset="0"/>
              </a:rPr>
              <a:t>Flash memory cards</a:t>
            </a:r>
            <a:endParaRPr dirty="0">
              <a:cs typeface="Times New Roman" panose="02020603050405020304" pitchFamily="18" charset="0"/>
            </a:endParaRPr>
          </a:p>
          <a:p>
            <a:pPr lvl="1">
              <a:spcBef>
                <a:spcPct val="10000"/>
              </a:spcBef>
              <a:spcAft>
                <a:spcPct val="10000"/>
              </a:spcAft>
              <a:buClr>
                <a:schemeClr val="accent2"/>
              </a:buClr>
              <a:buSzPct val="76000"/>
              <a:buFont typeface="Wingdings 3" pitchFamily="18" charset="2"/>
            </a:pPr>
            <a:r>
              <a:rPr dirty="0">
                <a:cs typeface="Times New Roman" panose="02020603050405020304" pitchFamily="18" charset="0"/>
              </a:rPr>
              <a:t>USB flash drives</a:t>
            </a:r>
            <a:endParaRPr dirty="0">
              <a:cs typeface="Times New Roman" panose="02020603050405020304" pitchFamily="18" charset="0"/>
            </a:endParaRPr>
          </a:p>
          <a:p>
            <a:pPr lvl="1">
              <a:spcBef>
                <a:spcPct val="10000"/>
              </a:spcBef>
              <a:spcAft>
                <a:spcPct val="10000"/>
              </a:spcAft>
              <a:buClr>
                <a:schemeClr val="accent2"/>
              </a:buClr>
              <a:buSzPct val="76000"/>
              <a:buFont typeface="Wingdings 3" pitchFamily="18" charset="2"/>
            </a:pPr>
            <a:r>
              <a:rPr dirty="0">
                <a:cs typeface="Times New Roman" panose="02020603050405020304" pitchFamily="18" charset="0"/>
              </a:rPr>
              <a:t>Solid-state drives</a:t>
            </a:r>
            <a:endParaRPr dirty="0">
              <a:cs typeface="Times New Roman" panose="02020603050405020304" pitchFamily="18" charset="0"/>
            </a:endParaRPr>
          </a:p>
          <a:p>
            <a:pPr lvl="1">
              <a:spcBef>
                <a:spcPct val="10000"/>
              </a:spcBef>
              <a:spcAft>
                <a:spcPct val="10000"/>
              </a:spcAft>
              <a:buClr>
                <a:schemeClr val="accent2"/>
              </a:buClr>
              <a:buSzPct val="76000"/>
              <a:buFont typeface="Wingdings 3" pitchFamily="18" charset="2"/>
            </a:pPr>
            <a:r>
              <a:rPr dirty="0">
                <a:cs typeface="Times New Roman" panose="02020603050405020304" pitchFamily="18" charset="0"/>
              </a:rPr>
              <a:t>Hybrid hard drives</a:t>
            </a:r>
            <a:endParaRPr dirty="0"/>
          </a:p>
          <a:p>
            <a:pPr>
              <a:spcBef>
                <a:spcPct val="10000"/>
              </a:spcBef>
              <a:spcAft>
                <a:spcPct val="10000"/>
              </a:spcAft>
              <a:buClr>
                <a:schemeClr val="accent1"/>
              </a:buClr>
              <a:buSzPct val="76000"/>
              <a:buFont typeface="Wingdings 3" pitchFamily="18" charset="2"/>
            </a:pPr>
            <a:r>
              <a:rPr dirty="0"/>
              <a:t>Very small and so are very appropriate for use with digital cameras, digital music players, handheld PCs, notebook computers, smart phones, etc.</a:t>
            </a: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91440" tIns="45720" rIns="91440" bIns="45720" anchor="b" anchorCtr="0"/>
          <a:p>
            <a:pPr eaLnBrk="1" hangingPunct="1"/>
            <a:r>
              <a:rPr dirty="0"/>
              <a:t>Introduction to Cyber Crime</a:t>
            </a:r>
            <a:endParaRPr dirty="0"/>
          </a:p>
        </p:txBody>
      </p:sp>
      <p:sp>
        <p:nvSpPr>
          <p:cNvPr id="16387" name="Content Placeholder 2"/>
          <p:cNvSpPr>
            <a:spLocks noGrp="1"/>
          </p:cNvSpPr>
          <p:nvPr>
            <p:ph sz="quarter" idx="1"/>
          </p:nvPr>
        </p:nvSpPr>
        <p:spPr>
          <a:xfrm>
            <a:off x="457200" y="1066800"/>
            <a:ext cx="8229600" cy="5257800"/>
          </a:xfrm>
        </p:spPr>
        <p:txBody>
          <a:bodyPr vert="horz" wrap="square" lIns="91440" tIns="45720" rIns="91440" bIns="45720" anchor="t" anchorCtr="0"/>
          <a:p>
            <a:pPr eaLnBrk="1" hangingPunct="1">
              <a:buClr>
                <a:schemeClr val="accent1"/>
              </a:buClr>
              <a:buSzPct val="76000"/>
              <a:buFont typeface="Wingdings 3" pitchFamily="18" charset="2"/>
            </a:pPr>
            <a:r>
              <a:rPr sz="2400" b="1" dirty="0"/>
              <a:t>Intellectual Property Crimes- </a:t>
            </a:r>
            <a:r>
              <a:rPr sz="2400" dirty="0"/>
              <a:t>Software piracy, copyright infringement, theft of source code, trademark violation.</a:t>
            </a:r>
            <a:endParaRPr sz="2400" dirty="0"/>
          </a:p>
          <a:p>
            <a:pPr eaLnBrk="1" hangingPunct="1">
              <a:buClr>
                <a:schemeClr val="accent1"/>
              </a:buClr>
              <a:buSzPct val="76000"/>
              <a:buFont typeface="Wingdings 3" pitchFamily="18" charset="2"/>
            </a:pPr>
            <a:r>
              <a:rPr sz="2400" b="1" dirty="0"/>
              <a:t>Cyber Defamation- </a:t>
            </a:r>
            <a:r>
              <a:rPr sz="2400" dirty="0"/>
              <a:t>creating fake profile of a person on social networking site to deface him/her, sending emails by a person name to all his/her friend and relatives containing vulgar things to deface him/her. Sharing forged pictures or clips by MMS/SMS or using web sites to deface a person.</a:t>
            </a:r>
            <a:endParaRPr sz="2400" dirty="0"/>
          </a:p>
          <a:p>
            <a:pPr eaLnBrk="1" hangingPunct="1">
              <a:buClr>
                <a:schemeClr val="accent1"/>
              </a:buClr>
              <a:buSzPct val="76000"/>
              <a:buFont typeface="Wingdings 3" pitchFamily="18" charset="2"/>
            </a:pPr>
            <a:r>
              <a:rPr sz="2400" b="1" dirty="0"/>
              <a:t>Forgery – </a:t>
            </a:r>
            <a:r>
              <a:rPr sz="2400" dirty="0"/>
              <a:t>creating counterfeit university Degree certificates, Mark sheets, stamp papers, currency notes etc. using computers, high end scanners and printers.</a:t>
            </a:r>
            <a:endParaRPr sz="2400" b="1"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 </a:t>
            </a:r>
            <a:endParaRPr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Title 1"/>
          <p:cNvSpPr>
            <a:spLocks noGrp="1"/>
          </p:cNvSpPr>
          <p:nvPr>
            <p:ph type="title"/>
          </p:nvPr>
        </p:nvSpPr>
        <p:spPr/>
        <p:txBody>
          <a:bodyPr vert="horz" wrap="square" lIns="91440" tIns="45720" rIns="91440" bIns="45720" anchor="b" anchorCtr="0"/>
          <a:p>
            <a:r>
              <a:rPr dirty="0"/>
              <a:t>Storage Basics</a:t>
            </a:r>
            <a:endParaRPr dirty="0"/>
          </a:p>
        </p:txBody>
      </p:sp>
      <p:sp>
        <p:nvSpPr>
          <p:cNvPr id="69635" name="Content Placeholder 2"/>
          <p:cNvSpPr>
            <a:spLocks noGrp="1"/>
          </p:cNvSpPr>
          <p:nvPr>
            <p:ph sz="quarter" idx="1"/>
          </p:nvPr>
        </p:nvSpPr>
        <p:spPr>
          <a:xfrm>
            <a:off x="457200" y="1143000"/>
            <a:ext cx="8229600" cy="5013325"/>
          </a:xfrm>
        </p:spPr>
        <p:txBody>
          <a:bodyPr vert="horz" wrap="square" lIns="91440" tIns="45720" rIns="91440" bIns="45720" anchor="t" anchorCtr="0"/>
          <a:p>
            <a:pPr>
              <a:buClr>
                <a:schemeClr val="accent1"/>
              </a:buClr>
              <a:buSzPct val="76000"/>
              <a:buFont typeface="Wingdings 3" pitchFamily="18" charset="2"/>
            </a:pPr>
            <a:r>
              <a:rPr dirty="0"/>
              <a:t>Remote storage: Using a storage device not directly a part of the PC being used</a:t>
            </a:r>
            <a:endParaRPr dirty="0"/>
          </a:p>
          <a:p>
            <a:pPr lvl="1">
              <a:buClr>
                <a:schemeClr val="accent2"/>
              </a:buClr>
              <a:buSzPct val="76000"/>
              <a:buFont typeface="Wingdings 3" pitchFamily="18" charset="2"/>
            </a:pPr>
            <a:r>
              <a:rPr dirty="0">
                <a:cs typeface="Times New Roman" panose="02020603050405020304" pitchFamily="18" charset="0"/>
              </a:rPr>
              <a:t>Network storage: Accessible through a local network</a:t>
            </a:r>
            <a:endParaRPr dirty="0">
              <a:cs typeface="Times New Roman" panose="02020603050405020304" pitchFamily="18" charset="0"/>
            </a:endParaRPr>
          </a:p>
          <a:p>
            <a:pPr lvl="1">
              <a:buClr>
                <a:schemeClr val="accent2"/>
              </a:buClr>
              <a:buSzPct val="76000"/>
              <a:buFont typeface="Wingdings 3" pitchFamily="18" charset="2"/>
            </a:pPr>
            <a:r>
              <a:rPr dirty="0">
                <a:cs typeface="Times New Roman" panose="02020603050405020304" pitchFamily="18" charset="0"/>
              </a:rPr>
              <a:t>Online storage: A</a:t>
            </a:r>
            <a:r>
              <a:rPr dirty="0"/>
              <a:t>ccessed via the Internet </a:t>
            </a:r>
            <a:endParaRPr dirty="0"/>
          </a:p>
          <a:p>
            <a:pPr lvl="2">
              <a:buClr>
                <a:srgbClr val="BCBCBC"/>
              </a:buClr>
              <a:buSzPct val="76000"/>
              <a:buFont typeface="Wingdings 3" pitchFamily="18" charset="2"/>
            </a:pPr>
            <a:r>
              <a:rPr dirty="0"/>
              <a:t>Back</a:t>
            </a:r>
            <a:r>
              <a:rPr dirty="0">
                <a:cs typeface="Times New Roman" panose="02020603050405020304" pitchFamily="18" charset="0"/>
              </a:rPr>
              <a:t>up</a:t>
            </a:r>
            <a:endParaRPr dirty="0">
              <a:cs typeface="Times New Roman" panose="02020603050405020304" pitchFamily="18" charset="0"/>
            </a:endParaRPr>
          </a:p>
          <a:p>
            <a:pPr lvl="2">
              <a:buClr>
                <a:srgbClr val="BCBCBC"/>
              </a:buClr>
              <a:buSzPct val="76000"/>
              <a:buFont typeface="Wingdings 3" pitchFamily="18" charset="2"/>
            </a:pPr>
            <a:r>
              <a:rPr dirty="0">
                <a:cs typeface="Times New Roman" panose="02020603050405020304" pitchFamily="18" charset="0"/>
              </a:rPr>
              <a:t>Transferring files to others or to another PC</a:t>
            </a:r>
            <a:endParaRPr dirty="0">
              <a:cs typeface="Times New Roman" panose="02020603050405020304" pitchFamily="18" charset="0"/>
            </a:endParaRPr>
          </a:p>
          <a:p>
            <a:pPr lvl="2">
              <a:buClr>
                <a:srgbClr val="BCBCBC"/>
              </a:buClr>
              <a:buSzPct val="76000"/>
              <a:buFont typeface="Wingdings 3" pitchFamily="18" charset="2"/>
            </a:pPr>
            <a:r>
              <a:rPr dirty="0"/>
              <a:t>Sharing files with others (online photo sites, etc.)</a:t>
            </a:r>
            <a:endParaRPr dirty="0"/>
          </a:p>
          <a:p>
            <a:pPr>
              <a:spcBef>
                <a:spcPct val="10000"/>
              </a:spcBef>
              <a:spcAft>
                <a:spcPct val="10000"/>
              </a:spcAft>
              <a:buClr>
                <a:schemeClr val="accent1"/>
              </a:buClr>
              <a:buSzPct val="76000"/>
              <a:buFont typeface="Wingdings 3" pitchFamily="18" charset="2"/>
            </a:pPr>
            <a:r>
              <a:rPr dirty="0"/>
              <a:t>Network attached storage (NAS): High-performance storage server individually connected to a network to provide storage for computers on that network</a:t>
            </a:r>
            <a:endParaRPr dirty="0"/>
          </a:p>
          <a:p>
            <a:pPr>
              <a:spcBef>
                <a:spcPct val="10000"/>
              </a:spcBef>
              <a:spcAft>
                <a:spcPct val="10000"/>
              </a:spcAft>
              <a:buClr>
                <a:schemeClr val="accent1"/>
              </a:buClr>
              <a:buSzPct val="76000"/>
              <a:buFont typeface="Wingdings 3" pitchFamily="18" charset="2"/>
            </a:pPr>
            <a:r>
              <a:rPr dirty="0"/>
              <a:t>Storage area network (SAN): Network of hard drives or other storage devices that provide storage for another network of computers</a:t>
            </a:r>
            <a:endParaRPr sz="2400" dirty="0"/>
          </a:p>
          <a:p>
            <a:pPr>
              <a:buClr>
                <a:schemeClr val="accent1"/>
              </a:buClr>
              <a:buSzPct val="76000"/>
              <a:buFont typeface="Wingdings 3" pitchFamily="18" charset="2"/>
            </a:pPr>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itle 1"/>
          <p:cNvSpPr>
            <a:spLocks noGrp="1"/>
          </p:cNvSpPr>
          <p:nvPr>
            <p:ph type="title"/>
          </p:nvPr>
        </p:nvSpPr>
        <p:spPr/>
        <p:txBody>
          <a:bodyPr vert="horz" wrap="square" lIns="91440" tIns="45720" rIns="91440" bIns="45720" anchor="b" anchorCtr="0"/>
          <a:p>
            <a:r>
              <a:rPr dirty="0"/>
              <a:t>File System Basics</a:t>
            </a:r>
            <a:endParaRPr dirty="0"/>
          </a:p>
        </p:txBody>
      </p:sp>
      <p:sp>
        <p:nvSpPr>
          <p:cNvPr id="70659"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The data on storage devices is stored in 0’s and 1’s format.</a:t>
            </a:r>
            <a:endParaRPr dirty="0"/>
          </a:p>
          <a:p>
            <a:pPr>
              <a:buClr>
                <a:schemeClr val="accent1"/>
              </a:buClr>
              <a:buSzPct val="76000"/>
              <a:buFont typeface="Wingdings 3" pitchFamily="18" charset="2"/>
            </a:pPr>
            <a:r>
              <a:rPr dirty="0"/>
              <a:t>Also the data on the storage devices is scattered, it means a single file is not stored continuously on the media.</a:t>
            </a:r>
            <a:endParaRPr dirty="0"/>
          </a:p>
          <a:p>
            <a:pPr>
              <a:buClr>
                <a:schemeClr val="accent1"/>
              </a:buClr>
              <a:buSzPct val="76000"/>
              <a:buFont typeface="Wingdings 3" pitchFamily="18" charset="2"/>
            </a:pPr>
            <a:r>
              <a:rPr dirty="0"/>
              <a:t>Thus someone has to take care of this data i.e. keep track of data that goes on the media.</a:t>
            </a:r>
            <a:endParaRPr dirty="0"/>
          </a:p>
          <a:p>
            <a:pPr>
              <a:buClr>
                <a:schemeClr val="accent1"/>
              </a:buClr>
              <a:buSzPct val="76000"/>
              <a:buFont typeface="Wingdings 3" pitchFamily="18" charset="2"/>
            </a:pPr>
            <a:r>
              <a:rPr dirty="0"/>
              <a:t>File system which is a part of the operating system, keeps records of the data goes on the media.</a:t>
            </a:r>
            <a:endParaRPr dirty="0"/>
          </a:p>
          <a:p>
            <a:pPr>
              <a:buClr>
                <a:schemeClr val="accent1"/>
              </a:buClr>
              <a:buSzPct val="76000"/>
              <a:buFont typeface="Wingdings 3" pitchFamily="18" charset="2"/>
            </a:pPr>
            <a:r>
              <a:rPr dirty="0"/>
              <a:t>It stores other information about the file like filename, date and time file is created, attributes of files likes hidden, read only etc.</a:t>
            </a:r>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itle 1"/>
          <p:cNvSpPr>
            <a:spLocks noGrp="1"/>
          </p:cNvSpPr>
          <p:nvPr>
            <p:ph type="title"/>
          </p:nvPr>
        </p:nvSpPr>
        <p:spPr/>
        <p:txBody>
          <a:bodyPr vert="horz" wrap="square" lIns="91440" tIns="45720" rIns="91440" bIns="45720" anchor="b" anchorCtr="0"/>
          <a:p>
            <a:pPr eaLnBrk="1" hangingPunct="1"/>
            <a:r>
              <a:rPr dirty="0"/>
              <a:t>File System Basics</a:t>
            </a:r>
            <a:endParaRPr dirty="0"/>
          </a:p>
        </p:txBody>
      </p:sp>
      <p:sp>
        <p:nvSpPr>
          <p:cNvPr id="71683"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b="1" dirty="0"/>
              <a:t>FAT- File Allocation Table</a:t>
            </a:r>
            <a:endParaRPr b="1"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First introduced by Microsoft in 1976.</a:t>
            </a:r>
            <a:endParaRPr dirty="0"/>
          </a:p>
          <a:p>
            <a:pPr eaLnBrk="1" hangingPunct="1">
              <a:buClr>
                <a:schemeClr val="accent1"/>
              </a:buClr>
              <a:buSzPct val="76000"/>
              <a:buFont typeface="Wingdings 3" pitchFamily="18" charset="2"/>
            </a:pPr>
            <a:r>
              <a:rPr dirty="0"/>
              <a:t>Various versions of FAT introduced later.</a:t>
            </a:r>
            <a:endParaRPr dirty="0"/>
          </a:p>
          <a:p>
            <a:pPr eaLnBrk="1" hangingPunct="1">
              <a:buClr>
                <a:schemeClr val="accent1"/>
              </a:buClr>
              <a:buSzPct val="76000"/>
              <a:buFont typeface="Wingdings 3" pitchFamily="18" charset="2"/>
            </a:pPr>
            <a:r>
              <a:rPr dirty="0"/>
              <a:t>FAT16 and FAT32 being the most popularly used.</a:t>
            </a:r>
            <a:endParaRPr dirty="0"/>
          </a:p>
          <a:p>
            <a:pPr eaLnBrk="1" hangingPunct="1">
              <a:buClr>
                <a:schemeClr val="accent1"/>
              </a:buClr>
              <a:buSzPct val="76000"/>
              <a:buFont typeface="Wingdings 3" pitchFamily="18" charset="2"/>
            </a:pPr>
            <a:r>
              <a:rPr dirty="0"/>
              <a:t>The FAT table stores filenames, Directory names, Access times, cluster numbers and attributes for the file like read only, hidden etc.</a:t>
            </a:r>
            <a:endParaRPr dirty="0"/>
          </a:p>
          <a:p>
            <a:pPr eaLnBrk="1" hangingPunct="1">
              <a:buClr>
                <a:schemeClr val="accent1"/>
              </a:buClr>
              <a:buSzPct val="76000"/>
              <a:buFont typeface="Wingdings 3" pitchFamily="18" charset="2"/>
            </a:pPr>
            <a:r>
              <a:rPr dirty="0"/>
              <a:t>This table resides at the outermost area of the hard disk.</a:t>
            </a: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itle 1"/>
          <p:cNvSpPr>
            <a:spLocks noGrp="1"/>
          </p:cNvSpPr>
          <p:nvPr>
            <p:ph type="title"/>
          </p:nvPr>
        </p:nvSpPr>
        <p:spPr/>
        <p:txBody>
          <a:bodyPr vert="horz" wrap="square" lIns="91440" tIns="45720" rIns="91440" bIns="45720" anchor="b" anchorCtr="0"/>
          <a:p>
            <a:pPr eaLnBrk="1" hangingPunct="1"/>
            <a:r>
              <a:rPr dirty="0"/>
              <a:t>File System Basics</a:t>
            </a:r>
            <a:endParaRPr dirty="0"/>
          </a:p>
        </p:txBody>
      </p:sp>
      <p:sp>
        <p:nvSpPr>
          <p:cNvPr id="72707"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b="1" dirty="0"/>
              <a:t>FAT- File Allocation Table</a:t>
            </a:r>
            <a:endParaRPr b="1" dirty="0"/>
          </a:p>
          <a:p>
            <a:pPr eaLnBrk="1" hangingPunct="1">
              <a:buClr>
                <a:schemeClr val="accent1"/>
              </a:buClr>
              <a:buSzPct val="76000"/>
              <a:buFont typeface="Wingdings 3" pitchFamily="18" charset="2"/>
            </a:pPr>
            <a:r>
              <a:rPr dirty="0"/>
              <a:t>The FAT32 keeps a second copy of the table also to provide redundancy in case the first one fails.</a:t>
            </a:r>
            <a:endParaRPr dirty="0"/>
          </a:p>
          <a:p>
            <a:pPr eaLnBrk="1" hangingPunct="1">
              <a:buClr>
                <a:schemeClr val="accent1"/>
              </a:buClr>
              <a:buSzPct val="76000"/>
              <a:buFont typeface="Wingdings 3" pitchFamily="18" charset="2"/>
            </a:pPr>
            <a:r>
              <a:rPr dirty="0"/>
              <a:t>This file system is supported by most of the today’s operating systems.</a:t>
            </a:r>
            <a:endParaRPr dirty="0"/>
          </a:p>
          <a:p>
            <a:pPr eaLnBrk="1" hangingPunct="1">
              <a:buClr>
                <a:schemeClr val="accent1"/>
              </a:buClr>
              <a:buSzPct val="76000"/>
              <a:buFont typeface="Wingdings 3" pitchFamily="18" charset="2"/>
            </a:pPr>
            <a:r>
              <a:rPr dirty="0"/>
              <a:t>All most all digital storage media like pen drives, SD cards use FAT as the default file system.</a:t>
            </a:r>
            <a:endParaRPr dirty="0"/>
          </a:p>
          <a:p>
            <a:pPr eaLnBrk="1" hangingPunct="1">
              <a:buClr>
                <a:schemeClr val="accent1"/>
              </a:buClr>
              <a:buSzPct val="76000"/>
              <a:buFont typeface="Wingdings 3" pitchFamily="18" charset="2"/>
            </a:pPr>
            <a:r>
              <a:rPr dirty="0"/>
              <a:t>The FAT32 supports a maximum volume size of 32GB.</a:t>
            </a:r>
            <a:endParaRPr dirty="0"/>
          </a:p>
          <a:p>
            <a:pPr eaLnBrk="1" hangingPunct="1">
              <a:buClr>
                <a:schemeClr val="accent1"/>
              </a:buClr>
              <a:buSzPct val="76000"/>
              <a:buFont typeface="Wingdings 3" pitchFamily="18" charset="2"/>
            </a:pPr>
            <a:r>
              <a:rPr dirty="0"/>
              <a:t>The maximum file supported by FAT32 is 4GB.</a:t>
            </a: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itle 1"/>
          <p:cNvSpPr>
            <a:spLocks noGrp="1"/>
          </p:cNvSpPr>
          <p:nvPr>
            <p:ph type="title"/>
          </p:nvPr>
        </p:nvSpPr>
        <p:spPr/>
        <p:txBody>
          <a:bodyPr vert="horz" wrap="square" lIns="91440" tIns="45720" rIns="91440" bIns="45720" anchor="b" anchorCtr="0"/>
          <a:p>
            <a:pPr eaLnBrk="1" hangingPunct="1"/>
            <a:r>
              <a:rPr dirty="0"/>
              <a:t>File System Basics</a:t>
            </a:r>
            <a:endParaRPr dirty="0"/>
          </a:p>
        </p:txBody>
      </p:sp>
      <p:sp>
        <p:nvSpPr>
          <p:cNvPr id="73731"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b="1" dirty="0"/>
              <a:t>NTFS-  New Technology File System</a:t>
            </a:r>
            <a:endParaRPr b="1" dirty="0"/>
          </a:p>
          <a:p>
            <a:pPr eaLnBrk="1" hangingPunct="1">
              <a:buClr>
                <a:schemeClr val="accent1"/>
              </a:buClr>
              <a:buSzPct val="76000"/>
              <a:buFont typeface="Wingdings 3" pitchFamily="18" charset="2"/>
            </a:pPr>
            <a:r>
              <a:rPr dirty="0"/>
              <a:t>It is a Microsoft designed File System.</a:t>
            </a:r>
            <a:endParaRPr dirty="0"/>
          </a:p>
          <a:p>
            <a:pPr eaLnBrk="1" hangingPunct="1">
              <a:buClr>
                <a:schemeClr val="accent1"/>
              </a:buClr>
              <a:buSzPct val="76000"/>
              <a:buFont typeface="Wingdings 3" pitchFamily="18" charset="2"/>
            </a:pPr>
            <a:r>
              <a:rPr dirty="0"/>
              <a:t>It was introduced by Microsoft with Windows NT.</a:t>
            </a:r>
            <a:endParaRPr dirty="0"/>
          </a:p>
          <a:p>
            <a:pPr eaLnBrk="1" hangingPunct="1">
              <a:buClr>
                <a:schemeClr val="accent1"/>
              </a:buClr>
              <a:buSzPct val="76000"/>
              <a:buFont typeface="Wingdings 3" pitchFamily="18" charset="2"/>
            </a:pPr>
            <a:r>
              <a:rPr dirty="0"/>
              <a:t>Today it is the default file system when you format a hard disk partition.</a:t>
            </a:r>
            <a:endParaRPr dirty="0"/>
          </a:p>
          <a:p>
            <a:pPr eaLnBrk="1" hangingPunct="1">
              <a:buClr>
                <a:schemeClr val="accent1"/>
              </a:buClr>
              <a:buSzPct val="76000"/>
              <a:buFont typeface="Wingdings 3" pitchFamily="18" charset="2"/>
            </a:pPr>
            <a:r>
              <a:rPr dirty="0"/>
              <a:t>It uses </a:t>
            </a:r>
            <a:r>
              <a:rPr b="1" dirty="0"/>
              <a:t>Master File Table (MFT) </a:t>
            </a:r>
            <a:r>
              <a:rPr dirty="0"/>
              <a:t>instead of </a:t>
            </a:r>
            <a:r>
              <a:rPr b="1" dirty="0"/>
              <a:t>File Allocation Table(FAT).</a:t>
            </a:r>
            <a:endParaRPr b="1" dirty="0"/>
          </a:p>
          <a:p>
            <a:pPr eaLnBrk="1" hangingPunct="1">
              <a:buClr>
                <a:schemeClr val="accent1"/>
              </a:buClr>
              <a:buSzPct val="76000"/>
              <a:buFont typeface="Wingdings 3" pitchFamily="18" charset="2"/>
            </a:pPr>
            <a:r>
              <a:rPr dirty="0"/>
              <a:t>It is the first file on the hard disk.</a:t>
            </a:r>
            <a:endParaRPr dirty="0"/>
          </a:p>
          <a:p>
            <a:pPr eaLnBrk="1" hangingPunct="1">
              <a:buClr>
                <a:schemeClr val="accent1"/>
              </a:buClr>
              <a:buSzPct val="76000"/>
              <a:buFont typeface="Wingdings 3" pitchFamily="18" charset="2"/>
            </a:pPr>
            <a:r>
              <a:rPr dirty="0"/>
              <a:t>Records within the MFT are called Meta-Data.</a:t>
            </a:r>
            <a:endParaRPr dirty="0"/>
          </a:p>
          <a:p>
            <a:pPr eaLnBrk="1" hangingPunct="1">
              <a:buClr>
                <a:schemeClr val="accent1"/>
              </a:buClr>
              <a:buSzPct val="76000"/>
              <a:buFont typeface="Wingdings 3" pitchFamily="18" charset="2"/>
            </a:pPr>
            <a:r>
              <a:rPr dirty="0"/>
              <a:t>It contains information about all files on the disk including the system files.</a:t>
            </a:r>
            <a:endParaRPr dirty="0"/>
          </a:p>
          <a:p>
            <a:pPr eaLnBrk="1" hangingPunct="1">
              <a:buClr>
                <a:schemeClr val="accent1"/>
              </a:buClr>
              <a:buSzPct val="76000"/>
              <a:buFont typeface="Wingdings 3" pitchFamily="18" charset="2"/>
            </a:pPr>
            <a:endParaRPr b="1"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itle 1"/>
          <p:cNvSpPr>
            <a:spLocks noGrp="1"/>
          </p:cNvSpPr>
          <p:nvPr>
            <p:ph type="title"/>
          </p:nvPr>
        </p:nvSpPr>
        <p:spPr/>
        <p:txBody>
          <a:bodyPr vert="horz" wrap="square" lIns="91440" tIns="45720" rIns="91440" bIns="45720" anchor="b" anchorCtr="0"/>
          <a:p>
            <a:pPr eaLnBrk="1" hangingPunct="1"/>
            <a:r>
              <a:rPr dirty="0"/>
              <a:t>File System Basics</a:t>
            </a:r>
            <a:endParaRPr dirty="0"/>
          </a:p>
        </p:txBody>
      </p:sp>
      <p:sp>
        <p:nvSpPr>
          <p:cNvPr id="74755"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dirty="0"/>
              <a:t>NTFS allows security attributes (ACL, Encryption) for files stored on the disk.</a:t>
            </a:r>
            <a:endParaRPr dirty="0"/>
          </a:p>
          <a:p>
            <a:pPr eaLnBrk="1" hangingPunct="1">
              <a:buClr>
                <a:schemeClr val="accent1"/>
              </a:buClr>
              <a:buSzPct val="76000"/>
              <a:buFont typeface="Wingdings 3" pitchFamily="18" charset="2"/>
            </a:pPr>
            <a:r>
              <a:rPr dirty="0"/>
              <a:t>At format the MFT assigns the Logical Cluster Numbers to the entire disk partition.</a:t>
            </a:r>
            <a:endParaRPr dirty="0"/>
          </a:p>
          <a:p>
            <a:pPr eaLnBrk="1" hangingPunct="1">
              <a:buClr>
                <a:schemeClr val="accent1"/>
              </a:buClr>
              <a:buSzPct val="76000"/>
              <a:buFont typeface="Wingdings 3" pitchFamily="18" charset="2"/>
            </a:pPr>
            <a:r>
              <a:rPr dirty="0"/>
              <a:t>These LCN’s allow OS to read/write data on the disk.</a:t>
            </a:r>
            <a:endParaRPr dirty="0"/>
          </a:p>
          <a:p>
            <a:pPr eaLnBrk="1" hangingPunct="1">
              <a:buClr>
                <a:schemeClr val="accent1"/>
              </a:buClr>
              <a:buSzPct val="76000"/>
              <a:buFont typeface="Wingdings 3" pitchFamily="18" charset="2"/>
            </a:pPr>
            <a:r>
              <a:rPr dirty="0"/>
              <a:t>Each LCN is linked to a Virtual Cluster Number (VCN), that allows a file to grow beyond across the free disk space area of the hard drive.</a:t>
            </a:r>
            <a:endParaRPr dirty="0"/>
          </a:p>
          <a:p>
            <a:pPr eaLnBrk="1" hangingPunct="1">
              <a:buClr>
                <a:schemeClr val="accent1"/>
              </a:buClr>
              <a:buSzPct val="76000"/>
              <a:buFont typeface="Wingdings 3" pitchFamily="18" charset="2"/>
            </a:pPr>
            <a:r>
              <a:rPr dirty="0"/>
              <a:t> The maximum volume size supported by NTFS in XP is approx. 256 Terabytes.</a:t>
            </a:r>
            <a:endParaRPr dirty="0"/>
          </a:p>
          <a:p>
            <a:pPr eaLnBrk="1" hangingPunct="1">
              <a:buClr>
                <a:schemeClr val="accent1"/>
              </a:buClr>
              <a:buSzPct val="76000"/>
              <a:buFont typeface="Wingdings 3" pitchFamily="18" charset="2"/>
            </a:pPr>
            <a:r>
              <a:rPr dirty="0"/>
              <a:t>The maximum file size supported is of 16 Terabytes.</a:t>
            </a: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Title 1"/>
          <p:cNvSpPr>
            <a:spLocks noGrp="1"/>
          </p:cNvSpPr>
          <p:nvPr>
            <p:ph type="title"/>
          </p:nvPr>
        </p:nvSpPr>
        <p:spPr/>
        <p:txBody>
          <a:bodyPr vert="horz" wrap="square" lIns="91440" tIns="45720" rIns="91440" bIns="45720" anchor="b" anchorCtr="0"/>
          <a:p>
            <a:pPr eaLnBrk="1" hangingPunct="1"/>
            <a:r>
              <a:rPr dirty="0"/>
              <a:t>File System Basics</a:t>
            </a:r>
            <a:endParaRPr dirty="0"/>
          </a:p>
        </p:txBody>
      </p:sp>
      <p:sp>
        <p:nvSpPr>
          <p:cNvPr id="75779"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b="1" dirty="0"/>
              <a:t>EXT2 File system</a:t>
            </a:r>
            <a:endParaRPr b="1" dirty="0"/>
          </a:p>
          <a:p>
            <a:pPr eaLnBrk="1" hangingPunct="1">
              <a:buClr>
                <a:schemeClr val="accent1"/>
              </a:buClr>
              <a:buSzPct val="76000"/>
              <a:buFont typeface="Wingdings 3" pitchFamily="18" charset="2"/>
            </a:pPr>
            <a:r>
              <a:rPr dirty="0"/>
              <a:t>The Second Extended File system was devised (by Rémy Card) as an extensible and powerful file system for Linux. </a:t>
            </a:r>
            <a:endParaRPr dirty="0"/>
          </a:p>
          <a:p>
            <a:pPr eaLnBrk="1" hangingPunct="1">
              <a:buClr>
                <a:schemeClr val="accent1"/>
              </a:buClr>
              <a:buSzPct val="76000"/>
              <a:buFont typeface="Wingdings 3" pitchFamily="18" charset="2"/>
            </a:pPr>
            <a:r>
              <a:rPr dirty="0"/>
              <a:t>It is also the most successful file system so far in the Linux community.</a:t>
            </a:r>
            <a:endParaRPr dirty="0"/>
          </a:p>
          <a:p>
            <a:pPr eaLnBrk="1" hangingPunct="1">
              <a:buClr>
                <a:schemeClr val="accent1"/>
              </a:buClr>
              <a:buSzPct val="76000"/>
              <a:buFont typeface="Wingdings 3" pitchFamily="18" charset="2"/>
            </a:pPr>
            <a:r>
              <a:rPr dirty="0"/>
              <a:t>One problem that is commonly reported is that an ext2 file system must undergo a lengthy file system integrity check if the system was not cleanly shut down.</a:t>
            </a: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Title 1"/>
          <p:cNvSpPr>
            <a:spLocks noGrp="1"/>
          </p:cNvSpPr>
          <p:nvPr>
            <p:ph type="title"/>
          </p:nvPr>
        </p:nvSpPr>
        <p:spPr/>
        <p:txBody>
          <a:bodyPr vert="horz" wrap="square" lIns="91440" tIns="45720" rIns="91440" bIns="45720" anchor="b" anchorCtr="0"/>
          <a:p>
            <a:pPr eaLnBrk="1" hangingPunct="1"/>
            <a:r>
              <a:rPr dirty="0"/>
              <a:t>File System Basics</a:t>
            </a:r>
            <a:endParaRPr dirty="0"/>
          </a:p>
        </p:txBody>
      </p:sp>
      <p:sp>
        <p:nvSpPr>
          <p:cNvPr id="76803" name="Content Placeholder 2"/>
          <p:cNvSpPr>
            <a:spLocks noGrp="1"/>
          </p:cNvSpPr>
          <p:nvPr>
            <p:ph sz="quarter" idx="1"/>
          </p:nvPr>
        </p:nvSpPr>
        <p:spPr>
          <a:xfrm>
            <a:off x="457200" y="1143000"/>
            <a:ext cx="8229600" cy="5181600"/>
          </a:xfrm>
        </p:spPr>
        <p:txBody>
          <a:bodyPr vert="horz" wrap="square" lIns="91440" tIns="45720" rIns="91440" bIns="45720" anchor="t" anchorCtr="0"/>
          <a:p>
            <a:pPr eaLnBrk="1" hangingPunct="1">
              <a:buClr>
                <a:schemeClr val="accent1"/>
              </a:buClr>
              <a:buSzPct val="76000"/>
              <a:buFont typeface="Wingdings 3" pitchFamily="18" charset="2"/>
            </a:pPr>
            <a:r>
              <a:rPr b="1" dirty="0"/>
              <a:t>EXT3 File System</a:t>
            </a:r>
            <a:endParaRPr b="1" dirty="0"/>
          </a:p>
          <a:p>
            <a:pPr eaLnBrk="1" hangingPunct="1">
              <a:buClr>
                <a:schemeClr val="accent1"/>
              </a:buClr>
              <a:buSzPct val="76000"/>
              <a:buFont typeface="Wingdings 3" pitchFamily="18" charset="2"/>
            </a:pPr>
            <a:r>
              <a:rPr dirty="0"/>
              <a:t>The ext3 file system builds upon ext2 by adding journaling capabilities.</a:t>
            </a:r>
            <a:endParaRPr dirty="0"/>
          </a:p>
          <a:p>
            <a:pPr eaLnBrk="1" hangingPunct="1">
              <a:buClr>
                <a:schemeClr val="accent1"/>
              </a:buClr>
              <a:buSzPct val="76000"/>
              <a:buFont typeface="Wingdings 3" pitchFamily="18" charset="2"/>
            </a:pPr>
            <a:r>
              <a:rPr dirty="0"/>
              <a:t>As a journaling file system, ext3 always keeps the file system in a consistent state, eliminating the need for lengthy file system integrity checks. </a:t>
            </a:r>
            <a:endParaRPr dirty="0"/>
          </a:p>
          <a:p>
            <a:pPr eaLnBrk="1" hangingPunct="1">
              <a:buClr>
                <a:schemeClr val="accent1"/>
              </a:buClr>
              <a:buSzPct val="76000"/>
              <a:buFont typeface="Wingdings 3" pitchFamily="18" charset="2"/>
            </a:pPr>
            <a:r>
              <a:rPr dirty="0"/>
              <a:t>This is accomplished by writing all file system changes to an on-disk journal, which is then flushed on a regular basis.</a:t>
            </a:r>
            <a:endParaRPr dirty="0"/>
          </a:p>
          <a:p>
            <a:pPr eaLnBrk="1" hangingPunct="1">
              <a:buClr>
                <a:schemeClr val="accent1"/>
              </a:buClr>
              <a:buSzPct val="76000"/>
              <a:buFont typeface="Wingdings 3" pitchFamily="18" charset="2"/>
            </a:pPr>
            <a:r>
              <a:rPr dirty="0"/>
              <a:t>After an unexpected system event (such as a system crash or shutdown), the only operation that needs to take place is to process the contents of the journal and it takes very less time.</a:t>
            </a:r>
            <a:endParaRPr dirty="0"/>
          </a:p>
          <a:p>
            <a:pPr eaLnBrk="1" hangingPunct="1">
              <a:buClr>
                <a:schemeClr val="accent1"/>
              </a:buClr>
              <a:buSzPct val="76000"/>
              <a:buFont typeface="Wingdings 3" pitchFamily="18" charset="2"/>
            </a:pPr>
            <a:endParaRPr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Title 1"/>
          <p:cNvSpPr>
            <a:spLocks noGrp="1"/>
          </p:cNvSpPr>
          <p:nvPr>
            <p:ph type="title"/>
          </p:nvPr>
        </p:nvSpPr>
        <p:spPr/>
        <p:txBody>
          <a:bodyPr vert="horz" wrap="square" lIns="91440" tIns="45720" rIns="91440" bIns="45720" anchor="b" anchorCtr="0"/>
          <a:p>
            <a:pPr eaLnBrk="1" hangingPunct="1"/>
            <a:r>
              <a:rPr dirty="0"/>
              <a:t>File System Basics-Swap File</a:t>
            </a:r>
            <a:endParaRPr dirty="0"/>
          </a:p>
        </p:txBody>
      </p:sp>
      <p:sp>
        <p:nvSpPr>
          <p:cNvPr id="77827" name="Content Placeholder 2"/>
          <p:cNvSpPr>
            <a:spLocks noGrp="1"/>
          </p:cNvSpPr>
          <p:nvPr>
            <p:ph sz="quarter" idx="1"/>
          </p:nvPr>
        </p:nvSpPr>
        <p:spPr>
          <a:xfrm>
            <a:off x="381000" y="1066800"/>
            <a:ext cx="8229600" cy="5181600"/>
          </a:xfrm>
        </p:spPr>
        <p:txBody>
          <a:bodyPr vert="horz" wrap="square" lIns="91440" tIns="45720" rIns="91440" bIns="45720" anchor="t" anchorCtr="0"/>
          <a:p>
            <a:pPr>
              <a:buClr>
                <a:schemeClr val="accent1"/>
              </a:buClr>
              <a:buSzPct val="76000"/>
              <a:buFont typeface="Wingdings 3" pitchFamily="18" charset="2"/>
            </a:pPr>
            <a:r>
              <a:rPr dirty="0"/>
              <a:t>The swap file is a hidden system file that is used for virtual memory when there is not enough RAM to run programs. </a:t>
            </a:r>
            <a:endParaRPr dirty="0"/>
          </a:p>
          <a:p>
            <a:pPr>
              <a:buClr>
                <a:schemeClr val="accent1"/>
              </a:buClr>
              <a:buSzPct val="76000"/>
              <a:buFont typeface="Wingdings 3" pitchFamily="18" charset="2"/>
            </a:pPr>
            <a:r>
              <a:rPr dirty="0"/>
              <a:t>Space on the hard drive is temporarily used as RAM (Virtual Memory).</a:t>
            </a:r>
            <a:endParaRPr dirty="0"/>
          </a:p>
          <a:p>
            <a:pPr>
              <a:buClr>
                <a:schemeClr val="accent1"/>
              </a:buClr>
              <a:buSzPct val="76000"/>
              <a:buFont typeface="Wingdings 3" pitchFamily="18" charset="2"/>
            </a:pPr>
            <a:r>
              <a:rPr dirty="0"/>
              <a:t>Program data is swapped between the RAM and the virtual memory as programs are running.</a:t>
            </a:r>
            <a:endParaRPr dirty="0"/>
          </a:p>
          <a:p>
            <a:pPr>
              <a:buClr>
                <a:schemeClr val="accent1"/>
              </a:buClr>
              <a:buSzPct val="76000"/>
              <a:buFont typeface="Wingdings 3" pitchFamily="18" charset="2"/>
            </a:pPr>
            <a:r>
              <a:rPr dirty="0"/>
              <a:t> This swap file contains portions of all documents and other material a user produces while using the computer.</a:t>
            </a:r>
            <a:endParaRPr dirty="0"/>
          </a:p>
          <a:p>
            <a:pPr>
              <a:buClr>
                <a:schemeClr val="accent1"/>
              </a:buClr>
              <a:buSzPct val="76000"/>
              <a:buFont typeface="Wingdings 3" pitchFamily="18" charset="2"/>
            </a:pPr>
            <a:r>
              <a:rPr dirty="0"/>
              <a:t> In Windows NT/XP systems, the swap file is named pagefile.sys; on older Windows 9X systems, it is named win386.swp. </a:t>
            </a:r>
            <a:endParaRP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Title 1"/>
          <p:cNvSpPr>
            <a:spLocks noGrp="1"/>
          </p:cNvSpPr>
          <p:nvPr>
            <p:ph type="title"/>
          </p:nvPr>
        </p:nvSpPr>
        <p:spPr/>
        <p:txBody>
          <a:bodyPr vert="horz" wrap="square" lIns="91440" tIns="45720" rIns="91440" bIns="45720" anchor="b" anchorCtr="0"/>
          <a:p>
            <a:pPr eaLnBrk="1" hangingPunct="1"/>
            <a:r>
              <a:rPr dirty="0"/>
              <a:t>File System Basics-Slack Space</a:t>
            </a:r>
            <a:endParaRPr dirty="0"/>
          </a:p>
        </p:txBody>
      </p:sp>
      <p:sp>
        <p:nvSpPr>
          <p:cNvPr id="78851" name="Content Placeholder 2"/>
          <p:cNvSpPr>
            <a:spLocks noGrp="1"/>
          </p:cNvSpPr>
          <p:nvPr>
            <p:ph sz="quarter" idx="1"/>
          </p:nvPr>
        </p:nvSpPr>
        <p:spPr>
          <a:xfrm>
            <a:off x="457200" y="1066800"/>
            <a:ext cx="8229600" cy="5257800"/>
          </a:xfrm>
        </p:spPr>
        <p:txBody>
          <a:bodyPr vert="horz" wrap="square" lIns="91440" tIns="45720" rIns="91440" bIns="45720" anchor="t" anchorCtr="0"/>
          <a:p>
            <a:pPr>
              <a:buClr>
                <a:schemeClr val="accent1"/>
              </a:buClr>
              <a:buSzPct val="76000"/>
              <a:buFont typeface="Wingdings 3" pitchFamily="18" charset="2"/>
            </a:pPr>
            <a:r>
              <a:rPr sz="2400" dirty="0"/>
              <a:t>Most OS today create a small amount of allocation unit normally 4K.</a:t>
            </a:r>
            <a:endParaRPr sz="2400" dirty="0"/>
          </a:p>
          <a:p>
            <a:pPr>
              <a:buClr>
                <a:schemeClr val="accent1"/>
              </a:buClr>
              <a:buSzPct val="76000"/>
              <a:buFont typeface="Wingdings 3" pitchFamily="18" charset="2"/>
            </a:pPr>
            <a:r>
              <a:rPr sz="2400" dirty="0"/>
              <a:t>So for a file of 8K size two units are allocated, however for a file of 5K also two units are allocated.</a:t>
            </a:r>
            <a:endParaRPr sz="2400" dirty="0"/>
          </a:p>
          <a:p>
            <a:pPr>
              <a:buClr>
                <a:schemeClr val="accent1"/>
              </a:buClr>
              <a:buSzPct val="76000"/>
              <a:buFont typeface="Wingdings 3" pitchFamily="18" charset="2"/>
            </a:pPr>
            <a:r>
              <a:rPr sz="2400" dirty="0"/>
              <a:t>Slack space results when file systems create a cluster (Windows) or block (Linux) but do not necessarily use the entire fixed length space that was allocated. </a:t>
            </a:r>
            <a:endParaRPr sz="2400" dirty="0"/>
          </a:p>
          <a:p>
            <a:pPr>
              <a:buClr>
                <a:schemeClr val="accent1"/>
              </a:buClr>
              <a:buSzPct val="76000"/>
              <a:buFont typeface="Wingdings 3" pitchFamily="18" charset="2"/>
            </a:pPr>
            <a:r>
              <a:rPr sz="2400" dirty="0"/>
              <a:t>In this case, file information from previous use is still available, long after deletions and rewrites. </a:t>
            </a:r>
            <a:endParaRPr sz="2400" dirty="0"/>
          </a:p>
          <a:p>
            <a:pPr>
              <a:buClr>
                <a:schemeClr val="accent1"/>
              </a:buClr>
              <a:buSzPct val="76000"/>
              <a:buFont typeface="Wingdings 3" pitchFamily="18" charset="2"/>
            </a:pPr>
            <a:r>
              <a:rPr sz="2400" dirty="0"/>
              <a:t>At the very least, viewing these clusters can prove to a forensic examiner that a certain type of file might have existed. </a:t>
            </a:r>
            <a:endParaRPr sz="2400" dirty="0"/>
          </a:p>
          <a:p>
            <a:pPr>
              <a:buClr>
                <a:schemeClr val="accent1"/>
              </a:buClr>
              <a:buSzPct val="76000"/>
              <a:buFont typeface="Wingdings 3" pitchFamily="18" charset="2"/>
            </a:pPr>
            <a:r>
              <a:rPr sz="2400" dirty="0"/>
              <a:t>A significant advantage of NTFS is that it generates much less slack space. </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p:txBody>
          <a:bodyPr vert="horz" wrap="square" lIns="91440" tIns="45720" rIns="91440" bIns="45720" anchor="b" anchorCtr="0"/>
          <a:p>
            <a:pPr eaLnBrk="1" hangingPunct="1"/>
            <a:r>
              <a:rPr dirty="0"/>
              <a:t>Introduction to Cyber Crime</a:t>
            </a:r>
            <a:endParaRPr dirty="0"/>
          </a:p>
        </p:txBody>
      </p:sp>
      <p:sp>
        <p:nvSpPr>
          <p:cNvPr id="17411"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endParaRPr b="1" dirty="0"/>
          </a:p>
          <a:p>
            <a:pPr eaLnBrk="1" hangingPunct="1">
              <a:buClr>
                <a:schemeClr val="accent1"/>
              </a:buClr>
              <a:buSzPct val="76000"/>
              <a:buFont typeface="Wingdings 3" pitchFamily="18" charset="2"/>
            </a:pPr>
            <a:endParaRPr b="1" dirty="0"/>
          </a:p>
          <a:p>
            <a:pPr eaLnBrk="1" hangingPunct="1">
              <a:buClr>
                <a:schemeClr val="accent1"/>
              </a:buClr>
              <a:buSzPct val="76000"/>
              <a:buFont typeface="Wingdings 3" pitchFamily="18" charset="2"/>
            </a:pPr>
            <a:r>
              <a:rPr b="1" dirty="0"/>
              <a:t>Email Spoofing- </a:t>
            </a:r>
            <a:r>
              <a:rPr dirty="0"/>
              <a:t>Sending emails such that for receiver it appears as if it send by an authorized source.</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b="1" dirty="0"/>
              <a:t>Online Gambling- </a:t>
            </a:r>
            <a:r>
              <a:rPr dirty="0"/>
              <a:t>some countries like India have ban on gambling. Most of the time these sites are used for money laundering.</a:t>
            </a:r>
            <a:endParaRPr dirty="0"/>
          </a:p>
          <a:p>
            <a:pPr eaLnBrk="1" hangingPunct="1">
              <a:buClr>
                <a:schemeClr val="accent1"/>
              </a:buClr>
              <a:buSzPct val="76000"/>
              <a:buFont typeface="Wingdings 3" pitchFamily="18" charset="2"/>
              <a:buNone/>
            </a:pPr>
            <a:r>
              <a:rPr b="1" dirty="0"/>
              <a:t> </a:t>
            </a:r>
            <a:endParaRPr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itle 1"/>
          <p:cNvSpPr>
            <a:spLocks noGrp="1"/>
          </p:cNvSpPr>
          <p:nvPr>
            <p:ph type="title"/>
          </p:nvPr>
        </p:nvSpPr>
        <p:spPr/>
        <p:txBody>
          <a:bodyPr vert="horz" wrap="square" lIns="91440" tIns="45720" rIns="91440" bIns="45720" anchor="b" anchorCtr="0"/>
          <a:p>
            <a:r>
              <a:rPr dirty="0"/>
              <a:t>File System Basics</a:t>
            </a:r>
            <a:endParaRPr dirty="0"/>
          </a:p>
        </p:txBody>
      </p:sp>
      <p:sp>
        <p:nvSpPr>
          <p:cNvPr id="79875"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When a user deletes a file the file system only updates the free block list.</a:t>
            </a:r>
            <a:endParaRPr dirty="0"/>
          </a:p>
          <a:p>
            <a:pPr>
              <a:buClr>
                <a:schemeClr val="accent1"/>
              </a:buClr>
              <a:buSzPct val="76000"/>
              <a:buFont typeface="Wingdings 3" pitchFamily="18" charset="2"/>
            </a:pPr>
            <a:r>
              <a:rPr dirty="0"/>
              <a:t>The blocks used by the deleted file now appear in the free block list, however the data stored in the blocks is not deleted.</a:t>
            </a:r>
            <a:endParaRPr dirty="0"/>
          </a:p>
          <a:p>
            <a:pPr>
              <a:buClr>
                <a:schemeClr val="accent1"/>
              </a:buClr>
              <a:buSzPct val="76000"/>
              <a:buFont typeface="Wingdings 3" pitchFamily="18" charset="2"/>
            </a:pPr>
            <a:r>
              <a:rPr dirty="0"/>
              <a:t>When you create a new file and save it on the hard disk, file system may allocate those blocks (earlier used by deleted file) to the new file and then the part of the earlier data is overwritten.</a:t>
            </a:r>
            <a:endParaRPr dirty="0"/>
          </a:p>
          <a:p>
            <a:pPr>
              <a:buClr>
                <a:schemeClr val="accent1"/>
              </a:buClr>
              <a:buSzPct val="76000"/>
              <a:buFont typeface="Wingdings 3" pitchFamily="18" charset="2"/>
            </a:pPr>
            <a:r>
              <a:rPr dirty="0"/>
              <a:t>Thus the free blocks of a storage device may also contain the deleted data.</a:t>
            </a:r>
            <a:endParaRP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Title 1"/>
          <p:cNvSpPr>
            <a:spLocks noGrp="1"/>
          </p:cNvSpPr>
          <p:nvPr>
            <p:ph type="title"/>
          </p:nvPr>
        </p:nvSpPr>
        <p:spPr/>
        <p:txBody>
          <a:bodyPr vert="horz" wrap="square" lIns="91440" tIns="45720" rIns="91440" bIns="45720" anchor="b" anchorCtr="0"/>
          <a:p>
            <a:r>
              <a:rPr dirty="0"/>
              <a:t>Memory Basics</a:t>
            </a:r>
            <a:endParaRPr dirty="0"/>
          </a:p>
        </p:txBody>
      </p:sp>
      <p:sp>
        <p:nvSpPr>
          <p:cNvPr id="80899"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Arial" panose="020B0604020202020204" pitchFamily="34" charset="0"/>
              <a:buChar char="•"/>
            </a:pPr>
            <a:r>
              <a:rPr dirty="0"/>
              <a:t>Memory Unit </a:t>
            </a:r>
            <a:endParaRPr dirty="0"/>
          </a:p>
          <a:p>
            <a:pPr>
              <a:buClr>
                <a:schemeClr val="accent1"/>
              </a:buClr>
              <a:buSzPct val="76000"/>
              <a:buFont typeface="Arial" panose="020B0604020202020204" pitchFamily="34" charset="0"/>
              <a:buChar char="•"/>
            </a:pPr>
            <a:r>
              <a:rPr dirty="0"/>
              <a:t>Memory unit is used to store the data and program. CPU can work with the information stored in memory unit. This memory unit is termed as primary memory or main memory module. These are basically semi conductor memories.</a:t>
            </a:r>
            <a:endParaRPr dirty="0"/>
          </a:p>
          <a:p>
            <a:pPr>
              <a:buClr>
                <a:schemeClr val="accent1"/>
              </a:buClr>
              <a:buSzPct val="76000"/>
              <a:buFont typeface="Arial" panose="020B0604020202020204" pitchFamily="34" charset="0"/>
              <a:buChar char="•"/>
            </a:pPr>
            <a:r>
              <a:rPr dirty="0"/>
              <a:t>There ate two types of semiconductor memories - </a:t>
            </a:r>
            <a:endParaRPr dirty="0"/>
          </a:p>
          <a:p>
            <a:pPr>
              <a:buClr>
                <a:schemeClr val="accent1"/>
              </a:buClr>
              <a:buSzPct val="76000"/>
              <a:buFont typeface="Arial" panose="020B0604020202020204" pitchFamily="34" charset="0"/>
              <a:buChar char="•"/>
            </a:pPr>
            <a:r>
              <a:rPr sz="2400" dirty="0"/>
              <a:t>Volatile Memory          : RAM (Random Access Memory). </a:t>
            </a:r>
            <a:br>
              <a:rPr sz="2400" dirty="0"/>
            </a:br>
            <a:r>
              <a:rPr sz="2400" dirty="0"/>
              <a:t>Non-Volatile Memory : ROM (Read only Memory),  PROM (Programmable ROM) ,EPROM (Erasable PROM),  EEPROM (Electrically Erasable PROM).</a:t>
            </a:r>
            <a:endParaRPr sz="2400" dirty="0"/>
          </a:p>
          <a:p>
            <a:pPr>
              <a:buClr>
                <a:schemeClr val="accent1"/>
              </a:buClr>
              <a:buSzPct val="76000"/>
              <a:buFont typeface="Wingdings 3" pitchFamily="18" charset="2"/>
              <a:buChar char=""/>
            </a:pPr>
            <a:endParaRP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Title 1"/>
          <p:cNvSpPr>
            <a:spLocks noGrp="1"/>
          </p:cNvSpPr>
          <p:nvPr>
            <p:ph type="title"/>
          </p:nvPr>
        </p:nvSpPr>
        <p:spPr/>
        <p:txBody>
          <a:bodyPr vert="horz" wrap="square" lIns="91440" tIns="45720" rIns="91440" bIns="45720" anchor="b" anchorCtr="0"/>
          <a:p>
            <a:r>
              <a:rPr dirty="0"/>
              <a:t>Memory Basics</a:t>
            </a:r>
            <a:endParaRPr dirty="0"/>
          </a:p>
        </p:txBody>
      </p:sp>
      <p:sp>
        <p:nvSpPr>
          <p:cNvPr id="81923" name="Content Placeholder 2"/>
          <p:cNvSpPr>
            <a:spLocks noGrp="1"/>
          </p:cNvSpPr>
          <p:nvPr>
            <p:ph sz="quarter" idx="1"/>
          </p:nvPr>
        </p:nvSpPr>
        <p:spPr>
          <a:xfrm>
            <a:off x="457200" y="1219200"/>
            <a:ext cx="8229600" cy="4937125"/>
          </a:xfrm>
        </p:spPr>
        <p:txBody>
          <a:bodyPr vert="horz" wrap="square" lIns="91440" tIns="45720" rIns="91440" bIns="45720" anchor="t" anchorCtr="0"/>
          <a:p>
            <a:pPr eaLnBrk="1" hangingPunct="1">
              <a:lnSpc>
                <a:spcPct val="90000"/>
              </a:lnSpc>
              <a:buClr>
                <a:schemeClr val="accent1"/>
              </a:buClr>
              <a:buSzPct val="76000"/>
              <a:buFont typeface="Wingdings 3" pitchFamily="18" charset="2"/>
            </a:pPr>
            <a:r>
              <a:rPr lang="en-US" altLang="ko-KR" sz="2400" dirty="0">
                <a:ea typeface="Gulim" pitchFamily="34" charset="-127"/>
              </a:rPr>
              <a:t>ROM – Read Only Memory -  a type of memory that cannot be written, can only be read. Contents determined at manufacture time.</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r>
              <a:rPr lang="en-US" altLang="ko-KR" sz="2400" dirty="0">
                <a:ea typeface="Gulim" pitchFamily="34" charset="-127"/>
              </a:rPr>
              <a:t>ROM is </a:t>
            </a:r>
            <a:r>
              <a:rPr lang="en-US" altLang="ko-KR" sz="2400" i="1" dirty="0">
                <a:ea typeface="Gulim" pitchFamily="34" charset="-127"/>
              </a:rPr>
              <a:t>non-volatile</a:t>
            </a:r>
            <a:r>
              <a:rPr lang="en-US" altLang="ko-KR" sz="2400" dirty="0">
                <a:ea typeface="Gulim" pitchFamily="34" charset="-127"/>
              </a:rPr>
              <a:t> – contents remain even when power is off.</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endParaRPr lang="en-US" altLang="ko-KR" sz="2400" dirty="0">
              <a:ea typeface="Gulim" pitchFamily="34" charset="-127"/>
            </a:endParaRPr>
          </a:p>
          <a:p>
            <a:pPr eaLnBrk="1" hangingPunct="1">
              <a:lnSpc>
                <a:spcPct val="90000"/>
              </a:lnSpc>
              <a:buClr>
                <a:schemeClr val="accent1"/>
              </a:buClr>
              <a:buSzPct val="76000"/>
              <a:buFont typeface="Wingdings 3" pitchFamily="18" charset="2"/>
            </a:pPr>
            <a:r>
              <a:rPr lang="en-US" altLang="ko-KR" sz="2400" dirty="0">
                <a:ea typeface="Gulim" pitchFamily="34" charset="-127"/>
              </a:rPr>
              <a:t>PROM – Programmable ROM – a type of memory whose contents can be programmed by the user</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r>
              <a:rPr lang="en-US" altLang="ko-KR" sz="2400" dirty="0">
                <a:ea typeface="Gulim" pitchFamily="34" charset="-127"/>
              </a:rPr>
              <a:t>OTP – One Time Programmable,  a PROM is OTP if contents can be programmed only once.   </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endParaRPr lang="en-US" altLang="ko-KR" sz="2400" dirty="0">
              <a:ea typeface="Gulim" pitchFamily="34" charset="-127"/>
            </a:endParaRPr>
          </a:p>
          <a:p>
            <a:pPr eaLnBrk="1" hangingPunct="1">
              <a:lnSpc>
                <a:spcPct val="90000"/>
              </a:lnSpc>
              <a:buClr>
                <a:schemeClr val="accent1"/>
              </a:buClr>
              <a:buSzPct val="76000"/>
              <a:buFont typeface="Wingdings 3" pitchFamily="18" charset="2"/>
            </a:pPr>
            <a:r>
              <a:rPr lang="en-US" altLang="ko-KR" sz="2400" dirty="0">
                <a:ea typeface="Gulim" pitchFamily="34" charset="-127"/>
              </a:rPr>
              <a:t>EEPROM – Electrically Erasable PROM – contents be erased electrically by the user.</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r>
              <a:rPr lang="en-US" altLang="ko-KR" sz="2400" dirty="0">
                <a:ea typeface="Gulim" pitchFamily="34" charset="-127"/>
              </a:rPr>
              <a:t>Memory is not alterable under ‘normal’ operation.</a:t>
            </a:r>
            <a:endParaRPr lang="en-US" altLang="ko-KR" sz="2400" dirty="0">
              <a:ea typeface="Gulim" pitchFamily="34" charset="-127"/>
            </a:endParaRPr>
          </a:p>
          <a:p>
            <a:pPr>
              <a:buClr>
                <a:schemeClr val="accent1"/>
              </a:buClr>
              <a:buSzPct val="76000"/>
              <a:buFont typeface="Wingdings 3" pitchFamily="18" charset="2"/>
            </a:pPr>
            <a:endParaRP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itle 1"/>
          <p:cNvSpPr>
            <a:spLocks noGrp="1"/>
          </p:cNvSpPr>
          <p:nvPr>
            <p:ph type="title"/>
          </p:nvPr>
        </p:nvSpPr>
        <p:spPr/>
        <p:txBody>
          <a:bodyPr vert="horz" wrap="square" lIns="91440" tIns="45720" rIns="91440" bIns="45720" anchor="b" anchorCtr="0"/>
          <a:p>
            <a:r>
              <a:rPr dirty="0"/>
              <a:t>Memory Basics</a:t>
            </a:r>
            <a:endParaRPr dirty="0"/>
          </a:p>
        </p:txBody>
      </p:sp>
      <p:sp>
        <p:nvSpPr>
          <p:cNvPr id="82947" name="Content Placeholder 2"/>
          <p:cNvSpPr>
            <a:spLocks noGrp="1"/>
          </p:cNvSpPr>
          <p:nvPr>
            <p:ph sz="quarter" idx="1"/>
          </p:nvPr>
        </p:nvSpPr>
        <p:spPr>
          <a:xfrm>
            <a:off x="457200" y="1219200"/>
            <a:ext cx="8229600" cy="4937125"/>
          </a:xfrm>
        </p:spPr>
        <p:txBody>
          <a:bodyPr vert="horz" wrap="square" lIns="91440" tIns="45720" rIns="91440" bIns="45720" anchor="t" anchorCtr="0"/>
          <a:p>
            <a:pPr eaLnBrk="1" hangingPunct="1">
              <a:lnSpc>
                <a:spcPct val="90000"/>
              </a:lnSpc>
              <a:buClr>
                <a:schemeClr val="accent1"/>
              </a:buClr>
              <a:buSzPct val="76000"/>
              <a:buFont typeface="Wingdings 3" pitchFamily="18" charset="2"/>
            </a:pPr>
            <a:r>
              <a:rPr lang="en-US" altLang="ko-KR" sz="2400" dirty="0">
                <a:ea typeface="Gulim" pitchFamily="34" charset="-127"/>
              </a:rPr>
              <a:t>RAM – Random Access Memory – memory that can be both read and written during normal operation.</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r>
              <a:rPr lang="en-US" altLang="ko-KR" sz="2400" dirty="0">
                <a:ea typeface="Gulim" pitchFamily="34" charset="-127"/>
              </a:rPr>
              <a:t>Contents are volatile, will be lost on power off.</a:t>
            </a:r>
            <a:endParaRPr lang="en-US" altLang="ko-KR" sz="2400" dirty="0">
              <a:ea typeface="Gulim" pitchFamily="34" charset="-127"/>
            </a:endParaRPr>
          </a:p>
          <a:p>
            <a:pPr eaLnBrk="1" hangingPunct="1">
              <a:lnSpc>
                <a:spcPct val="90000"/>
              </a:lnSpc>
              <a:buClr>
                <a:schemeClr val="accent1"/>
              </a:buClr>
              <a:buSzPct val="76000"/>
              <a:buFont typeface="Wingdings 3" pitchFamily="18" charset="2"/>
            </a:pPr>
            <a:r>
              <a:rPr lang="en-US" altLang="ko-KR" sz="2400" dirty="0">
                <a:ea typeface="Gulim" pitchFamily="34" charset="-127"/>
              </a:rPr>
              <a:t>SRAM – static RAM – has the following characteristics:</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r>
              <a:rPr lang="en-US" altLang="ko-KR" sz="2400" dirty="0">
                <a:ea typeface="Gulim" pitchFamily="34" charset="-127"/>
              </a:rPr>
              <a:t>Read, Write operations take equal amounts of time</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r>
              <a:rPr lang="en-US" altLang="ko-KR" sz="2400" dirty="0">
                <a:ea typeface="Gulim" pitchFamily="34" charset="-127"/>
              </a:rPr>
              <a:t>Access to any ‘random’ location  takes same amount of time.</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r>
              <a:rPr lang="en-US" altLang="ko-KR" sz="2400" dirty="0">
                <a:ea typeface="Gulim" pitchFamily="34" charset="-127"/>
              </a:rPr>
              <a:t>Fastest access time of memory types.</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r>
              <a:rPr lang="en-US" altLang="ko-KR" sz="2400" dirty="0">
                <a:ea typeface="Gulim" pitchFamily="34" charset="-127"/>
              </a:rPr>
              <a:t>Basic memory cell is a latch, takes 6 transistors per memory bit.</a:t>
            </a:r>
            <a:endParaRPr lang="en-US" altLang="ko-KR" sz="2400" dirty="0">
              <a:ea typeface="Gulim" pitchFamily="34" charset="-127"/>
            </a:endParaRPr>
          </a:p>
          <a:p>
            <a:pPr>
              <a:buClr>
                <a:schemeClr val="accent1"/>
              </a:buClr>
              <a:buSzPct val="76000"/>
              <a:buFont typeface="Wingdings 3" pitchFamily="18" charset="2"/>
            </a:pPr>
            <a:r>
              <a:rPr lang="en-US" altLang="ko-KR" dirty="0">
                <a:ea typeface="Gulim" pitchFamily="34" charset="-127"/>
              </a:rPr>
              <a:t>Dynamic RAM (DRAM) -  one transistor + capacitor per bit!</a:t>
            </a:r>
            <a:endParaRPr lang="en-US" altLang="ko-KR" dirty="0">
              <a:ea typeface="Gulim" pitchFamily="34" charset="-127"/>
            </a:endParaRPr>
          </a:p>
          <a:p>
            <a:pPr lvl="1">
              <a:buClr>
                <a:schemeClr val="accent2"/>
              </a:buClr>
              <a:buSzPct val="76000"/>
              <a:buFont typeface="Wingdings 3" pitchFamily="18" charset="2"/>
            </a:pPr>
            <a:r>
              <a:rPr dirty="0">
                <a:ea typeface="Gulim" pitchFamily="34" charset="-127"/>
              </a:rPr>
              <a:t>Requires frequent refresh of stored data</a:t>
            </a:r>
            <a:endParaRP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Title 1"/>
          <p:cNvSpPr>
            <a:spLocks noGrp="1"/>
          </p:cNvSpPr>
          <p:nvPr>
            <p:ph type="title"/>
          </p:nvPr>
        </p:nvSpPr>
        <p:spPr/>
        <p:txBody>
          <a:bodyPr vert="horz" wrap="square" lIns="91440" tIns="45720" rIns="91440" bIns="45720" anchor="b" anchorCtr="0"/>
          <a:p>
            <a:r>
              <a:rPr dirty="0"/>
              <a:t>Boot Process</a:t>
            </a:r>
            <a:endParaRPr dirty="0"/>
          </a:p>
        </p:txBody>
      </p:sp>
      <p:sp>
        <p:nvSpPr>
          <p:cNvPr id="83971" name="Content Placeholder 2"/>
          <p:cNvSpPr>
            <a:spLocks noGrp="1"/>
          </p:cNvSpPr>
          <p:nvPr>
            <p:ph sz="quarter" idx="1"/>
          </p:nvPr>
        </p:nvSpPr>
        <p:spPr>
          <a:xfrm>
            <a:off x="457200" y="1143000"/>
            <a:ext cx="8229600" cy="5181600"/>
          </a:xfrm>
        </p:spPr>
        <p:txBody>
          <a:bodyPr vert="horz" wrap="square" lIns="91440" tIns="45720" rIns="91440" bIns="45720" anchor="t" anchorCtr="0"/>
          <a:p>
            <a:pPr>
              <a:buClr>
                <a:schemeClr val="accent1"/>
              </a:buClr>
              <a:buSzPct val="76000"/>
              <a:buFont typeface="Wingdings 3" pitchFamily="18" charset="2"/>
            </a:pPr>
            <a:r>
              <a:rPr sz="2200" dirty="0"/>
              <a:t>To ensure that forensic data is not contaminated or altered, it is necessary most of the time to boot computer using bootable CDROM operating system.</a:t>
            </a:r>
            <a:endParaRPr sz="2200" dirty="0"/>
          </a:p>
          <a:p>
            <a:pPr>
              <a:buClr>
                <a:schemeClr val="accent1"/>
              </a:buClr>
              <a:buSzPct val="76000"/>
              <a:buFont typeface="Wingdings 3" pitchFamily="18" charset="2"/>
            </a:pPr>
            <a:r>
              <a:rPr sz="2200" dirty="0"/>
              <a:t> Thus forensics expert needs to know how to open and set the suspicious computer’s CMOS and BIOS to boot from a CDROM.</a:t>
            </a:r>
            <a:endParaRPr sz="2200" dirty="0"/>
          </a:p>
          <a:p>
            <a:pPr>
              <a:buClr>
                <a:schemeClr val="accent1"/>
              </a:buClr>
              <a:buSzPct val="76000"/>
              <a:buFont typeface="Wingdings 3" pitchFamily="18" charset="2"/>
            </a:pPr>
            <a:r>
              <a:rPr sz="2200" dirty="0"/>
              <a:t>The BIOS is stored inside the CMOS Chip.</a:t>
            </a:r>
            <a:endParaRPr sz="2200" dirty="0"/>
          </a:p>
          <a:p>
            <a:pPr>
              <a:buClr>
                <a:schemeClr val="accent1"/>
              </a:buClr>
              <a:buSzPct val="76000"/>
              <a:buFont typeface="Wingdings 3" pitchFamily="18" charset="2"/>
            </a:pPr>
            <a:r>
              <a:rPr sz="2200" dirty="0"/>
              <a:t>The CMOS uses a small battery to store system configuration information, including the date and time, when the power is off.</a:t>
            </a:r>
            <a:endParaRPr sz="2200" dirty="0"/>
          </a:p>
          <a:p>
            <a:pPr>
              <a:buClr>
                <a:schemeClr val="accent1"/>
              </a:buClr>
              <a:buSzPct val="76000"/>
              <a:buFont typeface="Wingdings 3" pitchFamily="18" charset="2"/>
            </a:pPr>
            <a:r>
              <a:rPr sz="2200" dirty="0"/>
              <a:t>The BIOS contains programs that include the instructions for input and output at the hardware level. </a:t>
            </a:r>
            <a:endParaRPr sz="2200" dirty="0"/>
          </a:p>
          <a:p>
            <a:pPr>
              <a:buClr>
                <a:schemeClr val="accent1"/>
              </a:buClr>
              <a:buSzPct val="76000"/>
              <a:buFont typeface="Wingdings 3" pitchFamily="18" charset="2"/>
            </a:pPr>
            <a:r>
              <a:rPr sz="2200" dirty="0"/>
              <a:t>Sometimes a system may have a BIOS password to protect settings and booting .</a:t>
            </a:r>
            <a:endParaRPr sz="2200" dirty="0"/>
          </a:p>
          <a:p>
            <a:pPr>
              <a:buClr>
                <a:schemeClr val="accent1"/>
              </a:buClr>
              <a:buSzPct val="76000"/>
              <a:buFont typeface="Wingdings 3" pitchFamily="18" charset="2"/>
            </a:pPr>
            <a:r>
              <a:rPr sz="2200" dirty="0"/>
              <a:t>Usually this can be reset by removing the CMOS battery.</a:t>
            </a:r>
            <a:endParaRPr sz="2200" dirty="0"/>
          </a:p>
          <a:p>
            <a:pPr>
              <a:buClr>
                <a:schemeClr val="accent1"/>
              </a:buClr>
              <a:buSzPct val="76000"/>
              <a:buFont typeface="Wingdings 3" pitchFamily="18" charset="2"/>
            </a:pPr>
            <a:endParaRP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Rectangle 2"/>
          <p:cNvSpPr>
            <a:spLocks noGrp="1" noChangeArrowheads="1"/>
          </p:cNvSpPr>
          <p:nvPr>
            <p:ph type="title"/>
          </p:nvPr>
        </p:nvSpPr>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br>
              <a:rPr kumimoji="0" lang="en-US" sz="3200" b="0" i="0" u="none" strike="noStrike" kern="1200" cap="none" spc="0" normalizeH="0" baseline="0" noProof="0" dirty="0" smtClean="0">
                <a:ln>
                  <a:noFill/>
                </a:ln>
                <a:solidFill>
                  <a:schemeClr val="folHlink"/>
                </a:solidFill>
                <a:effectLst/>
                <a:uLnTx/>
                <a:uFillTx/>
                <a:latin typeface="+mj-lt"/>
                <a:ea typeface="+mj-ea"/>
                <a:cs typeface="+mj-cs"/>
              </a:rPr>
            </a:br>
            <a:r>
              <a:rPr kumimoji="0" lang="en-US" sz="3200" b="0" i="0" u="none" strike="noStrike" kern="1200" cap="none" spc="0" normalizeH="0" baseline="0" noProof="0" dirty="0" smtClean="0">
                <a:ln>
                  <a:noFill/>
                </a:ln>
                <a:solidFill>
                  <a:schemeClr val="folHlink"/>
                </a:solidFill>
                <a:effectLst/>
                <a:uLnTx/>
                <a:uFillTx/>
                <a:latin typeface="+mj-lt"/>
                <a:ea typeface="+mj-ea"/>
                <a:cs typeface="+mj-cs"/>
              </a:rPr>
              <a:t>ROM </a:t>
            </a:r>
            <a:r>
              <a:rPr kumimoji="0" lang="en-US" sz="3200" b="0" i="0" u="none" strike="noStrike" kern="1200" cap="none" spc="0" normalizeH="0" baseline="0" noProof="0" dirty="0">
                <a:ln>
                  <a:noFill/>
                </a:ln>
                <a:solidFill>
                  <a:schemeClr val="folHlink"/>
                </a:solidFill>
                <a:effectLst/>
                <a:uLnTx/>
                <a:uFillTx/>
                <a:latin typeface="+mj-lt"/>
                <a:ea typeface="+mj-ea"/>
                <a:cs typeface="+mj-cs"/>
              </a:rPr>
              <a:t>on the Motherboard</a:t>
            </a:r>
            <a:br>
              <a:rPr kumimoji="0" lang="en-US" sz="3200" b="0" i="0" u="none" strike="noStrike" kern="1200" cap="none" spc="0" normalizeH="0" baseline="0" noProof="0" dirty="0">
                <a:ln>
                  <a:noFill/>
                </a:ln>
                <a:solidFill>
                  <a:schemeClr val="tx2"/>
                </a:solidFill>
                <a:effectLst/>
                <a:uLnTx/>
                <a:uFillTx/>
                <a:latin typeface="+mj-lt"/>
                <a:ea typeface="+mj-ea"/>
                <a:cs typeface="+mj-cs"/>
              </a:rPr>
            </a:b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pic>
        <p:nvPicPr>
          <p:cNvPr id="84995" name="Picture 3" descr="Fig06-01"/>
          <p:cNvPicPr>
            <a:picLocks noChangeAspect="1"/>
          </p:cNvPicPr>
          <p:nvPr/>
        </p:nvPicPr>
        <p:blipFill>
          <a:blip r:embed="rId1"/>
          <a:srcRect t="7500" b="7500"/>
          <a:stretch>
            <a:fillRect/>
          </a:stretch>
        </p:blipFill>
        <p:spPr>
          <a:xfrm>
            <a:off x="762000" y="1219200"/>
            <a:ext cx="7696200" cy="5140325"/>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Title 1"/>
          <p:cNvSpPr>
            <a:spLocks noGrp="1"/>
          </p:cNvSpPr>
          <p:nvPr>
            <p:ph type="title"/>
          </p:nvPr>
        </p:nvSpPr>
        <p:spPr/>
        <p:txBody>
          <a:bodyPr vert="horz" wrap="square" lIns="91440" tIns="45720" rIns="91440" bIns="45720" anchor="b" anchorCtr="0"/>
          <a:p>
            <a:r>
              <a:rPr dirty="0"/>
              <a:t>Boot Process</a:t>
            </a:r>
            <a:endParaRPr dirty="0"/>
          </a:p>
        </p:txBody>
      </p:sp>
      <p:sp>
        <p:nvSpPr>
          <p:cNvPr id="86019" name="Content Placeholder 2"/>
          <p:cNvSpPr>
            <a:spLocks noGrp="1"/>
          </p:cNvSpPr>
          <p:nvPr>
            <p:ph sz="quarter" idx="1"/>
          </p:nvPr>
        </p:nvSpPr>
        <p:spPr>
          <a:xfrm>
            <a:off x="457200" y="1143000"/>
            <a:ext cx="8229600" cy="5181600"/>
          </a:xfrm>
        </p:spPr>
        <p:txBody>
          <a:bodyPr vert="horz" wrap="square" lIns="91440" tIns="45720" rIns="91440" bIns="45720" anchor="t" anchorCtr="0"/>
          <a:p>
            <a:pPr eaLnBrk="1" hangingPunct="1">
              <a:lnSpc>
                <a:spcPct val="80000"/>
              </a:lnSpc>
              <a:buClr>
                <a:schemeClr val="accent1"/>
              </a:buClr>
              <a:buSzPct val="76000"/>
              <a:buFont typeface="Wingdings" panose="05000000000000000000" pitchFamily="2" charset="2"/>
              <a:buChar char="Ø"/>
            </a:pPr>
            <a:r>
              <a:rPr sz="2800" dirty="0">
                <a:latin typeface="Courier"/>
                <a:cs typeface="Times New Roman" panose="02020603050405020304" pitchFamily="18" charset="0"/>
              </a:rPr>
              <a:t>The BIOS – A collection of programs embedded in one or more chips.</a:t>
            </a:r>
            <a:endParaRPr sz="2800" dirty="0">
              <a:latin typeface="Courier"/>
              <a:cs typeface="Times New Roman" panose="02020603050405020304" pitchFamily="18" charset="0"/>
            </a:endParaRPr>
          </a:p>
          <a:p>
            <a:pPr eaLnBrk="1" hangingPunct="1">
              <a:lnSpc>
                <a:spcPct val="80000"/>
              </a:lnSpc>
              <a:buClr>
                <a:schemeClr val="accent1"/>
              </a:buClr>
              <a:buSzPct val="76000"/>
              <a:buFont typeface="Wingdings" panose="05000000000000000000" pitchFamily="2" charset="2"/>
              <a:buChar char="Ø"/>
            </a:pPr>
            <a:r>
              <a:rPr sz="2800" dirty="0">
                <a:latin typeface="Courier"/>
                <a:cs typeface="Times New Roman" panose="02020603050405020304" pitchFamily="18" charset="0"/>
              </a:rPr>
              <a:t>It is the first thing loaded when you start your computer.</a:t>
            </a:r>
            <a:endParaRPr sz="2800" dirty="0">
              <a:latin typeface="Courier"/>
              <a:cs typeface="Times New Roman" panose="02020603050405020304" pitchFamily="18" charset="0"/>
            </a:endParaRPr>
          </a:p>
          <a:p>
            <a:pPr eaLnBrk="1" hangingPunct="1">
              <a:lnSpc>
                <a:spcPct val="80000"/>
              </a:lnSpc>
              <a:buClr>
                <a:schemeClr val="accent1"/>
              </a:buClr>
              <a:buSzPct val="76000"/>
              <a:buFontTx/>
              <a:buNone/>
            </a:pPr>
            <a:r>
              <a:rPr sz="2800" dirty="0">
                <a:latin typeface="Courier"/>
                <a:cs typeface="Times New Roman" panose="02020603050405020304" pitchFamily="18" charset="0"/>
              </a:rPr>
              <a:t>The BIOS in most PCs performs four main functions:</a:t>
            </a:r>
            <a:endParaRPr sz="2800" dirty="0">
              <a:latin typeface="Courier"/>
              <a:cs typeface="Times New Roman" panose="02020603050405020304" pitchFamily="18" charset="0"/>
            </a:endParaRPr>
          </a:p>
          <a:p>
            <a:pPr eaLnBrk="1" hangingPunct="1">
              <a:lnSpc>
                <a:spcPct val="80000"/>
              </a:lnSpc>
              <a:buClr>
                <a:schemeClr val="accent1"/>
              </a:buClr>
              <a:buSzPct val="76000"/>
              <a:buFontTx/>
              <a:buNone/>
            </a:pPr>
            <a:r>
              <a:rPr sz="2800" dirty="0">
                <a:latin typeface="Courier"/>
                <a:cs typeface="Times New Roman" panose="02020603050405020304" pitchFamily="18" charset="0"/>
              </a:rPr>
              <a:t>	-</a:t>
            </a:r>
            <a:r>
              <a:rPr sz="2000" b="1" i="1" dirty="0">
                <a:latin typeface="Courier"/>
                <a:cs typeface="Times New Roman" panose="02020603050405020304" pitchFamily="18" charset="0"/>
              </a:rPr>
              <a:t>POST (power on self test)</a:t>
            </a:r>
            <a:r>
              <a:rPr sz="2000" b="1" dirty="0">
                <a:latin typeface="Courier"/>
                <a:cs typeface="Times New Roman" panose="02020603050405020304" pitchFamily="18" charset="0"/>
              </a:rPr>
              <a:t>.</a:t>
            </a:r>
            <a:endParaRPr sz="2000" b="1" dirty="0">
              <a:latin typeface="Courier"/>
              <a:cs typeface="Times New Roman" panose="02020603050405020304" pitchFamily="18" charset="0"/>
            </a:endParaRPr>
          </a:p>
          <a:p>
            <a:pPr eaLnBrk="1" hangingPunct="1">
              <a:lnSpc>
                <a:spcPct val="80000"/>
              </a:lnSpc>
              <a:buClr>
                <a:schemeClr val="accent1"/>
              </a:buClr>
              <a:buSzPct val="76000"/>
              <a:buFontTx/>
              <a:buNone/>
            </a:pPr>
            <a:r>
              <a:rPr sz="2000" dirty="0">
                <a:latin typeface="Courier"/>
                <a:cs typeface="Times New Roman" panose="02020603050405020304" pitchFamily="18" charset="0"/>
              </a:rPr>
              <a:t>		POST tests your computer's processor, memory, chipset, video 	adapter, disk controllers, disk drives, keyboard, and other crucial 	components.</a:t>
            </a:r>
            <a:endParaRPr sz="2000" dirty="0">
              <a:latin typeface="Courier"/>
              <a:cs typeface="Times New Roman" panose="02020603050405020304" pitchFamily="18" charset="0"/>
            </a:endParaRPr>
          </a:p>
          <a:p>
            <a:pPr eaLnBrk="1" hangingPunct="1">
              <a:lnSpc>
                <a:spcPct val="80000"/>
              </a:lnSpc>
              <a:buClr>
                <a:schemeClr val="accent1"/>
              </a:buClr>
              <a:buSzPct val="76000"/>
              <a:buFontTx/>
              <a:buNone/>
            </a:pPr>
            <a:r>
              <a:rPr sz="2000" dirty="0">
                <a:solidFill>
                  <a:srgbClr val="0000FF"/>
                </a:solidFill>
                <a:latin typeface="Courier"/>
                <a:cs typeface="Times New Roman" panose="02020603050405020304" pitchFamily="18" charset="0"/>
              </a:rPr>
              <a:t>	</a:t>
            </a:r>
            <a:r>
              <a:rPr sz="2000" dirty="0">
                <a:latin typeface="Courier"/>
                <a:cs typeface="Times New Roman" panose="02020603050405020304" pitchFamily="18" charset="0"/>
              </a:rPr>
              <a:t>-</a:t>
            </a:r>
            <a:r>
              <a:rPr sz="2000" b="1" i="1" dirty="0">
                <a:latin typeface="Courier"/>
                <a:cs typeface="Times New Roman" panose="02020603050405020304" pitchFamily="18" charset="0"/>
              </a:rPr>
              <a:t>Setup</a:t>
            </a:r>
            <a:r>
              <a:rPr sz="2000" b="1" dirty="0">
                <a:latin typeface="Courier"/>
                <a:cs typeface="Times New Roman" panose="02020603050405020304" pitchFamily="18" charset="0"/>
              </a:rPr>
              <a:t>.</a:t>
            </a:r>
            <a:r>
              <a:rPr sz="2000" dirty="0">
                <a:latin typeface="Courier"/>
                <a:cs typeface="Times New Roman" panose="02020603050405020304" pitchFamily="18" charset="0"/>
              </a:rPr>
              <a:t> </a:t>
            </a:r>
            <a:endParaRPr sz="2000" dirty="0">
              <a:latin typeface="Courier"/>
              <a:cs typeface="Times New Roman" panose="02020603050405020304" pitchFamily="18" charset="0"/>
            </a:endParaRPr>
          </a:p>
          <a:p>
            <a:pPr eaLnBrk="1" hangingPunct="1">
              <a:lnSpc>
                <a:spcPct val="80000"/>
              </a:lnSpc>
              <a:buClr>
                <a:schemeClr val="accent1"/>
              </a:buClr>
              <a:buSzPct val="76000"/>
              <a:buFontTx/>
              <a:buNone/>
            </a:pPr>
            <a:r>
              <a:rPr sz="2000" dirty="0">
                <a:latin typeface="Courier"/>
                <a:cs typeface="Times New Roman" panose="02020603050405020304" pitchFamily="18" charset="0"/>
              </a:rPr>
              <a:t>		System configuration and setup program. </a:t>
            </a:r>
            <a:endParaRPr sz="2000" dirty="0">
              <a:latin typeface="Courier"/>
              <a:cs typeface="Times New Roman" panose="02020603050405020304" pitchFamily="18" charset="0"/>
            </a:endParaRPr>
          </a:p>
          <a:p>
            <a:pPr eaLnBrk="1" hangingPunct="1">
              <a:lnSpc>
                <a:spcPct val="80000"/>
              </a:lnSpc>
              <a:buClr>
                <a:schemeClr val="accent1"/>
              </a:buClr>
              <a:buSzPct val="76000"/>
              <a:buFontTx/>
              <a:buNone/>
            </a:pPr>
            <a:r>
              <a:rPr sz="2000" dirty="0">
                <a:latin typeface="Courier"/>
                <a:cs typeface="Times New Roman" panose="02020603050405020304" pitchFamily="18" charset="0"/>
              </a:rPr>
              <a:t>		Usually menu driven.</a:t>
            </a:r>
            <a:endParaRPr sz="2000" dirty="0">
              <a:latin typeface="Courier"/>
              <a:cs typeface="Times New Roman" panose="02020603050405020304" pitchFamily="18" charset="0"/>
            </a:endParaRPr>
          </a:p>
          <a:p>
            <a:pPr eaLnBrk="1" hangingPunct="1">
              <a:lnSpc>
                <a:spcPct val="80000"/>
              </a:lnSpc>
              <a:buClr>
                <a:schemeClr val="accent1"/>
              </a:buClr>
              <a:buSzPct val="76000"/>
              <a:buFontTx/>
              <a:buNone/>
            </a:pPr>
            <a:r>
              <a:rPr sz="2000" dirty="0">
                <a:latin typeface="Courier"/>
                <a:cs typeface="Times New Roman" panose="02020603050405020304" pitchFamily="18" charset="0"/>
              </a:rPr>
              <a:t>		Activated by pressing a special key during the POST and enabling configuration of motherboard and chipset settings and date and time,passwords, disk drives, and other basic settings. </a:t>
            </a:r>
            <a:endParaRPr sz="2000" dirty="0">
              <a:latin typeface="Courier"/>
              <a:cs typeface="Times New Roman" panose="02020603050405020304" pitchFamily="18" charset="0"/>
            </a:endParaRPr>
          </a:p>
          <a:p>
            <a:pPr>
              <a:buClr>
                <a:schemeClr val="accent1"/>
              </a:buClr>
              <a:buSzPct val="76000"/>
              <a:buFont typeface="Wingdings 3" pitchFamily="18" charset="2"/>
            </a:pPr>
            <a:endParaRPr sz="2800" dirty="0"/>
          </a:p>
          <a:p>
            <a:pPr eaLnBrk="1" hangingPunct="1">
              <a:lnSpc>
                <a:spcPct val="80000"/>
              </a:lnSpc>
              <a:buClr>
                <a:schemeClr val="accent1"/>
              </a:buClr>
              <a:buSzPct val="76000"/>
              <a:buFont typeface="Wingdings" panose="05000000000000000000" pitchFamily="2" charset="2"/>
              <a:buChar char="Ø"/>
            </a:pPr>
            <a:endParaRPr sz="2800" dirty="0">
              <a:latin typeface="Courier"/>
              <a:cs typeface="Times New Roman" panose="02020603050405020304" pitchFamily="18" charset="0"/>
            </a:endParaRPr>
          </a:p>
          <a:p>
            <a:pPr eaLnBrk="1" hangingPunct="1">
              <a:lnSpc>
                <a:spcPct val="80000"/>
              </a:lnSpc>
              <a:buClr>
                <a:schemeClr val="accent1"/>
              </a:buClr>
              <a:buSzPct val="76000"/>
              <a:buFont typeface="Wingdings" panose="05000000000000000000" pitchFamily="2" charset="2"/>
              <a:buChar char="Ø"/>
            </a:pPr>
            <a:endParaRPr sz="2800" dirty="0">
              <a:latin typeface="Courier"/>
              <a:cs typeface="Times New Roman" panose="02020603050405020304" pitchFamily="18" charset="0"/>
            </a:endParaRPr>
          </a:p>
          <a:p>
            <a:pPr eaLnBrk="1" hangingPunct="1">
              <a:lnSpc>
                <a:spcPct val="80000"/>
              </a:lnSpc>
              <a:buClr>
                <a:schemeClr val="accent1"/>
              </a:buClr>
              <a:buSzPct val="76000"/>
              <a:buFontTx/>
              <a:buNone/>
            </a:pPr>
            <a:endParaRPr sz="2800" dirty="0">
              <a:latin typeface="Courier"/>
              <a:cs typeface="Times New Roman" panose="02020603050405020304" pitchFamily="18" charset="0"/>
            </a:endParaRPr>
          </a:p>
          <a:p>
            <a:pPr>
              <a:buClr>
                <a:schemeClr val="accent1"/>
              </a:buClr>
              <a:buSzPct val="76000"/>
              <a:buFont typeface="Wingdings 3" pitchFamily="18" charset="2"/>
              <a:buChar char=""/>
            </a:pPr>
            <a:endParaRP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Title 1"/>
          <p:cNvSpPr>
            <a:spLocks noGrp="1"/>
          </p:cNvSpPr>
          <p:nvPr>
            <p:ph type="title"/>
          </p:nvPr>
        </p:nvSpPr>
        <p:spPr/>
        <p:txBody>
          <a:bodyPr vert="horz" wrap="square" lIns="91440" tIns="45720" rIns="91440" bIns="45720" anchor="b" anchorCtr="0"/>
          <a:p>
            <a:r>
              <a:rPr dirty="0"/>
              <a:t>Boot Process</a:t>
            </a:r>
            <a:endParaRPr dirty="0"/>
          </a:p>
        </p:txBody>
      </p:sp>
      <p:sp>
        <p:nvSpPr>
          <p:cNvPr id="87043" name="Content Placeholder 2"/>
          <p:cNvSpPr>
            <a:spLocks noGrp="1"/>
          </p:cNvSpPr>
          <p:nvPr>
            <p:ph sz="quarter" idx="1"/>
          </p:nvPr>
        </p:nvSpPr>
        <p:spPr>
          <a:xfrm>
            <a:off x="457200" y="1143000"/>
            <a:ext cx="8229600" cy="5181600"/>
          </a:xfrm>
        </p:spPr>
        <p:txBody>
          <a:bodyPr vert="horz" wrap="square" lIns="91440" tIns="45720" rIns="91440" bIns="45720" anchor="t" anchorCtr="0"/>
          <a:p>
            <a:pPr eaLnBrk="1" hangingPunct="1">
              <a:lnSpc>
                <a:spcPct val="80000"/>
              </a:lnSpc>
              <a:buClr>
                <a:schemeClr val="accent1"/>
              </a:buClr>
              <a:buSzPct val="76000"/>
              <a:buFontTx/>
              <a:buNone/>
            </a:pPr>
            <a:r>
              <a:rPr sz="2000" dirty="0">
                <a:latin typeface="Courier"/>
                <a:cs typeface="Times New Roman" panose="02020603050405020304" pitchFamily="18" charset="0"/>
              </a:rPr>
              <a:t>-</a:t>
            </a:r>
            <a:r>
              <a:rPr sz="2000" i="1" dirty="0">
                <a:latin typeface="Courier"/>
                <a:cs typeface="Times New Roman" panose="02020603050405020304" pitchFamily="18" charset="0"/>
              </a:rPr>
              <a:t>Bootstrap loader. </a:t>
            </a:r>
            <a:r>
              <a:rPr sz="2000" dirty="0">
                <a:latin typeface="Courier"/>
                <a:cs typeface="Times New Roman" panose="02020603050405020304" pitchFamily="18" charset="0"/>
              </a:rPr>
              <a:t>Looks for a valid master boot record (MBR).</a:t>
            </a:r>
            <a:endParaRPr sz="2000" dirty="0">
              <a:latin typeface="Courier"/>
              <a:cs typeface="Times New Roman" panose="02020603050405020304" pitchFamily="18" charset="0"/>
            </a:endParaRPr>
          </a:p>
          <a:p>
            <a:pPr eaLnBrk="1" hangingPunct="1">
              <a:lnSpc>
                <a:spcPct val="80000"/>
              </a:lnSpc>
              <a:buClr>
                <a:schemeClr val="accent1"/>
              </a:buClr>
              <a:buSzPct val="76000"/>
              <a:buFontTx/>
              <a:buNone/>
            </a:pPr>
            <a:r>
              <a:rPr sz="2000" dirty="0">
                <a:latin typeface="Courier"/>
                <a:cs typeface="Times New Roman" panose="02020603050405020304" pitchFamily="18" charset="0"/>
              </a:rPr>
              <a:t>		The master boot sector program continues the boot process loads an operating system boot sector, which loads the operating system core files.</a:t>
            </a:r>
            <a:endParaRPr sz="2000" dirty="0">
              <a:latin typeface="Courier"/>
              <a:cs typeface="Times New Roman" panose="02020603050405020304" pitchFamily="18" charset="0"/>
            </a:endParaRPr>
          </a:p>
          <a:p>
            <a:pPr eaLnBrk="1" hangingPunct="1">
              <a:lnSpc>
                <a:spcPct val="80000"/>
              </a:lnSpc>
              <a:buClr>
                <a:schemeClr val="accent1"/>
              </a:buClr>
              <a:buSzPct val="76000"/>
              <a:buFontTx/>
              <a:buNone/>
            </a:pPr>
            <a:endParaRPr sz="2000" dirty="0">
              <a:latin typeface="Courier"/>
              <a:cs typeface="Times New Roman" panose="02020603050405020304" pitchFamily="18" charset="0"/>
            </a:endParaRPr>
          </a:p>
          <a:p>
            <a:pPr eaLnBrk="1" hangingPunct="1">
              <a:lnSpc>
                <a:spcPct val="80000"/>
              </a:lnSpc>
              <a:buClr>
                <a:schemeClr val="accent1"/>
              </a:buClr>
              <a:buSzPct val="76000"/>
              <a:buFontTx/>
              <a:buNone/>
            </a:pPr>
            <a:r>
              <a:rPr sz="2000" dirty="0">
                <a:latin typeface="Courier"/>
                <a:cs typeface="Times New Roman" panose="02020603050405020304" pitchFamily="18" charset="0"/>
              </a:rPr>
              <a:t>-</a:t>
            </a:r>
            <a:r>
              <a:rPr sz="2000" i="1" dirty="0">
                <a:latin typeface="Courier"/>
                <a:cs typeface="Times New Roman" panose="02020603050405020304" pitchFamily="18" charset="0"/>
              </a:rPr>
              <a:t>BIOS (basic input/output system)</a:t>
            </a:r>
            <a:r>
              <a:rPr sz="2000" dirty="0">
                <a:latin typeface="Courier"/>
                <a:cs typeface="Times New Roman" panose="02020603050405020304" pitchFamily="18" charset="0"/>
              </a:rPr>
              <a:t>. </a:t>
            </a:r>
            <a:endParaRPr sz="2000" dirty="0">
              <a:latin typeface="Courier"/>
              <a:cs typeface="Times New Roman" panose="02020603050405020304" pitchFamily="18" charset="0"/>
            </a:endParaRPr>
          </a:p>
          <a:p>
            <a:pPr eaLnBrk="1" hangingPunct="1">
              <a:lnSpc>
                <a:spcPct val="80000"/>
              </a:lnSpc>
              <a:buClr>
                <a:schemeClr val="accent1"/>
              </a:buClr>
              <a:buSzPct val="76000"/>
              <a:buFontTx/>
              <a:buNone/>
            </a:pPr>
            <a:r>
              <a:rPr sz="2000" dirty="0">
                <a:latin typeface="Courier"/>
                <a:cs typeface="Times New Roman" panose="02020603050405020304" pitchFamily="18" charset="0"/>
              </a:rPr>
              <a:t>		A collection of actual drivers used to act as a basic interface between operating system and hardware when the system is booted and running. </a:t>
            </a:r>
            <a:endParaRPr sz="2000" dirty="0">
              <a:latin typeface="Courier"/>
              <a:cs typeface="Times New Roman" panose="02020603050405020304" pitchFamily="18" charset="0"/>
            </a:endParaRPr>
          </a:p>
          <a:p>
            <a:pPr eaLnBrk="1" hangingPunct="1">
              <a:lnSpc>
                <a:spcPct val="80000"/>
              </a:lnSpc>
              <a:buClr>
                <a:schemeClr val="accent1"/>
              </a:buClr>
              <a:buSzPct val="76000"/>
              <a:buFontTx/>
              <a:buNone/>
            </a:pPr>
            <a:endParaRPr sz="2000" dirty="0">
              <a:latin typeface="Courier"/>
              <a:cs typeface="Times New Roman" panose="02020603050405020304" pitchFamily="18" charset="0"/>
            </a:endParaRPr>
          </a:p>
          <a:p>
            <a:pPr eaLnBrk="1" hangingPunct="1">
              <a:lnSpc>
                <a:spcPct val="80000"/>
              </a:lnSpc>
              <a:buClr>
                <a:schemeClr val="accent1"/>
              </a:buClr>
              <a:buSzPct val="76000"/>
              <a:buFont typeface="Wingdings 3" pitchFamily="18" charset="2"/>
              <a:buNone/>
            </a:pPr>
            <a:r>
              <a:rPr sz="2400" dirty="0">
                <a:latin typeface="Courier"/>
                <a:cs typeface="Times New Roman" panose="02020603050405020304" pitchFamily="18" charset="0"/>
              </a:rPr>
              <a:t>The BIOS contains the Setup program which is used to set and store the configuration settings and these are maintained on the motherboard in a chip called the RTC/NVRAM chip (real-time clock/nonvolatile memory). </a:t>
            </a:r>
            <a:endParaRPr sz="2400" dirty="0">
              <a:latin typeface="Courier"/>
              <a:cs typeface="Times New Roman" panose="02020603050405020304" pitchFamily="18" charset="0"/>
            </a:endParaRPr>
          </a:p>
          <a:p>
            <a:pPr eaLnBrk="1" hangingPunct="1">
              <a:lnSpc>
                <a:spcPct val="80000"/>
              </a:lnSpc>
              <a:buClr>
                <a:schemeClr val="accent1"/>
              </a:buClr>
              <a:buSzPct val="76000"/>
              <a:buFontTx/>
              <a:buNone/>
            </a:pPr>
            <a:endParaRPr sz="2000" dirty="0">
              <a:latin typeface="Courier"/>
              <a:cs typeface="Times New Roman" panose="02020603050405020304" pitchFamily="18" charset="0"/>
            </a:endParaRPr>
          </a:p>
          <a:p>
            <a:pPr>
              <a:buClr>
                <a:schemeClr val="accent1"/>
              </a:buClr>
              <a:buSzPct val="76000"/>
              <a:buFont typeface="Wingdings 3" pitchFamily="18" charset="2"/>
              <a:buChar char=""/>
            </a:pPr>
            <a:endParaRP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p:txBody>
          <a:bodyPr vert="horz" wrap="square" lIns="91440" tIns="45720" rIns="91440" bIns="45720" anchor="b" anchorCtr="0"/>
          <a:p>
            <a:pPr eaLnBrk="1" hangingPunct="1"/>
            <a:r>
              <a:rPr dirty="0">
                <a:solidFill>
                  <a:schemeClr val="folHlink"/>
                </a:solidFill>
              </a:rPr>
              <a:t>Booting up Your Computer</a:t>
            </a:r>
            <a:endParaRPr dirty="0">
              <a:solidFill>
                <a:schemeClr val="folHlink"/>
              </a:solidFill>
            </a:endParaRPr>
          </a:p>
        </p:txBody>
      </p:sp>
      <p:sp>
        <p:nvSpPr>
          <p:cNvPr id="143363" name="Rectangle 3"/>
          <p:cNvSpPr>
            <a:spLocks noGrp="1" noChangeArrowheads="1"/>
          </p:cNvSpPr>
          <p:nvPr>
            <p:ph sz="quarter" idx="1"/>
          </p:nvPr>
        </p:nvSpPr>
        <p:spPr>
          <a:xfrm>
            <a:off x="439738" y="1447800"/>
            <a:ext cx="8267700" cy="5029200"/>
          </a:xfrm>
        </p:spPr>
        <p:txBody>
          <a:bodyPr vert="horz" wrap="square" lIns="91440" tIns="45720" rIns="91440" bIns="45720" numCol="1" anchor="t" anchorCtr="0" compatLnSpc="1">
            <a:normAutofit lnSpcReduction="10000"/>
          </a:bodyPr>
          <a:lstStyle/>
          <a:p>
            <a:pPr marL="274320" marR="0" lvl="0" indent="-274320" algn="l" defTabSz="914400" rtl="0" eaLnBrk="1" fontAlgn="auto" latinLnBrk="0" hangingPunct="1">
              <a:lnSpc>
                <a:spcPct val="80000"/>
              </a:lnSpc>
              <a:spcBef>
                <a:spcPts val="600"/>
              </a:spcBef>
              <a:spcAft>
                <a:spcPts val="0"/>
              </a:spcAft>
              <a:buClr>
                <a:schemeClr val="accent1"/>
              </a:buClr>
              <a:buSzPct val="76000"/>
              <a:buFont typeface="Wingdings 3"/>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Refers to the computer bringing itself up to an operable state without user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intervention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ts val="600"/>
              </a:spcBef>
              <a:spcAft>
                <a:spcPts val="0"/>
              </a:spcAft>
              <a:buClr>
                <a:schemeClr val="accent1"/>
              </a:buClr>
              <a:buSzPct val="76000"/>
              <a:buFont typeface="Wingdings 3"/>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ts val="600"/>
              </a:spcBef>
              <a:spcAft>
                <a:spcPts val="0"/>
              </a:spcAft>
              <a:buClr>
                <a:schemeClr val="accent1"/>
              </a:buClr>
              <a:buSzPct val="76000"/>
              <a:buFont typeface="Wingdings 3"/>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Hard boot (cold boot)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548640" marR="0" lvl="1" indent="-274320" algn="l" defTabSz="914400" rtl="0" eaLnBrk="1" fontAlgn="auto" latinLnBrk="0" hangingPunct="1">
              <a:lnSpc>
                <a:spcPct val="80000"/>
              </a:lnSpc>
              <a:spcBef>
                <a:spcPts val="500"/>
              </a:spcBef>
              <a:spcAft>
                <a:spcPts val="0"/>
              </a:spcAft>
              <a:buClr>
                <a:schemeClr val="accent2"/>
              </a:buClr>
              <a:buSzPct val="76000"/>
              <a:buFont typeface="Wingdings 3"/>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if you have a machine that is off (and cold), and you press the power button, it is a cold boot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548640" marR="0" lvl="1" indent="-274320" algn="l" defTabSz="914400" rtl="0" eaLnBrk="1" fontAlgn="auto" latinLnBrk="0" hangingPunct="1">
              <a:lnSpc>
                <a:spcPct val="80000"/>
              </a:lnSpc>
              <a:spcBef>
                <a:spcPts val="500"/>
              </a:spcBef>
              <a:spcAft>
                <a:spcPts val="0"/>
              </a:spcAft>
              <a:buClr>
                <a:schemeClr val="accent2"/>
              </a:buClr>
              <a:buSzPct val="76000"/>
              <a:buFont typeface="Wingdings 3"/>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More stressful than soft boot because of initial power surge through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equipment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74320" algn="l" defTabSz="914400" rtl="0" eaLnBrk="1" fontAlgn="auto" latinLnBrk="0" hangingPunct="1">
              <a:lnSpc>
                <a:spcPct val="80000"/>
              </a:lnSpc>
              <a:spcBef>
                <a:spcPts val="500"/>
              </a:spcBef>
              <a:spcAft>
                <a:spcPts val="0"/>
              </a:spcAft>
              <a:buClr>
                <a:schemeClr val="accent2"/>
              </a:buClr>
              <a:buSzPct val="76000"/>
              <a:buFont typeface="Wingdings 3"/>
              <a:buChar char=""/>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80000"/>
              </a:lnSpc>
              <a:spcBef>
                <a:spcPts val="600"/>
              </a:spcBef>
              <a:spcAft>
                <a:spcPts val="0"/>
              </a:spcAft>
              <a:buClr>
                <a:schemeClr val="accent1"/>
              </a:buClr>
              <a:buSzPct val="76000"/>
              <a:buFont typeface="Wingdings 3"/>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Soft boot (warm boot)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548640" marR="0" lvl="1" indent="-274320" algn="l" defTabSz="914400" rtl="0" eaLnBrk="1" fontAlgn="auto" latinLnBrk="0" hangingPunct="1">
              <a:lnSpc>
                <a:spcPct val="80000"/>
              </a:lnSpc>
              <a:spcBef>
                <a:spcPts val="500"/>
              </a:spcBef>
              <a:spcAft>
                <a:spcPts val="0"/>
              </a:spcAft>
              <a:buClr>
                <a:schemeClr val="accent2"/>
              </a:buClr>
              <a:buSzPct val="76000"/>
              <a:buFont typeface="Wingdings 3"/>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If you have a machine that is already running (it is warm) and you press the CTRL/ALT/DEL combination or select “RESTART”, this is a warm boot. Uses OS to reboot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548640" marR="0" lvl="1" indent="-274320" algn="l" defTabSz="914400" rtl="0" eaLnBrk="1" fontAlgn="auto" latinLnBrk="0" hangingPunct="1">
              <a:lnSpc>
                <a:spcPct val="80000"/>
              </a:lnSpc>
              <a:spcBef>
                <a:spcPts val="500"/>
              </a:spcBef>
              <a:spcAft>
                <a:spcPts val="0"/>
              </a:spcAft>
              <a:buClr>
                <a:schemeClr val="accent2"/>
              </a:buClr>
              <a:buSzPct val="76000"/>
              <a:buFont typeface="Wingdings 3"/>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Faster than hard boot. Watch to see the difference in the POST, because there are changes here too!</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3"/>
          <p:cNvSpPr>
            <a:spLocks noGrp="1"/>
          </p:cNvSpPr>
          <p:nvPr>
            <p:ph sz="quarter" idx="1"/>
          </p:nvPr>
        </p:nvSpPr>
        <p:spPr>
          <a:xfrm>
            <a:off x="533400" y="1219200"/>
            <a:ext cx="8229600" cy="5181600"/>
          </a:xfrm>
        </p:spPr>
        <p:txBody>
          <a:bodyPr vert="horz" wrap="square" lIns="91440" tIns="45720" rIns="91440" bIns="45720" anchor="t" anchorCtr="0"/>
          <a:p>
            <a:pPr eaLnBrk="1" hangingPunct="1">
              <a:lnSpc>
                <a:spcPct val="90000"/>
              </a:lnSpc>
              <a:buClr>
                <a:schemeClr val="accent1"/>
              </a:buClr>
              <a:buSzPct val="76000"/>
              <a:buFont typeface="Wingdings 3" pitchFamily="18" charset="2"/>
            </a:pPr>
            <a:endParaRPr sz="2400" dirty="0">
              <a:solidFill>
                <a:srgbClr val="0000FF"/>
              </a:solidFill>
            </a:endParaRPr>
          </a:p>
          <a:p>
            <a:pPr eaLnBrk="1" hangingPunct="1">
              <a:lnSpc>
                <a:spcPct val="90000"/>
              </a:lnSpc>
              <a:buClr>
                <a:schemeClr val="accent1"/>
              </a:buClr>
              <a:buSzPct val="76000"/>
              <a:buFont typeface="Wingdings 3" pitchFamily="18" charset="2"/>
            </a:pPr>
            <a:r>
              <a:rPr sz="2400" dirty="0"/>
              <a:t>The startup process initiates a chain of events that eventually finds its way to you, the user.</a:t>
            </a:r>
            <a:endParaRPr sz="2400" dirty="0"/>
          </a:p>
          <a:p>
            <a:pPr eaLnBrk="1" hangingPunct="1">
              <a:lnSpc>
                <a:spcPct val="90000"/>
              </a:lnSpc>
              <a:buClr>
                <a:schemeClr val="accent1"/>
              </a:buClr>
              <a:buSzPct val="76000"/>
              <a:buFontTx/>
              <a:buNone/>
            </a:pPr>
            <a:endParaRPr sz="2400" dirty="0"/>
          </a:p>
          <a:p>
            <a:pPr eaLnBrk="1" hangingPunct="1">
              <a:lnSpc>
                <a:spcPct val="90000"/>
              </a:lnSpc>
              <a:buClr>
                <a:schemeClr val="accent1"/>
              </a:buClr>
              <a:buSzPct val="76000"/>
              <a:buFont typeface="Wingdings 3" pitchFamily="18" charset="2"/>
            </a:pPr>
            <a:r>
              <a:rPr sz="2400" dirty="0"/>
              <a:t>Before you gain control, however, the computer’s CPU, peripheral hardware, low-level firmware (software stored in ROM that remains even if a PCs power is off) and ultimately its OS must work together to achieve a normal setup.</a:t>
            </a:r>
            <a:endParaRPr sz="2400" dirty="0"/>
          </a:p>
          <a:p>
            <a:pPr eaLnBrk="1" hangingPunct="1">
              <a:lnSpc>
                <a:spcPct val="90000"/>
              </a:lnSpc>
              <a:buClr>
                <a:schemeClr val="accent1"/>
              </a:buClr>
              <a:buSzPct val="76000"/>
              <a:buFontTx/>
              <a:buNone/>
            </a:pPr>
            <a:endParaRPr sz="2400" dirty="0"/>
          </a:p>
          <a:p>
            <a:pPr eaLnBrk="1" hangingPunct="1">
              <a:lnSpc>
                <a:spcPct val="90000"/>
              </a:lnSpc>
              <a:buClr>
                <a:schemeClr val="accent1"/>
              </a:buClr>
              <a:buSzPct val="76000"/>
              <a:buFont typeface="Wingdings 3" pitchFamily="18" charset="2"/>
            </a:pPr>
            <a:r>
              <a:rPr sz="2400" dirty="0"/>
              <a:t>The BIOS is the conductor that ensures this combination of devices and code works together to generate a normal startup routine</a:t>
            </a:r>
            <a:r>
              <a:rPr sz="2800" dirty="0"/>
              <a:t>.</a:t>
            </a:r>
            <a:endParaRPr sz="2800" dirty="0"/>
          </a:p>
        </p:txBody>
      </p:sp>
      <p:sp>
        <p:nvSpPr>
          <p:cNvPr id="4" name="TextBox 3"/>
          <p:cNvSpPr txBox="1"/>
          <p:nvPr/>
        </p:nvSpPr>
        <p:spPr>
          <a:xfrm>
            <a:off x="533400" y="685800"/>
            <a:ext cx="5599113" cy="584200"/>
          </a:xfrm>
          <a:prstGeom prst="rect">
            <a:avLst/>
          </a:prstGeom>
          <a:noFill/>
        </p:spPr>
        <p:txBody>
          <a:bodyPr wrap="none">
            <a:spAutoFit/>
          </a:bodyPr>
          <a:lstStyle/>
          <a:p>
            <a:pPr marR="0" defTabSz="914400">
              <a:buClrTx/>
              <a:buSzTx/>
              <a:buFontTx/>
              <a:buNone/>
              <a:defRPr/>
            </a:pPr>
            <a:r>
              <a:rPr kumimoji="0" lang="en-US" sz="3200" kern="1200" cap="none" spc="0" normalizeH="0" baseline="0" noProof="0" dirty="0">
                <a:solidFill>
                  <a:schemeClr val="folHlink"/>
                </a:solidFill>
                <a:latin typeface="+mj-lt"/>
                <a:ea typeface="+mn-ea"/>
                <a:cs typeface="Arial" panose="020B0604020202020204" pitchFamily="34" charset="0"/>
              </a:rPr>
              <a:t>Booting up Your Computer</a:t>
            </a:r>
            <a:endParaRPr kumimoji="0" lang="en-US" sz="3200" kern="1200" cap="none" spc="0" normalizeH="0" baseline="0" noProof="0" dirty="0">
              <a:latin typeface="+mj-lt"/>
              <a:ea typeface="+mn-ea"/>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p:txBody>
          <a:bodyPr vert="horz" wrap="square" lIns="91440" tIns="45720" rIns="91440" bIns="45720" anchor="b" anchorCtr="0"/>
          <a:p>
            <a:pPr eaLnBrk="1" hangingPunct="1"/>
            <a:r>
              <a:rPr dirty="0"/>
              <a:t>Introduction to Cyber Crime</a:t>
            </a:r>
            <a:endParaRPr dirty="0"/>
          </a:p>
        </p:txBody>
      </p:sp>
      <p:sp>
        <p:nvSpPr>
          <p:cNvPr id="18435"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sz="2400" dirty="0"/>
              <a:t>Unauthorized access to computers and networks.</a:t>
            </a:r>
            <a:endParaRPr sz="2400" dirty="0"/>
          </a:p>
          <a:p>
            <a:pPr eaLnBrk="1" hangingPunct="1">
              <a:buClr>
                <a:schemeClr val="accent1"/>
              </a:buClr>
              <a:buSzPct val="76000"/>
              <a:buFont typeface="Wingdings 3" pitchFamily="18" charset="2"/>
            </a:pPr>
            <a:r>
              <a:rPr sz="2400" dirty="0"/>
              <a:t>Unauthorized copying of data from computer systems using CD/DVD or pen drives.</a:t>
            </a:r>
            <a:endParaRPr sz="2400" dirty="0"/>
          </a:p>
          <a:p>
            <a:pPr eaLnBrk="1" hangingPunct="1">
              <a:buClr>
                <a:schemeClr val="accent1"/>
              </a:buClr>
              <a:buSzPct val="76000"/>
              <a:buFont typeface="Wingdings 3" pitchFamily="18" charset="2"/>
            </a:pPr>
            <a:r>
              <a:rPr sz="2400" dirty="0"/>
              <a:t>Sending large amount of emails to someone to block his account or sometimes to crash the email server.</a:t>
            </a:r>
            <a:endParaRPr sz="2400" dirty="0"/>
          </a:p>
          <a:p>
            <a:pPr eaLnBrk="1" hangingPunct="1">
              <a:buClr>
                <a:schemeClr val="accent1"/>
              </a:buClr>
              <a:buSzPct val="76000"/>
              <a:buFont typeface="Wingdings 3" pitchFamily="18" charset="2"/>
            </a:pPr>
            <a:r>
              <a:rPr sz="2400" dirty="0"/>
              <a:t>Causing Denial Of Service attack by sending huge amount of fake requests to a web server so that the valid users do not get access to the web site.</a:t>
            </a:r>
            <a:endParaRPr sz="2400" dirty="0"/>
          </a:p>
          <a:p>
            <a:pPr eaLnBrk="1" hangingPunct="1">
              <a:buClr>
                <a:schemeClr val="accent1"/>
              </a:buClr>
              <a:buSzPct val="76000"/>
              <a:buFont typeface="Wingdings 3" pitchFamily="18" charset="2"/>
            </a:pPr>
            <a:r>
              <a:rPr sz="2400" dirty="0"/>
              <a:t>Creating and spreading viruses, worms, spywares and root kits etc.</a:t>
            </a:r>
            <a:endParaRPr sz="2400" dirty="0"/>
          </a:p>
          <a:p>
            <a:pPr eaLnBrk="1" hangingPunct="1">
              <a:buClr>
                <a:schemeClr val="accent1"/>
              </a:buClr>
              <a:buSzPct val="76000"/>
              <a:buFont typeface="Wingdings 3" pitchFamily="18" charset="2"/>
            </a:pPr>
            <a:r>
              <a:rPr sz="2400" dirty="0"/>
              <a:t>Physically damaging computers, equipments or networks. </a:t>
            </a:r>
            <a:endParaRPr sz="2400"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p:cNvSpPr>
          <p:nvPr>
            <p:ph type="title"/>
          </p:nvPr>
        </p:nvSpPr>
        <p:spPr>
          <a:xfrm>
            <a:off x="457200" y="381000"/>
            <a:ext cx="8229600" cy="608013"/>
          </a:xfrm>
        </p:spPr>
        <p:txBody>
          <a:bodyPr vert="horz" wrap="square" lIns="91440" tIns="45720" rIns="91440" bIns="45720" anchor="b" anchorCtr="0"/>
          <a:p>
            <a:pPr eaLnBrk="1" hangingPunct="1"/>
            <a:r>
              <a:rPr dirty="0">
                <a:solidFill>
                  <a:schemeClr val="folHlink"/>
                </a:solidFill>
              </a:rPr>
              <a:t>The Master Boot Record</a:t>
            </a:r>
            <a:endParaRPr dirty="0">
              <a:solidFill>
                <a:schemeClr val="folHlink"/>
              </a:solidFill>
            </a:endParaRPr>
          </a:p>
        </p:txBody>
      </p:sp>
      <p:sp>
        <p:nvSpPr>
          <p:cNvPr id="48131" name="Rectangle 3"/>
          <p:cNvSpPr>
            <a:spLocks noGrp="1" noChangeArrowheads="1"/>
          </p:cNvSpPr>
          <p:nvPr>
            <p:ph sz="quarter" idx="1"/>
          </p:nvPr>
        </p:nvSpPr>
        <p:spPr>
          <a:xfrm>
            <a:off x="457200" y="1219200"/>
            <a:ext cx="8229600" cy="5257800"/>
          </a:xfrm>
        </p:spPr>
        <p:txBody>
          <a:bodyPr vert="horz" wrap="square" lIns="91440" tIns="45720" rIns="91440" bIns="45720" numCol="1" anchor="t" anchorCtr="0" compatLnSpc="1">
            <a:normAutofit lnSpcReduction="10000"/>
          </a:bodyPr>
          <a:lstStyle/>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In the final step of the boot process, we talked about the MBR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It is located on cylinder 0, head 0, sector 1 the very first sector on disk and it is used to store the location of the root directory and the OS loader routine</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90000"/>
              </a:lnSpc>
              <a:spcBef>
                <a:spcPts val="600"/>
              </a:spcBef>
              <a:spcAft>
                <a:spcPts val="0"/>
              </a:spcAft>
              <a:buClr>
                <a:schemeClr val="accent1"/>
              </a:buClr>
              <a:buSzPct val="76000"/>
              <a:buFont typeface="Wingdings 3"/>
              <a:buChar char=""/>
              <a:defRPr/>
            </a:pPr>
            <a:r>
              <a:rPr kumimoji="0" lang="en-US" sz="2800" b="0" i="0" u="none" strike="noStrike" kern="1200" cap="none" spc="0" normalizeH="0" baseline="0" noProof="0" dirty="0">
                <a:ln>
                  <a:noFill/>
                </a:ln>
                <a:solidFill>
                  <a:schemeClr val="tx1"/>
                </a:solidFill>
                <a:effectLst/>
                <a:uLnTx/>
                <a:uFillTx/>
                <a:latin typeface="+mn-lt"/>
                <a:ea typeface="+mn-ea"/>
                <a:cs typeface="+mn-cs"/>
              </a:rPr>
              <a:t>Now you can see why a MBR virus can be so deadly!</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a:p>
            <a:pPr marL="548640" marR="0" lvl="1" indent="-274320" algn="l" defTabSz="914400" rtl="0" eaLnBrk="1" fontAlgn="auto" latinLnBrk="0" hangingPunct="1">
              <a:lnSpc>
                <a:spcPct val="90000"/>
              </a:lnSpc>
              <a:spcBef>
                <a:spcPts val="500"/>
              </a:spcBef>
              <a:spcAft>
                <a:spcPts val="0"/>
              </a:spcAft>
              <a:buClr>
                <a:schemeClr val="accent2"/>
              </a:buClr>
              <a:buSzPct val="76000"/>
              <a:buFont typeface="Wingdings 3"/>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400" b="0" i="0" u="none" strike="noStrike" kern="1200" cap="none" spc="0" normalizeH="0" baseline="0" noProof="0" dirty="0" err="1">
                <a:ln>
                  <a:noFill/>
                </a:ln>
                <a:solidFill>
                  <a:schemeClr val="tx1"/>
                </a:solidFill>
                <a:effectLst/>
                <a:uLnTx/>
                <a:uFillTx/>
                <a:latin typeface="+mn-lt"/>
                <a:ea typeface="+mn-ea"/>
                <a:cs typeface="+mn-cs"/>
              </a:rPr>
              <a:t>Nimda</a:t>
            </a:r>
            <a:r>
              <a:rPr kumimoji="0" lang="en-US" sz="2400" b="0" i="0" u="none" strike="noStrike" kern="1200" cap="none" spc="0" normalizeH="0" baseline="0" noProof="0" dirty="0">
                <a:ln>
                  <a:noFill/>
                </a:ln>
                <a:solidFill>
                  <a:schemeClr val="tx1"/>
                </a:solidFill>
                <a:effectLst/>
                <a:uLnTx/>
                <a:uFillTx/>
                <a:latin typeface="+mn-lt"/>
                <a:ea typeface="+mn-ea"/>
                <a:cs typeface="+mn-cs"/>
              </a:rPr>
              <a:t> acted like this, it would infect the MBR so if you formatted the hard drive, you might not get rid of the virus unless you did format /</a:t>
            </a:r>
            <a:r>
              <a:rPr kumimoji="0" lang="en-US" sz="2400" b="0" i="0" u="none" strike="noStrike" kern="1200" cap="none" spc="0" normalizeH="0" baseline="0" noProof="0" dirty="0" err="1">
                <a:ln>
                  <a:noFill/>
                </a:ln>
                <a:solidFill>
                  <a:schemeClr val="tx1"/>
                </a:solidFill>
                <a:effectLst/>
                <a:uLnTx/>
                <a:uFillTx/>
                <a:latin typeface="+mn-lt"/>
                <a:ea typeface="+mn-ea"/>
                <a:cs typeface="+mn-cs"/>
              </a:rPr>
              <a:t>mbr</a:t>
            </a:r>
            <a:r>
              <a:rPr kumimoji="0" lang="en-US" sz="2400" b="0" i="0" u="none" strike="noStrike" kern="1200" cap="none" spc="0" normalizeH="0" baseline="0" noProof="0" dirty="0">
                <a:ln>
                  <a:noFill/>
                </a:ln>
                <a:solidFill>
                  <a:schemeClr val="tx1"/>
                </a:solidFill>
                <a:effectLst/>
                <a:uLnTx/>
                <a:uFillTx/>
                <a:latin typeface="+mn-lt"/>
                <a:ea typeface="+mn-ea"/>
                <a:cs typeface="+mn-cs"/>
              </a:rPr>
              <a:t> as well.</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noChangeArrowheads="1"/>
          </p:cNvSpPr>
          <p:nvPr>
            <p:ph type="title"/>
          </p:nvPr>
        </p:nvSpPr>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a:ln>
                  <a:noFill/>
                </a:ln>
                <a:solidFill>
                  <a:schemeClr val="folHlink"/>
                </a:solidFill>
                <a:effectLst/>
                <a:uLnTx/>
                <a:uFillTx/>
                <a:latin typeface="+mj-lt"/>
                <a:ea typeface="+mj-ea"/>
                <a:cs typeface="+mj-cs"/>
              </a:rPr>
              <a:t>How BIOS Finds/Loads the OS</a:t>
            </a:r>
            <a:br>
              <a:rPr kumimoji="0" lang="en-US" sz="3200" b="0" i="0" u="none" strike="noStrike" kern="1200" cap="none" spc="0" normalizeH="0" baseline="0" noProof="0">
                <a:ln>
                  <a:noFill/>
                </a:ln>
                <a:solidFill>
                  <a:schemeClr val="folHlink"/>
                </a:solidFill>
                <a:effectLst/>
                <a:uLnTx/>
                <a:uFillTx/>
                <a:latin typeface="+mj-lt"/>
                <a:ea typeface="+mj-ea"/>
                <a:cs typeface="+mj-cs"/>
              </a:rPr>
            </a:br>
            <a:endParaRPr kumimoji="0" lang="en-US" sz="3200" b="0" i="0" u="none" strike="noStrike" kern="1200" cap="none" spc="0" normalizeH="0" baseline="0" noProof="0">
              <a:ln>
                <a:noFill/>
              </a:ln>
              <a:solidFill>
                <a:schemeClr val="folHlink"/>
              </a:solidFill>
              <a:effectLst/>
              <a:uLnTx/>
              <a:uFillTx/>
              <a:latin typeface="+mj-lt"/>
              <a:ea typeface="+mj-ea"/>
              <a:cs typeface="+mj-cs"/>
            </a:endParaRPr>
          </a:p>
        </p:txBody>
      </p:sp>
      <p:pic>
        <p:nvPicPr>
          <p:cNvPr id="91139" name="Picture 3" descr="Fig02-11"/>
          <p:cNvPicPr>
            <a:picLocks noChangeAspect="1"/>
          </p:cNvPicPr>
          <p:nvPr/>
        </p:nvPicPr>
        <p:blipFill>
          <a:blip r:embed="rId1"/>
          <a:srcRect t="3751" b="3751"/>
          <a:stretch>
            <a:fillRect/>
          </a:stretch>
        </p:blipFill>
        <p:spPr>
          <a:xfrm>
            <a:off x="685800" y="1371600"/>
            <a:ext cx="7772400" cy="4800600"/>
          </a:xfrm>
          <a:prstGeom prst="rect">
            <a:avLst/>
          </a:prstGeom>
          <a:noFill/>
          <a:ln w="9525">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p:cNvSpPr>
          <p:nvPr>
            <p:ph type="title"/>
          </p:nvPr>
        </p:nvSpPr>
        <p:spPr/>
        <p:txBody>
          <a:bodyPr vert="horz" wrap="square" lIns="91440" tIns="45720" rIns="91440" bIns="45720" anchor="b" anchorCtr="0"/>
          <a:p>
            <a:pPr eaLnBrk="1" hangingPunct="1"/>
            <a:r>
              <a:rPr dirty="0">
                <a:solidFill>
                  <a:schemeClr val="folHlink"/>
                </a:solidFill>
              </a:rPr>
              <a:t>Parts of the Boot Process</a:t>
            </a:r>
            <a:endParaRPr dirty="0">
              <a:solidFill>
                <a:schemeClr val="folHlink"/>
              </a:solidFill>
            </a:endParaRPr>
          </a:p>
        </p:txBody>
      </p:sp>
      <p:sp>
        <p:nvSpPr>
          <p:cNvPr id="92163" name="Rectangle 3"/>
          <p:cNvSpPr>
            <a:spLocks noGrp="1"/>
          </p:cNvSpPr>
          <p:nvPr>
            <p:ph sz="quarter" idx="1"/>
          </p:nvPr>
        </p:nvSpPr>
        <p:spPr>
          <a:xfrm>
            <a:off x="457200" y="1219200"/>
            <a:ext cx="8229600" cy="5257800"/>
          </a:xfrm>
        </p:spPr>
        <p:txBody>
          <a:bodyPr vert="horz" wrap="square" lIns="91440" tIns="45720" rIns="91440" bIns="45720" anchor="t" anchorCtr="0"/>
          <a:p>
            <a:pPr eaLnBrk="1" hangingPunct="1">
              <a:buClr>
                <a:schemeClr val="accent1"/>
              </a:buClr>
              <a:buSzPct val="76000"/>
              <a:buFont typeface="Wingdings 3" pitchFamily="18" charset="2"/>
            </a:pPr>
            <a:endParaRPr dirty="0">
              <a:solidFill>
                <a:srgbClr val="0000FF"/>
              </a:solidFill>
            </a:endParaRPr>
          </a:p>
          <a:p>
            <a:pPr eaLnBrk="1" hangingPunct="1">
              <a:buClr>
                <a:schemeClr val="accent1"/>
              </a:buClr>
              <a:buSzPct val="76000"/>
              <a:buFont typeface="Wingdings 3" pitchFamily="18" charset="2"/>
            </a:pPr>
            <a:r>
              <a:rPr dirty="0"/>
              <a:t>Step 1: POST</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Step 2: ROM BIOS startup program searches for and loads an OS</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Step 3: OS configures the system and completes its own loading</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Step 4: User executes application software</a:t>
            </a:r>
            <a:endParaRP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noChangeArrowheads="1"/>
          </p:cNvSpPr>
          <p:nvPr>
            <p:ph type="title"/>
          </p:nvPr>
        </p:nvSpPr>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a:ln>
                  <a:noFill/>
                </a:ln>
                <a:solidFill>
                  <a:schemeClr val="folHlink"/>
                </a:solidFill>
                <a:effectLst/>
                <a:uLnTx/>
                <a:uFillTx/>
                <a:latin typeface="+mj-lt"/>
                <a:ea typeface="+mj-ea"/>
                <a:cs typeface="+mj-cs"/>
              </a:rPr>
              <a:t>Boot Step 1</a:t>
            </a:r>
            <a:br>
              <a:rPr kumimoji="0" lang="en-US" sz="3200" b="0" i="0" u="none" strike="noStrike" kern="1200" cap="none" spc="0" normalizeH="0" baseline="0" noProof="0">
                <a:ln>
                  <a:noFill/>
                </a:ln>
                <a:solidFill>
                  <a:schemeClr val="folHlink"/>
                </a:solidFill>
                <a:effectLst/>
                <a:uLnTx/>
                <a:uFillTx/>
                <a:latin typeface="+mj-lt"/>
                <a:ea typeface="+mj-ea"/>
                <a:cs typeface="+mj-cs"/>
              </a:rPr>
            </a:br>
            <a:endParaRPr kumimoji="0" lang="en-US" sz="3200" b="0" i="0" u="none" strike="noStrike" kern="1200" cap="none" spc="0" normalizeH="0" baseline="0" noProof="0">
              <a:ln>
                <a:noFill/>
              </a:ln>
              <a:solidFill>
                <a:schemeClr val="folHlink"/>
              </a:solidFill>
              <a:effectLst/>
              <a:uLnTx/>
              <a:uFillTx/>
              <a:latin typeface="+mj-lt"/>
              <a:ea typeface="+mj-ea"/>
              <a:cs typeface="+mj-cs"/>
            </a:endParaRPr>
          </a:p>
        </p:txBody>
      </p:sp>
      <p:pic>
        <p:nvPicPr>
          <p:cNvPr id="93187" name="Picture 3" descr="Fig02-10"/>
          <p:cNvPicPr>
            <a:picLocks noChangeAspect="1"/>
          </p:cNvPicPr>
          <p:nvPr/>
        </p:nvPicPr>
        <p:blipFill>
          <a:blip r:embed="rId1"/>
          <a:srcRect t="3751" b="3751"/>
          <a:stretch>
            <a:fillRect/>
          </a:stretch>
        </p:blipFill>
        <p:spPr>
          <a:xfrm>
            <a:off x="533400" y="1219200"/>
            <a:ext cx="7924800" cy="4953000"/>
          </a:xfrm>
          <a:prstGeom prst="rect">
            <a:avLst/>
          </a:prstGeom>
          <a:noFill/>
          <a:ln w="9525">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4210" name="Picture 2" descr="Fig02-12"/>
          <p:cNvPicPr>
            <a:picLocks noChangeAspect="1"/>
          </p:cNvPicPr>
          <p:nvPr/>
        </p:nvPicPr>
        <p:blipFill>
          <a:blip r:embed="rId1"/>
          <a:srcRect l="19066" r="19086"/>
          <a:stretch>
            <a:fillRect/>
          </a:stretch>
        </p:blipFill>
        <p:spPr>
          <a:xfrm>
            <a:off x="381000" y="1295400"/>
            <a:ext cx="8534400" cy="4953000"/>
          </a:xfrm>
          <a:prstGeom prst="rect">
            <a:avLst/>
          </a:prstGeom>
          <a:noFill/>
          <a:ln w="9525">
            <a:noFill/>
          </a:ln>
        </p:spPr>
      </p:pic>
      <p:sp>
        <p:nvSpPr>
          <p:cNvPr id="94211" name="Text Box 3"/>
          <p:cNvSpPr txBox="1"/>
          <p:nvPr/>
        </p:nvSpPr>
        <p:spPr>
          <a:xfrm>
            <a:off x="304800" y="228600"/>
            <a:ext cx="8204200" cy="584200"/>
          </a:xfrm>
          <a:prstGeom prst="rect">
            <a:avLst/>
          </a:prstGeom>
          <a:noFill/>
          <a:ln w="9525">
            <a:noFill/>
          </a:ln>
        </p:spPr>
        <p:txBody>
          <a:bodyPr>
            <a:spAutoFit/>
          </a:bodyPr>
          <a:p>
            <a:r>
              <a:rPr sz="3200" dirty="0">
                <a:solidFill>
                  <a:schemeClr val="folHlink"/>
                </a:solidFill>
                <a:latin typeface="Arial" panose="020B0604020202020204" pitchFamily="34" charset="0"/>
              </a:rPr>
              <a:t>Boot Step 2</a:t>
            </a:r>
            <a:endParaRPr sz="3200" dirty="0">
              <a:solidFill>
                <a:schemeClr val="folHlink"/>
              </a:solidFill>
              <a:latin typeface="Arial" panose="020B0604020202020204"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5234" name="Picture 2" descr="Fig02-13"/>
          <p:cNvPicPr>
            <a:picLocks noChangeAspect="1"/>
          </p:cNvPicPr>
          <p:nvPr/>
        </p:nvPicPr>
        <p:blipFill>
          <a:blip r:embed="rId1"/>
          <a:srcRect l="5939" r="5959"/>
          <a:stretch>
            <a:fillRect/>
          </a:stretch>
        </p:blipFill>
        <p:spPr>
          <a:xfrm>
            <a:off x="457200" y="1371600"/>
            <a:ext cx="7924800" cy="4953000"/>
          </a:xfrm>
          <a:prstGeom prst="rect">
            <a:avLst/>
          </a:prstGeom>
          <a:noFill/>
          <a:ln w="9525">
            <a:noFill/>
          </a:ln>
        </p:spPr>
      </p:pic>
      <p:sp>
        <p:nvSpPr>
          <p:cNvPr id="152579" name="Rectangle 3"/>
          <p:cNvSpPr>
            <a:spLocks noGrp="1" noChangeArrowheads="1"/>
          </p:cNvSpPr>
          <p:nvPr>
            <p:ph type="title"/>
          </p:nvPr>
        </p:nvSpPr>
        <p:spPr/>
        <p:txBody>
          <a:bodyPr vert="horz" wrap="square" lIns="91440" tIns="45720" rIns="91440" bIns="45720" numCol="1" anchor="b"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a:ln>
                  <a:noFill/>
                </a:ln>
                <a:solidFill>
                  <a:schemeClr val="folHlink"/>
                </a:solidFill>
                <a:effectLst/>
                <a:uLnTx/>
                <a:uFillTx/>
                <a:latin typeface="+mj-lt"/>
                <a:ea typeface="+mj-ea"/>
                <a:cs typeface="+mj-cs"/>
              </a:rPr>
              <a:t>Boot Step 3</a:t>
            </a:r>
            <a:br>
              <a:rPr kumimoji="0" lang="en-US" sz="3200" b="0" i="0" u="none" strike="noStrike" kern="1200" cap="none" spc="0" normalizeH="0" baseline="0" noProof="0">
                <a:ln>
                  <a:noFill/>
                </a:ln>
                <a:solidFill>
                  <a:schemeClr val="tx2"/>
                </a:solidFill>
                <a:effectLst/>
                <a:uLnTx/>
                <a:uFillTx/>
                <a:latin typeface="+mj-lt"/>
                <a:ea typeface="+mj-ea"/>
                <a:cs typeface="+mj-cs"/>
              </a:rPr>
            </a:br>
            <a:endParaRPr kumimoji="0" lang="en-US" sz="32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noRot="1"/>
          </p:cNvSpPr>
          <p:nvPr>
            <p:ph type="title"/>
          </p:nvPr>
        </p:nvSpPr>
        <p:spPr/>
        <p:txBody>
          <a:bodyPr vert="horz" wrap="square" lIns="91440" tIns="45720" rIns="91440" bIns="45720" anchor="b" anchorCtr="0"/>
          <a:p>
            <a:pPr eaLnBrk="1" hangingPunct="1"/>
            <a:r>
              <a:rPr dirty="0"/>
              <a:t>Booting and ROM</a:t>
            </a:r>
            <a:endParaRPr dirty="0"/>
          </a:p>
        </p:txBody>
      </p:sp>
      <p:sp>
        <p:nvSpPr>
          <p:cNvPr id="96259" name="Rectangle 3"/>
          <p:cNvSpPr>
            <a:spLocks noGrp="1" noRot="1"/>
          </p:cNvSpPr>
          <p:nvPr>
            <p:ph sz="quarter" idx="1"/>
          </p:nvPr>
        </p:nvSpPr>
        <p:spPr>
          <a:xfrm>
            <a:off x="457200" y="1219200"/>
            <a:ext cx="8229600" cy="4937125"/>
          </a:xfrm>
        </p:spPr>
        <p:txBody>
          <a:bodyPr vert="horz" wrap="square" lIns="91440" tIns="45720" rIns="91440" bIns="45720" anchor="t" anchorCtr="0"/>
          <a:p>
            <a:pPr eaLnBrk="1" hangingPunct="1">
              <a:lnSpc>
                <a:spcPct val="90000"/>
              </a:lnSpc>
              <a:buClr>
                <a:schemeClr val="accent1"/>
              </a:buClr>
              <a:buSzPct val="76000"/>
              <a:buFont typeface="Wingdings 3" pitchFamily="18" charset="2"/>
            </a:pPr>
            <a:endParaRPr dirty="0"/>
          </a:p>
          <a:p>
            <a:pPr eaLnBrk="1" hangingPunct="1">
              <a:lnSpc>
                <a:spcPct val="90000"/>
              </a:lnSpc>
              <a:buClr>
                <a:schemeClr val="accent1"/>
              </a:buClr>
              <a:buSzPct val="76000"/>
              <a:buFont typeface="Wingdings 3" pitchFamily="18" charset="2"/>
            </a:pPr>
            <a:r>
              <a:rPr dirty="0"/>
              <a:t>System such as cellular phones, PDAs and game consoles  stores entire OS on ROM. Done only for small OS, simple supporting hardware, and rugged operation.</a:t>
            </a:r>
            <a:endParaRPr dirty="0"/>
          </a:p>
          <a:p>
            <a:pPr eaLnBrk="1" hangingPunct="1">
              <a:lnSpc>
                <a:spcPct val="90000"/>
              </a:lnSpc>
              <a:buClr>
                <a:schemeClr val="accent1"/>
              </a:buClr>
              <a:buSzPct val="76000"/>
              <a:buFont typeface="Wingdings 3" pitchFamily="18" charset="2"/>
            </a:pPr>
            <a:endParaRPr dirty="0"/>
          </a:p>
          <a:p>
            <a:pPr eaLnBrk="1" hangingPunct="1">
              <a:lnSpc>
                <a:spcPct val="90000"/>
              </a:lnSpc>
              <a:buClr>
                <a:schemeClr val="accent1"/>
              </a:buClr>
              <a:buSzPct val="76000"/>
              <a:buFont typeface="Wingdings 3" pitchFamily="18" charset="2"/>
            </a:pPr>
            <a:r>
              <a:rPr dirty="0"/>
              <a:t>Changing bootstrap code would require changing ROM chips. </a:t>
            </a:r>
            <a:endParaRPr dirty="0"/>
          </a:p>
          <a:p>
            <a:pPr lvl="1" eaLnBrk="1" hangingPunct="1">
              <a:lnSpc>
                <a:spcPct val="90000"/>
              </a:lnSpc>
              <a:buClr>
                <a:schemeClr val="accent2"/>
              </a:buClr>
              <a:buSzPct val="76000"/>
              <a:buFont typeface="Wingdings 3" pitchFamily="18" charset="2"/>
            </a:pPr>
            <a:r>
              <a:rPr dirty="0"/>
              <a:t>EPROM – Erasable Programmable ROM. </a:t>
            </a:r>
            <a:endParaRPr dirty="0"/>
          </a:p>
          <a:p>
            <a:pPr eaLnBrk="1" hangingPunct="1">
              <a:lnSpc>
                <a:spcPct val="90000"/>
              </a:lnSpc>
              <a:buClr>
                <a:schemeClr val="accent1"/>
              </a:buClr>
              <a:buSzPct val="76000"/>
              <a:buFont typeface="Wingdings 3" pitchFamily="18" charset="2"/>
            </a:pPr>
            <a:endParaRPr dirty="0"/>
          </a:p>
          <a:p>
            <a:pPr eaLnBrk="1" hangingPunct="1">
              <a:lnSpc>
                <a:spcPct val="90000"/>
              </a:lnSpc>
              <a:buClr>
                <a:schemeClr val="accent1"/>
              </a:buClr>
              <a:buSzPct val="76000"/>
              <a:buFont typeface="Wingdings 3" pitchFamily="18" charset="2"/>
            </a:pPr>
            <a:r>
              <a:rPr dirty="0"/>
              <a:t>Code execution in ROM is slower. Copied to RAM for faster execution.</a:t>
            </a:r>
            <a:endParaRPr dirty="0"/>
          </a:p>
          <a:p>
            <a:pPr eaLnBrk="1" hangingPunct="1">
              <a:lnSpc>
                <a:spcPct val="90000"/>
              </a:lnSpc>
              <a:buClr>
                <a:schemeClr val="accent1"/>
              </a:buClr>
              <a:buSzPct val="76000"/>
              <a:buFont typeface="Wingdings 3" pitchFamily="18" charset="2"/>
            </a:pPr>
            <a:endParaRPr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itle 1"/>
          <p:cNvSpPr>
            <a:spLocks noGrp="1"/>
          </p:cNvSpPr>
          <p:nvPr>
            <p:ph type="title"/>
          </p:nvPr>
        </p:nvSpPr>
        <p:spPr>
          <a:xfrm>
            <a:off x="457200" y="381000"/>
            <a:ext cx="8229600" cy="685800"/>
          </a:xfrm>
        </p:spPr>
        <p:txBody>
          <a:bodyPr vert="horz" wrap="square" lIns="91440" tIns="45720" rIns="91440" bIns="45720" anchor="b" anchorCtr="0"/>
          <a:p>
            <a:r>
              <a:rPr dirty="0"/>
              <a:t>Networking Basics-OSI Layers</a:t>
            </a:r>
            <a:endParaRPr dirty="0"/>
          </a:p>
        </p:txBody>
      </p:sp>
      <p:sp>
        <p:nvSpPr>
          <p:cNvPr id="97283" name="Content Placeholder 2"/>
          <p:cNvSpPr>
            <a:spLocks noGrp="1"/>
          </p:cNvSpPr>
          <p:nvPr>
            <p:ph sz="quarter" idx="1"/>
          </p:nvPr>
        </p:nvSpPr>
        <p:spPr>
          <a:xfrm>
            <a:off x="457200" y="1447800"/>
            <a:ext cx="8229600" cy="5029200"/>
          </a:xfrm>
        </p:spPr>
        <p:txBody>
          <a:bodyPr vert="horz" wrap="square" lIns="91440" tIns="45720" rIns="91440" bIns="45720" anchor="t" anchorCtr="0"/>
          <a:p>
            <a:pPr defTabSz="914400" eaLnBrk="1" hangingPunct="1">
              <a:lnSpc>
                <a:spcPct val="80000"/>
              </a:lnSpc>
              <a:spcBef>
                <a:spcPts val="8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3200" u="sng" dirty="0"/>
              <a:t>Seven Layer Model</a:t>
            </a:r>
            <a:endParaRPr lang="en-GB" altLang="x-none" sz="3200" u="sng" dirty="0"/>
          </a:p>
          <a:p>
            <a:pPr defTabSz="914400" eaLnBrk="1" hangingPunct="1">
              <a:lnSpc>
                <a:spcPct val="80000"/>
              </a:lnSpc>
              <a:spcBef>
                <a:spcPts val="875"/>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x-none" sz="3200" u="sng" dirty="0"/>
          </a:p>
          <a:p>
            <a:pPr defTabSz="914400" eaLnBrk="1" hangingPunct="1">
              <a:lnSpc>
                <a:spcPct val="80000"/>
              </a:lnSpc>
              <a:spcBef>
                <a:spcPts val="8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3200" dirty="0"/>
              <a:t>1. Physical</a:t>
            </a:r>
            <a:endParaRPr lang="en-GB" altLang="x-none" sz="3200" dirty="0"/>
          </a:p>
          <a:p>
            <a:pPr defTabSz="914400" eaLnBrk="1" hangingPunct="1">
              <a:lnSpc>
                <a:spcPct val="80000"/>
              </a:lnSpc>
              <a:spcBef>
                <a:spcPts val="8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3200" dirty="0"/>
              <a:t>2. Data Link </a:t>
            </a:r>
            <a:endParaRPr lang="en-GB" altLang="x-none" sz="3200" dirty="0"/>
          </a:p>
          <a:p>
            <a:pPr defTabSz="914400" eaLnBrk="1" hangingPunct="1">
              <a:lnSpc>
                <a:spcPct val="80000"/>
              </a:lnSpc>
              <a:spcBef>
                <a:spcPts val="8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3200" dirty="0"/>
              <a:t>3. Network</a:t>
            </a:r>
            <a:endParaRPr lang="en-GB" altLang="x-none" sz="3200" dirty="0"/>
          </a:p>
          <a:p>
            <a:pPr defTabSz="914400" eaLnBrk="1" hangingPunct="1">
              <a:lnSpc>
                <a:spcPct val="80000"/>
              </a:lnSpc>
              <a:spcBef>
                <a:spcPts val="8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3200" dirty="0"/>
              <a:t>4. Transport</a:t>
            </a:r>
            <a:endParaRPr lang="en-GB" altLang="x-none" sz="3200" dirty="0"/>
          </a:p>
          <a:p>
            <a:pPr defTabSz="914400" eaLnBrk="1" hangingPunct="1">
              <a:lnSpc>
                <a:spcPct val="80000"/>
              </a:lnSpc>
              <a:spcBef>
                <a:spcPts val="8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3200" dirty="0"/>
              <a:t>5. Session</a:t>
            </a:r>
            <a:endParaRPr lang="en-GB" altLang="x-none" sz="3200" dirty="0"/>
          </a:p>
          <a:p>
            <a:pPr defTabSz="914400" eaLnBrk="1" hangingPunct="1">
              <a:lnSpc>
                <a:spcPct val="80000"/>
              </a:lnSpc>
              <a:spcBef>
                <a:spcPts val="8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3200" dirty="0"/>
              <a:t>6. Presentation</a:t>
            </a:r>
            <a:endParaRPr lang="en-GB" altLang="x-none" sz="3200" dirty="0"/>
          </a:p>
          <a:p>
            <a:pPr defTabSz="914400" eaLnBrk="1" hangingPunct="1">
              <a:lnSpc>
                <a:spcPct val="80000"/>
              </a:lnSpc>
              <a:spcBef>
                <a:spcPts val="8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3200" dirty="0"/>
              <a:t>7. Application</a:t>
            </a:r>
            <a:endParaRPr lang="en-GB" altLang="x-none" sz="3200" dirty="0"/>
          </a:p>
          <a:p>
            <a:pPr defTabSz="914400">
              <a:tabLst>
                <a:tab pos="911225" algn="l"/>
                <a:tab pos="1825625" algn="l"/>
                <a:tab pos="2740025" algn="l"/>
                <a:tab pos="3654425" algn="l"/>
                <a:tab pos="4568825" algn="l"/>
                <a:tab pos="5483225" algn="l"/>
                <a:tab pos="6397625" algn="l"/>
                <a:tab pos="7312025" algn="l"/>
                <a:tab pos="8226425" algn="l"/>
                <a:tab pos="9140825" algn="l"/>
                <a:tab pos="10055225" algn="l"/>
              </a:tabLst>
            </a:pPr>
            <a:endParaRPr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itle 1"/>
          <p:cNvSpPr>
            <a:spLocks noGrp="1"/>
          </p:cNvSpPr>
          <p:nvPr>
            <p:ph type="title"/>
          </p:nvPr>
        </p:nvSpPr>
        <p:spPr>
          <a:xfrm>
            <a:off x="457200" y="381000"/>
            <a:ext cx="8229600" cy="609600"/>
          </a:xfrm>
        </p:spPr>
        <p:txBody>
          <a:bodyPr vert="horz" wrap="square" lIns="91440" tIns="45720" rIns="91440" bIns="45720" anchor="b" anchorCtr="0"/>
          <a:p>
            <a:r>
              <a:rPr dirty="0"/>
              <a:t>OSI Layers</a:t>
            </a:r>
            <a:endParaRPr dirty="0"/>
          </a:p>
        </p:txBody>
      </p:sp>
      <p:sp>
        <p:nvSpPr>
          <p:cNvPr id="98307" name="Content Placeholder 2"/>
          <p:cNvSpPr>
            <a:spLocks noGrp="1"/>
          </p:cNvSpPr>
          <p:nvPr>
            <p:ph sz="quarter" idx="1"/>
          </p:nvPr>
        </p:nvSpPr>
        <p:spPr>
          <a:xfrm>
            <a:off x="457200" y="1219200"/>
            <a:ext cx="8229600" cy="5257800"/>
          </a:xfrm>
        </p:spPr>
        <p:txBody>
          <a:bodyPr vert="horz" wrap="square" lIns="91440" tIns="45720" rIns="91440" bIns="45720" anchor="t" anchorCtr="0"/>
          <a:p>
            <a:r>
              <a:rPr b="1" dirty="0"/>
              <a:t>Physical Layer</a:t>
            </a:r>
            <a:endParaRPr b="1" dirty="0"/>
          </a:p>
          <a:p>
            <a:pPr eaLnBrk="1" hangingPunct="1"/>
            <a:r>
              <a:rPr lang="en-GB" altLang="x-none" dirty="0"/>
              <a:t>Deals With the Physical Connection Between the computers.</a:t>
            </a:r>
            <a:endParaRPr lang="en-GB" altLang="x-none" dirty="0"/>
          </a:p>
          <a:p>
            <a:pPr eaLnBrk="1" hangingPunct="1"/>
            <a:r>
              <a:rPr lang="en-GB" altLang="x-none" dirty="0"/>
              <a:t> Provides specifications for building a physical infrastructure of a network …… TOPOLOGY</a:t>
            </a:r>
            <a:endParaRPr lang="en-GB" altLang="x-none" dirty="0"/>
          </a:p>
          <a:p>
            <a:pPr eaLnBrk="1" hangingPunct="1">
              <a:lnSpc>
                <a:spcPct val="90000"/>
              </a:lnSpc>
              <a:spcBef>
                <a:spcPts val="675"/>
              </a:spcBef>
            </a:pPr>
            <a:r>
              <a:rPr lang="en-GB" altLang="x-none" sz="2700" dirty="0"/>
              <a:t>Physical Topologies</a:t>
            </a:r>
            <a:endParaRPr lang="en-GB" altLang="x-none" sz="2700" dirty="0"/>
          </a:p>
          <a:p>
            <a:pPr lvl="1" eaLnBrk="1" hangingPunct="1">
              <a:lnSpc>
                <a:spcPct val="90000"/>
              </a:lnSpc>
              <a:spcBef>
                <a:spcPts val="550"/>
              </a:spcBef>
              <a:buFont typeface="Comic Sans MS" panose="030F0702030302020204" pitchFamily="66" charset="0"/>
              <a:buChar char="•"/>
            </a:pPr>
            <a:r>
              <a:rPr lang="en-GB" altLang="x-none" sz="2200" dirty="0"/>
              <a:t>Bus    </a:t>
            </a:r>
            <a:endParaRPr lang="en-GB" altLang="x-none" sz="2200" dirty="0"/>
          </a:p>
          <a:p>
            <a:pPr lvl="1" eaLnBrk="1" hangingPunct="1">
              <a:lnSpc>
                <a:spcPct val="90000"/>
              </a:lnSpc>
              <a:spcBef>
                <a:spcPts val="550"/>
              </a:spcBef>
              <a:buFont typeface="Comic Sans MS" panose="030F0702030302020204" pitchFamily="66" charset="0"/>
              <a:buChar char="•"/>
            </a:pPr>
            <a:r>
              <a:rPr lang="en-GB" altLang="x-none" sz="2200" dirty="0"/>
              <a:t> Ring</a:t>
            </a:r>
            <a:endParaRPr lang="en-GB" altLang="x-none" sz="2200" dirty="0"/>
          </a:p>
          <a:p>
            <a:pPr lvl="1" eaLnBrk="1" hangingPunct="1">
              <a:lnSpc>
                <a:spcPct val="90000"/>
              </a:lnSpc>
              <a:spcBef>
                <a:spcPts val="550"/>
              </a:spcBef>
              <a:buFont typeface="Comic Sans MS" panose="030F0702030302020204" pitchFamily="66" charset="0"/>
              <a:buChar char="•"/>
            </a:pPr>
            <a:r>
              <a:rPr lang="en-GB" altLang="x-none" sz="2200" dirty="0"/>
              <a:t>Star</a:t>
            </a:r>
            <a:endParaRPr lang="en-GB" altLang="x-none" sz="2200" dirty="0"/>
          </a:p>
          <a:p>
            <a:pPr lvl="1" eaLnBrk="1" hangingPunct="1">
              <a:lnSpc>
                <a:spcPct val="90000"/>
              </a:lnSpc>
              <a:spcBef>
                <a:spcPts val="550"/>
              </a:spcBef>
              <a:buFont typeface="Comic Sans MS" panose="030F0702030302020204" pitchFamily="66" charset="0"/>
              <a:buChar char="•"/>
            </a:pPr>
            <a:r>
              <a:rPr lang="en-GB" altLang="x-none" sz="2200" dirty="0"/>
              <a:t>Extended Star</a:t>
            </a:r>
            <a:endParaRPr lang="en-GB" altLang="x-none" sz="2200" dirty="0"/>
          </a:p>
          <a:p>
            <a:pPr lvl="1" eaLnBrk="1" hangingPunct="1">
              <a:lnSpc>
                <a:spcPct val="90000"/>
              </a:lnSpc>
              <a:spcBef>
                <a:spcPts val="550"/>
              </a:spcBef>
              <a:buFont typeface="Comic Sans MS" panose="030F0702030302020204" pitchFamily="66" charset="0"/>
              <a:buChar char="•"/>
            </a:pPr>
            <a:r>
              <a:rPr lang="en-GB" altLang="x-none" sz="2200" dirty="0"/>
              <a:t>Mesh</a:t>
            </a:r>
            <a:endParaRPr lang="en-GB" altLang="x-none" sz="2200" dirty="0"/>
          </a:p>
          <a:p>
            <a:pPr lvl="1" eaLnBrk="1" hangingPunct="1">
              <a:lnSpc>
                <a:spcPct val="90000"/>
              </a:lnSpc>
              <a:spcBef>
                <a:spcPts val="550"/>
              </a:spcBef>
              <a:buFont typeface="Comic Sans MS" panose="030F0702030302020204" pitchFamily="66" charset="0"/>
              <a:buChar char="•"/>
            </a:pPr>
            <a:r>
              <a:rPr lang="en-GB" altLang="x-none" sz="2200" dirty="0"/>
              <a:t>Hybrid</a:t>
            </a:r>
            <a:endParaRPr lang="en-GB" altLang="x-none" dirty="0"/>
          </a:p>
          <a:p>
            <a:endParaRPr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txBox="1">
            <a:spLocks noGrp="1"/>
          </p:cNvSpPr>
          <p:nvPr>
            <p:ph type="sldNum" sz="quarter" idx="12"/>
          </p:nvPr>
        </p:nvSpPr>
        <p:spPr>
          <a:noFill/>
        </p:spPr>
        <p:txBody>
          <a:bodyPr vert="horz"/>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fld id="{9A0DB2DC-4C9A-4742-B13C-FB6460FD3503}" type="slidenum">
              <a:rPr lang="en-GB" altLang="x-none" sz="1400" dirty="0">
                <a:solidFill>
                  <a:schemeClr val="tx2"/>
                </a:solidFill>
                <a:latin typeface="Gill Sans MT"/>
              </a:rPr>
            </a:fld>
            <a:endParaRPr lang="en-GB" altLang="x-none" sz="1400" dirty="0">
              <a:solidFill>
                <a:schemeClr val="tx2"/>
              </a:solidFill>
              <a:latin typeface="Gill Sans MT"/>
            </a:endParaRPr>
          </a:p>
        </p:txBody>
      </p:sp>
      <p:sp>
        <p:nvSpPr>
          <p:cNvPr id="3076" name="Rectangle 1"/>
          <p:cNvSpPr>
            <a:spLocks noGrp="1" noChangeArrowheads="1"/>
          </p:cNvSpPr>
          <p:nvPr>
            <p:ph type="title"/>
          </p:nvPr>
        </p:nvSpPr>
        <p:spPr>
          <a:xfrm>
            <a:off x="457200" y="381000"/>
            <a:ext cx="7696200" cy="6858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 typeface="Comic Sans MS" panose="030F0702030302020204" pitchFamily="6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3200" b="0" i="0" u="none" strike="noStrike" kern="1200" cap="none" spc="0" normalizeH="0" baseline="0" noProof="0" dirty="0" smtClean="0">
                <a:ln>
                  <a:noFill/>
                </a:ln>
                <a:solidFill>
                  <a:schemeClr val="tx2"/>
                </a:solidFill>
                <a:effectLst/>
                <a:uLnTx/>
                <a:uFillTx/>
                <a:latin typeface="+mn-lt"/>
                <a:ea typeface="+mj-ea"/>
                <a:cs typeface="Times New Roman" panose="02020603050405020304" pitchFamily="18" charset="0"/>
              </a:rPr>
              <a:t>Star Topology</a:t>
            </a:r>
            <a:endParaRPr kumimoji="0" lang="en-GB" sz="3200" b="0" i="0" u="none" strike="noStrike" kern="1200" cap="none" spc="0" normalizeH="0" baseline="0" noProof="0" dirty="0" smtClean="0">
              <a:ln>
                <a:noFill/>
              </a:ln>
              <a:solidFill>
                <a:schemeClr val="tx2"/>
              </a:solidFill>
              <a:effectLst/>
              <a:uLnTx/>
              <a:uFillTx/>
              <a:latin typeface="+mn-lt"/>
              <a:ea typeface="+mj-ea"/>
              <a:cs typeface="Times New Roman" panose="02020603050405020304" pitchFamily="18" charset="0"/>
            </a:endParaRPr>
          </a:p>
        </p:txBody>
      </p:sp>
      <p:graphicFrame>
        <p:nvGraphicFramePr>
          <p:cNvPr id="1026" name="Object 2"/>
          <p:cNvGraphicFramePr/>
          <p:nvPr/>
        </p:nvGraphicFramePr>
        <p:xfrm>
          <a:off x="1066800" y="1447800"/>
          <a:ext cx="6629400" cy="4170363"/>
        </p:xfrm>
        <a:graphic>
          <a:graphicData uri="http://schemas.openxmlformats.org/presentationml/2006/ole">
            <mc:AlternateContent xmlns:mc="http://schemas.openxmlformats.org/markup-compatibility/2006">
              <mc:Choice xmlns:v="urn:schemas-microsoft-com:vml" Requires="v">
                <p:oleObj spid="_x0000_s2" name="" r:id="rId1" imgW="5198110" imgH="5363845" progId="">
                  <p:embed/>
                </p:oleObj>
              </mc:Choice>
              <mc:Fallback>
                <p:oleObj name="" r:id="rId1" imgW="5198110" imgH="5363845" progId="">
                  <p:embed/>
                  <p:pic>
                    <p:nvPicPr>
                      <p:cNvPr id="0" name="Picture 1"/>
                      <p:cNvPicPr/>
                      <p:nvPr/>
                    </p:nvPicPr>
                    <p:blipFill>
                      <a:blip r:embed="rId2"/>
                      <a:stretch>
                        <a:fillRect/>
                      </a:stretch>
                    </p:blipFill>
                    <p:spPr>
                      <a:xfrm>
                        <a:off x="1066800" y="1447800"/>
                        <a:ext cx="6629400" cy="4170363"/>
                      </a:xfrm>
                      <a:prstGeom prst="rect">
                        <a:avLst/>
                      </a:prstGeom>
                      <a:noFill/>
                      <a:ln w="38100">
                        <a:noFill/>
                        <a:miter/>
                      </a:ln>
                    </p:spPr>
                  </p:pic>
                </p:oleObj>
              </mc:Fallback>
            </mc:AlternateContent>
          </a:graphicData>
        </a:graphic>
      </p:graphicFrame>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p:txBody>
          <a:bodyPr vert="horz" wrap="square" lIns="91440" tIns="45720" rIns="91440" bIns="45720" anchor="b" anchorCtr="0"/>
          <a:p>
            <a:pPr eaLnBrk="1" hangingPunct="1"/>
            <a:r>
              <a:rPr dirty="0"/>
              <a:t>Introduction to Digital Evidence</a:t>
            </a:r>
            <a:endParaRPr dirty="0"/>
          </a:p>
        </p:txBody>
      </p:sp>
      <p:sp>
        <p:nvSpPr>
          <p:cNvPr id="19459" name="Content Placeholder 2"/>
          <p:cNvSpPr>
            <a:spLocks noGrp="1"/>
          </p:cNvSpPr>
          <p:nvPr>
            <p:ph sz="quarter" idx="1"/>
          </p:nvPr>
        </p:nvSpPr>
        <p:spPr>
          <a:xfrm>
            <a:off x="457200" y="1219200"/>
            <a:ext cx="8229600" cy="4937125"/>
          </a:xfrm>
        </p:spPr>
        <p:txBody>
          <a:bodyPr vert="horz" wrap="square" lIns="91440" tIns="45720" rIns="91440" bIns="45720" anchor="t" anchorCtr="0"/>
          <a:p>
            <a:pPr eaLnBrk="1" hangingPunct="1">
              <a:buClr>
                <a:schemeClr val="accent1"/>
              </a:buClr>
              <a:buSzPct val="76000"/>
              <a:buFont typeface="Wingdings 3" pitchFamily="18" charset="2"/>
            </a:pPr>
            <a:r>
              <a:rPr sz="2200" dirty="0"/>
              <a:t>Any information that is stored electronically is said to be in Digital format.</a:t>
            </a:r>
            <a:endParaRPr sz="2200" dirty="0"/>
          </a:p>
          <a:p>
            <a:pPr eaLnBrk="1" hangingPunct="1">
              <a:buClr>
                <a:schemeClr val="accent1"/>
              </a:buClr>
              <a:buSzPct val="76000"/>
              <a:buFont typeface="Wingdings 3" pitchFamily="18" charset="2"/>
            </a:pPr>
            <a:r>
              <a:rPr sz="2200" dirty="0"/>
              <a:t>This is because it is stored in the form of digits i.e. zero(0) and One (1) , the Binary format.</a:t>
            </a:r>
            <a:endParaRPr sz="2200" dirty="0"/>
          </a:p>
          <a:p>
            <a:pPr eaLnBrk="1" hangingPunct="1">
              <a:buClr>
                <a:schemeClr val="accent1"/>
              </a:buClr>
              <a:buSzPct val="76000"/>
              <a:buFont typeface="Wingdings 3" pitchFamily="18" charset="2"/>
            </a:pPr>
            <a:r>
              <a:rPr sz="2200" dirty="0"/>
              <a:t>Any data like documents, photographs and video clips etc. are stored in this format.</a:t>
            </a:r>
            <a:endParaRPr sz="2200" dirty="0"/>
          </a:p>
          <a:p>
            <a:pPr eaLnBrk="1" hangingPunct="1">
              <a:buClr>
                <a:schemeClr val="accent1"/>
              </a:buClr>
              <a:buSzPct val="76000"/>
              <a:buFont typeface="Wingdings 3" pitchFamily="18" charset="2"/>
            </a:pPr>
            <a:r>
              <a:rPr sz="2200" dirty="0"/>
              <a:t>When this information is used as an evidence legally to prove a crime, it is called Digital Evidence.</a:t>
            </a:r>
            <a:endParaRPr sz="2200" dirty="0"/>
          </a:p>
          <a:p>
            <a:pPr eaLnBrk="1" hangingPunct="1">
              <a:buClr>
                <a:schemeClr val="accent1"/>
              </a:buClr>
              <a:buSzPct val="76000"/>
              <a:buFont typeface="Wingdings 3" pitchFamily="18" charset="2"/>
            </a:pPr>
            <a:r>
              <a:rPr sz="2200" dirty="0"/>
              <a:t>Digital Evidence may come into use in various crimes like murder, rapes, suicides, child abuse, theft etc.</a:t>
            </a:r>
            <a:endParaRPr sz="2200" dirty="0"/>
          </a:p>
          <a:p>
            <a:pPr eaLnBrk="1" hangingPunct="1">
              <a:buClr>
                <a:schemeClr val="accent1"/>
              </a:buClr>
              <a:buSzPct val="76000"/>
              <a:buFont typeface="Wingdings 3" pitchFamily="18" charset="2"/>
            </a:pPr>
            <a:r>
              <a:rPr sz="2200" dirty="0"/>
              <a:t>Computer documents, emails, web posts, internet browsing history, transaction logs, MMS/SMS, etc. can be used as Digital Evidence. </a:t>
            </a:r>
            <a:endParaRPr sz="22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txBox="1">
            <a:spLocks noGrp="1"/>
          </p:cNvSpPr>
          <p:nvPr>
            <p:ph type="sldNum" sz="quarter" idx="12"/>
          </p:nvPr>
        </p:nvSpPr>
        <p:spPr>
          <a:noFill/>
        </p:spPr>
        <p:txBody>
          <a:bodyPr vert="horz"/>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fld id="{9A0DB2DC-4C9A-4742-B13C-FB6460FD3503}" type="slidenum">
              <a:rPr lang="en-GB" altLang="x-none" sz="1400" dirty="0">
                <a:solidFill>
                  <a:schemeClr val="tx2"/>
                </a:solidFill>
                <a:latin typeface="Gill Sans MT"/>
              </a:rPr>
            </a:fld>
            <a:endParaRPr lang="en-GB" altLang="x-none" sz="1400" dirty="0">
              <a:solidFill>
                <a:schemeClr val="tx2"/>
              </a:solidFill>
              <a:latin typeface="Gill Sans MT"/>
            </a:endParaRPr>
          </a:p>
        </p:txBody>
      </p:sp>
      <p:sp>
        <p:nvSpPr>
          <p:cNvPr id="32771" name="Rectangle 1"/>
          <p:cNvSpPr>
            <a:spLocks noGrp="1" noChangeArrowheads="1"/>
          </p:cNvSpPr>
          <p:nvPr>
            <p:ph type="title"/>
          </p:nvPr>
        </p:nvSpPr>
        <p:spPr>
          <a:xfrm>
            <a:off x="457200" y="533400"/>
            <a:ext cx="7696200" cy="457200"/>
          </a:xfrm>
        </p:spPr>
        <p:txBody>
          <a:bodyPr vert="horz" wrap="square" lIns="91440" tIns="45720" rIns="91440" bIns="45720" numCol="1" anchor="b" anchorCtr="0" compatLnSpc="1"/>
          <a:p>
            <a:pPr defTabSz="914400" eaLnBrk="1" hangingPunct="1">
              <a:buFont typeface="Comic Sans MS" panose="030F0702030302020204" pitchFamily="6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x-none" dirty="0">
                <a:latin typeface="Gill Sans MT"/>
                <a:cs typeface="Times New Roman" panose="02020603050405020304" pitchFamily="18" charset="0"/>
              </a:rPr>
              <a:t>Star Topology‏</a:t>
            </a:r>
            <a:endParaRPr lang="en-GB" altLang="x-none" dirty="0">
              <a:latin typeface="Gill Sans MT"/>
              <a:ea typeface="Times New Roman" panose="02020603050405020304" pitchFamily="18" charset="0"/>
            </a:endParaRPr>
          </a:p>
        </p:txBody>
      </p:sp>
      <p:sp>
        <p:nvSpPr>
          <p:cNvPr id="28674" name="Rectangle 2"/>
          <p:cNvSpPr>
            <a:spLocks noGrp="1"/>
          </p:cNvSpPr>
          <p:nvPr>
            <p:ph type="body" idx="4294967295"/>
          </p:nvPr>
        </p:nvSpPr>
        <p:spPr>
          <a:xfrm>
            <a:off x="533400" y="1295400"/>
            <a:ext cx="8077200" cy="5029200"/>
          </a:xfrm>
        </p:spPr>
        <p:txBody>
          <a:bodyPr vert="horz" wrap="square" lIns="91440" tIns="45720" rIns="91440" bIns="45720" anchor="t" anchorCtr="0"/>
          <a:p>
            <a:pPr defTabSz="914400" eaLnBrk="1" hangingPunct="1">
              <a:lnSpc>
                <a:spcPct val="90000"/>
              </a:lnSpc>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700" dirty="0">
                <a:cs typeface="Times New Roman" panose="02020603050405020304" pitchFamily="18" charset="0"/>
              </a:rPr>
              <a:t>Like the spokes of a wheel</a:t>
            </a:r>
            <a:endParaRPr lang="en-GB" altLang="x-none" sz="2700" dirty="0">
              <a:cs typeface="Times New Roman" panose="02020603050405020304" pitchFamily="18" charset="0"/>
            </a:endParaRPr>
          </a:p>
          <a:p>
            <a:pPr defTabSz="914400" eaLnBrk="1" hangingPunct="1">
              <a:lnSpc>
                <a:spcPct val="90000"/>
              </a:lnSpc>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x-none" sz="2700" dirty="0">
              <a:cs typeface="Times New Roman" panose="02020603050405020304" pitchFamily="18" charset="0"/>
            </a:endParaRPr>
          </a:p>
          <a:p>
            <a:pPr defTabSz="914400" eaLnBrk="1" hangingPunct="1">
              <a:lnSpc>
                <a:spcPct val="90000"/>
              </a:lnSpc>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700" dirty="0">
                <a:cs typeface="Times New Roman" panose="02020603050405020304" pitchFamily="18" charset="0"/>
              </a:rPr>
              <a:t>Centre point is a Hub</a:t>
            </a:r>
            <a:endParaRPr lang="en-GB" altLang="x-none" sz="2700" dirty="0">
              <a:cs typeface="Times New Roman" panose="02020603050405020304" pitchFamily="18" charset="0"/>
            </a:endParaRPr>
          </a:p>
          <a:p>
            <a:pPr defTabSz="914400" eaLnBrk="1" hangingPunct="1">
              <a:lnSpc>
                <a:spcPct val="90000"/>
              </a:lnSpc>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x-none" sz="2700" dirty="0">
              <a:cs typeface="Times New Roman" panose="02020603050405020304" pitchFamily="18" charset="0"/>
            </a:endParaRPr>
          </a:p>
          <a:p>
            <a:pPr defTabSz="914400" eaLnBrk="1" hangingPunct="1">
              <a:lnSpc>
                <a:spcPct val="90000"/>
              </a:lnSpc>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700" dirty="0">
                <a:cs typeface="Times New Roman" panose="02020603050405020304" pitchFamily="18" charset="0"/>
              </a:rPr>
              <a:t>Segments meet at the Hub</a:t>
            </a:r>
            <a:endParaRPr lang="en-GB" altLang="x-none" sz="2700" dirty="0">
              <a:cs typeface="Times New Roman" panose="02020603050405020304" pitchFamily="18" charset="0"/>
            </a:endParaRPr>
          </a:p>
          <a:p>
            <a:pPr defTabSz="914400" eaLnBrk="1" hangingPunct="1">
              <a:lnSpc>
                <a:spcPct val="90000"/>
              </a:lnSpc>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x-none" sz="2700" dirty="0">
              <a:cs typeface="Times New Roman" panose="02020603050405020304" pitchFamily="18" charset="0"/>
            </a:endParaRPr>
          </a:p>
          <a:p>
            <a:pPr defTabSz="914400" eaLnBrk="1" hangingPunct="1">
              <a:lnSpc>
                <a:spcPct val="90000"/>
              </a:lnSpc>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700" dirty="0">
                <a:cs typeface="Times New Roman" panose="02020603050405020304" pitchFamily="18" charset="0"/>
              </a:rPr>
              <a:t>Each device needs its own cable to the Hub</a:t>
            </a:r>
            <a:endParaRPr lang="en-GB" altLang="x-none" sz="2700" dirty="0">
              <a:cs typeface="Times New Roman" panose="02020603050405020304" pitchFamily="18" charset="0"/>
            </a:endParaRPr>
          </a:p>
          <a:p>
            <a:pPr defTabSz="914400" eaLnBrk="1" hangingPunct="1">
              <a:lnSpc>
                <a:spcPct val="90000"/>
              </a:lnSpc>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x-none" sz="2700" dirty="0">
              <a:cs typeface="Times New Roman" panose="02020603050405020304" pitchFamily="18" charset="0"/>
            </a:endParaRPr>
          </a:p>
          <a:p>
            <a:pPr defTabSz="914400" eaLnBrk="1" hangingPunct="1">
              <a:lnSpc>
                <a:spcPct val="90000"/>
              </a:lnSpc>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700" dirty="0">
                <a:cs typeface="Times New Roman" panose="02020603050405020304" pitchFamily="18" charset="0"/>
              </a:rPr>
              <a:t>Predominant type of topology</a:t>
            </a:r>
            <a:endParaRPr lang="en-GB" altLang="x-none" sz="2700" dirty="0">
              <a:cs typeface="Times New Roman" panose="02020603050405020304" pitchFamily="18" charset="0"/>
            </a:endParaRPr>
          </a:p>
          <a:p>
            <a:pPr defTabSz="914400" eaLnBrk="1" hangingPunct="1">
              <a:lnSpc>
                <a:spcPct val="90000"/>
              </a:lnSpc>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x-none" sz="2700" dirty="0">
              <a:cs typeface="Times New Roman" panose="02020603050405020304" pitchFamily="18" charset="0"/>
            </a:endParaRPr>
          </a:p>
          <a:p>
            <a:pPr defTabSz="914400" eaLnBrk="1" hangingPunct="1">
              <a:lnSpc>
                <a:spcPct val="90000"/>
              </a:lnSpc>
              <a:spcBef>
                <a:spcPts val="675"/>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700" dirty="0">
                <a:cs typeface="Times New Roman" panose="02020603050405020304" pitchFamily="18" charset="0"/>
              </a:rPr>
              <a:t>Easy to maintain and expand</a:t>
            </a:r>
            <a:endParaRPr lang="en-GB" altLang="x-none" sz="2700" dirty="0">
              <a:ea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8674">
                                            <p:txEl>
                                              <p:charRg st="0" end="50"/>
                                            </p:txEl>
                                          </p:spTgt>
                                        </p:tgtEl>
                                        <p:attrNameLst>
                                          <p:attrName>style.visibility</p:attrName>
                                        </p:attrNameLst>
                                      </p:cBhvr>
                                      <p:to>
                                        <p:strVal val="visible"/>
                                      </p:to>
                                    </p:set>
                                    <p:anim calcmode="lin" valueType="num">
                                      <p:cBhvr>
                                        <p:cTn id="7" dur="500" fill="hold"/>
                                        <p:tgtEl>
                                          <p:spTgt spid="28674">
                                            <p:txEl>
                                              <p:charRg st="0" end="50"/>
                                            </p:txEl>
                                          </p:spTgt>
                                        </p:tgtEl>
                                        <p:attrNameLst>
                                          <p:attrName>ppt_x</p:attrName>
                                        </p:attrNameLst>
                                      </p:cBhvr>
                                      <p:tavLst>
                                        <p:tav tm="100000">
                                          <p:val>
                                            <p:strVal val="#ppt_x"/>
                                          </p:val>
                                        </p:tav>
                                        <p:tav>
                                          <p:val>
                                            <p:strVal val="#ppt_x"/>
                                          </p:val>
                                        </p:tav>
                                      </p:tavLst>
                                    </p:anim>
                                    <p:anim calcmode="lin" valueType="num">
                                      <p:cBhvr>
                                        <p:cTn id="8" dur="500" fill="hold"/>
                                        <p:tgtEl>
                                          <p:spTgt spid="28674">
                                            <p:txEl>
                                              <p:charRg st="0" end="50"/>
                                            </p:txEl>
                                          </p:spTgt>
                                        </p:tgtEl>
                                        <p:attrNameLst>
                                          <p:attrName>ppt_y</p:attrName>
                                        </p:attrNameLst>
                                      </p:cBhvr>
                                      <p:tavLst>
                                        <p:tav tm="100000">
                                          <p:val>
                                            <p:strVal val="1+#ppt_h/2"/>
                                          </p:val>
                                        </p:tav>
                                        <p:tav>
                                          <p:val>
                                            <p:strVal val="#ppt_y"/>
                                          </p:val>
                                        </p:tav>
                                      </p:tavLst>
                                    </p:anim>
                                  </p:childTnLst>
                                  <p:subTnLst>
                                    <p:animClr clrSpc="rgb" dir="cw">
                                      <p:cBhvr override="childStyle">
                                        <p:cTn dur="1" fill="hold" display="0" masterRel="nextClick" afterEffect="1"/>
                                        <p:tgtEl>
                                          <p:spTgt spid="28674">
                                            <p:txEl>
                                              <p:charRg st="0" end="50"/>
                                            </p:txEl>
                                          </p:spTgt>
                                        </p:tgtEl>
                                        <p:attrNameLst>
                                          <p:attrName>ppt_c</p:attrName>
                                        </p:attrNameLst>
                                      </p:cBhvr>
                                      <p:to>
                                        <a:srgbClr val="00CDCC"/>
                                      </p:to>
                                    </p:animClr>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28674">
                                            <p:txEl>
                                              <p:charRg st="72" end="97"/>
                                            </p:txEl>
                                          </p:spTgt>
                                        </p:tgtEl>
                                        <p:attrNameLst>
                                          <p:attrName>style.visibility</p:attrName>
                                        </p:attrNameLst>
                                      </p:cBhvr>
                                      <p:to>
                                        <p:strVal val="visible"/>
                                      </p:to>
                                    </p:set>
                                    <p:anim calcmode="lin" valueType="num">
                                      <p:cBhvr>
                                        <p:cTn id="13" dur="500" fill="hold"/>
                                        <p:tgtEl>
                                          <p:spTgt spid="28674">
                                            <p:txEl>
                                              <p:charRg st="72" end="97"/>
                                            </p:txEl>
                                          </p:spTgt>
                                        </p:tgtEl>
                                        <p:attrNameLst>
                                          <p:attrName>ppt_x</p:attrName>
                                        </p:attrNameLst>
                                      </p:cBhvr>
                                      <p:tavLst>
                                        <p:tav tm="100000">
                                          <p:val>
                                            <p:strVal val="#ppt_x"/>
                                          </p:val>
                                        </p:tav>
                                        <p:tav>
                                          <p:val>
                                            <p:strVal val="#ppt_x"/>
                                          </p:val>
                                        </p:tav>
                                      </p:tavLst>
                                    </p:anim>
                                    <p:anim calcmode="lin" valueType="num">
                                      <p:cBhvr>
                                        <p:cTn id="14" dur="500" fill="hold"/>
                                        <p:tgtEl>
                                          <p:spTgt spid="28674">
                                            <p:txEl>
                                              <p:charRg st="72" end="97"/>
                                            </p:txEl>
                                          </p:spTgt>
                                        </p:tgtEl>
                                        <p:attrNameLst>
                                          <p:attrName>ppt_y</p:attrName>
                                        </p:attrNameLst>
                                      </p:cBhvr>
                                      <p:tavLst>
                                        <p:tav tm="100000">
                                          <p:val>
                                            <p:strVal val="1+#ppt_h/2"/>
                                          </p:val>
                                        </p:tav>
                                        <p:tav>
                                          <p:val>
                                            <p:strVal val="#ppt_y"/>
                                          </p:val>
                                        </p:tav>
                                      </p:tavLst>
                                    </p:anim>
                                  </p:childTnLst>
                                  <p:subTnLst>
                                    <p:animClr clrSpc="rgb" dir="cw">
                                      <p:cBhvr override="childStyle">
                                        <p:cTn dur="1" fill="hold" display="0" masterRel="nextClick" afterEffect="1"/>
                                        <p:tgtEl>
                                          <p:spTgt spid="28674">
                                            <p:txEl>
                                              <p:charRg st="72" end="97"/>
                                            </p:txEl>
                                          </p:spTgt>
                                        </p:tgtEl>
                                        <p:attrNameLst>
                                          <p:attrName>ppt_c</p:attrName>
                                        </p:attrNameLst>
                                      </p:cBhvr>
                                      <p:to>
                                        <a:srgbClr val="00CDCC"/>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28674">
                                            <p:txEl>
                                              <p:charRg st="140" end="169"/>
                                            </p:txEl>
                                          </p:spTgt>
                                        </p:tgtEl>
                                        <p:attrNameLst>
                                          <p:attrName>style.visibility</p:attrName>
                                        </p:attrNameLst>
                                      </p:cBhvr>
                                      <p:to>
                                        <p:strVal val="visible"/>
                                      </p:to>
                                    </p:set>
                                    <p:anim calcmode="lin" valueType="num">
                                      <p:cBhvr>
                                        <p:cTn id="19" dur="500" fill="hold"/>
                                        <p:tgtEl>
                                          <p:spTgt spid="28674">
                                            <p:txEl>
                                              <p:charRg st="140" end="169"/>
                                            </p:txEl>
                                          </p:spTgt>
                                        </p:tgtEl>
                                        <p:attrNameLst>
                                          <p:attrName>ppt_x</p:attrName>
                                        </p:attrNameLst>
                                      </p:cBhvr>
                                      <p:tavLst>
                                        <p:tav tm="100000">
                                          <p:val>
                                            <p:strVal val="#ppt_x"/>
                                          </p:val>
                                        </p:tav>
                                        <p:tav>
                                          <p:val>
                                            <p:strVal val="#ppt_x"/>
                                          </p:val>
                                        </p:tav>
                                      </p:tavLst>
                                    </p:anim>
                                    <p:anim calcmode="lin" valueType="num">
                                      <p:cBhvr>
                                        <p:cTn id="20" dur="500" fill="hold"/>
                                        <p:tgtEl>
                                          <p:spTgt spid="28674">
                                            <p:txEl>
                                              <p:charRg st="140" end="169"/>
                                            </p:txEl>
                                          </p:spTgt>
                                        </p:tgtEl>
                                        <p:attrNameLst>
                                          <p:attrName>ppt_y</p:attrName>
                                        </p:attrNameLst>
                                      </p:cBhvr>
                                      <p:tavLst>
                                        <p:tav tm="100000">
                                          <p:val>
                                            <p:strVal val="1+#ppt_h/2"/>
                                          </p:val>
                                        </p:tav>
                                        <p:tav>
                                          <p:val>
                                            <p:strVal val="#ppt_y"/>
                                          </p:val>
                                        </p:tav>
                                      </p:tavLst>
                                    </p:anim>
                                  </p:childTnLst>
                                  <p:subTnLst>
                                    <p:animClr clrSpc="rgb" dir="cw">
                                      <p:cBhvr override="childStyle">
                                        <p:cTn dur="1" fill="hold" display="0" masterRel="nextClick" afterEffect="1"/>
                                        <p:tgtEl>
                                          <p:spTgt spid="28674">
                                            <p:txEl>
                                              <p:charRg st="140" end="169"/>
                                            </p:txEl>
                                          </p:spTgt>
                                        </p:tgtEl>
                                        <p:attrNameLst>
                                          <p:attrName>ppt_c</p:attrName>
                                        </p:attrNameLst>
                                      </p:cBhvr>
                                      <p:to>
                                        <a:srgbClr val="00CDCC"/>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Slide Number Placeholder 5"/>
          <p:cNvSpPr txBox="1">
            <a:spLocks noGrp="1"/>
          </p:cNvSpPr>
          <p:nvPr>
            <p:ph type="sldNum" sz="quarter" idx="12"/>
          </p:nvPr>
        </p:nvSpPr>
        <p:spPr>
          <a:noFill/>
        </p:spPr>
        <p:txBody>
          <a:bodyPr vert="horz"/>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eaLnBrk="1" hangingPunct="1">
              <a:buNone/>
            </a:pPr>
            <a:fld id="{9A0DB2DC-4C9A-4742-B13C-FB6460FD3503}" type="slidenum">
              <a:rPr lang="en-GB" altLang="x-none" sz="1400" dirty="0">
                <a:solidFill>
                  <a:schemeClr val="tx2"/>
                </a:solidFill>
                <a:latin typeface="Gill Sans MT"/>
              </a:rPr>
            </a:fld>
            <a:endParaRPr lang="en-GB" altLang="x-none" sz="1400" dirty="0">
              <a:solidFill>
                <a:schemeClr val="tx2"/>
              </a:solidFill>
              <a:latin typeface="Gill Sans MT"/>
            </a:endParaRPr>
          </a:p>
        </p:txBody>
      </p:sp>
      <p:sp>
        <p:nvSpPr>
          <p:cNvPr id="33795" name="Rectangle 1"/>
          <p:cNvSpPr>
            <a:spLocks noGrp="1" noChangeArrowheads="1"/>
          </p:cNvSpPr>
          <p:nvPr>
            <p:ph type="title"/>
          </p:nvPr>
        </p:nvSpPr>
        <p:spPr>
          <a:xfrm>
            <a:off x="457200" y="457200"/>
            <a:ext cx="7696200" cy="609600"/>
          </a:xfrm>
        </p:spPr>
        <p:txBody>
          <a:bodyPr vert="horz" wrap="square" lIns="91440" tIns="45720" rIns="91440" bIns="45720" numCol="1" anchor="b" anchorCtr="0" compatLnSpc="1"/>
          <a:p>
            <a:pPr defTabSz="914400" eaLnBrk="1" hangingPunct="1">
              <a:buFont typeface="Comic Sans MS" panose="030F0702030302020204" pitchFamily="6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x-none" sz="3700" dirty="0">
                <a:latin typeface="Gill Sans MT"/>
                <a:cs typeface="Times New Roman" panose="02020603050405020304" pitchFamily="18" charset="0"/>
              </a:rPr>
              <a:t>Star Topology ‏</a:t>
            </a:r>
            <a:endParaRPr lang="en-GB" altLang="x-none" sz="3700" dirty="0">
              <a:latin typeface="Gill Sans MT"/>
              <a:ea typeface="Times New Roman" panose="02020603050405020304" pitchFamily="18" charset="0"/>
            </a:endParaRPr>
          </a:p>
        </p:txBody>
      </p:sp>
      <p:sp>
        <p:nvSpPr>
          <p:cNvPr id="100356" name="Rectangle 2"/>
          <p:cNvSpPr>
            <a:spLocks noGrp="1"/>
          </p:cNvSpPr>
          <p:nvPr>
            <p:ph type="body" idx="4294967295"/>
          </p:nvPr>
        </p:nvSpPr>
        <p:spPr>
          <a:xfrm>
            <a:off x="609600" y="1371600"/>
            <a:ext cx="4043363" cy="4572000"/>
          </a:xfrm>
        </p:spPr>
        <p:txBody>
          <a:bodyPr vert="horz" wrap="square" lIns="91440" tIns="45720" rIns="91440" bIns="45720" anchor="t" anchorCtr="0"/>
          <a:p>
            <a:pPr defTabSz="914400" eaLnBrk="1" hangingPunct="1">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000" b="1" dirty="0">
                <a:cs typeface="Times New Roman" panose="02020603050405020304" pitchFamily="18" charset="0"/>
              </a:rPr>
              <a:t>Advantages</a:t>
            </a:r>
            <a:endParaRPr lang="en-GB" altLang="x-none" sz="2000" b="1" dirty="0">
              <a:cs typeface="Times New Roman" panose="02020603050405020304" pitchFamily="18" charset="0"/>
            </a:endParaRPr>
          </a:p>
          <a:p>
            <a:pPr defTabSz="914400" eaLnBrk="1" hangingPunct="1">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000" dirty="0">
                <a:cs typeface="Times New Roman" panose="02020603050405020304" pitchFamily="18" charset="0"/>
              </a:rPr>
              <a:t>Easy to add devices as the network expands</a:t>
            </a:r>
            <a:endParaRPr lang="en-GB" altLang="x-none" sz="2000" dirty="0">
              <a:cs typeface="Times New Roman" panose="02020603050405020304" pitchFamily="18" charset="0"/>
            </a:endParaRPr>
          </a:p>
          <a:p>
            <a:pPr defTabSz="914400" eaLnBrk="1" hangingPunct="1">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000" dirty="0">
                <a:cs typeface="Times New Roman" panose="02020603050405020304" pitchFamily="18" charset="0"/>
              </a:rPr>
              <a:t>One cable failure does not bring down the entire network (resilience)</a:t>
            </a:r>
            <a:r>
              <a:rPr lang="ar-SA" altLang="x-none" sz="2000" dirty="0">
                <a:cs typeface="Times New Roman" panose="02020603050405020304" pitchFamily="18" charset="0"/>
              </a:rPr>
              <a:t>‏</a:t>
            </a:r>
            <a:endParaRPr lang="en-GB" altLang="x-none" sz="2000" dirty="0">
              <a:cs typeface="Times New Roman" panose="02020603050405020304" pitchFamily="18" charset="0"/>
            </a:endParaRPr>
          </a:p>
          <a:p>
            <a:pPr defTabSz="914400" eaLnBrk="1" hangingPunct="1">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000" dirty="0">
                <a:cs typeface="Times New Roman" panose="02020603050405020304" pitchFamily="18" charset="0"/>
              </a:rPr>
              <a:t>Hub provides centralised management</a:t>
            </a:r>
            <a:endParaRPr lang="en-GB" altLang="x-none" sz="2000" dirty="0">
              <a:cs typeface="Times New Roman" panose="02020603050405020304" pitchFamily="18" charset="0"/>
            </a:endParaRPr>
          </a:p>
          <a:p>
            <a:pPr defTabSz="914400" eaLnBrk="1" hangingPunct="1">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000" dirty="0">
                <a:cs typeface="Times New Roman" panose="02020603050405020304" pitchFamily="18" charset="0"/>
              </a:rPr>
              <a:t>Easy to find device and cable problems</a:t>
            </a:r>
            <a:endParaRPr lang="en-GB" altLang="x-none" sz="2000" dirty="0">
              <a:cs typeface="Times New Roman" panose="02020603050405020304" pitchFamily="18" charset="0"/>
            </a:endParaRPr>
          </a:p>
          <a:p>
            <a:pPr defTabSz="914400" eaLnBrk="1" hangingPunct="1">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000" dirty="0">
                <a:cs typeface="Times New Roman" panose="02020603050405020304" pitchFamily="18" charset="0"/>
              </a:rPr>
              <a:t>Can be upgraded to faster speeds</a:t>
            </a:r>
            <a:endParaRPr lang="en-GB" altLang="x-none" sz="2000" dirty="0">
              <a:cs typeface="Times New Roman" panose="02020603050405020304" pitchFamily="18" charset="0"/>
            </a:endParaRPr>
          </a:p>
          <a:p>
            <a:pPr defTabSz="914400" eaLnBrk="1" hangingPunct="1">
              <a:lnSpc>
                <a:spcPct val="80000"/>
              </a:lnSpc>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x-none" sz="2000" dirty="0">
                <a:cs typeface="Times New Roman" panose="02020603050405020304" pitchFamily="18" charset="0"/>
              </a:rPr>
              <a:t>Lots of support as it is the most used</a:t>
            </a:r>
            <a:endParaRPr lang="en-GB" altLang="x-none" sz="2000" dirty="0">
              <a:ea typeface="Times New Roman" panose="02020603050405020304" pitchFamily="18" charset="0"/>
            </a:endParaRPr>
          </a:p>
        </p:txBody>
      </p:sp>
      <p:sp>
        <p:nvSpPr>
          <p:cNvPr id="33797" name="Rectangle 3"/>
          <p:cNvSpPr>
            <a:spLocks noChangeArrowheads="1"/>
          </p:cNvSpPr>
          <p:nvPr/>
        </p:nvSpPr>
        <p:spPr bwMode="auto">
          <a:xfrm>
            <a:off x="4800600" y="1371600"/>
            <a:ext cx="4076700" cy="4111625"/>
          </a:xfrm>
          <a:prstGeom prst="rect">
            <a:avLst/>
          </a:prstGeom>
          <a:noFill/>
          <a:ln w="9525">
            <a:noFill/>
            <a:round/>
          </a:ln>
        </p:spPr>
        <p:txBody>
          <a:bodyPr lIns="92160" tIns="46080" rIns="92160" bIns="46080"/>
          <a:lstStyle/>
          <a:p>
            <a:pPr marL="341630" marR="0" lvl="0" indent="-341630" algn="l" defTabSz="914400" rtl="0" eaLnBrk="1" fontAlgn="base" latinLnBrk="0" hangingPunct="1">
              <a:lnSpc>
                <a:spcPct val="80000"/>
              </a:lnSpc>
              <a:spcBef>
                <a:spcPts val="500"/>
              </a:spcBef>
              <a:spcAft>
                <a:spcPct val="0"/>
              </a:spcAft>
              <a:buClr>
                <a:srgbClr val="CCCC99"/>
              </a:buClr>
              <a:buSzPct val="70000"/>
              <a:buFont typeface="Wingdings" panose="05000000000000000000" pitchFamily="2" charset="2"/>
              <a:buChar char=""/>
              <a:tabLst>
                <a:tab pos="340995" algn="l"/>
                <a:tab pos="1255395" algn="l"/>
                <a:tab pos="2169795" algn="l"/>
                <a:tab pos="3084195" algn="l"/>
                <a:tab pos="3998595" algn="l"/>
                <a:tab pos="4912995" algn="l"/>
                <a:tab pos="5827395" algn="l"/>
                <a:tab pos="6741795" algn="l"/>
                <a:tab pos="7656195" algn="l"/>
                <a:tab pos="8570595" algn="l"/>
                <a:tab pos="9484995" algn="l"/>
                <a:tab pos="10399395" algn="l"/>
              </a:tabLst>
              <a:defRPr/>
            </a:pPr>
            <a:r>
              <a:rPr kumimoji="0" lang="en-GB" sz="2000" b="1" i="0" u="none" strike="noStrike" kern="1200" cap="none" spc="0" normalizeH="0" baseline="0" noProof="0" dirty="0">
                <a:ln>
                  <a:noFill/>
                </a:ln>
                <a:solidFill>
                  <a:srgbClr val="000000"/>
                </a:solidFill>
                <a:effectLst/>
                <a:uLnTx/>
                <a:uFillTx/>
                <a:latin typeface="+mn-lt"/>
                <a:ea typeface="+mn-ea"/>
                <a:cs typeface="Times New Roman" panose="02020603050405020304" pitchFamily="18" charset="0"/>
              </a:rPr>
              <a:t>Disadvantages</a:t>
            </a:r>
            <a:endParaRPr kumimoji="0" lang="en-GB" sz="2000" b="1" i="0" u="none" strike="noStrike" kern="1200" cap="none" spc="0" normalizeH="0" baseline="0" noProof="0" dirty="0">
              <a:ln>
                <a:noFill/>
              </a:ln>
              <a:solidFill>
                <a:srgbClr val="000000"/>
              </a:solidFill>
              <a:effectLst/>
              <a:uLnTx/>
              <a:uFillTx/>
              <a:latin typeface="+mn-lt"/>
              <a:ea typeface="+mn-ea"/>
              <a:cs typeface="Times New Roman" panose="02020603050405020304" pitchFamily="18" charset="0"/>
            </a:endParaRPr>
          </a:p>
          <a:p>
            <a:pPr marL="341630" marR="0" lvl="0" indent="-341630" algn="l" defTabSz="914400" rtl="0" eaLnBrk="1" fontAlgn="base" latinLnBrk="0" hangingPunct="1">
              <a:lnSpc>
                <a:spcPct val="80000"/>
              </a:lnSpc>
              <a:spcBef>
                <a:spcPts val="500"/>
              </a:spcBef>
              <a:spcAft>
                <a:spcPct val="0"/>
              </a:spcAft>
              <a:buClr>
                <a:srgbClr val="CCCC99"/>
              </a:buClr>
              <a:buSzPct val="70000"/>
              <a:buFont typeface="Wingdings" panose="05000000000000000000" pitchFamily="2" charset="2"/>
              <a:buChar char=""/>
              <a:tabLst>
                <a:tab pos="340995" algn="l"/>
                <a:tab pos="1255395" algn="l"/>
                <a:tab pos="2169795" algn="l"/>
                <a:tab pos="3084195" algn="l"/>
                <a:tab pos="3998595" algn="l"/>
                <a:tab pos="4912995" algn="l"/>
                <a:tab pos="5827395" algn="l"/>
                <a:tab pos="6741795" algn="l"/>
                <a:tab pos="7656195" algn="l"/>
                <a:tab pos="8570595" algn="l"/>
                <a:tab pos="9484995" algn="l"/>
                <a:tab pos="10399395" algn="l"/>
              </a:tabLst>
              <a:defRPr/>
            </a:pPr>
            <a:r>
              <a:rPr kumimoji="0" lang="en-GB" sz="2000" b="0" i="0" u="none" strike="noStrike" kern="1200" cap="none" spc="0" normalizeH="0" baseline="0" noProof="0" dirty="0">
                <a:ln>
                  <a:noFill/>
                </a:ln>
                <a:solidFill>
                  <a:srgbClr val="000000"/>
                </a:solidFill>
                <a:effectLst/>
                <a:uLnTx/>
                <a:uFillTx/>
                <a:latin typeface="+mn-lt"/>
                <a:ea typeface="+mn-ea"/>
                <a:cs typeface="Times New Roman" panose="02020603050405020304" pitchFamily="18" charset="0"/>
              </a:rPr>
              <a:t>A star network requires more cable than a ring or bus network</a:t>
            </a:r>
            <a:endParaRPr kumimoji="0" lang="en-GB" sz="2000" b="0" i="0" u="none" strike="noStrike" kern="1200" cap="none" spc="0" normalizeH="0" baseline="0" noProof="0" dirty="0">
              <a:ln>
                <a:noFill/>
              </a:ln>
              <a:solidFill>
                <a:srgbClr val="000000"/>
              </a:solidFill>
              <a:effectLst/>
              <a:uLnTx/>
              <a:uFillTx/>
              <a:latin typeface="+mn-lt"/>
              <a:ea typeface="+mn-ea"/>
              <a:cs typeface="Times New Roman" panose="02020603050405020304" pitchFamily="18" charset="0"/>
            </a:endParaRPr>
          </a:p>
          <a:p>
            <a:pPr marL="341630" marR="0" lvl="0" indent="-341630" algn="l" defTabSz="914400" rtl="0" eaLnBrk="1" fontAlgn="base" latinLnBrk="0" hangingPunct="1">
              <a:lnSpc>
                <a:spcPct val="80000"/>
              </a:lnSpc>
              <a:spcBef>
                <a:spcPts val="500"/>
              </a:spcBef>
              <a:spcAft>
                <a:spcPct val="0"/>
              </a:spcAft>
              <a:buClr>
                <a:srgbClr val="CCCC99"/>
              </a:buClr>
              <a:buSzPct val="70000"/>
              <a:buFont typeface="Wingdings" panose="05000000000000000000" pitchFamily="2" charset="2"/>
              <a:buChar char=""/>
              <a:tabLst>
                <a:tab pos="340995" algn="l"/>
                <a:tab pos="1255395" algn="l"/>
                <a:tab pos="2169795" algn="l"/>
                <a:tab pos="3084195" algn="l"/>
                <a:tab pos="3998595" algn="l"/>
                <a:tab pos="4912995" algn="l"/>
                <a:tab pos="5827395" algn="l"/>
                <a:tab pos="6741795" algn="l"/>
                <a:tab pos="7656195" algn="l"/>
                <a:tab pos="8570595" algn="l"/>
                <a:tab pos="9484995" algn="l"/>
                <a:tab pos="10399395" algn="l"/>
              </a:tabLst>
              <a:defRPr/>
            </a:pPr>
            <a:endParaRPr kumimoji="0" lang="en-GB" sz="2000" b="0" i="0" u="none" strike="noStrike" kern="1200" cap="none" spc="0" normalizeH="0" baseline="0" noProof="0" dirty="0">
              <a:ln>
                <a:noFill/>
              </a:ln>
              <a:solidFill>
                <a:srgbClr val="000000"/>
              </a:solidFill>
              <a:effectLst/>
              <a:uLnTx/>
              <a:uFillTx/>
              <a:latin typeface="+mn-lt"/>
              <a:ea typeface="+mn-ea"/>
              <a:cs typeface="Times New Roman" panose="02020603050405020304" pitchFamily="18" charset="0"/>
            </a:endParaRPr>
          </a:p>
          <a:p>
            <a:pPr marL="341630" marR="0" lvl="0" indent="-341630" algn="l" defTabSz="914400" rtl="0" eaLnBrk="1" fontAlgn="base" latinLnBrk="0" hangingPunct="1">
              <a:lnSpc>
                <a:spcPct val="80000"/>
              </a:lnSpc>
              <a:spcBef>
                <a:spcPts val="500"/>
              </a:spcBef>
              <a:spcAft>
                <a:spcPct val="0"/>
              </a:spcAft>
              <a:buClr>
                <a:srgbClr val="CCCC99"/>
              </a:buClr>
              <a:buSzPct val="70000"/>
              <a:buFont typeface="Wingdings" panose="05000000000000000000" pitchFamily="2" charset="2"/>
              <a:buChar char=""/>
              <a:tabLst>
                <a:tab pos="340995" algn="l"/>
                <a:tab pos="1255395" algn="l"/>
                <a:tab pos="2169795" algn="l"/>
                <a:tab pos="3084195" algn="l"/>
                <a:tab pos="3998595" algn="l"/>
                <a:tab pos="4912995" algn="l"/>
                <a:tab pos="5827395" algn="l"/>
                <a:tab pos="6741795" algn="l"/>
                <a:tab pos="7656195" algn="l"/>
                <a:tab pos="8570595" algn="l"/>
                <a:tab pos="9484995" algn="l"/>
                <a:tab pos="10399395" algn="l"/>
              </a:tabLst>
              <a:defRPr/>
            </a:pPr>
            <a:r>
              <a:rPr kumimoji="0" lang="en-GB" sz="2000" b="0" i="0" u="none" strike="noStrike" kern="1200" cap="none" spc="0" normalizeH="0" baseline="0" noProof="0" dirty="0">
                <a:ln>
                  <a:noFill/>
                </a:ln>
                <a:solidFill>
                  <a:srgbClr val="000000"/>
                </a:solidFill>
                <a:effectLst/>
                <a:uLnTx/>
                <a:uFillTx/>
                <a:latin typeface="+mn-lt"/>
                <a:ea typeface="+mn-ea"/>
                <a:cs typeface="Times New Roman" panose="02020603050405020304" pitchFamily="18" charset="0"/>
              </a:rPr>
              <a:t>Failure of the central hub can bring down the entire network</a:t>
            </a:r>
            <a:endParaRPr kumimoji="0" lang="en-GB" sz="2000" b="0" i="0" u="none" strike="noStrike" kern="1200" cap="none" spc="0" normalizeH="0" baseline="0" noProof="0" dirty="0">
              <a:ln>
                <a:noFill/>
              </a:ln>
              <a:solidFill>
                <a:srgbClr val="000000"/>
              </a:solidFill>
              <a:effectLst/>
              <a:uLnTx/>
              <a:uFillTx/>
              <a:latin typeface="+mn-lt"/>
              <a:ea typeface="+mn-ea"/>
              <a:cs typeface="Times New Roman" panose="02020603050405020304" pitchFamily="18" charset="0"/>
            </a:endParaRPr>
          </a:p>
          <a:p>
            <a:pPr marL="341630" marR="0" lvl="0" indent="-341630" algn="l" defTabSz="914400" rtl="0" eaLnBrk="1" fontAlgn="base" latinLnBrk="0" hangingPunct="1">
              <a:lnSpc>
                <a:spcPct val="80000"/>
              </a:lnSpc>
              <a:spcBef>
                <a:spcPts val="500"/>
              </a:spcBef>
              <a:spcAft>
                <a:spcPct val="0"/>
              </a:spcAft>
              <a:buClr>
                <a:srgbClr val="CCCC99"/>
              </a:buClr>
              <a:buSzPct val="70000"/>
              <a:buFont typeface="Wingdings" panose="05000000000000000000" pitchFamily="2" charset="2"/>
              <a:buChar char=""/>
              <a:tabLst>
                <a:tab pos="340995" algn="l"/>
                <a:tab pos="1255395" algn="l"/>
                <a:tab pos="2169795" algn="l"/>
                <a:tab pos="3084195" algn="l"/>
                <a:tab pos="3998595" algn="l"/>
                <a:tab pos="4912995" algn="l"/>
                <a:tab pos="5827395" algn="l"/>
                <a:tab pos="6741795" algn="l"/>
                <a:tab pos="7656195" algn="l"/>
                <a:tab pos="8570595" algn="l"/>
                <a:tab pos="9484995" algn="l"/>
                <a:tab pos="10399395" algn="l"/>
              </a:tabLst>
              <a:defRPr/>
            </a:pPr>
            <a:endParaRPr kumimoji="0" lang="en-GB" sz="2000" b="0" i="0" u="none" strike="noStrike" kern="1200" cap="none" spc="0" normalizeH="0" baseline="0" noProof="0" dirty="0">
              <a:ln>
                <a:noFill/>
              </a:ln>
              <a:solidFill>
                <a:srgbClr val="000000"/>
              </a:solidFill>
              <a:effectLst/>
              <a:uLnTx/>
              <a:uFillTx/>
              <a:latin typeface="+mn-lt"/>
              <a:ea typeface="+mn-ea"/>
              <a:cs typeface="Times New Roman" panose="02020603050405020304" pitchFamily="18" charset="0"/>
            </a:endParaRPr>
          </a:p>
          <a:p>
            <a:pPr marL="341630" marR="0" lvl="0" indent="-341630" algn="l" defTabSz="914400" rtl="0" eaLnBrk="1" fontAlgn="base" latinLnBrk="0" hangingPunct="1">
              <a:lnSpc>
                <a:spcPct val="80000"/>
              </a:lnSpc>
              <a:spcBef>
                <a:spcPts val="500"/>
              </a:spcBef>
              <a:spcAft>
                <a:spcPct val="0"/>
              </a:spcAft>
              <a:buClr>
                <a:srgbClr val="CCCC99"/>
              </a:buClr>
              <a:buSzPct val="70000"/>
              <a:buFont typeface="Wingdings" panose="05000000000000000000" pitchFamily="2" charset="2"/>
              <a:buChar char=""/>
              <a:tabLst>
                <a:tab pos="340995" algn="l"/>
                <a:tab pos="1255395" algn="l"/>
                <a:tab pos="2169795" algn="l"/>
                <a:tab pos="3084195" algn="l"/>
                <a:tab pos="3998595" algn="l"/>
                <a:tab pos="4912995" algn="l"/>
                <a:tab pos="5827395" algn="l"/>
                <a:tab pos="6741795" algn="l"/>
                <a:tab pos="7656195" algn="l"/>
                <a:tab pos="8570595" algn="l"/>
                <a:tab pos="9484995" algn="l"/>
                <a:tab pos="10399395" algn="l"/>
              </a:tabLst>
              <a:defRPr/>
            </a:pPr>
            <a:r>
              <a:rPr kumimoji="0" lang="en-GB" sz="2000" b="0" i="0" u="none" strike="noStrike" kern="1200" cap="none" spc="0" normalizeH="0" baseline="0" noProof="0" dirty="0">
                <a:ln>
                  <a:noFill/>
                </a:ln>
                <a:solidFill>
                  <a:srgbClr val="000000"/>
                </a:solidFill>
                <a:effectLst/>
                <a:uLnTx/>
                <a:uFillTx/>
                <a:latin typeface="+mn-lt"/>
                <a:ea typeface="+mn-ea"/>
                <a:cs typeface="Times New Roman" panose="02020603050405020304" pitchFamily="18" charset="0"/>
              </a:rPr>
              <a:t>Costs are higher (installation and equipment) than for most bus networks</a:t>
            </a:r>
            <a:endParaRPr kumimoji="0" lang="en-GB" sz="2000" b="0" i="0" u="none" strike="noStrike" kern="1200" cap="none" spc="0" normalizeH="0" baseline="0" noProof="0" dirty="0">
              <a:ln>
                <a:noFill/>
              </a:ln>
              <a:solidFill>
                <a:srgbClr val="000000"/>
              </a:solidFill>
              <a:effectLst/>
              <a:uLnTx/>
              <a:uFillTx/>
              <a:latin typeface="+mn-lt"/>
              <a:ea typeface="+mn-ea"/>
              <a:cs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Title 1"/>
          <p:cNvSpPr>
            <a:spLocks noGrp="1"/>
          </p:cNvSpPr>
          <p:nvPr>
            <p:ph type="title"/>
          </p:nvPr>
        </p:nvSpPr>
        <p:spPr>
          <a:xfrm>
            <a:off x="457200" y="533400"/>
            <a:ext cx="8229600" cy="533400"/>
          </a:xfrm>
        </p:spPr>
        <p:txBody>
          <a:bodyPr vert="horz" wrap="square" lIns="91440" tIns="45720" rIns="91440" bIns="45720" anchor="b" anchorCtr="0"/>
          <a:p>
            <a:r>
              <a:rPr dirty="0"/>
              <a:t>OSI Layers</a:t>
            </a:r>
            <a:endParaRPr dirty="0"/>
          </a:p>
        </p:txBody>
      </p:sp>
      <p:sp>
        <p:nvSpPr>
          <p:cNvPr id="101379" name="Content Placeholder 2"/>
          <p:cNvSpPr>
            <a:spLocks noGrp="1"/>
          </p:cNvSpPr>
          <p:nvPr>
            <p:ph sz="quarter" idx="1"/>
          </p:nvPr>
        </p:nvSpPr>
        <p:spPr>
          <a:xfrm>
            <a:off x="304800" y="1143000"/>
            <a:ext cx="8610600" cy="5334000"/>
          </a:xfrm>
        </p:spPr>
        <p:txBody>
          <a:bodyPr vert="horz" wrap="square" lIns="91440" tIns="45720" rIns="91440" bIns="45720" anchor="t" anchorCtr="0"/>
          <a:p>
            <a:r>
              <a:rPr sz="2000" b="1" dirty="0"/>
              <a:t>Data Link Layer</a:t>
            </a:r>
            <a:endParaRPr sz="2000" b="1" dirty="0"/>
          </a:p>
          <a:p>
            <a:r>
              <a:rPr sz="2200" dirty="0"/>
              <a:t>The Data link layer ensures the data delivery between the two nodes.</a:t>
            </a:r>
            <a:endParaRPr sz="2200" dirty="0"/>
          </a:p>
          <a:p>
            <a:r>
              <a:rPr sz="2200" dirty="0"/>
              <a:t>In LAN these are two endpoints of a communication process.</a:t>
            </a:r>
            <a:endParaRPr sz="2200" dirty="0"/>
          </a:p>
          <a:p>
            <a:r>
              <a:rPr sz="2200" dirty="0"/>
              <a:t>In WAN these are two neighbor devices which are part of a communication process.</a:t>
            </a:r>
            <a:endParaRPr sz="2200" dirty="0"/>
          </a:p>
          <a:p>
            <a:r>
              <a:rPr sz="2200" dirty="0"/>
              <a:t>The format of the data at this layer is known as </a:t>
            </a:r>
            <a:r>
              <a:rPr sz="2200" b="1" i="1" dirty="0"/>
              <a:t>frames.</a:t>
            </a:r>
            <a:endParaRPr sz="2200" b="1" i="1" dirty="0"/>
          </a:p>
          <a:p>
            <a:r>
              <a:rPr sz="2200" dirty="0"/>
              <a:t>The Data Link Layer also handles the data transmission on network media.</a:t>
            </a:r>
            <a:endParaRPr sz="2200" dirty="0"/>
          </a:p>
          <a:p>
            <a:r>
              <a:rPr sz="2200" dirty="0"/>
              <a:t>This is very much important when the network media is shared between the network nodes.</a:t>
            </a:r>
            <a:endParaRPr sz="2200" dirty="0"/>
          </a:p>
          <a:p>
            <a:r>
              <a:rPr sz="2200" dirty="0"/>
              <a:t> The sub layer of data link called Media Access Control (MAC) uses a method to achieve this task.</a:t>
            </a:r>
            <a:endParaRPr sz="2200" dirty="0"/>
          </a:p>
          <a:p>
            <a:r>
              <a:rPr sz="2200" dirty="0"/>
              <a:t>This method is known as Carrier Sense Multiple Access (CSMA).</a:t>
            </a:r>
            <a:endParaRPr sz="2200" dirty="0"/>
          </a:p>
          <a:p>
            <a:endParaRPr b="1" i="1" dirty="0"/>
          </a:p>
          <a:p>
            <a:endParaRPr b="1" i="1" dirty="0"/>
          </a:p>
          <a:p>
            <a:endParaRP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le 1"/>
          <p:cNvSpPr>
            <a:spLocks noGrp="1"/>
          </p:cNvSpPr>
          <p:nvPr>
            <p:ph type="title"/>
          </p:nvPr>
        </p:nvSpPr>
        <p:spPr>
          <a:xfrm>
            <a:off x="457200" y="533400"/>
            <a:ext cx="8229600" cy="457200"/>
          </a:xfrm>
        </p:spPr>
        <p:txBody>
          <a:bodyPr vert="horz" wrap="square" lIns="91440" tIns="45720" rIns="91440" bIns="45720" anchor="b" anchorCtr="0"/>
          <a:p>
            <a:r>
              <a:rPr dirty="0"/>
              <a:t>OSI Layers</a:t>
            </a:r>
            <a:endParaRPr dirty="0"/>
          </a:p>
        </p:txBody>
      </p:sp>
      <p:sp>
        <p:nvSpPr>
          <p:cNvPr id="102403" name="Content Placeholder 2"/>
          <p:cNvSpPr>
            <a:spLocks noGrp="1"/>
          </p:cNvSpPr>
          <p:nvPr>
            <p:ph sz="quarter" idx="1"/>
          </p:nvPr>
        </p:nvSpPr>
        <p:spPr>
          <a:xfrm>
            <a:off x="457200" y="1066800"/>
            <a:ext cx="8229600" cy="5257800"/>
          </a:xfrm>
        </p:spPr>
        <p:txBody>
          <a:bodyPr vert="horz" wrap="square" lIns="91440" tIns="45720" rIns="91440" bIns="45720" anchor="t" anchorCtr="0"/>
          <a:p>
            <a:r>
              <a:rPr sz="2000" dirty="0"/>
              <a:t>With CSMA, each node before transmitting a frame on the network senses the carrier, if it is unused then the frame is transmitted over the network, else the device waits for some time and the above process is repeated.</a:t>
            </a:r>
            <a:endParaRPr sz="2000" dirty="0"/>
          </a:p>
          <a:p>
            <a:r>
              <a:rPr sz="2000" dirty="0"/>
              <a:t>The Data Link layer also performs error detection and correction methods. </a:t>
            </a:r>
            <a:endParaRPr sz="2000" dirty="0"/>
          </a:p>
          <a:p>
            <a:r>
              <a:rPr sz="2000" dirty="0"/>
              <a:t>However most of the technologies only use error detection method. </a:t>
            </a:r>
            <a:endParaRPr sz="2000" dirty="0"/>
          </a:p>
          <a:p>
            <a:r>
              <a:rPr sz="2000" dirty="0"/>
              <a:t>To help detect errors, a source device that creates a frame, calculates a Frame Check Sequence value by using an algorithm and appends it to the frame and sends it on the network.</a:t>
            </a:r>
            <a:endParaRPr sz="2000" dirty="0"/>
          </a:p>
          <a:p>
            <a:r>
              <a:rPr sz="2000" dirty="0"/>
              <a:t>The device that receives it also performs the same procedure to calculate the Frame Check Sequence value and matches it with value sent by the sender device.</a:t>
            </a:r>
            <a:endParaRPr sz="2000" dirty="0"/>
          </a:p>
          <a:p>
            <a:r>
              <a:rPr sz="2000" dirty="0"/>
              <a:t>If the value matches means the frame has no errors, however if the value does not match means the frame is damaged and will be dropped.</a:t>
            </a:r>
            <a:endParaRPr sz="2000" dirty="0"/>
          </a:p>
          <a:p>
            <a:endParaRPr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Title 1"/>
          <p:cNvSpPr>
            <a:spLocks noGrp="1"/>
          </p:cNvSpPr>
          <p:nvPr>
            <p:ph type="title"/>
          </p:nvPr>
        </p:nvSpPr>
        <p:spPr>
          <a:xfrm>
            <a:off x="457200" y="704850"/>
            <a:ext cx="8229600" cy="361950"/>
          </a:xfrm>
        </p:spPr>
        <p:txBody>
          <a:bodyPr vert="horz" wrap="square" lIns="91440" tIns="45720" rIns="91440" bIns="45720" anchor="b" anchorCtr="0"/>
          <a:p>
            <a:r>
              <a:rPr dirty="0"/>
              <a:t>OSI Layers</a:t>
            </a:r>
            <a:endParaRPr dirty="0"/>
          </a:p>
        </p:txBody>
      </p:sp>
      <p:sp>
        <p:nvSpPr>
          <p:cNvPr id="103427" name="Content Placeholder 2"/>
          <p:cNvSpPr>
            <a:spLocks noGrp="1"/>
          </p:cNvSpPr>
          <p:nvPr>
            <p:ph sz="quarter" idx="1"/>
          </p:nvPr>
        </p:nvSpPr>
        <p:spPr>
          <a:xfrm>
            <a:off x="457200" y="1219200"/>
            <a:ext cx="8382000" cy="5257800"/>
          </a:xfrm>
        </p:spPr>
        <p:txBody>
          <a:bodyPr vert="horz" wrap="square" lIns="91440" tIns="45720" rIns="91440" bIns="45720" anchor="t" anchorCtr="0"/>
          <a:p>
            <a:r>
              <a:rPr sz="2400" b="1" dirty="0"/>
              <a:t>Network Layer</a:t>
            </a:r>
            <a:endParaRPr sz="2400" b="1" dirty="0"/>
          </a:p>
          <a:p>
            <a:r>
              <a:rPr sz="2400" dirty="0"/>
              <a:t> The Network Layer introduces a Logical Address scheme.</a:t>
            </a:r>
            <a:endParaRPr sz="2400" dirty="0"/>
          </a:p>
          <a:p>
            <a:r>
              <a:rPr sz="2400" dirty="0"/>
              <a:t>This Address scheme allows you to divide your single large physical segment into smaller logical groups called networks.</a:t>
            </a:r>
            <a:endParaRPr sz="2400" dirty="0"/>
          </a:p>
          <a:p>
            <a:r>
              <a:rPr sz="2400" dirty="0"/>
              <a:t>This helps improve the performance of the network.</a:t>
            </a:r>
            <a:endParaRPr sz="2400" dirty="0"/>
          </a:p>
          <a:p>
            <a:r>
              <a:rPr sz="2400" dirty="0"/>
              <a:t>As these networks can not directly communicate with each other, this layer also provides mechanism to achieve this.</a:t>
            </a:r>
            <a:endParaRPr sz="2400" dirty="0"/>
          </a:p>
          <a:p>
            <a:r>
              <a:rPr sz="2400" dirty="0"/>
              <a:t>A device called router is used for the internetwork communication.</a:t>
            </a:r>
            <a:endParaRPr sz="2400" dirty="0"/>
          </a:p>
          <a:p>
            <a:r>
              <a:rPr sz="2400" dirty="0"/>
              <a:t>Thus a device will have two addresses – A network layer address and data link layer address.</a:t>
            </a:r>
            <a:endParaRPr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itle 1"/>
          <p:cNvSpPr>
            <a:spLocks noGrp="1"/>
          </p:cNvSpPr>
          <p:nvPr>
            <p:ph type="title"/>
          </p:nvPr>
        </p:nvSpPr>
        <p:spPr>
          <a:xfrm>
            <a:off x="457200" y="704850"/>
            <a:ext cx="8229600" cy="361950"/>
          </a:xfrm>
        </p:spPr>
        <p:txBody>
          <a:bodyPr vert="horz" wrap="square" lIns="91440" tIns="45720" rIns="91440" bIns="45720" anchor="b" anchorCtr="0"/>
          <a:p>
            <a:r>
              <a:rPr dirty="0"/>
              <a:t>OSI Layers</a:t>
            </a:r>
            <a:endParaRPr dirty="0"/>
          </a:p>
        </p:txBody>
      </p:sp>
      <p:sp>
        <p:nvSpPr>
          <p:cNvPr id="104451" name="Content Placeholder 2"/>
          <p:cNvSpPr>
            <a:spLocks noGrp="1"/>
          </p:cNvSpPr>
          <p:nvPr>
            <p:ph sz="quarter" idx="1"/>
          </p:nvPr>
        </p:nvSpPr>
        <p:spPr>
          <a:xfrm>
            <a:off x="457200" y="1219200"/>
            <a:ext cx="8229600" cy="5257800"/>
          </a:xfrm>
        </p:spPr>
        <p:txBody>
          <a:bodyPr vert="horz" wrap="square" lIns="91440" tIns="45720" rIns="91440" bIns="45720" anchor="t" anchorCtr="0"/>
          <a:p>
            <a:r>
              <a:rPr b="1" dirty="0"/>
              <a:t>Transport Layer</a:t>
            </a:r>
            <a:endParaRPr b="1" dirty="0"/>
          </a:p>
          <a:p>
            <a:r>
              <a:rPr b="1" dirty="0"/>
              <a:t> </a:t>
            </a:r>
            <a:r>
              <a:rPr dirty="0"/>
              <a:t>As the packets may get lost during their travel from source device to destination device, something has to take care of this to make the data transfer reliable.</a:t>
            </a:r>
            <a:endParaRPr dirty="0"/>
          </a:p>
          <a:p>
            <a:r>
              <a:rPr dirty="0"/>
              <a:t>The transport layer provides this service to all the upper layer protocols of the OSI model.</a:t>
            </a:r>
            <a:endParaRPr dirty="0"/>
          </a:p>
          <a:p>
            <a:r>
              <a:rPr b="1" dirty="0"/>
              <a:t>Session Layer</a:t>
            </a:r>
            <a:endParaRPr b="1" dirty="0"/>
          </a:p>
          <a:p>
            <a:r>
              <a:rPr dirty="0"/>
              <a:t>The session layer controls the communication between the two devices.</a:t>
            </a:r>
            <a:endParaRPr dirty="0"/>
          </a:p>
          <a:p>
            <a:r>
              <a:rPr dirty="0"/>
              <a:t>It provides tools and mechanisms by which the two communicating devices can synchronize the session.</a:t>
            </a:r>
            <a:endParaRPr dirty="0"/>
          </a:p>
          <a:p>
            <a:endParaRPr dirty="0"/>
          </a:p>
          <a:p>
            <a:pPr>
              <a:buFont typeface="Wingdings 2" pitchFamily="18" charset="2"/>
              <a:buNone/>
            </a:pPr>
            <a:r>
              <a:rPr dirty="0"/>
              <a:t> </a:t>
            </a:r>
            <a:endParaRPr dirty="0"/>
          </a:p>
          <a:p>
            <a:endParaRPr dirty="0"/>
          </a:p>
          <a:p>
            <a:endParaRPr sz="24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Title 1"/>
          <p:cNvSpPr>
            <a:spLocks noGrp="1"/>
          </p:cNvSpPr>
          <p:nvPr>
            <p:ph type="title"/>
          </p:nvPr>
        </p:nvSpPr>
        <p:spPr>
          <a:xfrm>
            <a:off x="457200" y="704850"/>
            <a:ext cx="8229600" cy="361950"/>
          </a:xfrm>
        </p:spPr>
        <p:txBody>
          <a:bodyPr vert="horz" wrap="square" lIns="91440" tIns="45720" rIns="91440" bIns="45720" anchor="b" anchorCtr="0"/>
          <a:p>
            <a:r>
              <a:rPr dirty="0"/>
              <a:t>OSI Layers</a:t>
            </a:r>
            <a:endParaRPr dirty="0"/>
          </a:p>
        </p:txBody>
      </p:sp>
      <p:sp>
        <p:nvSpPr>
          <p:cNvPr id="105475" name="Content Placeholder 2"/>
          <p:cNvSpPr>
            <a:spLocks noGrp="1"/>
          </p:cNvSpPr>
          <p:nvPr>
            <p:ph sz="quarter" idx="1"/>
          </p:nvPr>
        </p:nvSpPr>
        <p:spPr>
          <a:xfrm>
            <a:off x="457200" y="1219200"/>
            <a:ext cx="8229600" cy="5257800"/>
          </a:xfrm>
        </p:spPr>
        <p:txBody>
          <a:bodyPr vert="horz" wrap="square" lIns="91440" tIns="45720" rIns="91440" bIns="45720" anchor="t" anchorCtr="0"/>
          <a:p>
            <a:r>
              <a:rPr sz="2200" b="1" dirty="0"/>
              <a:t>Presentation Layer</a:t>
            </a:r>
            <a:endParaRPr sz="2200" b="1" dirty="0"/>
          </a:p>
          <a:p>
            <a:r>
              <a:rPr sz="2200" dirty="0"/>
              <a:t>The presentation layer deals with the form in which information transmitted through the network is represented, without changing its contents. </a:t>
            </a:r>
            <a:endParaRPr sz="2200" dirty="0"/>
          </a:p>
          <a:p>
            <a:r>
              <a:rPr sz="2200" dirty="0"/>
              <a:t>Because of this layer, information transmitted by the application layer of one system is always understandable to the application layer of another system.</a:t>
            </a:r>
            <a:endParaRPr sz="2200" dirty="0"/>
          </a:p>
          <a:p>
            <a:r>
              <a:rPr sz="2200" dirty="0"/>
              <a:t>This layer also introduces data security mechanisms like encryption to make sure data transmissions on any type of network are secure.</a:t>
            </a:r>
            <a:endParaRPr sz="2200" dirty="0"/>
          </a:p>
          <a:p>
            <a:r>
              <a:rPr sz="2200" b="1" dirty="0"/>
              <a:t>Application Layer</a:t>
            </a:r>
            <a:endParaRPr sz="2200" b="1" dirty="0"/>
          </a:p>
          <a:p>
            <a:r>
              <a:rPr sz="2200" dirty="0"/>
              <a:t>The application layer is really a set of several protocols that network users can use to access shared network resources, such as files, emails and Web pages.</a:t>
            </a:r>
            <a:endParaRPr sz="2200" dirty="0"/>
          </a:p>
          <a:p>
            <a:endParaRPr sz="2400" dirty="0"/>
          </a:p>
          <a:p>
            <a:endParaRPr sz="2400" dirty="0"/>
          </a:p>
          <a:p>
            <a:endParaRPr sz="2400" dirty="0"/>
          </a:p>
          <a:p>
            <a:endParaRPr dirty="0"/>
          </a:p>
          <a:p>
            <a:pPr>
              <a:buFont typeface="Wingdings 2" pitchFamily="18" charset="2"/>
              <a:buNone/>
            </a:pPr>
            <a:r>
              <a:rPr dirty="0"/>
              <a:t> </a:t>
            </a:r>
            <a:endParaRPr dirty="0"/>
          </a:p>
          <a:p>
            <a:endParaRPr dirty="0"/>
          </a:p>
          <a:p>
            <a:endParaRPr sz="24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Title 1"/>
          <p:cNvSpPr>
            <a:spLocks noGrp="1"/>
          </p:cNvSpPr>
          <p:nvPr>
            <p:ph type="title"/>
          </p:nvPr>
        </p:nvSpPr>
        <p:spPr>
          <a:xfrm>
            <a:off x="457200" y="704850"/>
            <a:ext cx="8229600" cy="361950"/>
          </a:xfrm>
        </p:spPr>
        <p:txBody>
          <a:bodyPr vert="horz" wrap="square" lIns="91440" tIns="45720" rIns="91440" bIns="45720" anchor="b" anchorCtr="0"/>
          <a:p>
            <a:r>
              <a:rPr dirty="0"/>
              <a:t>TCP / IP Model</a:t>
            </a:r>
            <a:endParaRPr dirty="0"/>
          </a:p>
        </p:txBody>
      </p:sp>
      <p:sp>
        <p:nvSpPr>
          <p:cNvPr id="106499" name="Content Placeholder 2"/>
          <p:cNvSpPr>
            <a:spLocks noGrp="1"/>
          </p:cNvSpPr>
          <p:nvPr>
            <p:ph sz="quarter" idx="1"/>
          </p:nvPr>
        </p:nvSpPr>
        <p:spPr>
          <a:xfrm>
            <a:off x="457200" y="1219200"/>
            <a:ext cx="8229600" cy="5105400"/>
          </a:xfrm>
        </p:spPr>
        <p:txBody>
          <a:bodyPr vert="horz" wrap="square" lIns="91440" tIns="45720" rIns="91440" bIns="45720" anchor="t" anchorCtr="0"/>
          <a:p>
            <a:r>
              <a:rPr sz="2400" dirty="0"/>
              <a:t>The TCP/IP model was developed at the initiative of the U.S. Department of Defense more than 20 years ago to ensure connectivity between the experimental ARPANET network and other networks. </a:t>
            </a:r>
            <a:endParaRPr sz="2400" dirty="0"/>
          </a:p>
          <a:p>
            <a:r>
              <a:rPr sz="2400" dirty="0"/>
              <a:t>TCP/IP was implemented as a protocol suite for a heterogeneous network environment.</a:t>
            </a:r>
            <a:endParaRPr sz="2400" dirty="0"/>
          </a:p>
          <a:p>
            <a:r>
              <a:rPr sz="2400" dirty="0"/>
              <a:t> The University of California at Berkeley has brought the greatest contribution to development of the TCP/IP stack.</a:t>
            </a:r>
            <a:endParaRPr sz="2400" dirty="0"/>
          </a:p>
          <a:p>
            <a:r>
              <a:rPr sz="2400" dirty="0"/>
              <a:t>The TCP / IP model has four Layers.</a:t>
            </a:r>
            <a:endParaRPr sz="2400" dirty="0"/>
          </a:p>
          <a:p>
            <a:r>
              <a:rPr sz="2400" dirty="0"/>
              <a:t>The Physical layer of the TCP/IP is responsible only for organizing an interaction to network technologies,</a:t>
            </a:r>
            <a:endParaRPr sz="2400" dirty="0"/>
          </a:p>
          <a:p>
            <a:endParaRPr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itle 1"/>
          <p:cNvSpPr>
            <a:spLocks noGrp="1"/>
          </p:cNvSpPr>
          <p:nvPr>
            <p:ph type="title"/>
          </p:nvPr>
        </p:nvSpPr>
        <p:spPr>
          <a:xfrm>
            <a:off x="457200" y="704850"/>
            <a:ext cx="8229600" cy="361950"/>
          </a:xfrm>
        </p:spPr>
        <p:txBody>
          <a:bodyPr vert="horz" wrap="square" lIns="91440" tIns="45720" rIns="91440" bIns="45720" anchor="b" anchorCtr="0"/>
          <a:p>
            <a:r>
              <a:rPr dirty="0"/>
              <a:t>TCP / IP Model</a:t>
            </a:r>
            <a:endParaRPr dirty="0"/>
          </a:p>
        </p:txBody>
      </p:sp>
      <p:sp>
        <p:nvSpPr>
          <p:cNvPr id="107523" name="Content Placeholder 2"/>
          <p:cNvSpPr>
            <a:spLocks noGrp="1"/>
          </p:cNvSpPr>
          <p:nvPr>
            <p:ph sz="quarter" idx="1"/>
          </p:nvPr>
        </p:nvSpPr>
        <p:spPr>
          <a:xfrm>
            <a:off x="457200" y="1219200"/>
            <a:ext cx="8229600" cy="5105400"/>
          </a:xfrm>
        </p:spPr>
        <p:txBody>
          <a:bodyPr vert="horz" wrap="square" lIns="91440" tIns="45720" rIns="91440" bIns="45720" anchor="t" anchorCtr="0"/>
          <a:p>
            <a:r>
              <a:rPr sz="2200" dirty="0"/>
              <a:t>The task of providing interface between TCP/IP technology and any other technology of the intermediate network is reduced to the following tasks: </a:t>
            </a:r>
            <a:endParaRPr sz="2200" dirty="0"/>
          </a:p>
          <a:p>
            <a:pPr lvl="1"/>
            <a:r>
              <a:rPr dirty="0"/>
              <a:t>Defining the method of encapsulating an IP packet in the PDU of the intermediate network </a:t>
            </a:r>
            <a:endParaRPr dirty="0"/>
          </a:p>
          <a:p>
            <a:pPr lvl="1"/>
            <a:r>
              <a:rPr dirty="0"/>
              <a:t> Determining the method of translating network addresses into addresses adopted by the technology used by this intermediate network</a:t>
            </a:r>
            <a:endParaRPr dirty="0"/>
          </a:p>
          <a:p>
            <a:r>
              <a:rPr sz="2000" dirty="0"/>
              <a:t>The </a:t>
            </a:r>
            <a:r>
              <a:rPr sz="2000" b="1" dirty="0"/>
              <a:t>Network Layer </a:t>
            </a:r>
            <a:r>
              <a:rPr sz="2000" dirty="0"/>
              <a:t>introduces Addressing using IP protocol.</a:t>
            </a:r>
            <a:endParaRPr sz="2000" dirty="0"/>
          </a:p>
          <a:p>
            <a:r>
              <a:rPr sz="2000" dirty="0"/>
              <a:t>It allows you to create different IP subnets.</a:t>
            </a:r>
            <a:endParaRPr sz="2000" dirty="0"/>
          </a:p>
          <a:p>
            <a:r>
              <a:rPr sz="2000" dirty="0"/>
              <a:t>It also introduces mechanisms that allows packet forwarding between these subnets.</a:t>
            </a:r>
            <a:endParaRPr sz="2000" dirty="0"/>
          </a:p>
          <a:p>
            <a:r>
              <a:rPr sz="2000" dirty="0"/>
              <a:t>There are various protocols that work at network layer along with IP like RIP, OSPF, ICMP, IGMP etc.</a:t>
            </a:r>
            <a:endParaRPr sz="2000" dirty="0"/>
          </a:p>
          <a:p>
            <a:pPr lvl="1">
              <a:buNone/>
            </a:pPr>
            <a:endParaRPr dirty="0"/>
          </a:p>
          <a:p>
            <a:pPr lvl="1"/>
            <a:endParaRPr dirty="0"/>
          </a:p>
          <a:p>
            <a:endParaRPr dirty="0"/>
          </a:p>
          <a:p>
            <a:endParaRPr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Title 1"/>
          <p:cNvSpPr>
            <a:spLocks noGrp="1"/>
          </p:cNvSpPr>
          <p:nvPr>
            <p:ph type="title"/>
          </p:nvPr>
        </p:nvSpPr>
        <p:spPr>
          <a:xfrm>
            <a:off x="457200" y="704850"/>
            <a:ext cx="8229600" cy="438150"/>
          </a:xfrm>
        </p:spPr>
        <p:txBody>
          <a:bodyPr vert="horz" wrap="square" lIns="91440" tIns="45720" rIns="91440" bIns="45720" anchor="b" anchorCtr="0"/>
          <a:p>
            <a:r>
              <a:rPr dirty="0"/>
              <a:t>TCP / IP Model</a:t>
            </a:r>
            <a:endParaRPr dirty="0"/>
          </a:p>
        </p:txBody>
      </p:sp>
      <p:sp>
        <p:nvSpPr>
          <p:cNvPr id="108547" name="Content Placeholder 2"/>
          <p:cNvSpPr>
            <a:spLocks noGrp="1"/>
          </p:cNvSpPr>
          <p:nvPr>
            <p:ph sz="quarter" idx="1"/>
          </p:nvPr>
        </p:nvSpPr>
        <p:spPr>
          <a:xfrm>
            <a:off x="457200" y="1219200"/>
            <a:ext cx="8382000" cy="5105400"/>
          </a:xfrm>
        </p:spPr>
        <p:txBody>
          <a:bodyPr vert="horz" wrap="square" lIns="91440" tIns="45720" rIns="91440" bIns="45720" anchor="t" anchorCtr="0"/>
          <a:p>
            <a:r>
              <a:rPr dirty="0"/>
              <a:t>The Transport Layer</a:t>
            </a:r>
            <a:endParaRPr dirty="0"/>
          </a:p>
          <a:p>
            <a:r>
              <a:rPr sz="2400" dirty="0"/>
              <a:t>The transport layer of the TCP/IP stack provides the following two types of services to the upper layer</a:t>
            </a:r>
            <a:endParaRPr sz="2400" dirty="0"/>
          </a:p>
          <a:p>
            <a:r>
              <a:rPr sz="2400" dirty="0"/>
              <a:t> Guaranteed delivery by means of the Transmission Control Protocol (TCP) </a:t>
            </a:r>
            <a:endParaRPr sz="2400" dirty="0"/>
          </a:p>
          <a:p>
            <a:r>
              <a:rPr sz="2400" dirty="0"/>
              <a:t>And  Best effort delivery using User Datagram Protocol (UDP)</a:t>
            </a:r>
            <a:endParaRPr sz="2400" dirty="0"/>
          </a:p>
          <a:p>
            <a:r>
              <a:rPr sz="2400" dirty="0"/>
              <a:t>The functions of Transport Layer include the role of a link between the application layer and the underlying internet layer. </a:t>
            </a:r>
            <a:endParaRPr sz="2400" dirty="0"/>
          </a:p>
          <a:p>
            <a:r>
              <a:rPr sz="2400" dirty="0"/>
              <a:t>The transport layer takes the job of data transmission with the specified quality from the application layer and informs it after accomplishing this task.</a:t>
            </a:r>
            <a:endParaRPr sz="2400" dirty="0"/>
          </a:p>
          <a:p>
            <a:endParaRPr dirty="0"/>
          </a:p>
          <a:p>
            <a:pPr>
              <a:buFont typeface="Wingdings 2" pitchFamily="18" charset="2"/>
              <a:buNone/>
            </a:pP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69842</Words>
  <Application>WPS Presentation</Application>
  <PresentationFormat/>
  <Paragraphs>1666</Paragraphs>
  <Slides>164</Slides>
  <Notes>4</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0</vt:i4>
      </vt:variant>
      <vt:variant>
        <vt:lpstr>幻灯片标题</vt:lpstr>
      </vt:variant>
      <vt:variant>
        <vt:i4>164</vt:i4>
      </vt:variant>
    </vt:vector>
  </HeadingPairs>
  <TitlesOfParts>
    <vt:vector size="186" baseType="lpstr">
      <vt:lpstr>Arial</vt:lpstr>
      <vt:lpstr>SimSun</vt:lpstr>
      <vt:lpstr>Wingdings</vt:lpstr>
      <vt:lpstr>Gill Sans MT</vt:lpstr>
      <vt:lpstr>Bookman Old Style</vt:lpstr>
      <vt:lpstr>Segoe Print</vt:lpstr>
      <vt:lpstr>Wingdings 3</vt:lpstr>
      <vt:lpstr>Symbol</vt:lpstr>
      <vt:lpstr>Wingdings 3</vt:lpstr>
      <vt:lpstr>Microsoft YaHei</vt:lpstr>
      <vt:lpstr>Arial Unicode MS</vt:lpstr>
      <vt:lpstr>Calibri</vt:lpstr>
      <vt:lpstr>Times New Roman</vt:lpstr>
      <vt:lpstr>Gulim</vt:lpstr>
      <vt:lpstr>Courier</vt:lpstr>
      <vt:lpstr>Courier New</vt:lpstr>
      <vt:lpstr>Comic Sans MS</vt:lpstr>
      <vt:lpstr>Wingdings 2</vt:lpstr>
      <vt:lpstr>Wingdings</vt:lpstr>
      <vt:lpstr>Gill Sans MT</vt:lpstr>
      <vt:lpstr>Malgun Gothic</vt:lpstr>
      <vt:lpstr>Origin</vt:lpstr>
      <vt:lpstr> Introduction to Cyber Crime and  Cyber Forensics</vt:lpstr>
      <vt:lpstr>Introduction to Cyber Crime</vt:lpstr>
      <vt:lpstr>Introduction to Cyber Crime</vt:lpstr>
      <vt:lpstr>Introduction to Cyber Crime</vt:lpstr>
      <vt:lpstr>Introduction to Cyber Crime</vt:lpstr>
      <vt:lpstr>Introduction to Cyber Crime</vt:lpstr>
      <vt:lpstr>Introduction to Cyber Crime</vt:lpstr>
      <vt:lpstr>Introduction to Cyber Crime</vt:lpstr>
      <vt:lpstr>Introduction to Digital Evidence</vt:lpstr>
      <vt:lpstr>Introduction to Digital Evidence</vt:lpstr>
      <vt:lpstr>Introduction to Digital Evidence</vt:lpstr>
      <vt:lpstr>Introduction to Digital Evidence</vt:lpstr>
      <vt:lpstr>Introduction to Digital Evidence</vt:lpstr>
      <vt:lpstr>The Rules of Evidence</vt:lpstr>
      <vt:lpstr>The Rules of Evidence</vt:lpstr>
      <vt:lpstr>The Rules of Evidence</vt:lpstr>
      <vt:lpstr>Locard’s Exchange Principle</vt:lpstr>
      <vt:lpstr>Locard’s Exchange Principle</vt:lpstr>
      <vt:lpstr>Locard’s Exchange Principle</vt:lpstr>
      <vt:lpstr>Why is Computer Forensics necessary?</vt:lpstr>
      <vt:lpstr>Why is Computer Forensics necessary?</vt:lpstr>
      <vt:lpstr>Computer Forensics </vt:lpstr>
      <vt:lpstr>Cyber Forensics and Incident Response Plan</vt:lpstr>
      <vt:lpstr>Cyber Forensics and Incident Response Plan</vt:lpstr>
      <vt:lpstr>Module 2 Basic Forensics principle</vt:lpstr>
      <vt:lpstr>Principles of Cyber Forensics</vt:lpstr>
      <vt:lpstr>Principles of Cyber Forensics</vt:lpstr>
      <vt:lpstr>Principles of Cyber Forensics</vt:lpstr>
      <vt:lpstr>Principles of Cyber Forensics</vt:lpstr>
      <vt:lpstr>Chain of Custody</vt:lpstr>
      <vt:lpstr>Chain of Custody</vt:lpstr>
      <vt:lpstr>Methodology of Cyber Forensics</vt:lpstr>
      <vt:lpstr>Methodology of Cyber Forensics</vt:lpstr>
      <vt:lpstr>General Evidence processing Guidelines and Procedures</vt:lpstr>
      <vt:lpstr>General Evidence processing Guidelines and Procedures</vt:lpstr>
      <vt:lpstr>General Evidence processing Guidelines and Procedures</vt:lpstr>
      <vt:lpstr>General Evidence processing Guidelines and Procedures</vt:lpstr>
      <vt:lpstr>General Evidence processing Guidelines and Procedures</vt:lpstr>
      <vt:lpstr>General Evidence processing Guidelines and Procedures</vt:lpstr>
      <vt:lpstr>Module 3 General Computing Principles</vt:lpstr>
      <vt:lpstr>Storage Basics</vt:lpstr>
      <vt:lpstr>Storage….. Hard Disk Basics</vt:lpstr>
      <vt:lpstr>Hard Disk Basics</vt:lpstr>
      <vt:lpstr>PowerPoint 演示文稿</vt:lpstr>
      <vt:lpstr>Hard Disk Basics</vt:lpstr>
      <vt:lpstr>Heads, tracks, and Cylinders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Hard Disk Interface</vt:lpstr>
      <vt:lpstr>CD/DVD Storage Basics</vt:lpstr>
      <vt:lpstr>CD/DVD Storage Basics</vt:lpstr>
      <vt:lpstr>Small Storage Basics</vt:lpstr>
      <vt:lpstr>Storage Basics</vt:lpstr>
      <vt:lpstr>File System Basics</vt:lpstr>
      <vt:lpstr>File System Basics</vt:lpstr>
      <vt:lpstr>File System Basics</vt:lpstr>
      <vt:lpstr>File System Basics</vt:lpstr>
      <vt:lpstr>File System Basics</vt:lpstr>
      <vt:lpstr>File System Basics</vt:lpstr>
      <vt:lpstr>File System Basics</vt:lpstr>
      <vt:lpstr>File System Basics-Swap File</vt:lpstr>
      <vt:lpstr>File System Basics-Slack Space</vt:lpstr>
      <vt:lpstr>File System Basics</vt:lpstr>
      <vt:lpstr>Memory Basics</vt:lpstr>
      <vt:lpstr>Memory Basics</vt:lpstr>
      <vt:lpstr>Memory Basics</vt:lpstr>
      <vt:lpstr>Boot Process</vt:lpstr>
      <vt:lpstr> ROM on the Motherboard </vt:lpstr>
      <vt:lpstr>Boot Process</vt:lpstr>
      <vt:lpstr>Boot Process</vt:lpstr>
      <vt:lpstr>Booting up Your Computer</vt:lpstr>
      <vt:lpstr>PowerPoint 演示文稿</vt:lpstr>
      <vt:lpstr>The Master Boot Record</vt:lpstr>
      <vt:lpstr>How BIOS Finds/Loads the OS </vt:lpstr>
      <vt:lpstr>Parts of the Boot Process</vt:lpstr>
      <vt:lpstr>Boot Step 1 </vt:lpstr>
      <vt:lpstr>PowerPoint 演示文稿</vt:lpstr>
      <vt:lpstr>Boot Step 3 </vt:lpstr>
      <vt:lpstr>Booting and ROM</vt:lpstr>
      <vt:lpstr>Networking Basics-OSI Layers</vt:lpstr>
      <vt:lpstr>OSI Layers</vt:lpstr>
      <vt:lpstr>Star Topology</vt:lpstr>
      <vt:lpstr>Star Topology‏</vt:lpstr>
      <vt:lpstr>Star Topology ‏</vt:lpstr>
      <vt:lpstr>OSI Layers</vt:lpstr>
      <vt:lpstr>OSI Layers</vt:lpstr>
      <vt:lpstr>OSI Layers</vt:lpstr>
      <vt:lpstr>OSI Layers</vt:lpstr>
      <vt:lpstr>OSI Layers</vt:lpstr>
      <vt:lpstr>TCP / IP Model</vt:lpstr>
      <vt:lpstr>TCP / IP Model</vt:lpstr>
      <vt:lpstr>TCP / IP Model</vt:lpstr>
      <vt:lpstr>TCP / IP Model</vt:lpstr>
      <vt:lpstr>  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Overview of Transmission Media</vt:lpstr>
      <vt:lpstr>Module 4 Search and Seizure of Computers </vt:lpstr>
      <vt:lpstr>First Responder Procedures</vt:lpstr>
      <vt:lpstr>First Responder Procedures</vt:lpstr>
      <vt:lpstr>First Responder Procedures</vt:lpstr>
      <vt:lpstr>First Responder Procedures</vt:lpstr>
      <vt:lpstr>First Responder Procedures</vt:lpstr>
      <vt:lpstr>First Responder Procedures</vt:lpstr>
      <vt:lpstr>Preparing a Forensics Checklist</vt:lpstr>
      <vt:lpstr>Preparing a Forensics Checklist</vt:lpstr>
      <vt:lpstr>Preparing a Forensics Checklist</vt:lpstr>
      <vt:lpstr>Preparing a Forensics Checklist</vt:lpstr>
      <vt:lpstr>Working on Live Systems and Dead Systems</vt:lpstr>
      <vt:lpstr>Working on Live Systems and Dead Systems</vt:lpstr>
      <vt:lpstr>Working on Live Systems and Dead Systems</vt:lpstr>
      <vt:lpstr>Module 5 Forensic Imaging and Verification</vt:lpstr>
      <vt:lpstr>Imaging</vt:lpstr>
      <vt:lpstr>Imaging</vt:lpstr>
      <vt:lpstr>Write Blockers</vt:lpstr>
      <vt:lpstr>Write Blockers</vt:lpstr>
      <vt:lpstr>Sterilizing the Forensic Media</vt:lpstr>
      <vt:lpstr>Imaging </vt:lpstr>
      <vt:lpstr>Verifying Image Integrity</vt:lpstr>
      <vt:lpstr>Imaging</vt:lpstr>
      <vt:lpstr>Module 5 &amp; 6 Data Recovery and Analysis  Investigative Techniques  </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Reporting </vt:lpstr>
      <vt:lpstr>Reporting</vt:lpstr>
      <vt:lpstr>Reporting</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Certificate Course  on  Cyber Security</dc:title>
  <dc:creator>sa</dc:creator>
  <cp:lastModifiedBy>sandy</cp:lastModifiedBy>
  <cp:revision>145</cp:revision>
  <dcterms:created xsi:type="dcterms:W3CDTF">2013-10-21T04:17:00Z</dcterms:created>
  <dcterms:modified xsi:type="dcterms:W3CDTF">2023-12-13T08:12:58Z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3BFF3D28F36C477097F004989D34EAC2_13</vt:lpwstr>
  </property>
  <property fmtid="{D5CDD505-2E9C-101B-9397-08002B2CF9AE}" pid="3" name="KSOProductBuildVer">
    <vt:lpwstr>1033-12.2.0.13306</vt:lpwstr>
  </property>
</Properties>
</file>