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60" r:id="rId3"/>
  </p:sldMasterIdLst>
  <p:notesMasterIdLst>
    <p:notesMasterId r:id="rId5"/>
  </p:notesMasterIdLst>
  <p:handoutMasterIdLst>
    <p:handoutMasterId r:id="rId28"/>
  </p:handoutMasterIdLst>
  <p:sldIdLst>
    <p:sldId id="340" r:id="rId4"/>
    <p:sldId id="343" r:id="rId6"/>
    <p:sldId id="454" r:id="rId7"/>
    <p:sldId id="455" r:id="rId8"/>
    <p:sldId id="456" r:id="rId9"/>
    <p:sldId id="457" r:id="rId10"/>
    <p:sldId id="458" r:id="rId11"/>
    <p:sldId id="459" r:id="rId12"/>
    <p:sldId id="460" r:id="rId13"/>
    <p:sldId id="461" r:id="rId14"/>
    <p:sldId id="462" r:id="rId15"/>
    <p:sldId id="463" r:id="rId16"/>
    <p:sldId id="464" r:id="rId17"/>
    <p:sldId id="465" r:id="rId18"/>
    <p:sldId id="466" r:id="rId19"/>
    <p:sldId id="467" r:id="rId20"/>
    <p:sldId id="468" r:id="rId21"/>
    <p:sldId id="470" r:id="rId22"/>
    <p:sldId id="475" r:id="rId23"/>
    <p:sldId id="471" r:id="rId24"/>
    <p:sldId id="472" r:id="rId25"/>
    <p:sldId id="474" r:id="rId26"/>
    <p:sldId id="393" r:id="rId27"/>
  </p:sldIdLst>
  <p:sldSz cx="12192000" cy="6858000"/>
  <p:notesSz cx="6858000" cy="9144000"/>
  <p:embeddedFontLst>
    <p:embeddedFont>
      <p:font typeface="Inter" panose="02000503000000020004" charset="0"/>
      <p:regular r:id="rId32"/>
      <p:bold r:id="rId33"/>
    </p:embeddedFont>
    <p:embeddedFont>
      <p:font typeface="Inter Black" panose="02000503000000020004" charset="0"/>
      <p:bold r:id="rId34"/>
    </p:embeddedFont>
  </p:embeddedFontLst>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DBF8"/>
    <a:srgbClr val="4AC7F9"/>
    <a:srgbClr val="47B2FA"/>
    <a:srgbClr val="54A6FB"/>
    <a:srgbClr val="4589FB"/>
    <a:srgbClr val="4675FC"/>
    <a:srgbClr val="54FDED"/>
    <a:srgbClr val="4EE4F0"/>
    <a:srgbClr val="49CCF3"/>
    <a:srgbClr val="44B3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5" Type="http://schemas.openxmlformats.org/officeDocument/2006/relationships/tags" Target="tags/tag216.xml"/><Relationship Id="rId34" Type="http://schemas.openxmlformats.org/officeDocument/2006/relationships/font" Target="fonts/font3.fntdata"/><Relationship Id="rId33" Type="http://schemas.openxmlformats.org/officeDocument/2006/relationships/font" Target="fonts/font2.fntdata"/><Relationship Id="rId32" Type="http://schemas.openxmlformats.org/officeDocument/2006/relationships/font" Target="fonts/font1.fntdata"/><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Inter Black" panose="02000503000000020004" charset="0"/>
              <a:ea typeface="Inter Black" panose="02000503000000020004" charset="0"/>
              <a:cs typeface="Inter" panose="02000503000000020004"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Inter Black" panose="02000503000000020004" charset="0"/>
                <a:ea typeface="Inter Black" panose="02000503000000020004" charset="0"/>
                <a:cs typeface="Inter" panose="02000503000000020004" charset="0"/>
              </a:rPr>
            </a:fld>
            <a:endParaRPr lang="zh-CN" altLang="en-US">
              <a:latin typeface="Inter Black" panose="02000503000000020004" charset="0"/>
              <a:ea typeface="Inter Black" panose="02000503000000020004" charset="0"/>
              <a:cs typeface="Inter" panose="0200050300000002000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Inter Black" panose="02000503000000020004" charset="0"/>
              <a:ea typeface="Inter Black" panose="02000503000000020004" charset="0"/>
              <a:cs typeface="Inter" panose="02000503000000020004"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Inter Black" panose="02000503000000020004" charset="0"/>
                <a:ea typeface="Inter Black" panose="02000503000000020004" charset="0"/>
                <a:cs typeface="Inter" panose="02000503000000020004" charset="0"/>
              </a:rPr>
            </a:fld>
            <a:endParaRPr lang="zh-CN" altLang="en-US">
              <a:latin typeface="Inter Black" panose="02000503000000020004" charset="0"/>
              <a:ea typeface="Inter Black" panose="02000503000000020004" charset="0"/>
              <a:cs typeface="Inter" panose="0200050300000002000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Inter Black" panose="02000503000000020004" charset="0"/>
                <a:ea typeface="Inter Black" panose="02000503000000020004" charset="0"/>
                <a:cs typeface="Inter" panose="0200050300000002000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Inter Black" panose="02000503000000020004" charset="0"/>
                <a:ea typeface="Inter Black" panose="02000503000000020004" charset="0"/>
                <a:cs typeface="Inter" panose="0200050300000002000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Inter Black" panose="02000503000000020004" charset="0"/>
                <a:ea typeface="Inter Black" panose="02000503000000020004" charset="0"/>
                <a:cs typeface="Inter" panose="0200050300000002000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Inter Black" panose="02000503000000020004" charset="0"/>
                <a:ea typeface="Inter Black" panose="02000503000000020004" charset="0"/>
                <a:cs typeface="Inter" panose="0200050300000002000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Inter Black" panose="02000503000000020004" charset="0"/>
        <a:ea typeface="Inter Black" panose="02000503000000020004" charset="0"/>
        <a:cs typeface="Inter" panose="02000503000000020004" charset="0"/>
      </a:defRPr>
    </a:lvl1pPr>
    <a:lvl2pPr marL="457200" algn="l" defTabSz="914400" rtl="0" eaLnBrk="1" latinLnBrk="0" hangingPunct="1">
      <a:defRPr sz="1200" kern="1200">
        <a:solidFill>
          <a:schemeClr val="tx1"/>
        </a:solidFill>
        <a:latin typeface="Inter Black" panose="02000503000000020004" charset="0"/>
        <a:ea typeface="Inter Black" panose="02000503000000020004" charset="0"/>
        <a:cs typeface="Inter" panose="02000503000000020004" charset="0"/>
      </a:defRPr>
    </a:lvl2pPr>
    <a:lvl3pPr marL="914400" algn="l" defTabSz="914400" rtl="0" eaLnBrk="1" latinLnBrk="0" hangingPunct="1">
      <a:defRPr sz="1200" kern="1200">
        <a:solidFill>
          <a:schemeClr val="tx1"/>
        </a:solidFill>
        <a:latin typeface="Inter Black" panose="02000503000000020004" charset="0"/>
        <a:ea typeface="Inter Black" panose="02000503000000020004" charset="0"/>
        <a:cs typeface="Inter" panose="02000503000000020004" charset="0"/>
      </a:defRPr>
    </a:lvl3pPr>
    <a:lvl4pPr marL="1371600" algn="l" defTabSz="914400" rtl="0" eaLnBrk="1" latinLnBrk="0" hangingPunct="1">
      <a:defRPr sz="1200" kern="1200">
        <a:solidFill>
          <a:schemeClr val="tx1"/>
        </a:solidFill>
        <a:latin typeface="Inter Black" panose="02000503000000020004" charset="0"/>
        <a:ea typeface="Inter Black" panose="02000503000000020004" charset="0"/>
        <a:cs typeface="Inter" panose="02000503000000020004" charset="0"/>
      </a:defRPr>
    </a:lvl4pPr>
    <a:lvl5pPr marL="1828800" algn="l" defTabSz="914400" rtl="0" eaLnBrk="1" latinLnBrk="0" hangingPunct="1">
      <a:defRPr sz="1200" kern="1200">
        <a:solidFill>
          <a:schemeClr val="tx1"/>
        </a:solidFill>
        <a:latin typeface="Inter Black" panose="02000503000000020004" charset="0"/>
        <a:ea typeface="Inter Black" panose="02000503000000020004" charset="0"/>
        <a:cs typeface="Inter" panose="0200050300000002000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124.xml"/><Relationship Id="rId16" Type="http://schemas.openxmlformats.org/officeDocument/2006/relationships/tags" Target="../tags/tag123.xml"/><Relationship Id="rId15" Type="http://schemas.openxmlformats.org/officeDocument/2006/relationships/tags" Target="../tags/tag122.xml"/><Relationship Id="rId14" Type="http://schemas.openxmlformats.org/officeDocument/2006/relationships/tags" Target="../tags/tag121.xml"/><Relationship Id="rId13" Type="http://schemas.openxmlformats.org/officeDocument/2006/relationships/tags" Target="../tags/tag120.xml"/><Relationship Id="rId12" Type="http://schemas.openxmlformats.org/officeDocument/2006/relationships/tags" Target="../tags/tag1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Inter" panose="02000503000000020004" charset="0"/>
                <a:ea typeface="Inter Black" panose="02000503000000020004" charset="0"/>
                <a:cs typeface="Inter" panose="0200050300000002000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Inter" panose="02000503000000020004" charset="0"/>
                <a:ea typeface="Inter Black" panose="02000503000000020004" charset="0"/>
                <a:cs typeface="Inter" panose="02000503000000020004" charset="0"/>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Inter" panose="02000503000000020004" charset="0"/>
                <a:ea typeface="Inter Black" panose="02000503000000020004" charset="0"/>
                <a:cs typeface="Inter" panose="02000503000000020004" charset="0"/>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Inter" panose="02000503000000020004" charset="0"/>
          <a:ea typeface="Inter Black" panose="02000503000000020004" charset="0"/>
          <a:cs typeface="Inter" panose="02000503000000020004" charset="0"/>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Inter" panose="02000503000000020004" charset="0"/>
                <a:ea typeface="Inter Black" panose="02000503000000020004" charset="0"/>
                <a:cs typeface="Inter" panose="0200050300000002000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Inter" panose="02000503000000020004" charset="0"/>
                <a:ea typeface="Inter Black" panose="02000503000000020004" charset="0"/>
                <a:cs typeface="Inter" panose="02000503000000020004" charset="0"/>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Inter" panose="02000503000000020004" charset="0"/>
                <a:ea typeface="Inter Black" panose="02000503000000020004" charset="0"/>
                <a:cs typeface="Inter" panose="02000503000000020004" charset="0"/>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Inter" panose="02000503000000020004" charset="0"/>
          <a:ea typeface="Inter Black" panose="02000503000000020004" charset="0"/>
          <a:cs typeface="Inter" panose="02000503000000020004" charset="0"/>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132.xml"/><Relationship Id="rId8" Type="http://schemas.openxmlformats.org/officeDocument/2006/relationships/tags" Target="../tags/tag131.xml"/><Relationship Id="rId7" Type="http://schemas.openxmlformats.org/officeDocument/2006/relationships/tags" Target="../tags/tag130.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 Id="rId3" Type="http://schemas.openxmlformats.org/officeDocument/2006/relationships/tags" Target="../tags/tag126.xml"/><Relationship Id="rId27" Type="http://schemas.openxmlformats.org/officeDocument/2006/relationships/notesSlide" Target="../notesSlides/notesSlide1.xml"/><Relationship Id="rId26" Type="http://schemas.openxmlformats.org/officeDocument/2006/relationships/slideLayout" Target="../slideLayouts/slideLayout12.xml"/><Relationship Id="rId25" Type="http://schemas.openxmlformats.org/officeDocument/2006/relationships/tags" Target="../tags/tag148.xml"/><Relationship Id="rId24" Type="http://schemas.openxmlformats.org/officeDocument/2006/relationships/tags" Target="../tags/tag147.xml"/><Relationship Id="rId23" Type="http://schemas.openxmlformats.org/officeDocument/2006/relationships/tags" Target="../tags/tag146.xml"/><Relationship Id="rId22" Type="http://schemas.openxmlformats.org/officeDocument/2006/relationships/tags" Target="../tags/tag145.xml"/><Relationship Id="rId21" Type="http://schemas.openxmlformats.org/officeDocument/2006/relationships/tags" Target="../tags/tag144.xml"/><Relationship Id="rId20" Type="http://schemas.openxmlformats.org/officeDocument/2006/relationships/tags" Target="../tags/tag143.xml"/><Relationship Id="rId2" Type="http://schemas.openxmlformats.org/officeDocument/2006/relationships/tags" Target="../tags/tag125.xml"/><Relationship Id="rId19" Type="http://schemas.openxmlformats.org/officeDocument/2006/relationships/tags" Target="../tags/tag142.xml"/><Relationship Id="rId18" Type="http://schemas.openxmlformats.org/officeDocument/2006/relationships/tags" Target="../tags/tag141.xml"/><Relationship Id="rId17" Type="http://schemas.openxmlformats.org/officeDocument/2006/relationships/tags" Target="../tags/tag140.xml"/><Relationship Id="rId16" Type="http://schemas.openxmlformats.org/officeDocument/2006/relationships/tags" Target="../tags/tag139.xml"/><Relationship Id="rId15" Type="http://schemas.openxmlformats.org/officeDocument/2006/relationships/tags" Target="../tags/tag138.xml"/><Relationship Id="rId14" Type="http://schemas.openxmlformats.org/officeDocument/2006/relationships/tags" Target="../tags/tag137.xml"/><Relationship Id="rId13" Type="http://schemas.openxmlformats.org/officeDocument/2006/relationships/tags" Target="../tags/tag136.xml"/><Relationship Id="rId12" Type="http://schemas.openxmlformats.org/officeDocument/2006/relationships/tags" Target="../tags/tag135.xml"/><Relationship Id="rId11" Type="http://schemas.openxmlformats.org/officeDocument/2006/relationships/tags" Target="../tags/tag134.xml"/><Relationship Id="rId10" Type="http://schemas.openxmlformats.org/officeDocument/2006/relationships/tags" Target="../tags/tag133.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2.xml"/><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2.xml"/><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2.xml"/><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2.xml"/><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2.xml"/><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2.xml"/><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2.xml"/><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2.xml"/><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2.xml"/><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2.xml"/><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2.xml"/><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2.xml"/><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2.xml"/><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12.xml"/><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9" Type="http://schemas.openxmlformats.org/officeDocument/2006/relationships/tags" Target="../tags/tag198.xml"/><Relationship Id="rId8" Type="http://schemas.openxmlformats.org/officeDocument/2006/relationships/tags" Target="../tags/tag197.xml"/><Relationship Id="rId7" Type="http://schemas.openxmlformats.org/officeDocument/2006/relationships/tags" Target="../tags/tag196.xml"/><Relationship Id="rId6" Type="http://schemas.openxmlformats.org/officeDocument/2006/relationships/tags" Target="../tags/tag195.xml"/><Relationship Id="rId5" Type="http://schemas.openxmlformats.org/officeDocument/2006/relationships/tags" Target="../tags/tag194.xml"/><Relationship Id="rId4" Type="http://schemas.openxmlformats.org/officeDocument/2006/relationships/tags" Target="../tags/tag193.xml"/><Relationship Id="rId3" Type="http://schemas.openxmlformats.org/officeDocument/2006/relationships/tags" Target="../tags/tag192.xml"/><Relationship Id="rId28" Type="http://schemas.openxmlformats.org/officeDocument/2006/relationships/notesSlide" Target="../notesSlides/notesSlide23.xml"/><Relationship Id="rId27" Type="http://schemas.openxmlformats.org/officeDocument/2006/relationships/slideLayout" Target="../slideLayouts/slideLayout12.xml"/><Relationship Id="rId26" Type="http://schemas.openxmlformats.org/officeDocument/2006/relationships/tags" Target="../tags/tag215.xml"/><Relationship Id="rId25" Type="http://schemas.openxmlformats.org/officeDocument/2006/relationships/tags" Target="../tags/tag214.xml"/><Relationship Id="rId24" Type="http://schemas.openxmlformats.org/officeDocument/2006/relationships/tags" Target="../tags/tag213.xml"/><Relationship Id="rId23" Type="http://schemas.openxmlformats.org/officeDocument/2006/relationships/tags" Target="../tags/tag212.xml"/><Relationship Id="rId22" Type="http://schemas.openxmlformats.org/officeDocument/2006/relationships/tags" Target="../tags/tag211.xml"/><Relationship Id="rId21" Type="http://schemas.openxmlformats.org/officeDocument/2006/relationships/tags" Target="../tags/tag210.xml"/><Relationship Id="rId20" Type="http://schemas.openxmlformats.org/officeDocument/2006/relationships/tags" Target="../tags/tag209.xml"/><Relationship Id="rId2" Type="http://schemas.openxmlformats.org/officeDocument/2006/relationships/tags" Target="../tags/tag191.xml"/><Relationship Id="rId19" Type="http://schemas.openxmlformats.org/officeDocument/2006/relationships/tags" Target="../tags/tag208.xml"/><Relationship Id="rId18" Type="http://schemas.openxmlformats.org/officeDocument/2006/relationships/tags" Target="../tags/tag207.xml"/><Relationship Id="rId17" Type="http://schemas.openxmlformats.org/officeDocument/2006/relationships/tags" Target="../tags/tag206.xml"/><Relationship Id="rId16" Type="http://schemas.openxmlformats.org/officeDocument/2006/relationships/tags" Target="../tags/tag205.xml"/><Relationship Id="rId15" Type="http://schemas.openxmlformats.org/officeDocument/2006/relationships/tags" Target="../tags/tag204.xml"/><Relationship Id="rId14" Type="http://schemas.openxmlformats.org/officeDocument/2006/relationships/tags" Target="../tags/tag203.xml"/><Relationship Id="rId13" Type="http://schemas.openxmlformats.org/officeDocument/2006/relationships/tags" Target="../tags/tag202.xml"/><Relationship Id="rId12" Type="http://schemas.openxmlformats.org/officeDocument/2006/relationships/tags" Target="../tags/tag201.xml"/><Relationship Id="rId11" Type="http://schemas.openxmlformats.org/officeDocument/2006/relationships/tags" Target="../tags/tag200.xml"/><Relationship Id="rId10" Type="http://schemas.openxmlformats.org/officeDocument/2006/relationships/tags" Target="../tags/tag199.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2.xml"/><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2.xml"/><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2.xml"/><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2.xml"/><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2.xml"/><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2.xml"/><Relationship Id="rId3" Type="http://schemas.openxmlformats.org/officeDocument/2006/relationships/tags" Target="../tags/tag162.xml"/><Relationship Id="rId2" Type="http://schemas.openxmlformats.org/officeDocument/2006/relationships/tags" Target="../tags/tag161.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2.xml"/><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52" name="图片 51" descr="VCG21128005867512"/>
          <p:cNvPicPr>
            <a:picLocks noChangeAspect="1"/>
          </p:cNvPicPr>
          <p:nvPr/>
        </p:nvPicPr>
        <p:blipFill>
          <a:blip r:embed="rId1">
            <a:alphaModFix amt="20000"/>
          </a:blip>
          <a:stretch>
            <a:fillRect/>
          </a:stretch>
        </p:blipFill>
        <p:spPr>
          <a:xfrm>
            <a:off x="4445" y="0"/>
            <a:ext cx="12160885" cy="6857365"/>
          </a:xfrm>
          <a:prstGeom prst="rect">
            <a:avLst/>
          </a:prstGeom>
        </p:spPr>
      </p:pic>
      <p:sp>
        <p:nvSpPr>
          <p:cNvPr id="19" name="文本框 18"/>
          <p:cNvSpPr txBox="1"/>
          <p:nvPr>
            <p:custDataLst>
              <p:tags r:id="rId2"/>
            </p:custDataLst>
          </p:nvPr>
        </p:nvSpPr>
        <p:spPr>
          <a:xfrm>
            <a:off x="2450148" y="2268220"/>
            <a:ext cx="7365365" cy="1938020"/>
          </a:xfrm>
          <a:prstGeom prst="rect">
            <a:avLst/>
          </a:prstGeom>
          <a:noFill/>
        </p:spPr>
        <p:txBody>
          <a:bodyPr wrap="square" rtlCol="0" anchor="t">
            <a:spAutoFit/>
          </a:bodyPr>
          <a:p>
            <a:pPr algn="ctr"/>
            <a:r>
              <a:rPr lang="en-US" altLang="en-US" sz="6000">
                <a:solidFill>
                  <a:schemeClr val="accent6"/>
                </a:solidFill>
                <a:effectLst/>
                <a:latin typeface="Inter Black" panose="02000503000000020004" charset="0"/>
                <a:ea typeface="Inter Black" panose="02000503000000020004" charset="0"/>
                <a:cs typeface="Inter Black" panose="02000503000000020004" charset="0"/>
              </a:rPr>
              <a:t>Portable Batch System</a:t>
            </a:r>
            <a:r>
              <a:rPr lang="en-IN" altLang="en-US" sz="6000">
                <a:solidFill>
                  <a:schemeClr val="accent6"/>
                </a:solidFill>
                <a:effectLst/>
                <a:latin typeface="Inter Black" panose="02000503000000020004" charset="0"/>
                <a:ea typeface="Inter Black" panose="02000503000000020004" charset="0"/>
                <a:cs typeface="Inter Black" panose="02000503000000020004" charset="0"/>
              </a:rPr>
              <a:t> (PBS)</a:t>
            </a:r>
            <a:endParaRPr lang="en-IN" altLang="en-US" sz="6000">
              <a:solidFill>
                <a:schemeClr val="accent6"/>
              </a:solidFill>
              <a:effectLst/>
              <a:latin typeface="Inter Black" panose="02000503000000020004" charset="0"/>
              <a:ea typeface="Inter Black" panose="02000503000000020004" charset="0"/>
              <a:cs typeface="Inter Black" panose="02000503000000020004" charset="0"/>
            </a:endParaRPr>
          </a:p>
        </p:txBody>
      </p:sp>
      <p:sp>
        <p:nvSpPr>
          <p:cNvPr id="22" name="任意多边形: 形状 14"/>
          <p:cNvSpPr/>
          <p:nvPr>
            <p:custDataLst>
              <p:tags r:id="rId3"/>
            </p:custDataLst>
          </p:nvPr>
        </p:nvSpPr>
        <p:spPr>
          <a:xfrm>
            <a:off x="2377516" y="4206476"/>
            <a:ext cx="7438409" cy="110315"/>
          </a:xfrm>
          <a:custGeom>
            <a:avLst/>
            <a:gdLst>
              <a:gd name="connsiteX0" fmla="*/ 0 w 10926501"/>
              <a:gd name="connsiteY0" fmla="*/ 0 h 162045"/>
              <a:gd name="connsiteX1" fmla="*/ 3761772 w 10926501"/>
              <a:gd name="connsiteY1" fmla="*/ 0 h 162045"/>
              <a:gd name="connsiteX2" fmla="*/ 3923817 w 10926501"/>
              <a:gd name="connsiteY2" fmla="*/ 162045 h 162045"/>
              <a:gd name="connsiteX3" fmla="*/ 6979534 w 10926501"/>
              <a:gd name="connsiteY3" fmla="*/ 162045 h 162045"/>
              <a:gd name="connsiteX4" fmla="*/ 7141579 w 10926501"/>
              <a:gd name="connsiteY4" fmla="*/ 0 h 162045"/>
              <a:gd name="connsiteX5" fmla="*/ 10926501 w 10926501"/>
              <a:gd name="connsiteY5" fmla="*/ 0 h 16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6501" h="162045">
                <a:moveTo>
                  <a:pt x="0" y="0"/>
                </a:moveTo>
                <a:lnTo>
                  <a:pt x="3761772" y="0"/>
                </a:lnTo>
                <a:lnTo>
                  <a:pt x="3923817" y="162045"/>
                </a:lnTo>
                <a:lnTo>
                  <a:pt x="6979534" y="162045"/>
                </a:lnTo>
                <a:lnTo>
                  <a:pt x="7141579" y="0"/>
                </a:lnTo>
                <a:lnTo>
                  <a:pt x="10926501" y="0"/>
                </a:lnTo>
              </a:path>
            </a:pathLst>
          </a:custGeom>
          <a:noFill/>
          <a:ln w="38100">
            <a:gradFill>
              <a:gsLst>
                <a:gs pos="2000">
                  <a:schemeClr val="accent1">
                    <a:alpha val="0"/>
                  </a:schemeClr>
                </a:gs>
                <a:gs pos="50000">
                  <a:schemeClr val="accent1"/>
                </a:gs>
                <a:gs pos="10000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159" name="任意多边形: 形状 158"/>
          <p:cNvSpPr/>
          <p:nvPr/>
        </p:nvSpPr>
        <p:spPr>
          <a:xfrm>
            <a:off x="4629150" y="4827270"/>
            <a:ext cx="2934335" cy="559435"/>
          </a:xfrm>
          <a:custGeom>
            <a:avLst/>
            <a:gdLst>
              <a:gd name="connsiteX0" fmla="*/ 0 w 2880000"/>
              <a:gd name="connsiteY0" fmla="*/ 0 h 3600000"/>
              <a:gd name="connsiteX1" fmla="*/ 882815 w 2880000"/>
              <a:gd name="connsiteY1" fmla="*/ 0 h 3600000"/>
              <a:gd name="connsiteX2" fmla="*/ 942863 w 2880000"/>
              <a:gd name="connsiteY2" fmla="*/ 60048 h 3600000"/>
              <a:gd name="connsiteX3" fmla="*/ 1902766 w 2880000"/>
              <a:gd name="connsiteY3" fmla="*/ 60048 h 3600000"/>
              <a:gd name="connsiteX4" fmla="*/ 1962813 w 2880000"/>
              <a:gd name="connsiteY4" fmla="*/ 0 h 3600000"/>
              <a:gd name="connsiteX5" fmla="*/ 2880000 w 2880000"/>
              <a:gd name="connsiteY5" fmla="*/ 0 h 3600000"/>
              <a:gd name="connsiteX6" fmla="*/ 2880000 w 2880000"/>
              <a:gd name="connsiteY6" fmla="*/ 3600000 h 3600000"/>
              <a:gd name="connsiteX7" fmla="*/ 1957099 w 2880000"/>
              <a:gd name="connsiteY7" fmla="*/ 3600000 h 3600000"/>
              <a:gd name="connsiteX8" fmla="*/ 1902766 w 2880000"/>
              <a:gd name="connsiteY8" fmla="*/ 3545666 h 3600000"/>
              <a:gd name="connsiteX9" fmla="*/ 942863 w 2880000"/>
              <a:gd name="connsiteY9" fmla="*/ 3545666 h 3600000"/>
              <a:gd name="connsiteX10" fmla="*/ 888529 w 2880000"/>
              <a:gd name="connsiteY10" fmla="*/ 3600000 h 3600000"/>
              <a:gd name="connsiteX11" fmla="*/ 0 w 2880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0000" h="3600000">
                <a:moveTo>
                  <a:pt x="0" y="0"/>
                </a:moveTo>
                <a:lnTo>
                  <a:pt x="882815" y="0"/>
                </a:lnTo>
                <a:lnTo>
                  <a:pt x="942863" y="60048"/>
                </a:lnTo>
                <a:lnTo>
                  <a:pt x="1902766" y="60048"/>
                </a:lnTo>
                <a:lnTo>
                  <a:pt x="1962813" y="0"/>
                </a:lnTo>
                <a:lnTo>
                  <a:pt x="2880000" y="0"/>
                </a:lnTo>
                <a:lnTo>
                  <a:pt x="2880000" y="3600000"/>
                </a:lnTo>
                <a:lnTo>
                  <a:pt x="1957099" y="3600000"/>
                </a:lnTo>
                <a:lnTo>
                  <a:pt x="1902766" y="3545666"/>
                </a:lnTo>
                <a:lnTo>
                  <a:pt x="942863" y="3545666"/>
                </a:lnTo>
                <a:lnTo>
                  <a:pt x="888529" y="3600000"/>
                </a:lnTo>
                <a:lnTo>
                  <a:pt x="0" y="3600000"/>
                </a:lnTo>
                <a:close/>
              </a:path>
            </a:pathLst>
          </a:custGeom>
          <a:gradFill>
            <a:gsLst>
              <a:gs pos="0">
                <a:schemeClr val="accent1"/>
              </a:gs>
              <a:gs pos="75000">
                <a:schemeClr val="accent1">
                  <a:alpha val="0"/>
                </a:schemeClr>
              </a:gs>
              <a:gs pos="94000">
                <a:schemeClr val="accent1"/>
              </a:gs>
              <a:gs pos="25000">
                <a:schemeClr val="accent1">
                  <a:alpha val="0"/>
                </a:schemeClr>
              </a:gs>
            </a:gsLst>
            <a:lin ang="0" scaled="0"/>
          </a:gradFill>
          <a:ln w="19050">
            <a:gradFill>
              <a:gsLst>
                <a:gs pos="0">
                  <a:schemeClr val="accent6"/>
                </a:gs>
                <a:gs pos="100000">
                  <a:schemeClr val="accent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dirty="0">
              <a:cs typeface="Inter" panose="02000503000000020004" charset="0"/>
            </a:endParaRPr>
          </a:p>
        </p:txBody>
      </p:sp>
      <p:sp>
        <p:nvSpPr>
          <p:cNvPr id="41" name="任意多边形: 形状 138"/>
          <p:cNvSpPr/>
          <p:nvPr>
            <p:custDataLst>
              <p:tags r:id="rId4"/>
            </p:custDataLst>
          </p:nvPr>
        </p:nvSpPr>
        <p:spPr>
          <a:xfrm>
            <a:off x="308610" y="503873"/>
            <a:ext cx="11576685" cy="585025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cs typeface="Inter" panose="02000503000000020004" charset="0"/>
            </a:endParaRPr>
          </a:p>
        </p:txBody>
      </p:sp>
      <p:grpSp>
        <p:nvGrpSpPr>
          <p:cNvPr id="12" name="组合 11"/>
          <p:cNvGrpSpPr/>
          <p:nvPr/>
        </p:nvGrpSpPr>
        <p:grpSpPr>
          <a:xfrm>
            <a:off x="719455" y="680720"/>
            <a:ext cx="2407920" cy="501650"/>
            <a:chOff x="1133" y="1072"/>
            <a:chExt cx="3792" cy="910"/>
          </a:xfrm>
        </p:grpSpPr>
        <p:sp>
          <p:nvSpPr>
            <p:cNvPr id="16" name="平行四边形 15"/>
            <p:cNvSpPr/>
            <p:nvPr>
              <p:custDataLst>
                <p:tags r:id="rId5"/>
              </p:custDataLst>
            </p:nvPr>
          </p:nvSpPr>
          <p:spPr>
            <a:xfrm>
              <a:off x="1403" y="1216"/>
              <a:ext cx="3361" cy="640"/>
            </a:xfrm>
            <a:prstGeom prst="parallelogram">
              <a:avLst>
                <a:gd name="adj" fmla="val 82143"/>
              </a:avLst>
            </a:prstGeom>
            <a:gradFill>
              <a:gsLst>
                <a:gs pos="0">
                  <a:srgbClr val="4675FC"/>
                </a:gs>
                <a:gs pos="100000">
                  <a:srgbClr val="4675FC">
                    <a:alpha val="0"/>
                  </a:srgbClr>
                </a:gs>
              </a:gsLst>
              <a:lin ang="18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2" name="平行四边形 1"/>
            <p:cNvSpPr/>
            <p:nvPr>
              <p:custDataLst>
                <p:tags r:id="rId6"/>
              </p:custDataLst>
            </p:nvPr>
          </p:nvSpPr>
          <p:spPr>
            <a:xfrm>
              <a:off x="1133" y="1072"/>
              <a:ext cx="3792" cy="910"/>
            </a:xfrm>
            <a:prstGeom prst="parallelogram">
              <a:avLst>
                <a:gd name="adj" fmla="val 82143"/>
              </a:avLst>
            </a:prstGeom>
            <a:noFill/>
            <a:ln w="12700">
              <a:gradFill flip="none" rotWithShape="1">
                <a:gsLst>
                  <a:gs pos="36000">
                    <a:schemeClr val="accent1"/>
                  </a:gs>
                  <a:gs pos="75000">
                    <a:schemeClr val="accent1">
                      <a:alpha val="0"/>
                    </a:schemeClr>
                  </a:gs>
                </a:gsLst>
                <a:lin ang="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sp>
        <p:nvSpPr>
          <p:cNvPr id="5" name="任意多边形: 形状 21"/>
          <p:cNvSpPr/>
          <p:nvPr>
            <p:custDataLst>
              <p:tags r:id="rId7"/>
            </p:custDataLst>
          </p:nvPr>
        </p:nvSpPr>
        <p:spPr>
          <a:xfrm rot="16200000" flipV="1">
            <a:off x="-2199640" y="3370898"/>
            <a:ext cx="4707890" cy="11620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alpha val="70000"/>
              </a:schemeClr>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nvGrpSpPr>
          <p:cNvPr id="30" name="组合 29"/>
          <p:cNvGrpSpPr/>
          <p:nvPr/>
        </p:nvGrpSpPr>
        <p:grpSpPr>
          <a:xfrm>
            <a:off x="317818" y="176530"/>
            <a:ext cx="11556365" cy="135890"/>
            <a:chOff x="625" y="278"/>
            <a:chExt cx="18199" cy="214"/>
          </a:xfrm>
        </p:grpSpPr>
        <p:sp>
          <p:nvSpPr>
            <p:cNvPr id="24" name="任意多边形: 形状 21"/>
            <p:cNvSpPr/>
            <p:nvPr>
              <p:custDataLst>
                <p:tags r:id="rId8"/>
              </p:custDataLst>
            </p:nvPr>
          </p:nvSpPr>
          <p:spPr>
            <a:xfrm flipV="1">
              <a:off x="7028" y="278"/>
              <a:ext cx="5889" cy="21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cxnSp>
          <p:nvCxnSpPr>
            <p:cNvPr id="9" name="直接连接符 8"/>
            <p:cNvCxnSpPr/>
            <p:nvPr>
              <p:custDataLst>
                <p:tags r:id="rId9"/>
              </p:custDataLst>
            </p:nvPr>
          </p:nvCxnSpPr>
          <p:spPr>
            <a:xfrm flipH="1" flipV="1">
              <a:off x="625" y="278"/>
              <a:ext cx="6402" cy="4"/>
            </a:xfrm>
            <a:prstGeom prst="line">
              <a:avLst/>
            </a:prstGeom>
            <a:ln>
              <a:gradFill>
                <a:gsLst>
                  <a:gs pos="0">
                    <a:srgbClr val="4675FC"/>
                  </a:gs>
                  <a:gs pos="49000">
                    <a:srgbClr val="4675FC">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10"/>
              </p:custDataLst>
            </p:nvPr>
          </p:nvCxnSpPr>
          <p:spPr>
            <a:xfrm flipH="1" flipV="1">
              <a:off x="12954" y="278"/>
              <a:ext cx="5871" cy="68"/>
            </a:xfrm>
            <a:prstGeom prst="line">
              <a:avLst/>
            </a:prstGeom>
            <a:ln>
              <a:gradFill>
                <a:gsLst>
                  <a:gs pos="39000">
                    <a:srgbClr val="4675FC">
                      <a:alpha val="0"/>
                    </a:srgbClr>
                  </a:gs>
                  <a:gs pos="55000">
                    <a:srgbClr val="4675FC"/>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rot="16200000">
            <a:off x="11279505" y="749082"/>
            <a:ext cx="252730" cy="375920"/>
            <a:chOff x="17336" y="1136"/>
            <a:chExt cx="466" cy="911"/>
          </a:xfrm>
          <a:solidFill>
            <a:srgbClr val="2CF5FC"/>
          </a:solidFill>
        </p:grpSpPr>
        <p:sp>
          <p:nvSpPr>
            <p:cNvPr id="14" name="矩形 13"/>
            <p:cNvSpPr/>
            <p:nvPr>
              <p:custDataLst>
                <p:tags r:id="rId11"/>
              </p:custDataLst>
            </p:nvPr>
          </p:nvSpPr>
          <p:spPr>
            <a:xfrm>
              <a:off x="17448" y="1136"/>
              <a:ext cx="241" cy="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sp>
          <p:nvSpPr>
            <p:cNvPr id="40" name="矩形 39"/>
            <p:cNvSpPr/>
            <p:nvPr>
              <p:custDataLst>
                <p:tags r:id="rId12"/>
              </p:custDataLst>
            </p:nvPr>
          </p:nvSpPr>
          <p:spPr>
            <a:xfrm>
              <a:off x="17448" y="1532"/>
              <a:ext cx="241" cy="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sp>
          <p:nvSpPr>
            <p:cNvPr id="42" name="矩形 41"/>
            <p:cNvSpPr/>
            <p:nvPr>
              <p:custDataLst>
                <p:tags r:id="rId13"/>
              </p:custDataLst>
            </p:nvPr>
          </p:nvSpPr>
          <p:spPr>
            <a:xfrm>
              <a:off x="17336" y="1334"/>
              <a:ext cx="466" cy="1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sp>
          <p:nvSpPr>
            <p:cNvPr id="43" name="矩形 42"/>
            <p:cNvSpPr/>
            <p:nvPr>
              <p:custDataLst>
                <p:tags r:id="rId14"/>
              </p:custDataLst>
            </p:nvPr>
          </p:nvSpPr>
          <p:spPr>
            <a:xfrm>
              <a:off x="17336" y="1729"/>
              <a:ext cx="466" cy="1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sp>
          <p:nvSpPr>
            <p:cNvPr id="44" name="矩形 43"/>
            <p:cNvSpPr/>
            <p:nvPr>
              <p:custDataLst>
                <p:tags r:id="rId15"/>
              </p:custDataLst>
            </p:nvPr>
          </p:nvSpPr>
          <p:spPr>
            <a:xfrm>
              <a:off x="17448" y="1927"/>
              <a:ext cx="241" cy="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grpSp>
      <p:sp>
        <p:nvSpPr>
          <p:cNvPr id="29" name="矩形 28"/>
          <p:cNvSpPr/>
          <p:nvPr>
            <p:custDataLst>
              <p:tags r:id="rId16"/>
            </p:custDataLst>
          </p:nvPr>
        </p:nvSpPr>
        <p:spPr>
          <a:xfrm>
            <a:off x="760730" y="5462270"/>
            <a:ext cx="187960" cy="439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nvGrpSpPr>
          <p:cNvPr id="31" name="组合 30"/>
          <p:cNvGrpSpPr/>
          <p:nvPr/>
        </p:nvGrpSpPr>
        <p:grpSpPr>
          <a:xfrm rot="10800000">
            <a:off x="317818" y="6526530"/>
            <a:ext cx="11556365" cy="135890"/>
            <a:chOff x="625" y="278"/>
            <a:chExt cx="18199" cy="214"/>
          </a:xfrm>
        </p:grpSpPr>
        <p:sp>
          <p:nvSpPr>
            <p:cNvPr id="32" name="任意多边形: 形状 21"/>
            <p:cNvSpPr/>
            <p:nvPr>
              <p:custDataLst>
                <p:tags r:id="rId17"/>
              </p:custDataLst>
            </p:nvPr>
          </p:nvSpPr>
          <p:spPr>
            <a:xfrm flipV="1">
              <a:off x="7028" y="278"/>
              <a:ext cx="5889" cy="21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cxnSp>
          <p:nvCxnSpPr>
            <p:cNvPr id="34" name="直接连接符 33"/>
            <p:cNvCxnSpPr/>
            <p:nvPr>
              <p:custDataLst>
                <p:tags r:id="rId18"/>
              </p:custDataLst>
            </p:nvPr>
          </p:nvCxnSpPr>
          <p:spPr>
            <a:xfrm flipH="1" flipV="1">
              <a:off x="625" y="278"/>
              <a:ext cx="6402" cy="4"/>
            </a:xfrm>
            <a:prstGeom prst="line">
              <a:avLst/>
            </a:prstGeom>
            <a:ln>
              <a:gradFill>
                <a:gsLst>
                  <a:gs pos="0">
                    <a:srgbClr val="4675FC"/>
                  </a:gs>
                  <a:gs pos="49000">
                    <a:srgbClr val="4675FC">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custDataLst>
                <p:tags r:id="rId19"/>
              </p:custDataLst>
            </p:nvPr>
          </p:nvCxnSpPr>
          <p:spPr>
            <a:xfrm flipH="1" flipV="1">
              <a:off x="12954" y="278"/>
              <a:ext cx="5871" cy="68"/>
            </a:xfrm>
            <a:prstGeom prst="line">
              <a:avLst/>
            </a:prstGeom>
            <a:ln>
              <a:gradFill>
                <a:gsLst>
                  <a:gs pos="39000">
                    <a:srgbClr val="4675FC">
                      <a:alpha val="0"/>
                    </a:srgbClr>
                  </a:gs>
                  <a:gs pos="55000">
                    <a:srgbClr val="4675FC"/>
                  </a:gs>
                </a:gsLst>
                <a:lin ang="0" scaled="0"/>
              </a:gradFill>
            </a:ln>
          </p:spPr>
          <p:style>
            <a:lnRef idx="1">
              <a:schemeClr val="accent1"/>
            </a:lnRef>
            <a:fillRef idx="0">
              <a:schemeClr val="accent1"/>
            </a:fillRef>
            <a:effectRef idx="0">
              <a:schemeClr val="accent1"/>
            </a:effectRef>
            <a:fontRef idx="minor">
              <a:schemeClr val="tx1"/>
            </a:fontRef>
          </p:style>
        </p:cxnSp>
      </p:grpSp>
      <p:sp>
        <p:nvSpPr>
          <p:cNvPr id="36" name="任意多边形: 形状 21"/>
          <p:cNvSpPr/>
          <p:nvPr>
            <p:custDataLst>
              <p:tags r:id="rId20"/>
            </p:custDataLst>
          </p:nvPr>
        </p:nvSpPr>
        <p:spPr>
          <a:xfrm rot="5400000" flipH="1" flipV="1">
            <a:off x="9685655" y="3370898"/>
            <a:ext cx="4707890" cy="11620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alpha val="70000"/>
              </a:schemeClr>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55" name="半闭框 54"/>
          <p:cNvSpPr/>
          <p:nvPr/>
        </p:nvSpPr>
        <p:spPr>
          <a:xfrm rot="10800000" flipH="1" flipV="1">
            <a:off x="4577154" y="4776981"/>
            <a:ext cx="336092" cy="336092"/>
          </a:xfrm>
          <a:prstGeom prst="halfFrame">
            <a:avLst>
              <a:gd name="adj1" fmla="val 11939"/>
              <a:gd name="adj2" fmla="val 13392"/>
            </a:avLst>
          </a:prstGeom>
          <a:gradFill>
            <a:gsLst>
              <a:gs pos="0">
                <a:schemeClr val="accent1"/>
              </a:gs>
              <a:gs pos="7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39" name="半闭框 38"/>
          <p:cNvSpPr/>
          <p:nvPr/>
        </p:nvSpPr>
        <p:spPr>
          <a:xfrm flipH="1" flipV="1">
            <a:off x="7279714" y="5099561"/>
            <a:ext cx="336092" cy="336092"/>
          </a:xfrm>
          <a:prstGeom prst="halfFrame">
            <a:avLst>
              <a:gd name="adj1" fmla="val 11939"/>
              <a:gd name="adj2" fmla="val 13392"/>
            </a:avLst>
          </a:prstGeom>
          <a:gradFill>
            <a:gsLst>
              <a:gs pos="0">
                <a:schemeClr val="accent1"/>
              </a:gs>
              <a:gs pos="7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46" name="矩形 45"/>
          <p:cNvSpPr/>
          <p:nvPr>
            <p:custDataLst>
              <p:tags r:id="rId21"/>
            </p:custDataLst>
          </p:nvPr>
        </p:nvSpPr>
        <p:spPr>
          <a:xfrm>
            <a:off x="890905" y="5485765"/>
            <a:ext cx="187960" cy="19939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47" name="矩形 46"/>
          <p:cNvSpPr/>
          <p:nvPr>
            <p:custDataLst>
              <p:tags r:id="rId22"/>
            </p:custDataLst>
          </p:nvPr>
        </p:nvSpPr>
        <p:spPr>
          <a:xfrm>
            <a:off x="11586845" y="5439410"/>
            <a:ext cx="76200" cy="4394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48" name="矩形 47"/>
          <p:cNvSpPr/>
          <p:nvPr>
            <p:custDataLst>
              <p:tags r:id="rId23"/>
            </p:custDataLst>
          </p:nvPr>
        </p:nvSpPr>
        <p:spPr>
          <a:xfrm flipH="1">
            <a:off x="11461750" y="5718175"/>
            <a:ext cx="150495" cy="1606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49" name="矩形 48"/>
          <p:cNvSpPr/>
          <p:nvPr>
            <p:custDataLst>
              <p:tags r:id="rId24"/>
            </p:custDataLst>
          </p:nvPr>
        </p:nvSpPr>
        <p:spPr>
          <a:xfrm flipH="1">
            <a:off x="11430635" y="5520690"/>
            <a:ext cx="85725" cy="914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Tree>
    <p:custDataLst>
      <p:tags r:id="rId2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2829560" y="305435"/>
            <a:ext cx="5840095" cy="583565"/>
          </a:xfrm>
          <a:prstGeom prst="rect">
            <a:avLst/>
          </a:prstGeom>
          <a:noFill/>
        </p:spPr>
        <p:txBody>
          <a:bodyPr wrap="square" rtlCol="0">
            <a:spAutoFit/>
          </a:bodyPr>
          <a:p>
            <a:pPr algn="ctr"/>
            <a:r>
              <a:rPr lang="en-US" altLang="en-US" sz="3200" b="1">
                <a:solidFill>
                  <a:schemeClr val="bg1"/>
                </a:solidFill>
                <a:latin typeface="Inter Black" panose="02000503000000020004" charset="0"/>
                <a:ea typeface="Inter Black" panose="02000503000000020004" charset="0"/>
                <a:cs typeface="Inter" panose="02000503000000020004" charset="0"/>
              </a:rPr>
              <a:t>Portable Batch System</a:t>
            </a:r>
            <a:endParaRPr lang="en-US" altLang="en-US" sz="32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1555115" y="447040"/>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9065895" y="44767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824230" y="1060450"/>
            <a:ext cx="10947400" cy="5316855"/>
          </a:xfrm>
          <a:prstGeom prst="rect">
            <a:avLst/>
          </a:prstGeom>
          <a:noFill/>
        </p:spPr>
        <p:txBody>
          <a:bodyPr wrap="square" rtlCol="0">
            <a:noAutofit/>
          </a:bodyPr>
          <a:p>
            <a:r>
              <a:rPr lang="en-IN" altLang="en-US" sz="3000" b="1">
                <a:solidFill>
                  <a:schemeClr val="bg1"/>
                </a:solidFill>
                <a:uFillTx/>
                <a:latin typeface="Arial" panose="020B0604020202020204" pitchFamily="34" charset="0"/>
                <a:cs typeface="Arial" panose="020B0604020202020204" pitchFamily="34" charset="0"/>
              </a:rPr>
              <a:t>PBS Terms</a:t>
            </a:r>
            <a:endParaRPr lang="en-IN" altLang="en-US" sz="3000" b="1">
              <a:solidFill>
                <a:schemeClr val="bg1"/>
              </a:solidFill>
              <a:uFillTx/>
              <a:latin typeface="Arial" panose="020B0604020202020204" pitchFamily="34" charset="0"/>
              <a:cs typeface="Arial" panose="020B0604020202020204" pitchFamily="34" charset="0"/>
            </a:endParaRPr>
          </a:p>
          <a:p>
            <a:r>
              <a:rPr lang="en-US" altLang="en-US" sz="3000" b="1" u="sng">
                <a:solidFill>
                  <a:schemeClr val="bg1"/>
                </a:solidFill>
                <a:uFillTx/>
                <a:latin typeface="Arial" panose="020B0604020202020204" pitchFamily="34" charset="0"/>
                <a:cs typeface="Arial" panose="020B0604020202020204" pitchFamily="34" charset="0"/>
              </a:rPr>
              <a:t>Node</a:t>
            </a:r>
            <a:endParaRPr lang="en-US" altLang="en-US" sz="3000" b="1" u="sng">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A computer system with a single Operating System image, a unified virtual memory</a:t>
            </a:r>
            <a:r>
              <a:rPr lang="en-IN" altLang="en-US" sz="3000">
                <a:solidFill>
                  <a:schemeClr val="bg1"/>
                </a:solidFill>
                <a:uFillTx/>
                <a:latin typeface="Arial" panose="020B0604020202020204" pitchFamily="34" charset="0"/>
                <a:cs typeface="Arial" panose="020B0604020202020204" pitchFamily="34" charset="0"/>
              </a:rPr>
              <a:t> </a:t>
            </a:r>
            <a:r>
              <a:rPr lang="en-US" altLang="en-US" sz="3000">
                <a:solidFill>
                  <a:schemeClr val="bg1"/>
                </a:solidFill>
                <a:uFillTx/>
                <a:latin typeface="Arial" panose="020B0604020202020204" pitchFamily="34" charset="0"/>
                <a:cs typeface="Arial" panose="020B0604020202020204" pitchFamily="34" charset="0"/>
              </a:rPr>
              <a:t>image, one or more cpus and one or more IP addresses. </a:t>
            </a:r>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Frequently, the term execution</a:t>
            </a:r>
            <a:r>
              <a:rPr lang="en-IN" altLang="en-US" sz="3000">
                <a:solidFill>
                  <a:schemeClr val="bg1"/>
                </a:solidFill>
                <a:uFillTx/>
                <a:latin typeface="Arial" panose="020B0604020202020204" pitchFamily="34" charset="0"/>
                <a:cs typeface="Arial" panose="020B0604020202020204" pitchFamily="34" charset="0"/>
              </a:rPr>
              <a:t> </a:t>
            </a:r>
            <a:r>
              <a:rPr lang="en-US" altLang="en-US" sz="3000">
                <a:solidFill>
                  <a:schemeClr val="bg1"/>
                </a:solidFill>
                <a:uFillTx/>
                <a:latin typeface="Arial" panose="020B0604020202020204" pitchFamily="34" charset="0"/>
                <a:cs typeface="Arial" panose="020B0604020202020204" pitchFamily="34" charset="0"/>
              </a:rPr>
              <a:t>host is used for node. A box like the SGI Origin 2000, with contains multiple processing units running under a single OS copy is one node to PBS regardless of SGI’s terminology. </a:t>
            </a:r>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A box like the IBM SP which contains many units, each with their own copy of</a:t>
            </a:r>
            <a:r>
              <a:rPr lang="en-IN" altLang="en-US" sz="3000">
                <a:solidFill>
                  <a:schemeClr val="bg1"/>
                </a:solidFill>
                <a:uFillTx/>
                <a:latin typeface="Arial" panose="020B0604020202020204" pitchFamily="34" charset="0"/>
                <a:cs typeface="Arial" panose="020B0604020202020204" pitchFamily="34" charset="0"/>
              </a:rPr>
              <a:t> </a:t>
            </a:r>
            <a:r>
              <a:rPr lang="en-US" altLang="en-US" sz="3000">
                <a:solidFill>
                  <a:schemeClr val="bg1"/>
                </a:solidFill>
                <a:uFillTx/>
                <a:latin typeface="Arial" panose="020B0604020202020204" pitchFamily="34" charset="0"/>
                <a:cs typeface="Arial" panose="020B0604020202020204" pitchFamily="34" charset="0"/>
              </a:rPr>
              <a:t>the OS, is a collection of many nodes.</a:t>
            </a:r>
            <a:endParaRPr lang="en-US" altLang="en-US" sz="3000">
              <a:solidFill>
                <a:schemeClr val="bg1"/>
              </a:solidFill>
              <a:uFillTx/>
              <a:latin typeface="Arial" panose="020B0604020202020204" pitchFamily="34" charset="0"/>
              <a:cs typeface="Arial" panose="020B0604020202020204" pitchFamily="34" charset="0"/>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2829560" y="305435"/>
            <a:ext cx="5840095" cy="583565"/>
          </a:xfrm>
          <a:prstGeom prst="rect">
            <a:avLst/>
          </a:prstGeom>
          <a:noFill/>
        </p:spPr>
        <p:txBody>
          <a:bodyPr wrap="square" rtlCol="0">
            <a:spAutoFit/>
          </a:bodyPr>
          <a:p>
            <a:pPr algn="ctr"/>
            <a:r>
              <a:rPr lang="en-US" altLang="en-US" sz="3200" b="1">
                <a:solidFill>
                  <a:schemeClr val="bg1"/>
                </a:solidFill>
                <a:latin typeface="Inter Black" panose="02000503000000020004" charset="0"/>
                <a:ea typeface="Inter Black" panose="02000503000000020004" charset="0"/>
                <a:cs typeface="Inter" panose="02000503000000020004" charset="0"/>
              </a:rPr>
              <a:t>Portable Batch System</a:t>
            </a:r>
            <a:endParaRPr lang="en-US" altLang="en-US" sz="32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1555115" y="447040"/>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9065895" y="44767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824230" y="1060450"/>
            <a:ext cx="10947400" cy="5316855"/>
          </a:xfrm>
          <a:prstGeom prst="rect">
            <a:avLst/>
          </a:prstGeom>
          <a:noFill/>
        </p:spPr>
        <p:txBody>
          <a:bodyPr wrap="square" rtlCol="0">
            <a:noAutofit/>
          </a:bodyPr>
          <a:p>
            <a:r>
              <a:rPr lang="en-IN" altLang="en-US" sz="3000">
                <a:solidFill>
                  <a:schemeClr val="bg1"/>
                </a:solidFill>
                <a:uFillTx/>
                <a:latin typeface="Arial" panose="020B0604020202020204" pitchFamily="34" charset="0"/>
                <a:cs typeface="Arial" panose="020B0604020202020204" pitchFamily="34" charset="0"/>
              </a:rPr>
              <a:t>A</a:t>
            </a:r>
            <a:r>
              <a:rPr lang="en-US" altLang="en-US" sz="3000">
                <a:solidFill>
                  <a:schemeClr val="bg1"/>
                </a:solidFill>
                <a:uFillTx/>
                <a:latin typeface="Arial" panose="020B0604020202020204" pitchFamily="34" charset="0"/>
                <a:cs typeface="Arial" panose="020B0604020202020204" pitchFamily="34" charset="0"/>
              </a:rPr>
              <a:t> cluster node is declared to consist of one or more virtual </a:t>
            </a:r>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processors. </a:t>
            </a:r>
            <a:endParaRPr lang="en-US" altLang="en-US" sz="3000">
              <a:solidFill>
                <a:schemeClr val="bg1"/>
              </a:solidFill>
              <a:uFillTx/>
              <a:latin typeface="Arial" panose="020B0604020202020204" pitchFamily="34" charset="0"/>
              <a:cs typeface="Arial" panose="020B0604020202020204" pitchFamily="34" charset="0"/>
            </a:endParaRPr>
          </a:p>
          <a:p>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The term virtual is used because the number of virtual processor declared may equal or be more or less than the number of real processor in the physical node. It is now these virtual processors that are allocated, rather than the entire physical node.</a:t>
            </a:r>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The virtual processors (VPs) of a cluster node may be allocated exclusively or</a:t>
            </a:r>
            <a:r>
              <a:rPr lang="en-IN" altLang="en-US" sz="3000">
                <a:solidFill>
                  <a:schemeClr val="bg1"/>
                </a:solidFill>
                <a:uFillTx/>
                <a:latin typeface="Arial" panose="020B0604020202020204" pitchFamily="34" charset="0"/>
                <a:cs typeface="Arial" panose="020B0604020202020204" pitchFamily="34" charset="0"/>
              </a:rPr>
              <a:t> </a:t>
            </a:r>
            <a:r>
              <a:rPr lang="en-US" altLang="en-US" sz="3000">
                <a:solidFill>
                  <a:schemeClr val="bg1"/>
                </a:solidFill>
                <a:uFillTx/>
                <a:latin typeface="Arial" panose="020B0604020202020204" pitchFamily="34" charset="0"/>
                <a:cs typeface="Arial" panose="020B0604020202020204" pitchFamily="34" charset="0"/>
              </a:rPr>
              <a:t>temporarily shared . Time-shared nodes are not considered to consist of virtual nodes and these nodes or used by, but not allocated to, jobs.</a:t>
            </a:r>
            <a:endParaRPr lang="en-US" altLang="en-US" sz="3000">
              <a:solidFill>
                <a:schemeClr val="bg1"/>
              </a:solidFill>
              <a:uFillTx/>
              <a:latin typeface="Arial" panose="020B0604020202020204" pitchFamily="34" charset="0"/>
              <a:cs typeface="Arial" panose="020B0604020202020204" pitchFamily="34" charset="0"/>
            </a:endParaRPr>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889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2829560" y="305435"/>
            <a:ext cx="5840095" cy="583565"/>
          </a:xfrm>
          <a:prstGeom prst="rect">
            <a:avLst/>
          </a:prstGeom>
          <a:noFill/>
        </p:spPr>
        <p:txBody>
          <a:bodyPr wrap="square" rtlCol="0">
            <a:spAutoFit/>
          </a:bodyPr>
          <a:p>
            <a:pPr algn="ctr"/>
            <a:r>
              <a:rPr lang="en-US" altLang="en-US" sz="3200" b="1">
                <a:solidFill>
                  <a:schemeClr val="bg1"/>
                </a:solidFill>
                <a:latin typeface="Inter Black" panose="02000503000000020004" charset="0"/>
                <a:ea typeface="Inter Black" panose="02000503000000020004" charset="0"/>
                <a:cs typeface="Inter" panose="02000503000000020004" charset="0"/>
              </a:rPr>
              <a:t>Portable Batch System</a:t>
            </a:r>
            <a:endParaRPr lang="en-US" altLang="en-US" sz="32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1555115" y="447040"/>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9065895" y="44767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824230" y="1060450"/>
            <a:ext cx="10947400" cy="5316855"/>
          </a:xfrm>
          <a:prstGeom prst="rect">
            <a:avLst/>
          </a:prstGeom>
          <a:noFill/>
        </p:spPr>
        <p:txBody>
          <a:bodyPr wrap="square" rtlCol="0">
            <a:noAutofit/>
          </a:bodyPr>
          <a:p>
            <a:endParaRPr lang="en-US" altLang="en-US" sz="3000" b="1" u="sng">
              <a:solidFill>
                <a:schemeClr val="bg1"/>
              </a:solidFill>
              <a:uFillTx/>
              <a:latin typeface="Arial" panose="020B0604020202020204" pitchFamily="34" charset="0"/>
              <a:cs typeface="Arial" panose="020B0604020202020204" pitchFamily="34" charset="0"/>
            </a:endParaRPr>
          </a:p>
          <a:p>
            <a:r>
              <a:rPr lang="en-US" altLang="en-US" sz="3000" b="1" u="sng">
                <a:solidFill>
                  <a:schemeClr val="bg1"/>
                </a:solidFill>
                <a:uFillTx/>
                <a:latin typeface="Arial" panose="020B0604020202020204" pitchFamily="34" charset="0"/>
                <a:cs typeface="Arial" panose="020B0604020202020204" pitchFamily="34" charset="0"/>
              </a:rPr>
              <a:t>Complex</a:t>
            </a:r>
            <a:endParaRPr lang="en-US" altLang="en-US" sz="3000" b="1" u="sng">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A collection of hosts managed by one batch system. A complex may be made up of</a:t>
            </a:r>
            <a:r>
              <a:rPr lang="en-IN" altLang="en-US" sz="3000">
                <a:solidFill>
                  <a:schemeClr val="bg1"/>
                </a:solidFill>
                <a:uFillTx/>
                <a:latin typeface="Arial" panose="020B0604020202020204" pitchFamily="34" charset="0"/>
                <a:cs typeface="Arial" panose="020B0604020202020204" pitchFamily="34" charset="0"/>
              </a:rPr>
              <a:t> n</a:t>
            </a:r>
            <a:r>
              <a:rPr lang="en-US" altLang="en-US" sz="3000">
                <a:solidFill>
                  <a:schemeClr val="bg1"/>
                </a:solidFill>
                <a:uFillTx/>
                <a:latin typeface="Arial" panose="020B0604020202020204" pitchFamily="34" charset="0"/>
                <a:cs typeface="Arial" panose="020B0604020202020204" pitchFamily="34" charset="0"/>
              </a:rPr>
              <a:t>odes that are allocated to only one job at a time or of nodes that have many jobs executing on each at once or a combination of both.</a:t>
            </a:r>
            <a:endParaRPr lang="en-US" altLang="en-US" sz="3000">
              <a:solidFill>
                <a:schemeClr val="bg1"/>
              </a:solidFill>
              <a:uFillTx/>
              <a:latin typeface="Arial" panose="020B0604020202020204" pitchFamily="34" charset="0"/>
              <a:cs typeface="Arial" panose="020B0604020202020204" pitchFamily="34" charset="0"/>
            </a:endParaRPr>
          </a:p>
          <a:p>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b="1" u="sng">
                <a:solidFill>
                  <a:schemeClr val="bg1"/>
                </a:solidFill>
                <a:uFillTx/>
                <a:latin typeface="Arial" panose="020B0604020202020204" pitchFamily="34" charset="0"/>
                <a:cs typeface="Arial" panose="020B0604020202020204" pitchFamily="34" charset="0"/>
              </a:rPr>
              <a:t>Cluster</a:t>
            </a:r>
            <a:endParaRPr lang="en-US" altLang="en-US" sz="3000" b="1" u="sng">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A complex made up of cluter nodes.</a:t>
            </a:r>
            <a:endParaRPr lang="en-US" altLang="en-US" sz="3000">
              <a:solidFill>
                <a:schemeClr val="bg1"/>
              </a:solidFill>
              <a:uFillTx/>
              <a:latin typeface="Arial" panose="020B0604020202020204" pitchFamily="34" charset="0"/>
              <a:cs typeface="Arial" panose="020B0604020202020204" pitchFamily="34" charset="0"/>
            </a:endParaRPr>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2829560" y="305435"/>
            <a:ext cx="5840095" cy="583565"/>
          </a:xfrm>
          <a:prstGeom prst="rect">
            <a:avLst/>
          </a:prstGeom>
          <a:noFill/>
        </p:spPr>
        <p:txBody>
          <a:bodyPr wrap="square" rtlCol="0">
            <a:spAutoFit/>
          </a:bodyPr>
          <a:p>
            <a:pPr algn="ctr"/>
            <a:r>
              <a:rPr lang="en-US" altLang="en-US" sz="3200" b="1">
                <a:solidFill>
                  <a:schemeClr val="bg1"/>
                </a:solidFill>
                <a:latin typeface="Inter Black" panose="02000503000000020004" charset="0"/>
                <a:ea typeface="Inter Black" panose="02000503000000020004" charset="0"/>
                <a:cs typeface="Inter" panose="02000503000000020004" charset="0"/>
              </a:rPr>
              <a:t>Portable Batch System</a:t>
            </a:r>
            <a:endParaRPr lang="en-US" altLang="en-US" sz="32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1555115" y="447040"/>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9065895" y="44767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824230" y="1060450"/>
            <a:ext cx="10947400" cy="5316855"/>
          </a:xfrm>
          <a:prstGeom prst="rect">
            <a:avLst/>
          </a:prstGeom>
          <a:noFill/>
        </p:spPr>
        <p:txBody>
          <a:bodyPr wrap="square" rtlCol="0">
            <a:noAutofit/>
          </a:bodyPr>
          <a:p>
            <a:r>
              <a:rPr lang="en-US" altLang="en-US" sz="3000" b="1" u="sng">
                <a:solidFill>
                  <a:schemeClr val="bg1"/>
                </a:solidFill>
                <a:uFillTx/>
                <a:latin typeface="Arial" panose="020B0604020202020204" pitchFamily="34" charset="0"/>
                <a:cs typeface="Arial" panose="020B0604020202020204" pitchFamily="34" charset="0"/>
              </a:rPr>
              <a:t>Cluster Node</a:t>
            </a:r>
            <a:endParaRPr lang="en-US" altLang="en-US" sz="3000" b="1" u="sng">
              <a:solidFill>
                <a:schemeClr val="bg1"/>
              </a:solidFill>
              <a:uFillTx/>
              <a:latin typeface="Arial" panose="020B0604020202020204" pitchFamily="34" charset="0"/>
              <a:cs typeface="Arial" panose="020B0604020202020204" pitchFamily="34" charset="0"/>
            </a:endParaRPr>
          </a:p>
          <a:p>
            <a:endParaRPr lang="en-US" altLang="en-US" sz="3000" b="1" u="sng">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A node whose virtual processors are allocated specifically to one job at a time (exclusive node), or a few jobs (temporarily-shared nodes). This type of node may also be</a:t>
            </a:r>
            <a:r>
              <a:rPr lang="en-IN" altLang="en-US" sz="3000">
                <a:solidFill>
                  <a:schemeClr val="bg1"/>
                </a:solidFill>
                <a:uFillTx/>
                <a:latin typeface="Arial" panose="020B0604020202020204" pitchFamily="34" charset="0"/>
                <a:cs typeface="Arial" panose="020B0604020202020204" pitchFamily="34" charset="0"/>
              </a:rPr>
              <a:t> </a:t>
            </a:r>
            <a:r>
              <a:rPr lang="en-US" altLang="en-US" sz="3000">
                <a:solidFill>
                  <a:schemeClr val="bg1"/>
                </a:solidFill>
                <a:uFillTx/>
                <a:latin typeface="Arial" panose="020B0604020202020204" pitchFamily="34" charset="0"/>
                <a:cs typeface="Arial" panose="020B0604020202020204" pitchFamily="34" charset="0"/>
              </a:rPr>
              <a:t>called </a:t>
            </a:r>
            <a:r>
              <a:rPr lang="en-US" altLang="en-US" sz="3000" u="sng">
                <a:solidFill>
                  <a:schemeClr val="bg1"/>
                </a:solidFill>
                <a:uFillTx/>
                <a:latin typeface="Arial" panose="020B0604020202020204" pitchFamily="34" charset="0"/>
                <a:cs typeface="Arial" panose="020B0604020202020204" pitchFamily="34" charset="0"/>
              </a:rPr>
              <a:t>space</a:t>
            </a:r>
            <a:r>
              <a:rPr lang="en-US" altLang="en-US" sz="3000">
                <a:solidFill>
                  <a:schemeClr val="bg1"/>
                </a:solidFill>
                <a:uFillTx/>
                <a:latin typeface="Arial" panose="020B0604020202020204" pitchFamily="34" charset="0"/>
                <a:cs typeface="Arial" panose="020B0604020202020204" pitchFamily="34" charset="0"/>
              </a:rPr>
              <a:t> </a:t>
            </a:r>
            <a:r>
              <a:rPr lang="en-US" altLang="en-US" sz="3000" u="sng">
                <a:solidFill>
                  <a:schemeClr val="bg1"/>
                </a:solidFill>
                <a:uFillTx/>
                <a:latin typeface="Arial" panose="020B0604020202020204" pitchFamily="34" charset="0"/>
                <a:cs typeface="Arial" panose="020B0604020202020204" pitchFamily="34" charset="0"/>
              </a:rPr>
              <a:t>shared</a:t>
            </a:r>
            <a:r>
              <a:rPr lang="en-US" altLang="en-US" sz="3000">
                <a:solidFill>
                  <a:schemeClr val="bg1"/>
                </a:solidFill>
                <a:uFillTx/>
                <a:latin typeface="Arial" panose="020B0604020202020204" pitchFamily="34" charset="0"/>
                <a:cs typeface="Arial" panose="020B0604020202020204" pitchFamily="34" charset="0"/>
              </a:rPr>
              <a:t> . If a cluster node has more than one virtual processor, the VPs may be assigned to different jobs or used to satisfy the requirements of a single job. However, all VPs on a single node will be allocated in the same matter, i.e. all will be allocated exclusive or allocated temporarily-shared. Hosts that are timeshared among</a:t>
            </a:r>
            <a:r>
              <a:rPr lang="en-IN" altLang="en-US" sz="3000">
                <a:solidFill>
                  <a:schemeClr val="bg1"/>
                </a:solidFill>
                <a:uFillTx/>
                <a:latin typeface="Arial" panose="020B0604020202020204" pitchFamily="34" charset="0"/>
                <a:cs typeface="Arial" panose="020B0604020202020204" pitchFamily="34" charset="0"/>
              </a:rPr>
              <a:t> </a:t>
            </a:r>
            <a:r>
              <a:rPr lang="en-US" altLang="en-US" sz="3000">
                <a:solidFill>
                  <a:schemeClr val="bg1"/>
                </a:solidFill>
                <a:uFillTx/>
                <a:latin typeface="Arial" panose="020B0604020202020204" pitchFamily="34" charset="0"/>
                <a:cs typeface="Arial" panose="020B0604020202020204" pitchFamily="34" charset="0"/>
              </a:rPr>
              <a:t>many jobs are called ‘‘timeshared.’’.</a:t>
            </a:r>
            <a:endParaRPr lang="en-US" altLang="en-US" sz="3000">
              <a:solidFill>
                <a:schemeClr val="bg1"/>
              </a:solidFill>
              <a:uFillTx/>
              <a:latin typeface="Arial" panose="020B0604020202020204" pitchFamily="34" charset="0"/>
              <a:cs typeface="Arial" panose="020B0604020202020204" pitchFamily="34" charset="0"/>
            </a:endParaRPr>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2829560" y="305435"/>
            <a:ext cx="5840095" cy="583565"/>
          </a:xfrm>
          <a:prstGeom prst="rect">
            <a:avLst/>
          </a:prstGeom>
          <a:noFill/>
        </p:spPr>
        <p:txBody>
          <a:bodyPr wrap="square" rtlCol="0">
            <a:spAutoFit/>
          </a:bodyPr>
          <a:p>
            <a:pPr algn="ctr"/>
            <a:r>
              <a:rPr lang="en-US" altLang="en-US" sz="3200" b="1">
                <a:solidFill>
                  <a:schemeClr val="bg1"/>
                </a:solidFill>
                <a:latin typeface="Inter Black" panose="02000503000000020004" charset="0"/>
                <a:ea typeface="Inter Black" panose="02000503000000020004" charset="0"/>
                <a:cs typeface="Inter" panose="02000503000000020004" charset="0"/>
              </a:rPr>
              <a:t>Portable Batch System</a:t>
            </a:r>
            <a:endParaRPr lang="en-US" altLang="en-US" sz="32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1555115" y="447040"/>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9065895" y="44767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824230" y="1060450"/>
            <a:ext cx="10947400" cy="5316855"/>
          </a:xfrm>
          <a:prstGeom prst="rect">
            <a:avLst/>
          </a:prstGeom>
          <a:noFill/>
        </p:spPr>
        <p:txBody>
          <a:bodyPr wrap="square" rtlCol="0">
            <a:noAutofit/>
          </a:bodyPr>
          <a:p>
            <a:endParaRPr lang="en-US" altLang="en-US" sz="3000" b="1" u="sng">
              <a:solidFill>
                <a:schemeClr val="bg1"/>
              </a:solidFill>
              <a:uFillTx/>
              <a:latin typeface="Arial" panose="020B0604020202020204" pitchFamily="34" charset="0"/>
              <a:cs typeface="Arial" panose="020B0604020202020204" pitchFamily="34" charset="0"/>
            </a:endParaRPr>
          </a:p>
          <a:p>
            <a:endParaRPr lang="en-US" altLang="en-US" sz="3000" b="1" u="sng">
              <a:solidFill>
                <a:schemeClr val="bg1"/>
              </a:solidFill>
              <a:uFillTx/>
              <a:latin typeface="Arial" panose="020B0604020202020204" pitchFamily="34" charset="0"/>
              <a:cs typeface="Arial" panose="020B0604020202020204" pitchFamily="34" charset="0"/>
            </a:endParaRPr>
          </a:p>
          <a:p>
            <a:r>
              <a:rPr lang="en-US" altLang="en-US" sz="3000" b="1" u="sng">
                <a:solidFill>
                  <a:schemeClr val="bg1"/>
                </a:solidFill>
                <a:uFillTx/>
                <a:latin typeface="Arial" panose="020B0604020202020204" pitchFamily="34" charset="0"/>
                <a:cs typeface="Arial" panose="020B0604020202020204" pitchFamily="34" charset="0"/>
              </a:rPr>
              <a:t>Exclusive Nodes</a:t>
            </a:r>
            <a:endParaRPr lang="en-US" altLang="en-US" sz="3000" b="1" u="sng">
              <a:solidFill>
                <a:schemeClr val="bg1"/>
              </a:solidFill>
              <a:uFillTx/>
              <a:latin typeface="Arial" panose="020B0604020202020204" pitchFamily="34" charset="0"/>
              <a:cs typeface="Arial" panose="020B0604020202020204" pitchFamily="34" charset="0"/>
            </a:endParaRPr>
          </a:p>
          <a:p>
            <a:endParaRPr lang="en-US" altLang="en-US" sz="3000" b="1" u="sng">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An exclusive node is one that is used by one and only one job at a time. A set of nodes is</a:t>
            </a:r>
            <a:r>
              <a:rPr lang="en-IN" altLang="en-US" sz="3000">
                <a:solidFill>
                  <a:schemeClr val="bg1"/>
                </a:solidFill>
                <a:uFillTx/>
                <a:latin typeface="Arial" panose="020B0604020202020204" pitchFamily="34" charset="0"/>
                <a:cs typeface="Arial" panose="020B0604020202020204" pitchFamily="34" charset="0"/>
              </a:rPr>
              <a:t> </a:t>
            </a:r>
            <a:r>
              <a:rPr lang="en-US" altLang="en-US" sz="3000">
                <a:solidFill>
                  <a:schemeClr val="bg1"/>
                </a:solidFill>
                <a:uFillTx/>
                <a:latin typeface="Arial" panose="020B0604020202020204" pitchFamily="34" charset="0"/>
                <a:cs typeface="Arial" panose="020B0604020202020204" pitchFamily="34" charset="0"/>
              </a:rPr>
              <a:t>assigned exclusively to a job for the duration of that job. This is typically done to</a:t>
            </a:r>
            <a:r>
              <a:rPr lang="en-IN" altLang="en-US" sz="3000">
                <a:solidFill>
                  <a:schemeClr val="bg1"/>
                </a:solidFill>
                <a:uFillTx/>
                <a:latin typeface="Arial" panose="020B0604020202020204" pitchFamily="34" charset="0"/>
                <a:cs typeface="Arial" panose="020B0604020202020204" pitchFamily="34" charset="0"/>
              </a:rPr>
              <a:t> </a:t>
            </a:r>
            <a:r>
              <a:rPr lang="en-US" altLang="en-US" sz="3000">
                <a:solidFill>
                  <a:schemeClr val="bg1"/>
                </a:solidFill>
                <a:uFillTx/>
                <a:latin typeface="Arial" panose="020B0604020202020204" pitchFamily="34" charset="0"/>
                <a:cs typeface="Arial" panose="020B0604020202020204" pitchFamily="34" charset="0"/>
              </a:rPr>
              <a:t>improve the performance of message passing programs.</a:t>
            </a:r>
            <a:endParaRPr lang="en-US" altLang="en-US" sz="3000">
              <a:solidFill>
                <a:schemeClr val="bg1"/>
              </a:solidFill>
              <a:uFillTx/>
              <a:latin typeface="Arial" panose="020B0604020202020204" pitchFamily="34" charset="0"/>
              <a:cs typeface="Arial" panose="020B0604020202020204" pitchFamily="34" charset="0"/>
            </a:endParaRPr>
          </a:p>
          <a:p>
            <a:endParaRPr lang="en-US" altLang="en-US" sz="3000">
              <a:solidFill>
                <a:schemeClr val="bg1"/>
              </a:solidFill>
              <a:uFillTx/>
              <a:latin typeface="Arial" panose="020B0604020202020204" pitchFamily="34" charset="0"/>
              <a:cs typeface="Arial" panose="020B0604020202020204" pitchFamily="34" charset="0"/>
            </a:endParaRPr>
          </a:p>
          <a:p>
            <a:endParaRPr lang="en-US" altLang="en-US" sz="3000">
              <a:solidFill>
                <a:schemeClr val="bg1"/>
              </a:solidFill>
              <a:uFillTx/>
              <a:latin typeface="Arial" panose="020B0604020202020204" pitchFamily="34" charset="0"/>
              <a:cs typeface="Arial" panose="020B0604020202020204" pitchFamily="34" charset="0"/>
            </a:endParaRPr>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2829560" y="305435"/>
            <a:ext cx="5840095" cy="583565"/>
          </a:xfrm>
          <a:prstGeom prst="rect">
            <a:avLst/>
          </a:prstGeom>
          <a:noFill/>
        </p:spPr>
        <p:txBody>
          <a:bodyPr wrap="square" rtlCol="0">
            <a:spAutoFit/>
          </a:bodyPr>
          <a:p>
            <a:pPr algn="ctr"/>
            <a:r>
              <a:rPr lang="en-US" altLang="en-US" sz="3200" b="1">
                <a:solidFill>
                  <a:schemeClr val="bg1"/>
                </a:solidFill>
                <a:latin typeface="Inter Black" panose="02000503000000020004" charset="0"/>
                <a:ea typeface="Inter Black" panose="02000503000000020004" charset="0"/>
                <a:cs typeface="Inter" panose="02000503000000020004" charset="0"/>
              </a:rPr>
              <a:t>Portable Batch System</a:t>
            </a:r>
            <a:endParaRPr lang="en-US" altLang="en-US" sz="32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1555115" y="447040"/>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9065895" y="44767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824230" y="1060450"/>
            <a:ext cx="10947400" cy="5316855"/>
          </a:xfrm>
          <a:prstGeom prst="rect">
            <a:avLst/>
          </a:prstGeom>
          <a:noFill/>
        </p:spPr>
        <p:txBody>
          <a:bodyPr wrap="square" rtlCol="0">
            <a:noAutofit/>
          </a:bodyPr>
          <a:p>
            <a:r>
              <a:rPr lang="en-US" altLang="en-US" sz="3000" b="1" u="sng">
                <a:solidFill>
                  <a:schemeClr val="bg1"/>
                </a:solidFill>
                <a:uFillTx/>
                <a:latin typeface="Arial" panose="020B0604020202020204" pitchFamily="34" charset="0"/>
                <a:cs typeface="Arial" panose="020B0604020202020204" pitchFamily="34" charset="0"/>
              </a:rPr>
              <a:t>Temporarily-shared Nodes</a:t>
            </a:r>
            <a:endParaRPr lang="en-US" altLang="en-US" sz="3000" b="1" u="sng">
              <a:solidFill>
                <a:schemeClr val="bg1"/>
              </a:solidFill>
              <a:uFillTx/>
              <a:latin typeface="Arial" panose="020B0604020202020204" pitchFamily="34" charset="0"/>
              <a:cs typeface="Arial" panose="020B0604020202020204" pitchFamily="34" charset="0"/>
            </a:endParaRPr>
          </a:p>
          <a:p>
            <a:endParaRPr lang="en-US" altLang="en-US" sz="3000" b="1" u="sng">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A temporarily-shared node is one whose VPs are temporarily shared by multiple jobs.</a:t>
            </a:r>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If several jobs request multiple temporarily-shared nodes, some VPs may be allocated</a:t>
            </a:r>
            <a:r>
              <a:rPr lang="en-IN" altLang="en-US" sz="3000">
                <a:solidFill>
                  <a:schemeClr val="bg1"/>
                </a:solidFill>
                <a:uFillTx/>
                <a:latin typeface="Arial" panose="020B0604020202020204" pitchFamily="34" charset="0"/>
                <a:cs typeface="Arial" panose="020B0604020202020204" pitchFamily="34" charset="0"/>
              </a:rPr>
              <a:t> </a:t>
            </a:r>
            <a:r>
              <a:rPr lang="en-US" altLang="en-US" sz="3000">
                <a:solidFill>
                  <a:schemeClr val="bg1"/>
                </a:solidFill>
                <a:uFillTx/>
                <a:latin typeface="Arial" panose="020B0604020202020204" pitchFamily="34" charset="0"/>
                <a:cs typeface="Arial" panose="020B0604020202020204" pitchFamily="34" charset="0"/>
              </a:rPr>
              <a:t>commonly to both jobs and some may be unique to one of the jobs. </a:t>
            </a:r>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When a VP is allocated as on temporarily-shared basis, it remains so until all jobs using it are terminated. </a:t>
            </a:r>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Then the VP may be next allocated again for temporarily-shared use or for</a:t>
            </a:r>
            <a:r>
              <a:rPr lang="en-IN" altLang="en-US" sz="3000">
                <a:solidFill>
                  <a:schemeClr val="bg1"/>
                </a:solidFill>
                <a:uFillTx/>
                <a:latin typeface="Arial" panose="020B0604020202020204" pitchFamily="34" charset="0"/>
                <a:cs typeface="Arial" panose="020B0604020202020204" pitchFamily="34" charset="0"/>
              </a:rPr>
              <a:t> </a:t>
            </a:r>
            <a:r>
              <a:rPr lang="en-US" altLang="en-US" sz="3000">
                <a:solidFill>
                  <a:schemeClr val="bg1"/>
                </a:solidFill>
                <a:uFillTx/>
                <a:latin typeface="Arial" panose="020B0604020202020204" pitchFamily="34" charset="0"/>
                <a:cs typeface="Arial" panose="020B0604020202020204" pitchFamily="34" charset="0"/>
              </a:rPr>
              <a:t>exclusive use.</a:t>
            </a:r>
            <a:endParaRPr lang="en-US" altLang="en-US" sz="3000">
              <a:solidFill>
                <a:schemeClr val="bg1"/>
              </a:solidFill>
              <a:uFillTx/>
              <a:latin typeface="Arial" panose="020B0604020202020204" pitchFamily="34" charset="0"/>
              <a:cs typeface="Arial" panose="020B0604020202020204" pitchFamily="34" charset="0"/>
            </a:endParaRPr>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2829560" y="305435"/>
            <a:ext cx="5840095" cy="583565"/>
          </a:xfrm>
          <a:prstGeom prst="rect">
            <a:avLst/>
          </a:prstGeom>
          <a:noFill/>
        </p:spPr>
        <p:txBody>
          <a:bodyPr wrap="square" rtlCol="0">
            <a:spAutoFit/>
          </a:bodyPr>
          <a:p>
            <a:pPr algn="ctr"/>
            <a:r>
              <a:rPr lang="en-US" altLang="en-US" sz="3200" b="1">
                <a:solidFill>
                  <a:schemeClr val="bg1"/>
                </a:solidFill>
                <a:latin typeface="Inter Black" panose="02000503000000020004" charset="0"/>
                <a:ea typeface="Inter Black" panose="02000503000000020004" charset="0"/>
                <a:cs typeface="Inter" panose="02000503000000020004" charset="0"/>
              </a:rPr>
              <a:t>Portable Batch System</a:t>
            </a:r>
            <a:endParaRPr lang="en-US" altLang="en-US" sz="32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1555115" y="447040"/>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9065895" y="44767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824230" y="1060450"/>
            <a:ext cx="10947400" cy="5316855"/>
          </a:xfrm>
          <a:prstGeom prst="rect">
            <a:avLst/>
          </a:prstGeom>
          <a:noFill/>
        </p:spPr>
        <p:txBody>
          <a:bodyPr wrap="square" rtlCol="0">
            <a:noAutofit/>
          </a:bodyPr>
          <a:p>
            <a:r>
              <a:rPr lang="en-US" altLang="en-US" sz="3000" b="1" u="sng">
                <a:solidFill>
                  <a:schemeClr val="bg1"/>
                </a:solidFill>
                <a:uFillTx/>
                <a:latin typeface="Arial" panose="020B0604020202020204" pitchFamily="34" charset="0"/>
                <a:cs typeface="Arial" panose="020B0604020202020204" pitchFamily="34" charset="0"/>
              </a:rPr>
              <a:t>Timeshared</a:t>
            </a:r>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In our context, to timeshare is to always allow multiple jobs to run concurrently on an</a:t>
            </a:r>
            <a:r>
              <a:rPr lang="en-IN" altLang="en-US" sz="3000">
                <a:solidFill>
                  <a:schemeClr val="bg1"/>
                </a:solidFill>
                <a:uFillTx/>
                <a:latin typeface="Arial" panose="020B0604020202020204" pitchFamily="34" charset="0"/>
                <a:cs typeface="Arial" panose="020B0604020202020204" pitchFamily="34" charset="0"/>
              </a:rPr>
              <a:t> </a:t>
            </a:r>
            <a:r>
              <a:rPr lang="en-US" altLang="en-US" sz="3000">
                <a:solidFill>
                  <a:schemeClr val="bg1"/>
                </a:solidFill>
                <a:uFillTx/>
                <a:latin typeface="Arial" panose="020B0604020202020204" pitchFamily="34" charset="0"/>
                <a:cs typeface="Arial" panose="020B0604020202020204" pitchFamily="34" charset="0"/>
              </a:rPr>
              <a:t>execution host or node. </a:t>
            </a:r>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A timeshared node is a node on which jobs are timeshared.</a:t>
            </a:r>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Often the term host rather than node is used in conjunction with timeshared, as in</a:t>
            </a:r>
            <a:r>
              <a:rPr lang="en-IN" altLang="en-US" sz="3000">
                <a:solidFill>
                  <a:schemeClr val="bg1"/>
                </a:solidFill>
                <a:uFillTx/>
                <a:latin typeface="Arial" panose="020B0604020202020204" pitchFamily="34" charset="0"/>
                <a:cs typeface="Arial" panose="020B0604020202020204" pitchFamily="34" charset="0"/>
              </a:rPr>
              <a:t> </a:t>
            </a:r>
            <a:r>
              <a:rPr lang="en-US" altLang="en-US" sz="3000">
                <a:solidFill>
                  <a:schemeClr val="bg1"/>
                </a:solidFill>
                <a:uFillTx/>
                <a:latin typeface="Arial" panose="020B0604020202020204" pitchFamily="34" charset="0"/>
                <a:cs typeface="Arial" panose="020B0604020202020204" pitchFamily="34" charset="0"/>
              </a:rPr>
              <a:t>timeshared host . If the term node is used without the timeshared prefix, the node is a</a:t>
            </a:r>
            <a:r>
              <a:rPr lang="en-IN" altLang="en-US" sz="3000">
                <a:solidFill>
                  <a:schemeClr val="bg1"/>
                </a:solidFill>
                <a:uFillTx/>
                <a:latin typeface="Arial" panose="020B0604020202020204" pitchFamily="34" charset="0"/>
                <a:cs typeface="Arial" panose="020B0604020202020204" pitchFamily="34" charset="0"/>
              </a:rPr>
              <a:t> </a:t>
            </a:r>
            <a:r>
              <a:rPr lang="en-US" altLang="en-US" sz="3000">
                <a:solidFill>
                  <a:schemeClr val="bg1"/>
                </a:solidFill>
                <a:uFillTx/>
                <a:latin typeface="Arial" panose="020B0604020202020204" pitchFamily="34" charset="0"/>
                <a:cs typeface="Arial" panose="020B0604020202020204" pitchFamily="34" charset="0"/>
              </a:rPr>
              <a:t>cluster node which is allocated either exclusively or temporarily-shared.</a:t>
            </a:r>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If a host, or node, is indicated to be timeshared, it will never be allocated (by the</a:t>
            </a:r>
            <a:r>
              <a:rPr lang="en-IN" altLang="en-US" sz="3000">
                <a:solidFill>
                  <a:schemeClr val="bg1"/>
                </a:solidFill>
                <a:uFillTx/>
                <a:latin typeface="Arial" panose="020B0604020202020204" pitchFamily="34" charset="0"/>
                <a:cs typeface="Arial" panose="020B0604020202020204" pitchFamily="34" charset="0"/>
              </a:rPr>
              <a:t> </a:t>
            </a:r>
            <a:r>
              <a:rPr lang="en-US" altLang="en-US" sz="3000">
                <a:solidFill>
                  <a:schemeClr val="bg1"/>
                </a:solidFill>
                <a:uFillTx/>
                <a:latin typeface="Arial" panose="020B0604020202020204" pitchFamily="34" charset="0"/>
                <a:cs typeface="Arial" panose="020B0604020202020204" pitchFamily="34" charset="0"/>
              </a:rPr>
              <a:t>Server) exclusively nor temporarily-shared.</a:t>
            </a:r>
            <a:endParaRPr lang="en-US" altLang="en-US" sz="3000">
              <a:solidFill>
                <a:schemeClr val="bg1"/>
              </a:solidFill>
              <a:uFillTx/>
              <a:latin typeface="Arial" panose="020B0604020202020204" pitchFamily="34" charset="0"/>
              <a:cs typeface="Arial" panose="020B0604020202020204" pitchFamily="34" charset="0"/>
            </a:endParaRPr>
          </a:p>
        </p:txBody>
      </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2829560" y="305435"/>
            <a:ext cx="5840095" cy="583565"/>
          </a:xfrm>
          <a:prstGeom prst="rect">
            <a:avLst/>
          </a:prstGeom>
          <a:noFill/>
        </p:spPr>
        <p:txBody>
          <a:bodyPr wrap="square" rtlCol="0">
            <a:spAutoFit/>
          </a:bodyPr>
          <a:p>
            <a:pPr algn="ctr"/>
            <a:r>
              <a:rPr lang="en-US" altLang="en-US" sz="3200" b="1">
                <a:solidFill>
                  <a:schemeClr val="bg1"/>
                </a:solidFill>
                <a:latin typeface="Inter Black" panose="02000503000000020004" charset="0"/>
                <a:ea typeface="Inter Black" panose="02000503000000020004" charset="0"/>
                <a:cs typeface="Inter" panose="02000503000000020004" charset="0"/>
              </a:rPr>
              <a:t>Portable Batch System</a:t>
            </a:r>
            <a:endParaRPr lang="en-US" altLang="en-US" sz="32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1555115" y="447040"/>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9065895" y="44767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824230" y="1060450"/>
            <a:ext cx="10947400" cy="5316855"/>
          </a:xfrm>
          <a:prstGeom prst="rect">
            <a:avLst/>
          </a:prstGeom>
          <a:noFill/>
        </p:spPr>
        <p:txBody>
          <a:bodyPr wrap="square" rtlCol="0">
            <a:noAutofit/>
          </a:bodyPr>
          <a:p>
            <a:r>
              <a:rPr lang="en-US" altLang="en-US" sz="3000" b="1" u="sng">
                <a:solidFill>
                  <a:schemeClr val="bg1"/>
                </a:solidFill>
                <a:uFillTx/>
                <a:latin typeface="Arial" panose="020B0604020202020204" pitchFamily="34" charset="0"/>
                <a:cs typeface="Arial" panose="020B0604020202020204" pitchFamily="34" charset="0"/>
              </a:rPr>
              <a:t>Load Balance</a:t>
            </a:r>
            <a:endParaRPr lang="en-US" altLang="en-US" sz="3000" b="1" u="sng">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A policy wherein jobs are distributed across multiple timeshared hosts to even out the</a:t>
            </a:r>
            <a:r>
              <a:rPr lang="en-IN" altLang="en-US" sz="3000">
                <a:solidFill>
                  <a:schemeClr val="bg1"/>
                </a:solidFill>
                <a:uFillTx/>
                <a:latin typeface="Arial" panose="020B0604020202020204" pitchFamily="34" charset="0"/>
                <a:cs typeface="Arial" panose="020B0604020202020204" pitchFamily="34" charset="0"/>
              </a:rPr>
              <a:t> </a:t>
            </a:r>
            <a:r>
              <a:rPr lang="en-US" altLang="en-US" sz="3000">
                <a:solidFill>
                  <a:schemeClr val="bg1"/>
                </a:solidFill>
                <a:uFillTx/>
                <a:latin typeface="Arial" panose="020B0604020202020204" pitchFamily="34" charset="0"/>
                <a:cs typeface="Arial" panose="020B0604020202020204" pitchFamily="34" charset="0"/>
              </a:rPr>
              <a:t>work load on each host. Being a policy, the distribution of jobs across execution hosts is</a:t>
            </a:r>
            <a:r>
              <a:rPr lang="en-IN" altLang="en-US" sz="3000">
                <a:solidFill>
                  <a:schemeClr val="bg1"/>
                </a:solidFill>
                <a:uFillTx/>
                <a:latin typeface="Arial" panose="020B0604020202020204" pitchFamily="34" charset="0"/>
                <a:cs typeface="Arial" panose="020B0604020202020204" pitchFamily="34" charset="0"/>
              </a:rPr>
              <a:t> </a:t>
            </a:r>
            <a:r>
              <a:rPr lang="en-US" altLang="en-US" sz="3000">
                <a:solidFill>
                  <a:schemeClr val="bg1"/>
                </a:solidFill>
                <a:uFillTx/>
                <a:latin typeface="Arial" panose="020B0604020202020204" pitchFamily="34" charset="0"/>
                <a:cs typeface="Arial" panose="020B0604020202020204" pitchFamily="34" charset="0"/>
              </a:rPr>
              <a:t>solely a function of the Job Scheduler. </a:t>
            </a:r>
            <a:endParaRPr lang="en-US" altLang="en-US" sz="3000">
              <a:solidFill>
                <a:schemeClr val="bg1"/>
              </a:solidFill>
              <a:uFillTx/>
              <a:latin typeface="Arial" panose="020B0604020202020204" pitchFamily="34" charset="0"/>
              <a:cs typeface="Arial" panose="020B0604020202020204" pitchFamily="34" charset="0"/>
            </a:endParaRPr>
          </a:p>
          <a:p>
            <a:endParaRPr lang="en-US" altLang="en-US" sz="3000" b="1" u="sng">
              <a:solidFill>
                <a:schemeClr val="bg1"/>
              </a:solidFill>
              <a:uFillTx/>
              <a:latin typeface="Arial" panose="020B0604020202020204" pitchFamily="34" charset="0"/>
              <a:cs typeface="Arial" panose="020B0604020202020204" pitchFamily="34" charset="0"/>
            </a:endParaRPr>
          </a:p>
          <a:p>
            <a:r>
              <a:rPr lang="en-US" altLang="en-US" sz="3000" b="1" u="sng">
                <a:solidFill>
                  <a:schemeClr val="bg1"/>
                </a:solidFill>
                <a:uFillTx/>
                <a:latin typeface="Arial" panose="020B0604020202020204" pitchFamily="34" charset="0"/>
                <a:cs typeface="Arial" panose="020B0604020202020204" pitchFamily="34" charset="0"/>
              </a:rPr>
              <a:t>Node Attribute</a:t>
            </a:r>
            <a:r>
              <a:rPr lang="en-US" altLang="en-US" sz="3000">
                <a:solidFill>
                  <a:schemeClr val="bg1"/>
                </a:solidFill>
                <a:uFillTx/>
                <a:latin typeface="Arial" panose="020B0604020202020204" pitchFamily="34" charset="0"/>
                <a:cs typeface="Arial" panose="020B0604020202020204" pitchFamily="34" charset="0"/>
              </a:rPr>
              <a:t> </a:t>
            </a:r>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As with jobs, queue and the server, nodes have attributes associated with them which provide control information. The attributes defined for nodes are: state, type (ntype),number of virtual processor (np), the list of jobs to which the node is allocated, and properties.</a:t>
            </a:r>
            <a:endParaRPr lang="en-US" altLang="en-US" sz="3000">
              <a:solidFill>
                <a:schemeClr val="bg1"/>
              </a:solidFill>
              <a:uFillTx/>
              <a:latin typeface="Arial" panose="020B0604020202020204" pitchFamily="34" charset="0"/>
              <a:cs typeface="Arial" panose="020B0604020202020204" pitchFamily="34" charset="0"/>
            </a:endParaRPr>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2829560" y="305435"/>
            <a:ext cx="5840095" cy="583565"/>
          </a:xfrm>
          <a:prstGeom prst="rect">
            <a:avLst/>
          </a:prstGeom>
          <a:noFill/>
        </p:spPr>
        <p:txBody>
          <a:bodyPr wrap="square" rtlCol="0">
            <a:spAutoFit/>
          </a:bodyPr>
          <a:p>
            <a:pPr algn="ctr"/>
            <a:r>
              <a:rPr lang="en-US" altLang="en-US" sz="3200" b="1">
                <a:solidFill>
                  <a:schemeClr val="bg1"/>
                </a:solidFill>
                <a:latin typeface="Inter Black" panose="02000503000000020004" charset="0"/>
                <a:ea typeface="Inter Black" panose="02000503000000020004" charset="0"/>
                <a:cs typeface="Inter" panose="02000503000000020004" charset="0"/>
              </a:rPr>
              <a:t>Portable Batch System</a:t>
            </a:r>
            <a:endParaRPr lang="en-US" altLang="en-US" sz="32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1555115" y="447040"/>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9065895" y="44767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824230" y="1060450"/>
            <a:ext cx="10947400" cy="5316855"/>
          </a:xfrm>
          <a:prstGeom prst="rect">
            <a:avLst/>
          </a:prstGeom>
          <a:noFill/>
        </p:spPr>
        <p:txBody>
          <a:bodyPr wrap="square" rtlCol="0">
            <a:noAutofit/>
          </a:bodyPr>
          <a:p>
            <a:r>
              <a:rPr lang="en-US" altLang="en-US" sz="3000" b="1" u="sng">
                <a:solidFill>
                  <a:schemeClr val="bg1"/>
                </a:solidFill>
                <a:uFillTx/>
                <a:latin typeface="Arial" panose="020B0604020202020204" pitchFamily="34" charset="0"/>
                <a:cs typeface="Arial" panose="020B0604020202020204" pitchFamily="34" charset="0"/>
              </a:rPr>
              <a:t>Node Property</a:t>
            </a:r>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In order to have a means of grouping nodes for allocation, a set of zero or more node</a:t>
            </a:r>
            <a:r>
              <a:rPr lang="en-IN" altLang="en-US" sz="3000">
                <a:solidFill>
                  <a:schemeClr val="bg1"/>
                </a:solidFill>
                <a:uFillTx/>
                <a:latin typeface="Arial" panose="020B0604020202020204" pitchFamily="34" charset="0"/>
                <a:cs typeface="Arial" panose="020B0604020202020204" pitchFamily="34" charset="0"/>
              </a:rPr>
              <a:t> </a:t>
            </a:r>
            <a:r>
              <a:rPr lang="en-US" altLang="en-US" sz="3000">
                <a:solidFill>
                  <a:schemeClr val="bg1"/>
                </a:solidFill>
                <a:uFillTx/>
                <a:latin typeface="Arial" panose="020B0604020202020204" pitchFamily="34" charset="0"/>
                <a:cs typeface="Arial" panose="020B0604020202020204" pitchFamily="34" charset="0"/>
              </a:rPr>
              <a:t>properties may be given to each node. </a:t>
            </a:r>
            <a:endParaRPr lang="en-US" altLang="en-US" sz="3000">
              <a:solidFill>
                <a:schemeClr val="bg1"/>
              </a:solidFill>
              <a:uFillTx/>
              <a:latin typeface="Arial" panose="020B0604020202020204" pitchFamily="34" charset="0"/>
              <a:cs typeface="Arial" panose="020B0604020202020204" pitchFamily="34" charset="0"/>
            </a:endParaRPr>
          </a:p>
          <a:p>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The property is nothing more than a string of</a:t>
            </a:r>
            <a:r>
              <a:rPr lang="en-IN" altLang="en-US" sz="3000">
                <a:solidFill>
                  <a:schemeClr val="bg1"/>
                </a:solidFill>
                <a:uFillTx/>
                <a:latin typeface="Arial" panose="020B0604020202020204" pitchFamily="34" charset="0"/>
                <a:cs typeface="Arial" panose="020B0604020202020204" pitchFamily="34" charset="0"/>
              </a:rPr>
              <a:t> </a:t>
            </a:r>
            <a:r>
              <a:rPr lang="en-US" altLang="en-US" sz="3000">
                <a:solidFill>
                  <a:schemeClr val="bg1"/>
                </a:solidFill>
                <a:uFillTx/>
                <a:latin typeface="Arial" panose="020B0604020202020204" pitchFamily="34" charset="0"/>
                <a:cs typeface="Arial" panose="020B0604020202020204" pitchFamily="34" charset="0"/>
              </a:rPr>
              <a:t>alphanumeric characters (first character must be alphabetic) without meaning to PBS.</a:t>
            </a:r>
            <a:endParaRPr lang="en-US" altLang="en-US" sz="3000">
              <a:solidFill>
                <a:schemeClr val="bg1"/>
              </a:solidFill>
              <a:uFillTx/>
              <a:latin typeface="Arial" panose="020B0604020202020204" pitchFamily="34" charset="0"/>
              <a:cs typeface="Arial" panose="020B0604020202020204" pitchFamily="34" charset="0"/>
            </a:endParaRPr>
          </a:p>
          <a:p>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You, as the PBS administrator, may chose whatever property names you wish. Your</a:t>
            </a:r>
            <a:r>
              <a:rPr lang="en-IN" altLang="en-US" sz="3000">
                <a:solidFill>
                  <a:schemeClr val="bg1"/>
                </a:solidFill>
                <a:uFillTx/>
                <a:latin typeface="Arial" panose="020B0604020202020204" pitchFamily="34" charset="0"/>
                <a:cs typeface="Arial" panose="020B0604020202020204" pitchFamily="34" charset="0"/>
              </a:rPr>
              <a:t> </a:t>
            </a:r>
            <a:r>
              <a:rPr lang="en-US" altLang="en-US" sz="3000">
                <a:solidFill>
                  <a:schemeClr val="bg1"/>
                </a:solidFill>
                <a:uFillTx/>
                <a:latin typeface="Arial" panose="020B0604020202020204" pitchFamily="34" charset="0"/>
                <a:cs typeface="Arial" panose="020B0604020202020204" pitchFamily="34" charset="0"/>
              </a:rPr>
              <a:t>choices for property names should be relayed to the users.</a:t>
            </a:r>
            <a:endParaRPr lang="en-US" altLang="en-US" sz="3000">
              <a:solidFill>
                <a:schemeClr val="bg1"/>
              </a:solidFill>
              <a:uFillTx/>
              <a:latin typeface="Arial" panose="020B0604020202020204" pitchFamily="34" charset="0"/>
              <a:cs typeface="Arial" panose="020B0604020202020204" pitchFamily="34" charset="0"/>
            </a:endParaRPr>
          </a:p>
        </p:txBody>
      </p:sp>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2829560" y="305435"/>
            <a:ext cx="5840095" cy="583565"/>
          </a:xfrm>
          <a:prstGeom prst="rect">
            <a:avLst/>
          </a:prstGeom>
          <a:noFill/>
        </p:spPr>
        <p:txBody>
          <a:bodyPr wrap="square" rtlCol="0">
            <a:spAutoFit/>
          </a:bodyPr>
          <a:p>
            <a:pPr algn="ctr"/>
            <a:r>
              <a:rPr lang="en-US" altLang="en-US" sz="3200" b="1">
                <a:solidFill>
                  <a:schemeClr val="bg1"/>
                </a:solidFill>
                <a:latin typeface="Inter Black" panose="02000503000000020004" charset="0"/>
                <a:ea typeface="Inter Black" panose="02000503000000020004" charset="0"/>
                <a:cs typeface="Inter" panose="02000503000000020004" charset="0"/>
              </a:rPr>
              <a:t>Portable Batch System</a:t>
            </a:r>
            <a:endParaRPr lang="en-US" altLang="en-US" sz="32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1555115" y="447040"/>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9065895" y="44767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824230" y="1060450"/>
            <a:ext cx="10947400" cy="5316855"/>
          </a:xfrm>
          <a:prstGeom prst="rect">
            <a:avLst/>
          </a:prstGeom>
          <a:noFill/>
        </p:spPr>
        <p:txBody>
          <a:bodyPr wrap="square" rtlCol="0">
            <a:noAutofit/>
          </a:bodyPr>
          <a:p>
            <a:r>
              <a:rPr lang="en-US" altLang="en-US" sz="3000" b="1" u="sng">
                <a:solidFill>
                  <a:schemeClr val="bg1"/>
                </a:solidFill>
                <a:uFillTx/>
                <a:latin typeface="Arial" panose="020B0604020202020204" pitchFamily="34" charset="0"/>
                <a:cs typeface="Arial" panose="020B0604020202020204" pitchFamily="34" charset="0"/>
              </a:rPr>
              <a:t>Batch System</a:t>
            </a:r>
            <a:endParaRPr lang="en-US" altLang="en-US" sz="3000" b="1" u="sng">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A PBS Batch System consists of one Job Server (pbs_server), one or more Job Sched_x0002_ulers (pbs_sched), and one or more execution servers (pbs_mom).</a:t>
            </a:r>
            <a:endParaRPr lang="en-US" altLang="en-US" sz="3000">
              <a:solidFill>
                <a:schemeClr val="bg1"/>
              </a:solidFill>
              <a:uFillTx/>
              <a:latin typeface="Arial" panose="020B0604020202020204" pitchFamily="34" charset="0"/>
              <a:cs typeface="Arial" panose="020B0604020202020204" pitchFamily="34" charset="0"/>
            </a:endParaRPr>
          </a:p>
          <a:p>
            <a:endParaRPr lang="en-US" altLang="en-US" sz="3000">
              <a:solidFill>
                <a:schemeClr val="bg1"/>
              </a:solidFill>
              <a:uFillTx/>
              <a:latin typeface="Arial" panose="020B0604020202020204" pitchFamily="34" charset="0"/>
              <a:cs typeface="Arial" panose="020B0604020202020204" pitchFamily="34" charset="0"/>
            </a:endParaRPr>
          </a:p>
          <a:p>
            <a:endParaRPr lang="en-US" altLang="en-US" sz="3000">
              <a:solidFill>
                <a:schemeClr val="bg1"/>
              </a:solidFill>
              <a:uFillTx/>
              <a:latin typeface="Arial" panose="020B0604020202020204" pitchFamily="34" charset="0"/>
              <a:cs typeface="Arial" panose="020B0604020202020204" pitchFamily="34" charset="0"/>
            </a:endParaRPr>
          </a:p>
          <a:p>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The four most commonly used PBS commands</a:t>
            </a:r>
            <a:r>
              <a:rPr lang="en-IN" altLang="en-US" sz="3000">
                <a:solidFill>
                  <a:schemeClr val="bg1"/>
                </a:solidFill>
                <a:uFillTx/>
                <a:latin typeface="Arial" panose="020B0604020202020204" pitchFamily="34" charset="0"/>
                <a:cs typeface="Arial" panose="020B0604020202020204" pitchFamily="34" charset="0"/>
              </a:rPr>
              <a:t> are</a:t>
            </a:r>
            <a:r>
              <a:rPr lang="en-US" altLang="en-US" sz="3000">
                <a:solidFill>
                  <a:schemeClr val="bg1"/>
                </a:solidFill>
                <a:uFillTx/>
                <a:latin typeface="Arial" panose="020B0604020202020204" pitchFamily="34" charset="0"/>
                <a:cs typeface="Arial" panose="020B0604020202020204" pitchFamily="34" charset="0"/>
              </a:rPr>
              <a:t>, qsub, qstat, qdel, and qhold</a:t>
            </a:r>
            <a:r>
              <a:rPr lang="en-IN" altLang="en-US" sz="3000">
                <a:solidFill>
                  <a:schemeClr val="bg1"/>
                </a:solidFill>
                <a:uFillTx/>
                <a:latin typeface="Arial" panose="020B0604020202020204" pitchFamily="34" charset="0"/>
                <a:cs typeface="Arial" panose="020B0604020202020204" pitchFamily="34" charset="0"/>
              </a:rPr>
              <a:t>.</a:t>
            </a:r>
            <a:endParaRPr lang="en-IN" altLang="en-US" sz="3000">
              <a:solidFill>
                <a:schemeClr val="bg1"/>
              </a:solidFill>
              <a:uFillTx/>
              <a:latin typeface="Arial" panose="020B0604020202020204" pitchFamily="34" charset="0"/>
              <a:cs typeface="Arial" panose="020B0604020202020204" pitchFamily="34" charset="0"/>
            </a:endParaRPr>
          </a:p>
          <a:p>
            <a:r>
              <a:rPr lang="en-IN" altLang="en-US" sz="3000">
                <a:solidFill>
                  <a:schemeClr val="bg1"/>
                </a:solidFill>
                <a:uFillTx/>
                <a:latin typeface="Arial" panose="020B0604020202020204" pitchFamily="34" charset="0"/>
                <a:cs typeface="Arial" panose="020B0604020202020204" pitchFamily="34" charset="0"/>
              </a:rPr>
              <a:t> </a:t>
            </a:r>
            <a:endParaRPr lang="en-IN" altLang="en-US" sz="3000">
              <a:solidFill>
                <a:schemeClr val="bg1"/>
              </a:solidFill>
              <a:uFillTx/>
              <a:latin typeface="Arial" panose="020B0604020202020204" pitchFamily="34" charset="0"/>
              <a:cs typeface="Arial" panose="020B0604020202020204" pitchFamily="34" charset="0"/>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2829560" y="305435"/>
            <a:ext cx="5840095" cy="583565"/>
          </a:xfrm>
          <a:prstGeom prst="rect">
            <a:avLst/>
          </a:prstGeom>
          <a:noFill/>
        </p:spPr>
        <p:txBody>
          <a:bodyPr wrap="square" rtlCol="0">
            <a:spAutoFit/>
          </a:bodyPr>
          <a:p>
            <a:pPr algn="ctr"/>
            <a:r>
              <a:rPr lang="en-US" altLang="en-US" sz="3200" b="1">
                <a:solidFill>
                  <a:schemeClr val="bg1"/>
                </a:solidFill>
                <a:latin typeface="Inter Black" panose="02000503000000020004" charset="0"/>
                <a:ea typeface="Inter Black" panose="02000503000000020004" charset="0"/>
                <a:cs typeface="Inter" panose="02000503000000020004" charset="0"/>
              </a:rPr>
              <a:t>Portable Batch System</a:t>
            </a:r>
            <a:endParaRPr lang="en-US" altLang="en-US" sz="32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1555115" y="447040"/>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9065895" y="44767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824230" y="1060450"/>
            <a:ext cx="10947400" cy="5316855"/>
          </a:xfrm>
          <a:prstGeom prst="rect">
            <a:avLst/>
          </a:prstGeom>
          <a:noFill/>
        </p:spPr>
        <p:txBody>
          <a:bodyPr wrap="square" rtlCol="0">
            <a:noAutofit/>
          </a:bodyPr>
          <a:p>
            <a:r>
              <a:rPr lang="en-US" altLang="en-US" sz="3000">
                <a:solidFill>
                  <a:schemeClr val="bg1"/>
                </a:solidFill>
                <a:uFillTx/>
                <a:latin typeface="Arial" panose="020B0604020202020204" pitchFamily="34" charset="0"/>
                <a:cs typeface="Arial" panose="020B0604020202020204" pitchFamily="34" charset="0"/>
              </a:rPr>
              <a:t>The Portable Batch System Software was originally developed as a joint</a:t>
            </a:r>
            <a:r>
              <a:rPr lang="en-IN" altLang="en-US" sz="3000">
                <a:solidFill>
                  <a:schemeClr val="bg1"/>
                </a:solidFill>
                <a:uFillTx/>
                <a:latin typeface="Arial" panose="020B0604020202020204" pitchFamily="34" charset="0"/>
                <a:cs typeface="Arial" panose="020B0604020202020204" pitchFamily="34" charset="0"/>
              </a:rPr>
              <a:t> </a:t>
            </a:r>
            <a:r>
              <a:rPr lang="en-US" altLang="en-US" sz="3000">
                <a:solidFill>
                  <a:schemeClr val="bg1"/>
                </a:solidFill>
                <a:uFillTx/>
                <a:latin typeface="Arial" panose="020B0604020202020204" pitchFamily="34" charset="0"/>
                <a:cs typeface="Arial" panose="020B0604020202020204" pitchFamily="34" charset="0"/>
              </a:rPr>
              <a:t>project between the Numerical Aerospace Simulation (NAS) Systems Division of NASA Ames</a:t>
            </a:r>
            <a:r>
              <a:rPr lang="en-IN" altLang="en-US" sz="3000">
                <a:solidFill>
                  <a:schemeClr val="bg1"/>
                </a:solidFill>
                <a:uFillTx/>
                <a:latin typeface="Arial" panose="020B0604020202020204" pitchFamily="34" charset="0"/>
                <a:cs typeface="Arial" panose="020B0604020202020204" pitchFamily="34" charset="0"/>
              </a:rPr>
              <a:t> </a:t>
            </a:r>
            <a:r>
              <a:rPr lang="en-US" altLang="en-US" sz="3000">
                <a:solidFill>
                  <a:schemeClr val="bg1"/>
                </a:solidFill>
                <a:uFillTx/>
                <a:latin typeface="Arial" panose="020B0604020202020204" pitchFamily="34" charset="0"/>
                <a:cs typeface="Arial" panose="020B0604020202020204" pitchFamily="34" charset="0"/>
              </a:rPr>
              <a:t>Research Center and the National Energy Research Supercomputer Center (NERSC) of</a:t>
            </a:r>
            <a:r>
              <a:rPr lang="en-IN" altLang="en-US" sz="3000">
                <a:solidFill>
                  <a:schemeClr val="bg1"/>
                </a:solidFill>
                <a:uFillTx/>
                <a:latin typeface="Arial" panose="020B0604020202020204" pitchFamily="34" charset="0"/>
                <a:cs typeface="Arial" panose="020B0604020202020204" pitchFamily="34" charset="0"/>
              </a:rPr>
              <a:t> </a:t>
            </a:r>
            <a:r>
              <a:rPr lang="en-US" altLang="en-US" sz="3000">
                <a:solidFill>
                  <a:schemeClr val="bg1"/>
                </a:solidFill>
                <a:uFillTx/>
                <a:latin typeface="Arial" panose="020B0604020202020204" pitchFamily="34" charset="0"/>
                <a:cs typeface="Arial" panose="020B0604020202020204" pitchFamily="34" charset="0"/>
              </a:rPr>
              <a:t>Lawrence Livermore National Laboratory.</a:t>
            </a:r>
            <a:endParaRPr lang="en-US" altLang="en-US" sz="3000">
              <a:solidFill>
                <a:schemeClr val="bg1"/>
              </a:solidFill>
              <a:uFillTx/>
              <a:latin typeface="Arial" panose="020B0604020202020204" pitchFamily="34" charset="0"/>
              <a:cs typeface="Arial" panose="020B0604020202020204" pitchFamily="34" charset="0"/>
            </a:endParaRPr>
          </a:p>
          <a:p>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The Portable Batch System, PBS, is a batch job and computer system resource management</a:t>
            </a:r>
            <a:r>
              <a:rPr lang="en-IN" altLang="en-US" sz="3000">
                <a:solidFill>
                  <a:schemeClr val="bg1"/>
                </a:solidFill>
                <a:uFillTx/>
                <a:latin typeface="Arial" panose="020B0604020202020204" pitchFamily="34" charset="0"/>
                <a:cs typeface="Arial" panose="020B0604020202020204" pitchFamily="34" charset="0"/>
              </a:rPr>
              <a:t> </a:t>
            </a:r>
            <a:r>
              <a:rPr lang="en-US" altLang="en-US" sz="3000">
                <a:solidFill>
                  <a:schemeClr val="bg1"/>
                </a:solidFill>
                <a:uFillTx/>
                <a:latin typeface="Arial" panose="020B0604020202020204" pitchFamily="34" charset="0"/>
                <a:cs typeface="Arial" panose="020B0604020202020204" pitchFamily="34" charset="0"/>
              </a:rPr>
              <a:t>package. </a:t>
            </a:r>
            <a:endParaRPr lang="en-US" altLang="en-US" sz="3000">
              <a:solidFill>
                <a:schemeClr val="bg1"/>
              </a:solidFill>
              <a:uFillTx/>
              <a:latin typeface="Arial" panose="020B0604020202020204" pitchFamily="34" charset="0"/>
              <a:cs typeface="Arial" panose="020B0604020202020204" pitchFamily="34" charset="0"/>
            </a:endParaRPr>
          </a:p>
          <a:p>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It was developed with the intent to be conformant with the POSIX 1003.2d Batch</a:t>
            </a:r>
            <a:r>
              <a:rPr lang="en-IN" altLang="en-US" sz="3000">
                <a:solidFill>
                  <a:schemeClr val="bg1"/>
                </a:solidFill>
                <a:uFillTx/>
                <a:latin typeface="Arial" panose="020B0604020202020204" pitchFamily="34" charset="0"/>
                <a:cs typeface="Arial" panose="020B0604020202020204" pitchFamily="34" charset="0"/>
              </a:rPr>
              <a:t> </a:t>
            </a:r>
            <a:r>
              <a:rPr lang="en-US" altLang="en-US" sz="3000">
                <a:solidFill>
                  <a:schemeClr val="bg1"/>
                </a:solidFill>
                <a:uFillTx/>
                <a:latin typeface="Arial" panose="020B0604020202020204" pitchFamily="34" charset="0"/>
                <a:cs typeface="Arial" panose="020B0604020202020204" pitchFamily="34" charset="0"/>
              </a:rPr>
              <a:t>Environment Standard.</a:t>
            </a:r>
            <a:endParaRPr lang="en-US" altLang="en-US" sz="3000">
              <a:solidFill>
                <a:schemeClr val="bg1"/>
              </a:solidFill>
              <a:uFillTx/>
              <a:latin typeface="Arial" panose="020B0604020202020204" pitchFamily="34" charset="0"/>
              <a:cs typeface="Arial" panose="020B0604020202020204" pitchFamily="34" charset="0"/>
            </a:endParaRPr>
          </a:p>
        </p:txBody>
      </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2829560" y="305435"/>
            <a:ext cx="5840095" cy="583565"/>
          </a:xfrm>
          <a:prstGeom prst="rect">
            <a:avLst/>
          </a:prstGeom>
          <a:noFill/>
        </p:spPr>
        <p:txBody>
          <a:bodyPr wrap="square" rtlCol="0">
            <a:spAutoFit/>
          </a:bodyPr>
          <a:p>
            <a:pPr algn="ctr"/>
            <a:r>
              <a:rPr lang="en-US" altLang="en-US" sz="3200" b="1">
                <a:solidFill>
                  <a:schemeClr val="bg1"/>
                </a:solidFill>
                <a:latin typeface="Inter Black" panose="02000503000000020004" charset="0"/>
                <a:ea typeface="Inter Black" panose="02000503000000020004" charset="0"/>
                <a:cs typeface="Inter" panose="02000503000000020004" charset="0"/>
              </a:rPr>
              <a:t>Portable Batch System</a:t>
            </a:r>
            <a:endParaRPr lang="en-US" altLang="en-US" sz="32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1555115" y="447040"/>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9065895" y="44767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824230" y="1060450"/>
            <a:ext cx="10947400" cy="5316855"/>
          </a:xfrm>
          <a:prstGeom prst="rect">
            <a:avLst/>
          </a:prstGeom>
          <a:noFill/>
        </p:spPr>
        <p:txBody>
          <a:bodyPr wrap="square" rtlCol="0">
            <a:noAutofit/>
          </a:bodyPr>
          <a:p>
            <a:r>
              <a:rPr lang="en-US" altLang="en-US" sz="3000" b="1">
                <a:solidFill>
                  <a:schemeClr val="bg1"/>
                </a:solidFill>
                <a:uFillTx/>
                <a:latin typeface="Arial" panose="020B0604020202020204" pitchFamily="34" charset="0"/>
                <a:cs typeface="Arial" panose="020B0604020202020204" pitchFamily="34" charset="0"/>
              </a:rPr>
              <a:t>qsub</a:t>
            </a:r>
            <a:endParaRPr lang="en-US" altLang="en-US" sz="3000" b="1">
              <a:solidFill>
                <a:schemeClr val="bg1"/>
              </a:solidFill>
              <a:uFillTx/>
              <a:latin typeface="Arial" panose="020B0604020202020204" pitchFamily="34" charset="0"/>
              <a:cs typeface="Arial" panose="020B0604020202020204" pitchFamily="34" charset="0"/>
            </a:endParaRPr>
          </a:p>
          <a:p>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To submit a batch job to the specified queue using a script:</a:t>
            </a:r>
            <a:endParaRPr lang="en-US" altLang="en-US" sz="3000">
              <a:solidFill>
                <a:schemeClr val="bg1"/>
              </a:solidFill>
              <a:uFillTx/>
              <a:latin typeface="Arial" panose="020B0604020202020204" pitchFamily="34" charset="0"/>
              <a:cs typeface="Arial" panose="020B0604020202020204" pitchFamily="34" charset="0"/>
            </a:endParaRPr>
          </a:p>
          <a:p>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i="1">
                <a:solidFill>
                  <a:schemeClr val="bg1"/>
                </a:solidFill>
                <a:uFillTx/>
                <a:latin typeface="Arial" panose="020B0604020202020204" pitchFamily="34" charset="0"/>
                <a:cs typeface="Arial" panose="020B0604020202020204" pitchFamily="34" charset="0"/>
              </a:rPr>
              <a:t>%qsub -q queue_name job_script </a:t>
            </a:r>
            <a:endParaRPr lang="en-US" altLang="en-US" sz="3000">
              <a:solidFill>
                <a:schemeClr val="bg1"/>
              </a:solidFill>
              <a:uFillTx/>
              <a:latin typeface="Arial" panose="020B0604020202020204" pitchFamily="34" charset="0"/>
              <a:cs typeface="Arial" panose="020B0604020202020204" pitchFamily="34" charset="0"/>
            </a:endParaRPr>
          </a:p>
          <a:p>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To submit an interactive PBS job:</a:t>
            </a:r>
            <a:endParaRPr lang="en-US" altLang="en-US" sz="3000">
              <a:solidFill>
                <a:schemeClr val="bg1"/>
              </a:solidFill>
              <a:uFillTx/>
              <a:latin typeface="Arial" panose="020B0604020202020204" pitchFamily="34" charset="0"/>
              <a:cs typeface="Arial" panose="020B0604020202020204" pitchFamily="34" charset="0"/>
            </a:endParaRPr>
          </a:p>
          <a:p>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i="1">
                <a:solidFill>
                  <a:schemeClr val="bg1"/>
                </a:solidFill>
                <a:uFillTx/>
                <a:latin typeface="Arial" panose="020B0604020202020204" pitchFamily="34" charset="0"/>
                <a:cs typeface="Arial" panose="020B0604020202020204" pitchFamily="34" charset="0"/>
              </a:rPr>
              <a:t>%qsub -I -q queue_name -l resource_list </a:t>
            </a:r>
            <a:endParaRPr lang="en-US" altLang="en-US" sz="3000" i="1">
              <a:solidFill>
                <a:schemeClr val="bg1"/>
              </a:solidFill>
              <a:uFillTx/>
              <a:latin typeface="Arial" panose="020B0604020202020204" pitchFamily="34" charset="0"/>
              <a:cs typeface="Arial" panose="020B0604020202020204" pitchFamily="34" charset="0"/>
            </a:endParaRPr>
          </a:p>
          <a:p>
            <a:r>
              <a:rPr lang="en-US" altLang="en-US" sz="3000" i="1">
                <a:solidFill>
                  <a:schemeClr val="bg1"/>
                </a:solidFill>
                <a:uFillTx/>
                <a:latin typeface="Arial" panose="020B0604020202020204" pitchFamily="34" charset="0"/>
                <a:cs typeface="Arial" panose="020B0604020202020204" pitchFamily="34" charset="0"/>
              </a:rPr>
              <a:t>%qsub -I -lselect=1:ncpus=20:model=ivy,walltime=2:00:00</a:t>
            </a:r>
            <a:endParaRPr lang="en-US" altLang="en-US" sz="3000" i="1">
              <a:solidFill>
                <a:schemeClr val="bg1"/>
              </a:solidFill>
              <a:uFillTx/>
              <a:latin typeface="Arial" panose="020B0604020202020204" pitchFamily="34" charset="0"/>
              <a:cs typeface="Arial" panose="020B0604020202020204" pitchFamily="34" charset="0"/>
            </a:endParaRPr>
          </a:p>
        </p:txBody>
      </p:sp>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2829560" y="305435"/>
            <a:ext cx="5840095" cy="583565"/>
          </a:xfrm>
          <a:prstGeom prst="rect">
            <a:avLst/>
          </a:prstGeom>
          <a:noFill/>
        </p:spPr>
        <p:txBody>
          <a:bodyPr wrap="square" rtlCol="0">
            <a:spAutoFit/>
          </a:bodyPr>
          <a:p>
            <a:pPr algn="ctr"/>
            <a:r>
              <a:rPr lang="en-US" altLang="en-US" sz="3200" b="1">
                <a:solidFill>
                  <a:schemeClr val="bg1"/>
                </a:solidFill>
                <a:latin typeface="Inter Black" panose="02000503000000020004" charset="0"/>
                <a:ea typeface="Inter Black" panose="02000503000000020004" charset="0"/>
                <a:cs typeface="Inter" panose="02000503000000020004" charset="0"/>
              </a:rPr>
              <a:t>Portable Batch System</a:t>
            </a:r>
            <a:endParaRPr lang="en-US" altLang="en-US" sz="32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1555115" y="447040"/>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9065895" y="44767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824230" y="1060450"/>
            <a:ext cx="10947400" cy="5316855"/>
          </a:xfrm>
          <a:prstGeom prst="rect">
            <a:avLst/>
          </a:prstGeom>
          <a:noFill/>
        </p:spPr>
        <p:txBody>
          <a:bodyPr wrap="square" rtlCol="0">
            <a:noAutofit/>
          </a:bodyPr>
          <a:p>
            <a:r>
              <a:rPr lang="en-US" altLang="en-US" sz="3000" b="1">
                <a:solidFill>
                  <a:schemeClr val="bg1"/>
                </a:solidFill>
                <a:uFillTx/>
                <a:latin typeface="Arial" panose="020B0604020202020204" pitchFamily="34" charset="0"/>
                <a:cs typeface="Arial" panose="020B0604020202020204" pitchFamily="34" charset="0"/>
              </a:rPr>
              <a:t>qstat</a:t>
            </a:r>
            <a:endParaRPr lang="en-US" altLang="en-US" sz="3000" b="1">
              <a:solidFill>
                <a:schemeClr val="bg1"/>
              </a:solidFill>
              <a:uFillTx/>
              <a:latin typeface="Arial" panose="020B0604020202020204" pitchFamily="34" charset="0"/>
              <a:cs typeface="Arial" panose="020B0604020202020204" pitchFamily="34" charset="0"/>
            </a:endParaRPr>
          </a:p>
          <a:p>
            <a:endParaRPr lang="en-US" altLang="en-US" sz="3000" b="1">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To display queue information:</a:t>
            </a:r>
            <a:endParaRPr lang="en-US" altLang="en-US" sz="3000">
              <a:solidFill>
                <a:schemeClr val="bg1"/>
              </a:solidFill>
              <a:uFillTx/>
              <a:latin typeface="Arial" panose="020B0604020202020204" pitchFamily="34" charset="0"/>
              <a:cs typeface="Arial" panose="020B0604020202020204" pitchFamily="34" charset="0"/>
            </a:endParaRPr>
          </a:p>
          <a:p>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i="1">
                <a:solidFill>
                  <a:schemeClr val="bg1"/>
                </a:solidFill>
                <a:uFillTx/>
                <a:latin typeface="Arial" panose="020B0604020202020204" pitchFamily="34" charset="0"/>
                <a:cs typeface="Arial" panose="020B0604020202020204" pitchFamily="34" charset="0"/>
              </a:rPr>
              <a:t>%qstat -Q queue_name</a:t>
            </a:r>
            <a:endParaRPr lang="en-US" altLang="en-US" sz="3000" i="1">
              <a:solidFill>
                <a:schemeClr val="bg1"/>
              </a:solidFill>
              <a:uFillTx/>
              <a:latin typeface="Arial" panose="020B0604020202020204" pitchFamily="34" charset="0"/>
              <a:cs typeface="Arial" panose="020B0604020202020204" pitchFamily="34" charset="0"/>
            </a:endParaRPr>
          </a:p>
          <a:p>
            <a:endParaRPr lang="en-US" altLang="en-US" sz="3000" i="1">
              <a:solidFill>
                <a:schemeClr val="bg1"/>
              </a:solidFill>
              <a:uFillTx/>
              <a:latin typeface="Arial" panose="020B0604020202020204" pitchFamily="34" charset="0"/>
              <a:cs typeface="Arial" panose="020B0604020202020204" pitchFamily="34" charset="0"/>
            </a:endParaRPr>
          </a:p>
          <a:p>
            <a:r>
              <a:rPr lang="en-US" altLang="en-US" sz="3000" i="1">
                <a:solidFill>
                  <a:schemeClr val="bg1"/>
                </a:solidFill>
                <a:uFillTx/>
                <a:latin typeface="Arial" panose="020B0604020202020204" pitchFamily="34" charset="0"/>
                <a:cs typeface="Arial" panose="020B0604020202020204" pitchFamily="34" charset="0"/>
              </a:rPr>
              <a:t>%qstat -q queue_name</a:t>
            </a:r>
            <a:endParaRPr lang="en-US" altLang="en-US" sz="3000" i="1">
              <a:solidFill>
                <a:schemeClr val="bg1"/>
              </a:solidFill>
              <a:uFillTx/>
              <a:latin typeface="Arial" panose="020B0604020202020204" pitchFamily="34" charset="0"/>
              <a:cs typeface="Arial" panose="020B0604020202020204" pitchFamily="34" charset="0"/>
            </a:endParaRPr>
          </a:p>
          <a:p>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i="1">
                <a:solidFill>
                  <a:schemeClr val="bg1"/>
                </a:solidFill>
                <a:uFillTx/>
                <a:latin typeface="Arial" panose="020B0604020202020204" pitchFamily="34" charset="0"/>
                <a:cs typeface="Arial" panose="020B0604020202020204" pitchFamily="34" charset="0"/>
              </a:rPr>
              <a:t>%qstat -fQ queue_name </a:t>
            </a:r>
            <a:endParaRPr lang="en-US" altLang="en-US" sz="3000" i="1">
              <a:solidFill>
                <a:schemeClr val="bg1"/>
              </a:solidFill>
              <a:uFillTx/>
              <a:latin typeface="Arial" panose="020B0604020202020204" pitchFamily="34" charset="0"/>
              <a:cs typeface="Arial" panose="020B0604020202020204" pitchFamily="34" charset="0"/>
            </a:endParaRPr>
          </a:p>
        </p:txBody>
      </p:sp>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2829560" y="305435"/>
            <a:ext cx="5840095" cy="583565"/>
          </a:xfrm>
          <a:prstGeom prst="rect">
            <a:avLst/>
          </a:prstGeom>
          <a:noFill/>
        </p:spPr>
        <p:txBody>
          <a:bodyPr wrap="square" rtlCol="0">
            <a:spAutoFit/>
          </a:bodyPr>
          <a:p>
            <a:pPr algn="ctr"/>
            <a:r>
              <a:rPr lang="en-US" altLang="en-US" sz="3200" b="1">
                <a:solidFill>
                  <a:schemeClr val="bg1"/>
                </a:solidFill>
                <a:latin typeface="Inter Black" panose="02000503000000020004" charset="0"/>
                <a:ea typeface="Inter Black" panose="02000503000000020004" charset="0"/>
                <a:cs typeface="Inter" panose="02000503000000020004" charset="0"/>
              </a:rPr>
              <a:t>Portable Batch System</a:t>
            </a:r>
            <a:endParaRPr lang="en-US" altLang="en-US" sz="32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1555115" y="447040"/>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9065895" y="44767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824230" y="1060450"/>
            <a:ext cx="10947400" cy="5316855"/>
          </a:xfrm>
          <a:prstGeom prst="rect">
            <a:avLst/>
          </a:prstGeom>
          <a:noFill/>
        </p:spPr>
        <p:txBody>
          <a:bodyPr wrap="square" rtlCol="0">
            <a:noAutofit/>
          </a:bodyPr>
          <a:p>
            <a:r>
              <a:rPr lang="en-US" altLang="en-US" sz="3000" b="1">
                <a:solidFill>
                  <a:schemeClr val="bg1"/>
                </a:solidFill>
                <a:uFillTx/>
                <a:latin typeface="Arial" panose="020B0604020202020204" pitchFamily="34" charset="0"/>
                <a:cs typeface="Arial" panose="020B0604020202020204" pitchFamily="34" charset="0"/>
              </a:rPr>
              <a:t>qdel</a:t>
            </a:r>
            <a:endParaRPr lang="en-US" altLang="en-US" sz="3000" b="1">
              <a:solidFill>
                <a:schemeClr val="bg1"/>
              </a:solidFill>
              <a:uFillTx/>
              <a:latin typeface="Arial" panose="020B0604020202020204" pitchFamily="34" charset="0"/>
              <a:cs typeface="Arial" panose="020B0604020202020204" pitchFamily="34" charset="0"/>
            </a:endParaRPr>
          </a:p>
          <a:p>
            <a:endParaRPr lang="en-US" altLang="en-US" sz="3000" b="1">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To delete (cancel) a job:</a:t>
            </a:r>
            <a:endParaRPr lang="en-US" altLang="en-US" sz="3000">
              <a:solidFill>
                <a:schemeClr val="bg1"/>
              </a:solidFill>
              <a:uFillTx/>
              <a:latin typeface="Arial" panose="020B0604020202020204" pitchFamily="34" charset="0"/>
              <a:cs typeface="Arial" panose="020B0604020202020204" pitchFamily="34" charset="0"/>
            </a:endParaRPr>
          </a:p>
          <a:p>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i="1">
                <a:solidFill>
                  <a:schemeClr val="bg1"/>
                </a:solidFill>
                <a:uFillTx/>
                <a:latin typeface="Arial" panose="020B0604020202020204" pitchFamily="34" charset="0"/>
                <a:cs typeface="Arial" panose="020B0604020202020204" pitchFamily="34" charset="0"/>
              </a:rPr>
              <a:t>%qdel job_id </a:t>
            </a:r>
            <a:endParaRPr lang="en-US" altLang="en-US" sz="3000" i="1">
              <a:solidFill>
                <a:schemeClr val="bg1"/>
              </a:solidFill>
              <a:uFillTx/>
              <a:latin typeface="Arial" panose="020B0604020202020204" pitchFamily="34" charset="0"/>
              <a:cs typeface="Arial" panose="020B0604020202020204" pitchFamily="34" charset="0"/>
            </a:endParaRPr>
          </a:p>
          <a:p>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b="1">
                <a:solidFill>
                  <a:schemeClr val="bg1"/>
                </a:solidFill>
                <a:uFillTx/>
                <a:latin typeface="Arial" panose="020B0604020202020204" pitchFamily="34" charset="0"/>
                <a:cs typeface="Arial" panose="020B0604020202020204" pitchFamily="34" charset="0"/>
              </a:rPr>
              <a:t>qhold</a:t>
            </a:r>
            <a:endParaRPr lang="en-US" altLang="en-US" sz="3000" b="1">
              <a:solidFill>
                <a:schemeClr val="bg1"/>
              </a:solidFill>
              <a:uFillTx/>
              <a:latin typeface="Arial" panose="020B0604020202020204" pitchFamily="34" charset="0"/>
              <a:cs typeface="Arial" panose="020B0604020202020204" pitchFamily="34" charset="0"/>
            </a:endParaRPr>
          </a:p>
          <a:p>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To hold a job:</a:t>
            </a:r>
            <a:endParaRPr lang="en-US" altLang="en-US" sz="3000">
              <a:solidFill>
                <a:schemeClr val="bg1"/>
              </a:solidFill>
              <a:uFillTx/>
              <a:latin typeface="Arial" panose="020B0604020202020204" pitchFamily="34" charset="0"/>
              <a:cs typeface="Arial" panose="020B0604020202020204" pitchFamily="34" charset="0"/>
            </a:endParaRPr>
          </a:p>
          <a:p>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i="1">
                <a:solidFill>
                  <a:schemeClr val="bg1"/>
                </a:solidFill>
                <a:uFillTx/>
                <a:latin typeface="Arial" panose="020B0604020202020204" pitchFamily="34" charset="0"/>
                <a:cs typeface="Arial" panose="020B0604020202020204" pitchFamily="34" charset="0"/>
              </a:rPr>
              <a:t>%qhold job_id</a:t>
            </a:r>
            <a:r>
              <a:rPr lang="en-US" altLang="en-US" sz="3000">
                <a:solidFill>
                  <a:schemeClr val="bg1"/>
                </a:solidFill>
                <a:uFillTx/>
                <a:latin typeface="Arial" panose="020B0604020202020204" pitchFamily="34" charset="0"/>
                <a:cs typeface="Arial" panose="020B0604020202020204" pitchFamily="34" charset="0"/>
              </a:rPr>
              <a:t> </a:t>
            </a:r>
            <a:endParaRPr lang="en-US" altLang="en-US" sz="3000">
              <a:solidFill>
                <a:schemeClr val="bg1"/>
              </a:solidFill>
              <a:uFillTx/>
              <a:latin typeface="Arial" panose="020B0604020202020204" pitchFamily="34" charset="0"/>
              <a:cs typeface="Arial" panose="020B0604020202020204" pitchFamily="34" charset="0"/>
            </a:endParaRPr>
          </a:p>
        </p:txBody>
      </p:sp>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52" name="图片 51" descr="VCG21128005867512"/>
          <p:cNvPicPr>
            <a:picLocks noChangeAspect="1"/>
          </p:cNvPicPr>
          <p:nvPr/>
        </p:nvPicPr>
        <p:blipFill>
          <a:blip r:embed="rId1">
            <a:alphaModFix amt="20000"/>
          </a:blip>
          <a:stretch>
            <a:fillRect/>
          </a:stretch>
        </p:blipFill>
        <p:spPr>
          <a:xfrm>
            <a:off x="4445" y="0"/>
            <a:ext cx="12160885" cy="6857365"/>
          </a:xfrm>
          <a:prstGeom prst="rect">
            <a:avLst/>
          </a:prstGeom>
        </p:spPr>
      </p:pic>
      <p:sp>
        <p:nvSpPr>
          <p:cNvPr id="19" name="文本框 18"/>
          <p:cNvSpPr txBox="1"/>
          <p:nvPr>
            <p:custDataLst>
              <p:tags r:id="rId2"/>
            </p:custDataLst>
          </p:nvPr>
        </p:nvSpPr>
        <p:spPr>
          <a:xfrm>
            <a:off x="2413318" y="3166110"/>
            <a:ext cx="7365365" cy="1014730"/>
          </a:xfrm>
          <a:prstGeom prst="rect">
            <a:avLst/>
          </a:prstGeom>
          <a:noFill/>
        </p:spPr>
        <p:txBody>
          <a:bodyPr wrap="square" rtlCol="0" anchor="t">
            <a:spAutoFit/>
          </a:bodyPr>
          <a:p>
            <a:pPr algn="ctr"/>
            <a:r>
              <a:rPr lang="zh-CN" altLang="en-US" sz="6000">
                <a:solidFill>
                  <a:schemeClr val="accent6"/>
                </a:solidFill>
                <a:effectLst/>
                <a:latin typeface="Inter Black" panose="02000503000000020004" charset="0"/>
                <a:ea typeface="Inter Black" panose="02000503000000020004" charset="0"/>
                <a:cs typeface="Inter Black" panose="02000503000000020004" charset="0"/>
              </a:rPr>
              <a:t>THANK YOU</a:t>
            </a:r>
            <a:endParaRPr lang="zh-CN" altLang="en-US" sz="6000">
              <a:solidFill>
                <a:schemeClr val="accent6"/>
              </a:solidFill>
              <a:effectLst/>
              <a:latin typeface="Inter Black" panose="02000503000000020004" charset="0"/>
              <a:ea typeface="Inter Black" panose="02000503000000020004" charset="0"/>
              <a:cs typeface="Inter Black" panose="02000503000000020004" charset="0"/>
            </a:endParaRPr>
          </a:p>
        </p:txBody>
      </p:sp>
      <p:sp>
        <p:nvSpPr>
          <p:cNvPr id="22" name="任意多边形: 形状 14"/>
          <p:cNvSpPr/>
          <p:nvPr>
            <p:custDataLst>
              <p:tags r:id="rId3"/>
            </p:custDataLst>
          </p:nvPr>
        </p:nvSpPr>
        <p:spPr>
          <a:xfrm>
            <a:off x="2377516" y="4206476"/>
            <a:ext cx="7438409" cy="110315"/>
          </a:xfrm>
          <a:custGeom>
            <a:avLst/>
            <a:gdLst>
              <a:gd name="connsiteX0" fmla="*/ 0 w 10926501"/>
              <a:gd name="connsiteY0" fmla="*/ 0 h 162045"/>
              <a:gd name="connsiteX1" fmla="*/ 3761772 w 10926501"/>
              <a:gd name="connsiteY1" fmla="*/ 0 h 162045"/>
              <a:gd name="connsiteX2" fmla="*/ 3923817 w 10926501"/>
              <a:gd name="connsiteY2" fmla="*/ 162045 h 162045"/>
              <a:gd name="connsiteX3" fmla="*/ 6979534 w 10926501"/>
              <a:gd name="connsiteY3" fmla="*/ 162045 h 162045"/>
              <a:gd name="connsiteX4" fmla="*/ 7141579 w 10926501"/>
              <a:gd name="connsiteY4" fmla="*/ 0 h 162045"/>
              <a:gd name="connsiteX5" fmla="*/ 10926501 w 10926501"/>
              <a:gd name="connsiteY5" fmla="*/ 0 h 16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6501" h="162045">
                <a:moveTo>
                  <a:pt x="0" y="0"/>
                </a:moveTo>
                <a:lnTo>
                  <a:pt x="3761772" y="0"/>
                </a:lnTo>
                <a:lnTo>
                  <a:pt x="3923817" y="162045"/>
                </a:lnTo>
                <a:lnTo>
                  <a:pt x="6979534" y="162045"/>
                </a:lnTo>
                <a:lnTo>
                  <a:pt x="7141579" y="0"/>
                </a:lnTo>
                <a:lnTo>
                  <a:pt x="10926501" y="0"/>
                </a:lnTo>
              </a:path>
            </a:pathLst>
          </a:custGeom>
          <a:noFill/>
          <a:ln w="38100">
            <a:gradFill>
              <a:gsLst>
                <a:gs pos="2000">
                  <a:schemeClr val="accent1">
                    <a:alpha val="0"/>
                  </a:schemeClr>
                </a:gs>
                <a:gs pos="50000">
                  <a:schemeClr val="accent1"/>
                </a:gs>
                <a:gs pos="10000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159" name="任意多边形: 形状 158"/>
          <p:cNvSpPr/>
          <p:nvPr/>
        </p:nvSpPr>
        <p:spPr>
          <a:xfrm>
            <a:off x="4629150" y="4827270"/>
            <a:ext cx="2934335" cy="559435"/>
          </a:xfrm>
          <a:custGeom>
            <a:avLst/>
            <a:gdLst>
              <a:gd name="connsiteX0" fmla="*/ 0 w 2880000"/>
              <a:gd name="connsiteY0" fmla="*/ 0 h 3600000"/>
              <a:gd name="connsiteX1" fmla="*/ 882815 w 2880000"/>
              <a:gd name="connsiteY1" fmla="*/ 0 h 3600000"/>
              <a:gd name="connsiteX2" fmla="*/ 942863 w 2880000"/>
              <a:gd name="connsiteY2" fmla="*/ 60048 h 3600000"/>
              <a:gd name="connsiteX3" fmla="*/ 1902766 w 2880000"/>
              <a:gd name="connsiteY3" fmla="*/ 60048 h 3600000"/>
              <a:gd name="connsiteX4" fmla="*/ 1962813 w 2880000"/>
              <a:gd name="connsiteY4" fmla="*/ 0 h 3600000"/>
              <a:gd name="connsiteX5" fmla="*/ 2880000 w 2880000"/>
              <a:gd name="connsiteY5" fmla="*/ 0 h 3600000"/>
              <a:gd name="connsiteX6" fmla="*/ 2880000 w 2880000"/>
              <a:gd name="connsiteY6" fmla="*/ 3600000 h 3600000"/>
              <a:gd name="connsiteX7" fmla="*/ 1957099 w 2880000"/>
              <a:gd name="connsiteY7" fmla="*/ 3600000 h 3600000"/>
              <a:gd name="connsiteX8" fmla="*/ 1902766 w 2880000"/>
              <a:gd name="connsiteY8" fmla="*/ 3545666 h 3600000"/>
              <a:gd name="connsiteX9" fmla="*/ 942863 w 2880000"/>
              <a:gd name="connsiteY9" fmla="*/ 3545666 h 3600000"/>
              <a:gd name="connsiteX10" fmla="*/ 888529 w 2880000"/>
              <a:gd name="connsiteY10" fmla="*/ 3600000 h 3600000"/>
              <a:gd name="connsiteX11" fmla="*/ 0 w 2880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0000" h="3600000">
                <a:moveTo>
                  <a:pt x="0" y="0"/>
                </a:moveTo>
                <a:lnTo>
                  <a:pt x="882815" y="0"/>
                </a:lnTo>
                <a:lnTo>
                  <a:pt x="942863" y="60048"/>
                </a:lnTo>
                <a:lnTo>
                  <a:pt x="1902766" y="60048"/>
                </a:lnTo>
                <a:lnTo>
                  <a:pt x="1962813" y="0"/>
                </a:lnTo>
                <a:lnTo>
                  <a:pt x="2880000" y="0"/>
                </a:lnTo>
                <a:lnTo>
                  <a:pt x="2880000" y="3600000"/>
                </a:lnTo>
                <a:lnTo>
                  <a:pt x="1957099" y="3600000"/>
                </a:lnTo>
                <a:lnTo>
                  <a:pt x="1902766" y="3545666"/>
                </a:lnTo>
                <a:lnTo>
                  <a:pt x="942863" y="3545666"/>
                </a:lnTo>
                <a:lnTo>
                  <a:pt x="888529" y="3600000"/>
                </a:lnTo>
                <a:lnTo>
                  <a:pt x="0" y="3600000"/>
                </a:lnTo>
                <a:close/>
              </a:path>
            </a:pathLst>
          </a:custGeom>
          <a:gradFill>
            <a:gsLst>
              <a:gs pos="0">
                <a:schemeClr val="accent1"/>
              </a:gs>
              <a:gs pos="75000">
                <a:schemeClr val="accent1">
                  <a:alpha val="0"/>
                </a:schemeClr>
              </a:gs>
              <a:gs pos="94000">
                <a:schemeClr val="accent1"/>
              </a:gs>
              <a:gs pos="25000">
                <a:schemeClr val="accent1">
                  <a:alpha val="0"/>
                </a:schemeClr>
              </a:gs>
            </a:gsLst>
            <a:lin ang="0" scaled="0"/>
          </a:gradFill>
          <a:ln w="19050">
            <a:gradFill>
              <a:gsLst>
                <a:gs pos="0">
                  <a:schemeClr val="accent6"/>
                </a:gs>
                <a:gs pos="100000">
                  <a:schemeClr val="accent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dirty="0">
              <a:cs typeface="Inter" panose="02000503000000020004" charset="0"/>
            </a:endParaRPr>
          </a:p>
        </p:txBody>
      </p:sp>
      <p:sp>
        <p:nvSpPr>
          <p:cNvPr id="41" name="任意多边形: 形状 138"/>
          <p:cNvSpPr/>
          <p:nvPr>
            <p:custDataLst>
              <p:tags r:id="rId4"/>
            </p:custDataLst>
          </p:nvPr>
        </p:nvSpPr>
        <p:spPr>
          <a:xfrm>
            <a:off x="308610" y="503873"/>
            <a:ext cx="11576685" cy="585025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cs typeface="Inter" panose="02000503000000020004" charset="0"/>
            </a:endParaRPr>
          </a:p>
        </p:txBody>
      </p:sp>
      <p:grpSp>
        <p:nvGrpSpPr>
          <p:cNvPr id="12" name="组合 11"/>
          <p:cNvGrpSpPr/>
          <p:nvPr/>
        </p:nvGrpSpPr>
        <p:grpSpPr>
          <a:xfrm>
            <a:off x="719455" y="680720"/>
            <a:ext cx="2407920" cy="501650"/>
            <a:chOff x="1133" y="1072"/>
            <a:chExt cx="3792" cy="910"/>
          </a:xfrm>
        </p:grpSpPr>
        <p:sp>
          <p:nvSpPr>
            <p:cNvPr id="16" name="平行四边形 15"/>
            <p:cNvSpPr/>
            <p:nvPr>
              <p:custDataLst>
                <p:tags r:id="rId5"/>
              </p:custDataLst>
            </p:nvPr>
          </p:nvSpPr>
          <p:spPr>
            <a:xfrm>
              <a:off x="1403" y="1216"/>
              <a:ext cx="3361" cy="640"/>
            </a:xfrm>
            <a:prstGeom prst="parallelogram">
              <a:avLst>
                <a:gd name="adj" fmla="val 82143"/>
              </a:avLst>
            </a:prstGeom>
            <a:gradFill>
              <a:gsLst>
                <a:gs pos="0">
                  <a:srgbClr val="4675FC"/>
                </a:gs>
                <a:gs pos="100000">
                  <a:srgbClr val="4675FC">
                    <a:alpha val="0"/>
                  </a:srgbClr>
                </a:gs>
              </a:gsLst>
              <a:lin ang="18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2" name="平行四边形 1"/>
            <p:cNvSpPr/>
            <p:nvPr>
              <p:custDataLst>
                <p:tags r:id="rId6"/>
              </p:custDataLst>
            </p:nvPr>
          </p:nvSpPr>
          <p:spPr>
            <a:xfrm>
              <a:off x="1133" y="1072"/>
              <a:ext cx="3792" cy="910"/>
            </a:xfrm>
            <a:prstGeom prst="parallelogram">
              <a:avLst>
                <a:gd name="adj" fmla="val 82143"/>
              </a:avLst>
            </a:prstGeom>
            <a:noFill/>
            <a:ln w="12700">
              <a:gradFill flip="none" rotWithShape="1">
                <a:gsLst>
                  <a:gs pos="36000">
                    <a:schemeClr val="accent1"/>
                  </a:gs>
                  <a:gs pos="75000">
                    <a:schemeClr val="accent1">
                      <a:alpha val="0"/>
                    </a:schemeClr>
                  </a:gs>
                </a:gsLst>
                <a:lin ang="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sp>
        <p:nvSpPr>
          <p:cNvPr id="5" name="任意多边形: 形状 21"/>
          <p:cNvSpPr/>
          <p:nvPr>
            <p:custDataLst>
              <p:tags r:id="rId7"/>
            </p:custDataLst>
          </p:nvPr>
        </p:nvSpPr>
        <p:spPr>
          <a:xfrm rot="16200000" flipV="1">
            <a:off x="-2199640" y="3370898"/>
            <a:ext cx="4707890" cy="11620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alpha val="70000"/>
              </a:schemeClr>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nvGrpSpPr>
          <p:cNvPr id="30" name="组合 29"/>
          <p:cNvGrpSpPr/>
          <p:nvPr/>
        </p:nvGrpSpPr>
        <p:grpSpPr>
          <a:xfrm>
            <a:off x="317818" y="176530"/>
            <a:ext cx="11556365" cy="135890"/>
            <a:chOff x="625" y="278"/>
            <a:chExt cx="18199" cy="214"/>
          </a:xfrm>
        </p:grpSpPr>
        <p:sp>
          <p:nvSpPr>
            <p:cNvPr id="24" name="任意多边形: 形状 21"/>
            <p:cNvSpPr/>
            <p:nvPr>
              <p:custDataLst>
                <p:tags r:id="rId8"/>
              </p:custDataLst>
            </p:nvPr>
          </p:nvSpPr>
          <p:spPr>
            <a:xfrm flipV="1">
              <a:off x="7028" y="278"/>
              <a:ext cx="5889" cy="21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cxnSp>
          <p:nvCxnSpPr>
            <p:cNvPr id="9" name="直接连接符 8"/>
            <p:cNvCxnSpPr/>
            <p:nvPr>
              <p:custDataLst>
                <p:tags r:id="rId9"/>
              </p:custDataLst>
            </p:nvPr>
          </p:nvCxnSpPr>
          <p:spPr>
            <a:xfrm flipH="1" flipV="1">
              <a:off x="625" y="278"/>
              <a:ext cx="6402" cy="4"/>
            </a:xfrm>
            <a:prstGeom prst="line">
              <a:avLst/>
            </a:prstGeom>
            <a:ln>
              <a:gradFill>
                <a:gsLst>
                  <a:gs pos="0">
                    <a:srgbClr val="4675FC"/>
                  </a:gs>
                  <a:gs pos="49000">
                    <a:srgbClr val="4675FC">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10"/>
              </p:custDataLst>
            </p:nvPr>
          </p:nvCxnSpPr>
          <p:spPr>
            <a:xfrm flipH="1" flipV="1">
              <a:off x="12954" y="278"/>
              <a:ext cx="5871" cy="68"/>
            </a:xfrm>
            <a:prstGeom prst="line">
              <a:avLst/>
            </a:prstGeom>
            <a:ln>
              <a:gradFill>
                <a:gsLst>
                  <a:gs pos="39000">
                    <a:srgbClr val="4675FC">
                      <a:alpha val="0"/>
                    </a:srgbClr>
                  </a:gs>
                  <a:gs pos="55000">
                    <a:srgbClr val="4675FC"/>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1" name="文本框 10"/>
          <p:cNvSpPr txBox="1"/>
          <p:nvPr>
            <p:custDataLst>
              <p:tags r:id="rId11"/>
            </p:custDataLst>
          </p:nvPr>
        </p:nvSpPr>
        <p:spPr>
          <a:xfrm>
            <a:off x="4153853" y="1996440"/>
            <a:ext cx="3869690" cy="275590"/>
          </a:xfrm>
          <a:prstGeom prst="rect">
            <a:avLst/>
          </a:prstGeom>
          <a:noFill/>
        </p:spPr>
        <p:txBody>
          <a:bodyPr wrap="square" rtlCol="0">
            <a:spAutoFit/>
          </a:bodyPr>
          <a:p>
            <a:pPr algn="dist"/>
            <a:r>
              <a:rPr lang="zh-CN" altLang="en-US" sz="1200" cap="all" dirty="0">
                <a:solidFill>
                  <a:schemeClr val="bg1"/>
                </a:solidFill>
                <a:uFillTx/>
                <a:latin typeface="Inter Black" panose="02000503000000020004" charset="0"/>
                <a:ea typeface="Inter Black" panose="02000503000000020004" charset="0"/>
                <a:cs typeface="Inter" panose="02000503000000020004" charset="0"/>
              </a:rPr>
              <a:t>03</a:t>
            </a:r>
            <a:endParaRPr lang="zh-CN" altLang="en-US" sz="1200" cap="all" dirty="0">
              <a:solidFill>
                <a:schemeClr val="bg1"/>
              </a:solidFill>
              <a:uFillTx/>
              <a:latin typeface="Inter Black" panose="02000503000000020004" charset="0"/>
              <a:ea typeface="Inter Black" panose="02000503000000020004" charset="0"/>
              <a:cs typeface="Inter" panose="02000503000000020004" charset="0"/>
            </a:endParaRPr>
          </a:p>
        </p:txBody>
      </p:sp>
      <p:grpSp>
        <p:nvGrpSpPr>
          <p:cNvPr id="13" name="组合 12"/>
          <p:cNvGrpSpPr/>
          <p:nvPr/>
        </p:nvGrpSpPr>
        <p:grpSpPr>
          <a:xfrm rot="16200000">
            <a:off x="11279505" y="749082"/>
            <a:ext cx="252730" cy="375920"/>
            <a:chOff x="17336" y="1136"/>
            <a:chExt cx="466" cy="911"/>
          </a:xfrm>
          <a:solidFill>
            <a:srgbClr val="2CF5FC"/>
          </a:solidFill>
        </p:grpSpPr>
        <p:sp>
          <p:nvSpPr>
            <p:cNvPr id="14" name="矩形 13"/>
            <p:cNvSpPr/>
            <p:nvPr>
              <p:custDataLst>
                <p:tags r:id="rId12"/>
              </p:custDataLst>
            </p:nvPr>
          </p:nvSpPr>
          <p:spPr>
            <a:xfrm>
              <a:off x="17448" y="1136"/>
              <a:ext cx="241" cy="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sp>
          <p:nvSpPr>
            <p:cNvPr id="40" name="矩形 39"/>
            <p:cNvSpPr/>
            <p:nvPr>
              <p:custDataLst>
                <p:tags r:id="rId13"/>
              </p:custDataLst>
            </p:nvPr>
          </p:nvSpPr>
          <p:spPr>
            <a:xfrm>
              <a:off x="17448" y="1532"/>
              <a:ext cx="241" cy="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sp>
          <p:nvSpPr>
            <p:cNvPr id="42" name="矩形 41"/>
            <p:cNvSpPr/>
            <p:nvPr>
              <p:custDataLst>
                <p:tags r:id="rId14"/>
              </p:custDataLst>
            </p:nvPr>
          </p:nvSpPr>
          <p:spPr>
            <a:xfrm>
              <a:off x="17336" y="1334"/>
              <a:ext cx="466" cy="1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sp>
          <p:nvSpPr>
            <p:cNvPr id="43" name="矩形 42"/>
            <p:cNvSpPr/>
            <p:nvPr>
              <p:custDataLst>
                <p:tags r:id="rId15"/>
              </p:custDataLst>
            </p:nvPr>
          </p:nvSpPr>
          <p:spPr>
            <a:xfrm>
              <a:off x="17336" y="1729"/>
              <a:ext cx="466" cy="1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sp>
          <p:nvSpPr>
            <p:cNvPr id="44" name="矩形 43"/>
            <p:cNvSpPr/>
            <p:nvPr>
              <p:custDataLst>
                <p:tags r:id="rId16"/>
              </p:custDataLst>
            </p:nvPr>
          </p:nvSpPr>
          <p:spPr>
            <a:xfrm>
              <a:off x="17448" y="1927"/>
              <a:ext cx="241" cy="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grpSp>
      <p:sp>
        <p:nvSpPr>
          <p:cNvPr id="29" name="矩形 28"/>
          <p:cNvSpPr/>
          <p:nvPr>
            <p:custDataLst>
              <p:tags r:id="rId17"/>
            </p:custDataLst>
          </p:nvPr>
        </p:nvSpPr>
        <p:spPr>
          <a:xfrm>
            <a:off x="760730" y="5462270"/>
            <a:ext cx="187960" cy="439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nvGrpSpPr>
          <p:cNvPr id="31" name="组合 30"/>
          <p:cNvGrpSpPr/>
          <p:nvPr/>
        </p:nvGrpSpPr>
        <p:grpSpPr>
          <a:xfrm rot="10800000">
            <a:off x="317818" y="6526530"/>
            <a:ext cx="11556365" cy="135890"/>
            <a:chOff x="625" y="278"/>
            <a:chExt cx="18199" cy="214"/>
          </a:xfrm>
        </p:grpSpPr>
        <p:sp>
          <p:nvSpPr>
            <p:cNvPr id="32" name="任意多边形: 形状 21"/>
            <p:cNvSpPr/>
            <p:nvPr>
              <p:custDataLst>
                <p:tags r:id="rId18"/>
              </p:custDataLst>
            </p:nvPr>
          </p:nvSpPr>
          <p:spPr>
            <a:xfrm flipV="1">
              <a:off x="7028" y="278"/>
              <a:ext cx="5889" cy="21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cxnSp>
          <p:nvCxnSpPr>
            <p:cNvPr id="34" name="直接连接符 33"/>
            <p:cNvCxnSpPr/>
            <p:nvPr>
              <p:custDataLst>
                <p:tags r:id="rId19"/>
              </p:custDataLst>
            </p:nvPr>
          </p:nvCxnSpPr>
          <p:spPr>
            <a:xfrm flipH="1" flipV="1">
              <a:off x="625" y="278"/>
              <a:ext cx="6402" cy="4"/>
            </a:xfrm>
            <a:prstGeom prst="line">
              <a:avLst/>
            </a:prstGeom>
            <a:ln>
              <a:gradFill>
                <a:gsLst>
                  <a:gs pos="0">
                    <a:srgbClr val="4675FC"/>
                  </a:gs>
                  <a:gs pos="49000">
                    <a:srgbClr val="4675FC">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custDataLst>
                <p:tags r:id="rId20"/>
              </p:custDataLst>
            </p:nvPr>
          </p:nvCxnSpPr>
          <p:spPr>
            <a:xfrm flipH="1" flipV="1">
              <a:off x="12954" y="278"/>
              <a:ext cx="5871" cy="68"/>
            </a:xfrm>
            <a:prstGeom prst="line">
              <a:avLst/>
            </a:prstGeom>
            <a:ln>
              <a:gradFill>
                <a:gsLst>
                  <a:gs pos="39000">
                    <a:srgbClr val="4675FC">
                      <a:alpha val="0"/>
                    </a:srgbClr>
                  </a:gs>
                  <a:gs pos="55000">
                    <a:srgbClr val="4675FC"/>
                  </a:gs>
                </a:gsLst>
                <a:lin ang="0" scaled="0"/>
              </a:gradFill>
            </a:ln>
          </p:spPr>
          <p:style>
            <a:lnRef idx="1">
              <a:schemeClr val="accent1"/>
            </a:lnRef>
            <a:fillRef idx="0">
              <a:schemeClr val="accent1"/>
            </a:fillRef>
            <a:effectRef idx="0">
              <a:schemeClr val="accent1"/>
            </a:effectRef>
            <a:fontRef idx="minor">
              <a:schemeClr val="tx1"/>
            </a:fontRef>
          </p:style>
        </p:cxnSp>
      </p:grpSp>
      <p:sp>
        <p:nvSpPr>
          <p:cNvPr id="36" name="任意多边形: 形状 21"/>
          <p:cNvSpPr/>
          <p:nvPr>
            <p:custDataLst>
              <p:tags r:id="rId21"/>
            </p:custDataLst>
          </p:nvPr>
        </p:nvSpPr>
        <p:spPr>
          <a:xfrm rot="5400000" flipH="1" flipV="1">
            <a:off x="9685655" y="3370898"/>
            <a:ext cx="4707890" cy="11620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alpha val="70000"/>
              </a:schemeClr>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55" name="半闭框 54"/>
          <p:cNvSpPr/>
          <p:nvPr/>
        </p:nvSpPr>
        <p:spPr>
          <a:xfrm rot="10800000" flipH="1" flipV="1">
            <a:off x="4577154" y="4776981"/>
            <a:ext cx="336092" cy="336092"/>
          </a:xfrm>
          <a:prstGeom prst="halfFrame">
            <a:avLst>
              <a:gd name="adj1" fmla="val 11939"/>
              <a:gd name="adj2" fmla="val 13392"/>
            </a:avLst>
          </a:prstGeom>
          <a:gradFill>
            <a:gsLst>
              <a:gs pos="0">
                <a:schemeClr val="accent1"/>
              </a:gs>
              <a:gs pos="7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39" name="半闭框 38"/>
          <p:cNvSpPr/>
          <p:nvPr/>
        </p:nvSpPr>
        <p:spPr>
          <a:xfrm flipH="1" flipV="1">
            <a:off x="7279714" y="5099561"/>
            <a:ext cx="336092" cy="336092"/>
          </a:xfrm>
          <a:prstGeom prst="halfFrame">
            <a:avLst>
              <a:gd name="adj1" fmla="val 11939"/>
              <a:gd name="adj2" fmla="val 13392"/>
            </a:avLst>
          </a:prstGeom>
          <a:gradFill>
            <a:gsLst>
              <a:gs pos="0">
                <a:schemeClr val="accent1"/>
              </a:gs>
              <a:gs pos="7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46" name="矩形 45"/>
          <p:cNvSpPr/>
          <p:nvPr>
            <p:custDataLst>
              <p:tags r:id="rId22"/>
            </p:custDataLst>
          </p:nvPr>
        </p:nvSpPr>
        <p:spPr>
          <a:xfrm>
            <a:off x="890905" y="5485765"/>
            <a:ext cx="187960" cy="19939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47" name="矩形 46"/>
          <p:cNvSpPr/>
          <p:nvPr>
            <p:custDataLst>
              <p:tags r:id="rId23"/>
            </p:custDataLst>
          </p:nvPr>
        </p:nvSpPr>
        <p:spPr>
          <a:xfrm>
            <a:off x="11586845" y="5439410"/>
            <a:ext cx="76200" cy="4394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48" name="矩形 47"/>
          <p:cNvSpPr/>
          <p:nvPr>
            <p:custDataLst>
              <p:tags r:id="rId24"/>
            </p:custDataLst>
          </p:nvPr>
        </p:nvSpPr>
        <p:spPr>
          <a:xfrm flipH="1">
            <a:off x="11461750" y="5718175"/>
            <a:ext cx="150495" cy="1606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49" name="矩形 48"/>
          <p:cNvSpPr/>
          <p:nvPr>
            <p:custDataLst>
              <p:tags r:id="rId25"/>
            </p:custDataLst>
          </p:nvPr>
        </p:nvSpPr>
        <p:spPr>
          <a:xfrm flipH="1">
            <a:off x="11430635" y="5520690"/>
            <a:ext cx="85725" cy="914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Tree>
    <p:custDataLst>
      <p:tags r:id="rId26"/>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2829560" y="305435"/>
            <a:ext cx="5840095" cy="583565"/>
          </a:xfrm>
          <a:prstGeom prst="rect">
            <a:avLst/>
          </a:prstGeom>
          <a:noFill/>
        </p:spPr>
        <p:txBody>
          <a:bodyPr wrap="square" rtlCol="0">
            <a:spAutoFit/>
          </a:bodyPr>
          <a:p>
            <a:pPr algn="ctr"/>
            <a:r>
              <a:rPr lang="en-US" altLang="en-US" sz="3200" b="1">
                <a:solidFill>
                  <a:schemeClr val="bg1"/>
                </a:solidFill>
                <a:latin typeface="Inter Black" panose="02000503000000020004" charset="0"/>
                <a:ea typeface="Inter Black" panose="02000503000000020004" charset="0"/>
                <a:cs typeface="Inter" panose="02000503000000020004" charset="0"/>
              </a:rPr>
              <a:t>Portable Batch System</a:t>
            </a:r>
            <a:endParaRPr lang="en-US" altLang="en-US" sz="32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1555115" y="447040"/>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9065895" y="44767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824230" y="1060450"/>
            <a:ext cx="10947400" cy="5316855"/>
          </a:xfrm>
          <a:prstGeom prst="rect">
            <a:avLst/>
          </a:prstGeom>
          <a:noFill/>
        </p:spPr>
        <p:txBody>
          <a:bodyPr wrap="square" rtlCol="0">
            <a:noAutofit/>
          </a:bodyPr>
          <a:p>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As such, it will accept batch jobs, a shell script and control</a:t>
            </a:r>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attributes, preserve and protect the job until it is run, run the job, and deliver output back to</a:t>
            </a:r>
            <a:r>
              <a:rPr lang="en-IN" altLang="en-US" sz="3000">
                <a:solidFill>
                  <a:schemeClr val="bg1"/>
                </a:solidFill>
                <a:uFillTx/>
                <a:latin typeface="Arial" panose="020B0604020202020204" pitchFamily="34" charset="0"/>
                <a:cs typeface="Arial" panose="020B0604020202020204" pitchFamily="34" charset="0"/>
              </a:rPr>
              <a:t> </a:t>
            </a:r>
            <a:r>
              <a:rPr lang="en-US" altLang="en-US" sz="3000">
                <a:solidFill>
                  <a:schemeClr val="bg1"/>
                </a:solidFill>
                <a:uFillTx/>
                <a:latin typeface="Arial" panose="020B0604020202020204" pitchFamily="34" charset="0"/>
                <a:cs typeface="Arial" panose="020B0604020202020204" pitchFamily="34" charset="0"/>
              </a:rPr>
              <a:t>the submitter.</a:t>
            </a:r>
            <a:endParaRPr lang="en-US" altLang="en-US" sz="3000">
              <a:solidFill>
                <a:schemeClr val="bg1"/>
              </a:solidFill>
              <a:uFillTx/>
              <a:latin typeface="Arial" panose="020B0604020202020204" pitchFamily="34" charset="0"/>
              <a:cs typeface="Arial" panose="020B0604020202020204" pitchFamily="34" charset="0"/>
            </a:endParaRPr>
          </a:p>
          <a:p>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PBS may be installed and configured to support jobs run on a single system, or many systems grouped together.</a:t>
            </a:r>
            <a:endParaRPr lang="en-US" altLang="en-US" sz="3000">
              <a:solidFill>
                <a:schemeClr val="bg1"/>
              </a:solidFill>
              <a:uFillTx/>
              <a:latin typeface="Arial" panose="020B0604020202020204" pitchFamily="34" charset="0"/>
              <a:cs typeface="Arial" panose="020B0604020202020204" pitchFamily="34" charset="0"/>
            </a:endParaRPr>
          </a:p>
          <a:p>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Because of the flexibility of PBS, the systems may be grouped in</a:t>
            </a:r>
            <a:r>
              <a:rPr lang="en-IN" altLang="en-US" sz="3000">
                <a:solidFill>
                  <a:schemeClr val="bg1"/>
                </a:solidFill>
                <a:uFillTx/>
                <a:latin typeface="Arial" panose="020B0604020202020204" pitchFamily="34" charset="0"/>
                <a:cs typeface="Arial" panose="020B0604020202020204" pitchFamily="34" charset="0"/>
              </a:rPr>
              <a:t> </a:t>
            </a:r>
            <a:r>
              <a:rPr lang="en-US" altLang="en-US" sz="3000">
                <a:solidFill>
                  <a:schemeClr val="bg1"/>
                </a:solidFill>
                <a:uFillTx/>
                <a:latin typeface="Arial" panose="020B0604020202020204" pitchFamily="34" charset="0"/>
                <a:cs typeface="Arial" panose="020B0604020202020204" pitchFamily="34" charset="0"/>
              </a:rPr>
              <a:t>many fashions.</a:t>
            </a:r>
            <a:endParaRPr lang="en-US" altLang="en-US" sz="3000">
              <a:solidFill>
                <a:schemeClr val="bg1"/>
              </a:solidFill>
              <a:uFillTx/>
              <a:latin typeface="Arial" panose="020B0604020202020204" pitchFamily="34" charset="0"/>
              <a:cs typeface="Arial" panose="020B0604020202020204" pitchFamily="34" charset="0"/>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2829560" y="305435"/>
            <a:ext cx="5840095" cy="583565"/>
          </a:xfrm>
          <a:prstGeom prst="rect">
            <a:avLst/>
          </a:prstGeom>
          <a:noFill/>
        </p:spPr>
        <p:txBody>
          <a:bodyPr wrap="square" rtlCol="0">
            <a:spAutoFit/>
          </a:bodyPr>
          <a:p>
            <a:pPr algn="ctr"/>
            <a:r>
              <a:rPr lang="en-US" altLang="en-US" sz="3200" b="1">
                <a:solidFill>
                  <a:schemeClr val="bg1"/>
                </a:solidFill>
                <a:latin typeface="Inter Black" panose="02000503000000020004" charset="0"/>
                <a:ea typeface="Inter Black" panose="02000503000000020004" charset="0"/>
                <a:cs typeface="Inter" panose="02000503000000020004" charset="0"/>
              </a:rPr>
              <a:t>Portable Batch System</a:t>
            </a:r>
            <a:endParaRPr lang="en-US" altLang="en-US" sz="32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1555115" y="447040"/>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9065895" y="44767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824230" y="1060450"/>
            <a:ext cx="10947400" cy="5316855"/>
          </a:xfrm>
          <a:prstGeom prst="rect">
            <a:avLst/>
          </a:prstGeom>
          <a:noFill/>
        </p:spPr>
        <p:txBody>
          <a:bodyPr wrap="square" rtlCol="0">
            <a:noAutofit/>
          </a:bodyPr>
          <a:p>
            <a:r>
              <a:rPr lang="en-US" altLang="en-US" sz="3000" b="1">
                <a:solidFill>
                  <a:schemeClr val="bg1"/>
                </a:solidFill>
                <a:uFillTx/>
                <a:latin typeface="Arial" panose="020B0604020202020204" pitchFamily="34" charset="0"/>
                <a:cs typeface="Arial" panose="020B0604020202020204" pitchFamily="34" charset="0"/>
              </a:rPr>
              <a:t>Components of PBS</a:t>
            </a:r>
            <a:endParaRPr lang="en-US" altLang="en-US" sz="3000" b="1">
              <a:solidFill>
                <a:schemeClr val="bg1"/>
              </a:solidFill>
              <a:uFillTx/>
              <a:latin typeface="Arial" panose="020B0604020202020204" pitchFamily="34" charset="0"/>
              <a:cs typeface="Arial" panose="020B0604020202020204" pitchFamily="34" charset="0"/>
            </a:endParaRPr>
          </a:p>
          <a:p>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PBS consist of four major components: commands, the job Server, the job executor, and the</a:t>
            </a:r>
            <a:r>
              <a:rPr lang="en-IN" altLang="en-US" sz="3000">
                <a:solidFill>
                  <a:schemeClr val="bg1"/>
                </a:solidFill>
                <a:uFillTx/>
                <a:latin typeface="Arial" panose="020B0604020202020204" pitchFamily="34" charset="0"/>
                <a:cs typeface="Arial" panose="020B0604020202020204" pitchFamily="34" charset="0"/>
              </a:rPr>
              <a:t> </a:t>
            </a:r>
            <a:r>
              <a:rPr lang="en-US" altLang="en-US" sz="3000">
                <a:solidFill>
                  <a:schemeClr val="bg1"/>
                </a:solidFill>
                <a:uFillTx/>
                <a:latin typeface="Arial" panose="020B0604020202020204" pitchFamily="34" charset="0"/>
                <a:cs typeface="Arial" panose="020B0604020202020204" pitchFamily="34" charset="0"/>
              </a:rPr>
              <a:t>job Scheduler. </a:t>
            </a:r>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A brief </a:t>
            </a:r>
            <a:r>
              <a:rPr lang="en-IN" altLang="en-US" sz="3000">
                <a:solidFill>
                  <a:schemeClr val="bg1"/>
                </a:solidFill>
                <a:uFillTx/>
                <a:latin typeface="Arial" panose="020B0604020202020204" pitchFamily="34" charset="0"/>
                <a:cs typeface="Arial" panose="020B0604020202020204" pitchFamily="34" charset="0"/>
              </a:rPr>
              <a:t>knowledge</a:t>
            </a:r>
            <a:r>
              <a:rPr lang="en-US" altLang="en-US" sz="3000">
                <a:solidFill>
                  <a:schemeClr val="bg1"/>
                </a:solidFill>
                <a:uFillTx/>
                <a:latin typeface="Arial" panose="020B0604020202020204" pitchFamily="34" charset="0"/>
                <a:cs typeface="Arial" panose="020B0604020202020204" pitchFamily="34" charset="0"/>
              </a:rPr>
              <a:t> of each </a:t>
            </a:r>
            <a:r>
              <a:rPr lang="en-IN" altLang="en-US" sz="3000">
                <a:solidFill>
                  <a:schemeClr val="bg1"/>
                </a:solidFill>
                <a:uFillTx/>
                <a:latin typeface="Arial" panose="020B0604020202020204" pitchFamily="34" charset="0"/>
                <a:cs typeface="Arial" panose="020B0604020202020204" pitchFamily="34" charset="0"/>
              </a:rPr>
              <a:t>component will </a:t>
            </a:r>
            <a:r>
              <a:rPr lang="en-US" altLang="en-US" sz="3000">
                <a:solidFill>
                  <a:schemeClr val="bg1"/>
                </a:solidFill>
                <a:uFillTx/>
                <a:latin typeface="Arial" panose="020B0604020202020204" pitchFamily="34" charset="0"/>
                <a:cs typeface="Arial" panose="020B0604020202020204" pitchFamily="34" charset="0"/>
              </a:rPr>
              <a:t>help you make decisions during the</a:t>
            </a:r>
            <a:r>
              <a:rPr lang="en-IN" altLang="en-US" sz="3000">
                <a:solidFill>
                  <a:schemeClr val="bg1"/>
                </a:solidFill>
                <a:uFillTx/>
                <a:latin typeface="Arial" panose="020B0604020202020204" pitchFamily="34" charset="0"/>
                <a:cs typeface="Arial" panose="020B0604020202020204" pitchFamily="34" charset="0"/>
              </a:rPr>
              <a:t> </a:t>
            </a:r>
            <a:r>
              <a:rPr lang="en-US" altLang="en-US" sz="3000">
                <a:solidFill>
                  <a:schemeClr val="bg1"/>
                </a:solidFill>
                <a:uFillTx/>
                <a:latin typeface="Arial" panose="020B0604020202020204" pitchFamily="34" charset="0"/>
                <a:cs typeface="Arial" panose="020B0604020202020204" pitchFamily="34" charset="0"/>
              </a:rPr>
              <a:t>installation process.</a:t>
            </a:r>
            <a:endParaRPr lang="en-US" altLang="en-US" sz="3000">
              <a:solidFill>
                <a:schemeClr val="bg1"/>
              </a:solidFill>
              <a:uFillTx/>
              <a:latin typeface="Arial" panose="020B0604020202020204" pitchFamily="34" charset="0"/>
              <a:cs typeface="Arial" panose="020B0604020202020204" pitchFamily="34" charset="0"/>
            </a:endParaRPr>
          </a:p>
          <a:p>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b="1" u="sng">
                <a:solidFill>
                  <a:schemeClr val="bg1"/>
                </a:solidFill>
                <a:uFillTx/>
                <a:latin typeface="Arial" panose="020B0604020202020204" pitchFamily="34" charset="0"/>
                <a:cs typeface="Arial" panose="020B0604020202020204" pitchFamily="34" charset="0"/>
              </a:rPr>
              <a:t>Commands</a:t>
            </a:r>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PBS supplies both command line commands that are POSIX 1003.2d conforming and a</a:t>
            </a:r>
            <a:r>
              <a:rPr lang="en-IN" altLang="en-US" sz="3000">
                <a:solidFill>
                  <a:schemeClr val="bg1"/>
                </a:solidFill>
                <a:uFillTx/>
                <a:latin typeface="Arial" panose="020B0604020202020204" pitchFamily="34" charset="0"/>
                <a:cs typeface="Arial" panose="020B0604020202020204" pitchFamily="34" charset="0"/>
              </a:rPr>
              <a:t> </a:t>
            </a:r>
            <a:r>
              <a:rPr lang="en-US" altLang="en-US" sz="3000">
                <a:solidFill>
                  <a:schemeClr val="bg1"/>
                </a:solidFill>
                <a:uFillTx/>
                <a:latin typeface="Arial" panose="020B0604020202020204" pitchFamily="34" charset="0"/>
                <a:cs typeface="Arial" panose="020B0604020202020204" pitchFamily="34" charset="0"/>
              </a:rPr>
              <a:t>graphical interface. These are used to submit, monitor, modify, and delete jobs. </a:t>
            </a:r>
            <a:endParaRPr lang="en-US" altLang="en-US" sz="3000">
              <a:solidFill>
                <a:schemeClr val="bg1"/>
              </a:solidFill>
              <a:uFillTx/>
              <a:latin typeface="Arial" panose="020B0604020202020204" pitchFamily="34" charset="0"/>
              <a:cs typeface="Arial" panose="020B0604020202020204" pitchFamily="34" charset="0"/>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2829560" y="305435"/>
            <a:ext cx="5840095" cy="583565"/>
          </a:xfrm>
          <a:prstGeom prst="rect">
            <a:avLst/>
          </a:prstGeom>
          <a:noFill/>
        </p:spPr>
        <p:txBody>
          <a:bodyPr wrap="square" rtlCol="0">
            <a:spAutoFit/>
          </a:bodyPr>
          <a:p>
            <a:pPr algn="ctr"/>
            <a:r>
              <a:rPr lang="en-US" altLang="en-US" sz="3200" b="1">
                <a:solidFill>
                  <a:schemeClr val="bg1"/>
                </a:solidFill>
                <a:latin typeface="Inter Black" panose="02000503000000020004" charset="0"/>
                <a:ea typeface="Inter Black" panose="02000503000000020004" charset="0"/>
                <a:cs typeface="Inter" panose="02000503000000020004" charset="0"/>
              </a:rPr>
              <a:t>Portable Batch System</a:t>
            </a:r>
            <a:endParaRPr lang="en-US" altLang="en-US" sz="32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1555115" y="447040"/>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9065895" y="44767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824230" y="1060450"/>
            <a:ext cx="10947400" cy="5316855"/>
          </a:xfrm>
          <a:prstGeom prst="rect">
            <a:avLst/>
          </a:prstGeom>
          <a:noFill/>
        </p:spPr>
        <p:txBody>
          <a:bodyPr wrap="square" rtlCol="0">
            <a:noAutofit/>
          </a:bodyPr>
          <a:p>
            <a:r>
              <a:rPr lang="en-US" altLang="en-US" sz="3000">
                <a:solidFill>
                  <a:schemeClr val="bg1"/>
                </a:solidFill>
                <a:uFillTx/>
                <a:latin typeface="Arial" panose="020B0604020202020204" pitchFamily="34" charset="0"/>
                <a:cs typeface="Arial" panose="020B0604020202020204" pitchFamily="34" charset="0"/>
              </a:rPr>
              <a:t>Commands</a:t>
            </a:r>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 The</a:t>
            </a:r>
            <a:r>
              <a:rPr lang="en-IN" altLang="en-US" sz="3000">
                <a:solidFill>
                  <a:schemeClr val="bg1"/>
                </a:solidFill>
                <a:uFillTx/>
                <a:latin typeface="Arial" panose="020B0604020202020204" pitchFamily="34" charset="0"/>
                <a:cs typeface="Arial" panose="020B0604020202020204" pitchFamily="34" charset="0"/>
              </a:rPr>
              <a:t> </a:t>
            </a:r>
            <a:r>
              <a:rPr lang="en-US" altLang="en-US" sz="3000">
                <a:solidFill>
                  <a:schemeClr val="bg1"/>
                </a:solidFill>
                <a:uFillTx/>
                <a:latin typeface="Arial" panose="020B0604020202020204" pitchFamily="34" charset="0"/>
                <a:cs typeface="Arial" panose="020B0604020202020204" pitchFamily="34" charset="0"/>
              </a:rPr>
              <a:t>commands can be installed on any system type supported by PBS and do not require</a:t>
            </a:r>
            <a:r>
              <a:rPr lang="en-IN" altLang="en-US" sz="3000">
                <a:solidFill>
                  <a:schemeClr val="bg1"/>
                </a:solidFill>
                <a:uFillTx/>
                <a:latin typeface="Arial" panose="020B0604020202020204" pitchFamily="34" charset="0"/>
                <a:cs typeface="Arial" panose="020B0604020202020204" pitchFamily="34" charset="0"/>
              </a:rPr>
              <a:t> </a:t>
            </a:r>
            <a:r>
              <a:rPr lang="en-US" altLang="en-US" sz="3000">
                <a:solidFill>
                  <a:schemeClr val="bg1"/>
                </a:solidFill>
                <a:uFillTx/>
                <a:latin typeface="Arial" panose="020B0604020202020204" pitchFamily="34" charset="0"/>
                <a:cs typeface="Arial" panose="020B0604020202020204" pitchFamily="34" charset="0"/>
              </a:rPr>
              <a:t>the local presence of any of the other components of PBS. </a:t>
            </a:r>
            <a:endParaRPr lang="en-US" altLang="en-US" sz="3000">
              <a:solidFill>
                <a:schemeClr val="bg1"/>
              </a:solidFill>
              <a:uFillTx/>
              <a:latin typeface="Arial" panose="020B0604020202020204" pitchFamily="34" charset="0"/>
              <a:cs typeface="Arial" panose="020B0604020202020204" pitchFamily="34" charset="0"/>
            </a:endParaRPr>
          </a:p>
          <a:p>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There are three classifications of commands: </a:t>
            </a:r>
            <a:r>
              <a:rPr lang="en-US" altLang="en-US" sz="3000" u="sng">
                <a:solidFill>
                  <a:schemeClr val="bg1"/>
                </a:solidFill>
                <a:uFillTx/>
                <a:latin typeface="Arial" panose="020B0604020202020204" pitchFamily="34" charset="0"/>
                <a:cs typeface="Arial" panose="020B0604020202020204" pitchFamily="34" charset="0"/>
              </a:rPr>
              <a:t>user commands</a:t>
            </a:r>
            <a:r>
              <a:rPr lang="en-US" altLang="en-US" sz="3000">
                <a:solidFill>
                  <a:schemeClr val="bg1"/>
                </a:solidFill>
                <a:uFillTx/>
                <a:latin typeface="Arial" panose="020B0604020202020204" pitchFamily="34" charset="0"/>
                <a:cs typeface="Arial" panose="020B0604020202020204" pitchFamily="34" charset="0"/>
              </a:rPr>
              <a:t> which any authorized user can use, </a:t>
            </a:r>
            <a:r>
              <a:rPr lang="en-US" altLang="en-US" sz="3000" u="sng">
                <a:solidFill>
                  <a:schemeClr val="bg1"/>
                </a:solidFill>
                <a:uFillTx/>
                <a:latin typeface="Arial" panose="020B0604020202020204" pitchFamily="34" charset="0"/>
                <a:cs typeface="Arial" panose="020B0604020202020204" pitchFamily="34" charset="0"/>
              </a:rPr>
              <a:t>operator commands</a:t>
            </a:r>
            <a:r>
              <a:rPr lang="en-US" altLang="en-US" sz="3000">
                <a:solidFill>
                  <a:schemeClr val="bg1"/>
                </a:solidFill>
                <a:uFillTx/>
                <a:latin typeface="Arial" panose="020B0604020202020204" pitchFamily="34" charset="0"/>
                <a:cs typeface="Arial" panose="020B0604020202020204" pitchFamily="34" charset="0"/>
              </a:rPr>
              <a:t>, and </a:t>
            </a:r>
            <a:r>
              <a:rPr lang="en-US" altLang="en-US" sz="3000" u="sng">
                <a:solidFill>
                  <a:schemeClr val="bg1"/>
                </a:solidFill>
                <a:uFillTx/>
                <a:latin typeface="Arial" panose="020B0604020202020204" pitchFamily="34" charset="0"/>
                <a:cs typeface="Arial" panose="020B0604020202020204" pitchFamily="34" charset="0"/>
              </a:rPr>
              <a:t>manager (or administrator) commands</a:t>
            </a:r>
            <a:r>
              <a:rPr lang="en-US" altLang="en-US" sz="3000">
                <a:solidFill>
                  <a:schemeClr val="bg1"/>
                </a:solidFill>
                <a:uFillTx/>
                <a:latin typeface="Arial" panose="020B0604020202020204" pitchFamily="34" charset="0"/>
                <a:cs typeface="Arial" panose="020B0604020202020204" pitchFamily="34" charset="0"/>
              </a:rPr>
              <a:t>. </a:t>
            </a:r>
            <a:endParaRPr lang="en-US" altLang="en-US" sz="3000">
              <a:solidFill>
                <a:schemeClr val="bg1"/>
              </a:solidFill>
              <a:uFillTx/>
              <a:latin typeface="Arial" panose="020B0604020202020204" pitchFamily="34" charset="0"/>
              <a:cs typeface="Arial" panose="020B0604020202020204" pitchFamily="34" charset="0"/>
            </a:endParaRPr>
          </a:p>
          <a:p>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Operator and manager commands</a:t>
            </a:r>
            <a:r>
              <a:rPr lang="en-IN" altLang="en-US" sz="3000">
                <a:solidFill>
                  <a:schemeClr val="bg1"/>
                </a:solidFill>
                <a:uFillTx/>
                <a:latin typeface="Arial" panose="020B0604020202020204" pitchFamily="34" charset="0"/>
                <a:cs typeface="Arial" panose="020B0604020202020204" pitchFamily="34" charset="0"/>
              </a:rPr>
              <a:t> </a:t>
            </a:r>
            <a:r>
              <a:rPr lang="en-US" altLang="en-US" sz="3000">
                <a:solidFill>
                  <a:schemeClr val="bg1"/>
                </a:solidFill>
                <a:uFillTx/>
                <a:latin typeface="Arial" panose="020B0604020202020204" pitchFamily="34" charset="0"/>
                <a:cs typeface="Arial" panose="020B0604020202020204" pitchFamily="34" charset="0"/>
              </a:rPr>
              <a:t>require different access privileges.</a:t>
            </a:r>
            <a:endParaRPr lang="en-US" altLang="en-US" sz="3000">
              <a:solidFill>
                <a:schemeClr val="bg1"/>
              </a:solidFill>
              <a:uFillTx/>
              <a:latin typeface="Arial" panose="020B0604020202020204" pitchFamily="34" charset="0"/>
              <a:cs typeface="Arial" panose="020B0604020202020204" pitchFamily="34" charset="0"/>
            </a:endParaRPr>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2829560" y="305435"/>
            <a:ext cx="5840095" cy="583565"/>
          </a:xfrm>
          <a:prstGeom prst="rect">
            <a:avLst/>
          </a:prstGeom>
          <a:noFill/>
        </p:spPr>
        <p:txBody>
          <a:bodyPr wrap="square" rtlCol="0">
            <a:spAutoFit/>
          </a:bodyPr>
          <a:p>
            <a:pPr algn="ctr"/>
            <a:r>
              <a:rPr lang="en-US" altLang="en-US" sz="3200" b="1">
                <a:solidFill>
                  <a:schemeClr val="bg1"/>
                </a:solidFill>
                <a:latin typeface="Inter Black" panose="02000503000000020004" charset="0"/>
                <a:ea typeface="Inter Black" panose="02000503000000020004" charset="0"/>
                <a:cs typeface="Inter" panose="02000503000000020004" charset="0"/>
              </a:rPr>
              <a:t>Portable Batch System</a:t>
            </a:r>
            <a:endParaRPr lang="en-US" altLang="en-US" sz="32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1555115" y="447040"/>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9065895" y="44767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824230" y="1060450"/>
            <a:ext cx="11181080" cy="5316855"/>
          </a:xfrm>
          <a:prstGeom prst="rect">
            <a:avLst/>
          </a:prstGeom>
          <a:noFill/>
        </p:spPr>
        <p:txBody>
          <a:bodyPr wrap="square" rtlCol="0">
            <a:noAutofit/>
          </a:bodyPr>
          <a:p>
            <a:r>
              <a:rPr lang="en-US" altLang="en-US" sz="3000" b="1">
                <a:solidFill>
                  <a:schemeClr val="bg1"/>
                </a:solidFill>
                <a:uFillTx/>
                <a:latin typeface="Arial" panose="020B0604020202020204" pitchFamily="34" charset="0"/>
                <a:cs typeface="Arial" panose="020B0604020202020204" pitchFamily="34" charset="0"/>
              </a:rPr>
              <a:t>Job Server</a:t>
            </a:r>
            <a:endParaRPr lang="en-US" altLang="en-US" sz="3000" b="1">
              <a:solidFill>
                <a:schemeClr val="bg1"/>
              </a:solidFill>
              <a:uFillTx/>
              <a:latin typeface="Arial" panose="020B0604020202020204" pitchFamily="34" charset="0"/>
              <a:cs typeface="Arial" panose="020B0604020202020204" pitchFamily="34" charset="0"/>
            </a:endParaRPr>
          </a:p>
          <a:p>
            <a:endParaRPr lang="en-US" altLang="en-US" sz="3000" b="1">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The Job Server is the central focus for PBS. </a:t>
            </a:r>
            <a:r>
              <a:rPr lang="en-IN" altLang="en-US" sz="3000">
                <a:solidFill>
                  <a:schemeClr val="bg1"/>
                </a:solidFill>
                <a:uFillTx/>
                <a:latin typeface="Arial" panose="020B0604020202020204" pitchFamily="34" charset="0"/>
                <a:cs typeface="Arial" panose="020B0604020202020204" pitchFamily="34" charset="0"/>
              </a:rPr>
              <a:t>I</a:t>
            </a:r>
            <a:r>
              <a:rPr lang="en-US" altLang="en-US" sz="3000">
                <a:solidFill>
                  <a:schemeClr val="bg1"/>
                </a:solidFill>
                <a:uFillTx/>
                <a:latin typeface="Arial" panose="020B0604020202020204" pitchFamily="34" charset="0"/>
                <a:cs typeface="Arial" panose="020B0604020202020204" pitchFamily="34" charset="0"/>
              </a:rPr>
              <a:t>t is generally</a:t>
            </a:r>
            <a:r>
              <a:rPr lang="en-IN" altLang="en-US" sz="3000">
                <a:solidFill>
                  <a:schemeClr val="bg1"/>
                </a:solidFill>
                <a:uFillTx/>
                <a:latin typeface="Arial" panose="020B0604020202020204" pitchFamily="34" charset="0"/>
                <a:cs typeface="Arial" panose="020B0604020202020204" pitchFamily="34" charset="0"/>
              </a:rPr>
              <a:t> </a:t>
            </a:r>
            <a:r>
              <a:rPr lang="en-US" altLang="en-US" sz="3000">
                <a:solidFill>
                  <a:schemeClr val="bg1"/>
                </a:solidFill>
                <a:uFillTx/>
                <a:latin typeface="Arial" panose="020B0604020202020204" pitchFamily="34" charset="0"/>
                <a:cs typeface="Arial" panose="020B0604020202020204" pitchFamily="34" charset="0"/>
              </a:rPr>
              <a:t>referred to as the Server or by the execution name pbs_server . </a:t>
            </a:r>
            <a:endParaRPr lang="en-US" altLang="en-US" sz="3000">
              <a:solidFill>
                <a:schemeClr val="bg1"/>
              </a:solidFill>
              <a:uFillTx/>
              <a:latin typeface="Arial" panose="020B0604020202020204" pitchFamily="34" charset="0"/>
              <a:cs typeface="Arial" panose="020B0604020202020204" pitchFamily="34" charset="0"/>
            </a:endParaRPr>
          </a:p>
          <a:p>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All commands and the</a:t>
            </a:r>
            <a:r>
              <a:rPr lang="en-IN" altLang="en-US" sz="3000">
                <a:solidFill>
                  <a:schemeClr val="bg1"/>
                </a:solidFill>
                <a:uFillTx/>
                <a:latin typeface="Arial" panose="020B0604020202020204" pitchFamily="34" charset="0"/>
                <a:cs typeface="Arial" panose="020B0604020202020204" pitchFamily="34" charset="0"/>
              </a:rPr>
              <a:t> </a:t>
            </a:r>
            <a:r>
              <a:rPr lang="en-US" altLang="en-US" sz="3000">
                <a:solidFill>
                  <a:schemeClr val="bg1"/>
                </a:solidFill>
                <a:uFillTx/>
                <a:latin typeface="Arial" panose="020B0604020202020204" pitchFamily="34" charset="0"/>
                <a:cs typeface="Arial" panose="020B0604020202020204" pitchFamily="34" charset="0"/>
              </a:rPr>
              <a:t>other daemons communicate with the Server via an IP network. </a:t>
            </a:r>
            <a:endParaRPr lang="en-US" altLang="en-US" sz="3000">
              <a:solidFill>
                <a:schemeClr val="bg1"/>
              </a:solidFill>
              <a:uFillTx/>
              <a:latin typeface="Arial" panose="020B0604020202020204" pitchFamily="34" charset="0"/>
              <a:cs typeface="Arial" panose="020B0604020202020204" pitchFamily="34" charset="0"/>
            </a:endParaRPr>
          </a:p>
          <a:p>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The Server’s main</a:t>
            </a:r>
            <a:r>
              <a:rPr lang="en-IN" altLang="en-US" sz="3000">
                <a:solidFill>
                  <a:schemeClr val="bg1"/>
                </a:solidFill>
                <a:uFillTx/>
                <a:latin typeface="Arial" panose="020B0604020202020204" pitchFamily="34" charset="0"/>
                <a:cs typeface="Arial" panose="020B0604020202020204" pitchFamily="34" charset="0"/>
              </a:rPr>
              <a:t> </a:t>
            </a:r>
            <a:r>
              <a:rPr lang="en-US" altLang="en-US" sz="3000">
                <a:solidFill>
                  <a:schemeClr val="bg1"/>
                </a:solidFill>
                <a:uFillTx/>
                <a:latin typeface="Arial" panose="020B0604020202020204" pitchFamily="34" charset="0"/>
                <a:cs typeface="Arial" panose="020B0604020202020204" pitchFamily="34" charset="0"/>
              </a:rPr>
              <a:t>function is to provide the basic batch services such as receiving/creating a batch job,</a:t>
            </a:r>
            <a:r>
              <a:rPr lang="en-IN" altLang="en-US" sz="3000">
                <a:solidFill>
                  <a:schemeClr val="bg1"/>
                </a:solidFill>
                <a:uFillTx/>
                <a:latin typeface="Arial" panose="020B0604020202020204" pitchFamily="34" charset="0"/>
                <a:cs typeface="Arial" panose="020B0604020202020204" pitchFamily="34" charset="0"/>
              </a:rPr>
              <a:t> </a:t>
            </a:r>
            <a:r>
              <a:rPr lang="en-US" altLang="en-US" sz="3000">
                <a:solidFill>
                  <a:schemeClr val="bg1"/>
                </a:solidFill>
                <a:uFillTx/>
                <a:latin typeface="Arial" panose="020B0604020202020204" pitchFamily="34" charset="0"/>
                <a:cs typeface="Arial" panose="020B0604020202020204" pitchFamily="34" charset="0"/>
              </a:rPr>
              <a:t>modifying the job, protecting the job against system crashes, and running the job (placing it into execution).</a:t>
            </a:r>
            <a:endParaRPr lang="en-US" altLang="en-US" sz="3000">
              <a:solidFill>
                <a:schemeClr val="bg1"/>
              </a:solidFill>
              <a:uFillTx/>
              <a:latin typeface="Arial" panose="020B0604020202020204" pitchFamily="34" charset="0"/>
              <a:cs typeface="Arial" panose="020B0604020202020204" pitchFamily="34" charset="0"/>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2829560" y="305435"/>
            <a:ext cx="5840095" cy="583565"/>
          </a:xfrm>
          <a:prstGeom prst="rect">
            <a:avLst/>
          </a:prstGeom>
          <a:noFill/>
        </p:spPr>
        <p:txBody>
          <a:bodyPr wrap="square" rtlCol="0">
            <a:spAutoFit/>
          </a:bodyPr>
          <a:p>
            <a:pPr algn="ctr"/>
            <a:r>
              <a:rPr lang="en-US" altLang="en-US" sz="3200" b="1">
                <a:solidFill>
                  <a:schemeClr val="bg1"/>
                </a:solidFill>
                <a:latin typeface="Inter Black" panose="02000503000000020004" charset="0"/>
                <a:ea typeface="Inter Black" panose="02000503000000020004" charset="0"/>
                <a:cs typeface="Inter" panose="02000503000000020004" charset="0"/>
              </a:rPr>
              <a:t>Portable Batch System</a:t>
            </a:r>
            <a:endParaRPr lang="en-US" altLang="en-US" sz="32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1555115" y="447040"/>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9065895" y="44767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824230" y="1060450"/>
            <a:ext cx="11148695" cy="5316855"/>
          </a:xfrm>
          <a:prstGeom prst="rect">
            <a:avLst/>
          </a:prstGeom>
          <a:noFill/>
        </p:spPr>
        <p:txBody>
          <a:bodyPr wrap="square" rtlCol="0">
            <a:noAutofit/>
          </a:bodyPr>
          <a:p>
            <a:r>
              <a:rPr lang="en-US" altLang="en-US" sz="3000" b="1">
                <a:solidFill>
                  <a:schemeClr val="bg1"/>
                </a:solidFill>
                <a:uFillTx/>
                <a:latin typeface="Arial" panose="020B0604020202020204" pitchFamily="34" charset="0"/>
                <a:cs typeface="Arial" panose="020B0604020202020204" pitchFamily="34" charset="0"/>
              </a:rPr>
              <a:t>Job Executor</a:t>
            </a:r>
            <a:endParaRPr lang="en-US" altLang="en-US" sz="3000" b="1">
              <a:solidFill>
                <a:schemeClr val="bg1"/>
              </a:solidFill>
              <a:uFillTx/>
              <a:latin typeface="Arial" panose="020B0604020202020204" pitchFamily="34" charset="0"/>
              <a:cs typeface="Arial" panose="020B0604020202020204" pitchFamily="34" charset="0"/>
            </a:endParaRPr>
          </a:p>
          <a:p>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The job executor is the daemon which actually places the job into execution. This daemon, pbs_mom , is informally called Mom as it is the mother of all executing jobs. Mom</a:t>
            </a:r>
            <a:r>
              <a:rPr lang="en-IN" altLang="en-US" sz="3000">
                <a:solidFill>
                  <a:schemeClr val="bg1"/>
                </a:solidFill>
                <a:uFillTx/>
                <a:latin typeface="Arial" panose="020B0604020202020204" pitchFamily="34" charset="0"/>
                <a:cs typeface="Arial" panose="020B0604020202020204" pitchFamily="34" charset="0"/>
              </a:rPr>
              <a:t> </a:t>
            </a:r>
            <a:r>
              <a:rPr lang="en-US" altLang="en-US" sz="3000">
                <a:solidFill>
                  <a:schemeClr val="bg1"/>
                </a:solidFill>
                <a:uFillTx/>
                <a:latin typeface="Arial" panose="020B0604020202020204" pitchFamily="34" charset="0"/>
                <a:cs typeface="Arial" panose="020B0604020202020204" pitchFamily="34" charset="0"/>
              </a:rPr>
              <a:t>places a job into execution when it receives a copy of the job from a Server. Mom creates a new session as identical to a user login session as is possible. For example, if the</a:t>
            </a:r>
            <a:r>
              <a:rPr lang="en-IN" altLang="en-US" sz="3000">
                <a:solidFill>
                  <a:schemeClr val="bg1"/>
                </a:solidFill>
                <a:uFillTx/>
                <a:latin typeface="Arial" panose="020B0604020202020204" pitchFamily="34" charset="0"/>
                <a:cs typeface="Arial" panose="020B0604020202020204" pitchFamily="34" charset="0"/>
              </a:rPr>
              <a:t> </a:t>
            </a:r>
            <a:r>
              <a:rPr lang="en-US" altLang="en-US" sz="3000">
                <a:solidFill>
                  <a:schemeClr val="bg1"/>
                </a:solidFill>
                <a:uFillTx/>
                <a:latin typeface="Arial" panose="020B0604020202020204" pitchFamily="34" charset="0"/>
                <a:cs typeface="Arial" panose="020B0604020202020204" pitchFamily="34" charset="0"/>
              </a:rPr>
              <a:t>user’s login shell is csh, then Mom creates a session in which .login is run as well as</a:t>
            </a:r>
            <a:r>
              <a:rPr lang="en-IN" altLang="en-US" sz="3000">
                <a:solidFill>
                  <a:schemeClr val="bg1"/>
                </a:solidFill>
                <a:uFillTx/>
                <a:latin typeface="Arial" panose="020B0604020202020204" pitchFamily="34" charset="0"/>
                <a:cs typeface="Arial" panose="020B0604020202020204" pitchFamily="34" charset="0"/>
              </a:rPr>
              <a:t> </a:t>
            </a:r>
            <a:r>
              <a:rPr lang="en-US" altLang="en-US" sz="3000">
                <a:solidFill>
                  <a:schemeClr val="bg1"/>
                </a:solidFill>
                <a:uFillTx/>
                <a:latin typeface="Arial" panose="020B0604020202020204" pitchFamily="34" charset="0"/>
                <a:cs typeface="Arial" panose="020B0604020202020204" pitchFamily="34" charset="0"/>
              </a:rPr>
              <a:t>.cshrc. Mom also has the responsibility for returning the job’s output to the user when</a:t>
            </a:r>
            <a:r>
              <a:rPr lang="en-IN" altLang="en-US" sz="3000">
                <a:solidFill>
                  <a:schemeClr val="bg1"/>
                </a:solidFill>
                <a:uFillTx/>
                <a:latin typeface="Arial" panose="020B0604020202020204" pitchFamily="34" charset="0"/>
                <a:cs typeface="Arial" panose="020B0604020202020204" pitchFamily="34" charset="0"/>
              </a:rPr>
              <a:t> </a:t>
            </a:r>
            <a:r>
              <a:rPr lang="en-US" altLang="en-US" sz="3000">
                <a:solidFill>
                  <a:schemeClr val="bg1"/>
                </a:solidFill>
                <a:uFillTx/>
                <a:latin typeface="Arial" panose="020B0604020202020204" pitchFamily="34" charset="0"/>
                <a:cs typeface="Arial" panose="020B0604020202020204" pitchFamily="34" charset="0"/>
              </a:rPr>
              <a:t>directed to do so by the Server.</a:t>
            </a:r>
            <a:endParaRPr lang="en-US" altLang="en-US" sz="3000">
              <a:solidFill>
                <a:schemeClr val="bg1"/>
              </a:solidFill>
              <a:uFillTx/>
              <a:latin typeface="Arial" panose="020B0604020202020204" pitchFamily="34" charset="0"/>
              <a:cs typeface="Arial" panose="020B0604020202020204" pitchFamily="34" charset="0"/>
            </a:endParaRPr>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2829560" y="305435"/>
            <a:ext cx="5840095" cy="583565"/>
          </a:xfrm>
          <a:prstGeom prst="rect">
            <a:avLst/>
          </a:prstGeom>
          <a:noFill/>
        </p:spPr>
        <p:txBody>
          <a:bodyPr wrap="square" rtlCol="0">
            <a:spAutoFit/>
          </a:bodyPr>
          <a:p>
            <a:pPr algn="ctr"/>
            <a:r>
              <a:rPr lang="en-US" altLang="en-US" sz="3200" b="1">
                <a:solidFill>
                  <a:schemeClr val="bg1"/>
                </a:solidFill>
                <a:latin typeface="Inter Black" panose="02000503000000020004" charset="0"/>
                <a:ea typeface="Inter Black" panose="02000503000000020004" charset="0"/>
                <a:cs typeface="Inter" panose="02000503000000020004" charset="0"/>
              </a:rPr>
              <a:t>Portable Batch System</a:t>
            </a:r>
            <a:endParaRPr lang="en-US" altLang="en-US" sz="32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1555115" y="447040"/>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9065895" y="44767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824230" y="1060450"/>
            <a:ext cx="11191240" cy="5316855"/>
          </a:xfrm>
          <a:prstGeom prst="rect">
            <a:avLst/>
          </a:prstGeom>
          <a:noFill/>
        </p:spPr>
        <p:txBody>
          <a:bodyPr wrap="square" rtlCol="0">
            <a:noAutofit/>
          </a:bodyPr>
          <a:p>
            <a:r>
              <a:rPr lang="en-US" altLang="en-US" sz="3000" b="1">
                <a:solidFill>
                  <a:schemeClr val="bg1"/>
                </a:solidFill>
                <a:uFillTx/>
                <a:latin typeface="Arial" panose="020B0604020202020204" pitchFamily="34" charset="0"/>
                <a:cs typeface="Arial" panose="020B0604020202020204" pitchFamily="34" charset="0"/>
              </a:rPr>
              <a:t>Job Scheduler</a:t>
            </a:r>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The Job Scheduler is another daemon which contains the site’s policy controlling which</a:t>
            </a:r>
            <a:r>
              <a:rPr lang="en-IN" altLang="en-US" sz="3000">
                <a:solidFill>
                  <a:schemeClr val="bg1"/>
                </a:solidFill>
                <a:uFillTx/>
                <a:latin typeface="Arial" panose="020B0604020202020204" pitchFamily="34" charset="0"/>
                <a:cs typeface="Arial" panose="020B0604020202020204" pitchFamily="34" charset="0"/>
              </a:rPr>
              <a:t> </a:t>
            </a:r>
            <a:r>
              <a:rPr lang="en-US" altLang="en-US" sz="3000">
                <a:solidFill>
                  <a:schemeClr val="bg1"/>
                </a:solidFill>
                <a:uFillTx/>
                <a:latin typeface="Arial" panose="020B0604020202020204" pitchFamily="34" charset="0"/>
                <a:cs typeface="Arial" panose="020B0604020202020204" pitchFamily="34" charset="0"/>
              </a:rPr>
              <a:t>job is run and where and when it is run. </a:t>
            </a:r>
            <a:endParaRPr lang="en-US" altLang="en-US" sz="3000">
              <a:solidFill>
                <a:schemeClr val="bg1"/>
              </a:solidFill>
              <a:uFillTx/>
              <a:latin typeface="Arial" panose="020B0604020202020204" pitchFamily="34" charset="0"/>
              <a:cs typeface="Arial" panose="020B0604020202020204" pitchFamily="34" charset="0"/>
            </a:endParaRPr>
          </a:p>
          <a:p>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Because each site has its own ideas about</a:t>
            </a:r>
            <a:r>
              <a:rPr lang="en-IN" altLang="en-US" sz="3000">
                <a:solidFill>
                  <a:schemeClr val="bg1"/>
                </a:solidFill>
                <a:uFillTx/>
                <a:latin typeface="Arial" panose="020B0604020202020204" pitchFamily="34" charset="0"/>
                <a:cs typeface="Arial" panose="020B0604020202020204" pitchFamily="34" charset="0"/>
              </a:rPr>
              <a:t> </a:t>
            </a:r>
            <a:r>
              <a:rPr lang="en-US" altLang="en-US" sz="3000">
                <a:solidFill>
                  <a:schemeClr val="bg1"/>
                </a:solidFill>
                <a:uFillTx/>
                <a:latin typeface="Arial" panose="020B0604020202020204" pitchFamily="34" charset="0"/>
                <a:cs typeface="Arial" panose="020B0604020202020204" pitchFamily="34" charset="0"/>
              </a:rPr>
              <a:t>what is a good or effective policy, PBS allows each site to create its own Scheduler.</a:t>
            </a:r>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When run, the Scheduler can communicate with the various Moms to learn about the</a:t>
            </a:r>
            <a:r>
              <a:rPr lang="en-IN" altLang="en-US" sz="3000">
                <a:solidFill>
                  <a:schemeClr val="bg1"/>
                </a:solidFill>
                <a:uFillTx/>
                <a:latin typeface="Arial" panose="020B0604020202020204" pitchFamily="34" charset="0"/>
                <a:cs typeface="Arial" panose="020B0604020202020204" pitchFamily="34" charset="0"/>
              </a:rPr>
              <a:t> </a:t>
            </a:r>
            <a:r>
              <a:rPr lang="en-US" altLang="en-US" sz="3000">
                <a:solidFill>
                  <a:schemeClr val="bg1"/>
                </a:solidFill>
                <a:uFillTx/>
                <a:latin typeface="Arial" panose="020B0604020202020204" pitchFamily="34" charset="0"/>
                <a:cs typeface="Arial" panose="020B0604020202020204" pitchFamily="34" charset="0"/>
              </a:rPr>
              <a:t>state of system resources and with the Server to learn about the availability of jobs to</a:t>
            </a:r>
            <a:r>
              <a:rPr lang="en-IN" altLang="en-US" sz="3000">
                <a:solidFill>
                  <a:schemeClr val="bg1"/>
                </a:solidFill>
                <a:uFillTx/>
                <a:latin typeface="Arial" panose="020B0604020202020204" pitchFamily="34" charset="0"/>
                <a:cs typeface="Arial" panose="020B0604020202020204" pitchFamily="34" charset="0"/>
              </a:rPr>
              <a:t> </a:t>
            </a:r>
            <a:r>
              <a:rPr lang="en-US" altLang="en-US" sz="3000">
                <a:solidFill>
                  <a:schemeClr val="bg1"/>
                </a:solidFill>
                <a:uFillTx/>
                <a:latin typeface="Arial" panose="020B0604020202020204" pitchFamily="34" charset="0"/>
                <a:cs typeface="Arial" panose="020B0604020202020204" pitchFamily="34" charset="0"/>
              </a:rPr>
              <a:t>execute. The interface to the Server is through the same API as the commands. In</a:t>
            </a:r>
            <a:r>
              <a:rPr lang="en-IN" altLang="en-US" sz="3000">
                <a:solidFill>
                  <a:schemeClr val="bg1"/>
                </a:solidFill>
                <a:uFillTx/>
                <a:latin typeface="Arial" panose="020B0604020202020204" pitchFamily="34" charset="0"/>
                <a:cs typeface="Arial" panose="020B0604020202020204" pitchFamily="34" charset="0"/>
              </a:rPr>
              <a:t> </a:t>
            </a:r>
            <a:r>
              <a:rPr lang="en-US" altLang="en-US" sz="3000">
                <a:solidFill>
                  <a:schemeClr val="bg1"/>
                </a:solidFill>
                <a:uFillTx/>
                <a:latin typeface="Arial" panose="020B0604020202020204" pitchFamily="34" charset="0"/>
                <a:cs typeface="Arial" panose="020B0604020202020204" pitchFamily="34" charset="0"/>
              </a:rPr>
              <a:t>fact, the Scheduler just appears as a batch Manager to the Server.</a:t>
            </a:r>
            <a:endParaRPr lang="en-US" altLang="en-US" sz="3000">
              <a:solidFill>
                <a:schemeClr val="bg1"/>
              </a:solidFill>
              <a:uFillTx/>
              <a:latin typeface="Arial" panose="020B0604020202020204" pitchFamily="34" charset="0"/>
              <a:cs typeface="Arial" panose="020B0604020202020204" pitchFamily="34" charset="0"/>
            </a:endParaRPr>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2829560" y="305435"/>
            <a:ext cx="5840095" cy="583565"/>
          </a:xfrm>
          <a:prstGeom prst="rect">
            <a:avLst/>
          </a:prstGeom>
          <a:noFill/>
        </p:spPr>
        <p:txBody>
          <a:bodyPr wrap="square" rtlCol="0">
            <a:spAutoFit/>
          </a:bodyPr>
          <a:p>
            <a:pPr algn="ctr"/>
            <a:r>
              <a:rPr lang="en-US" altLang="en-US" sz="3200" b="1">
                <a:solidFill>
                  <a:schemeClr val="bg1"/>
                </a:solidFill>
                <a:latin typeface="Inter Black" panose="02000503000000020004" charset="0"/>
                <a:ea typeface="Inter Black" panose="02000503000000020004" charset="0"/>
                <a:cs typeface="Inter" panose="02000503000000020004" charset="0"/>
              </a:rPr>
              <a:t>Portable Batch System</a:t>
            </a:r>
            <a:endParaRPr lang="en-US" altLang="en-US" sz="32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1555115" y="447040"/>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9065895" y="44767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824230" y="1060450"/>
            <a:ext cx="10947400" cy="5316855"/>
          </a:xfrm>
          <a:prstGeom prst="rect">
            <a:avLst/>
          </a:prstGeom>
          <a:noFill/>
        </p:spPr>
        <p:txBody>
          <a:bodyPr wrap="square" rtlCol="0">
            <a:noAutofit/>
          </a:bodyPr>
          <a:p>
            <a:r>
              <a:rPr lang="en-US" altLang="en-US" sz="3000">
                <a:solidFill>
                  <a:schemeClr val="bg1"/>
                </a:solidFill>
                <a:uFillTx/>
                <a:latin typeface="Arial" panose="020B0604020202020204" pitchFamily="34" charset="0"/>
                <a:cs typeface="Arial" panose="020B0604020202020204" pitchFamily="34" charset="0"/>
              </a:rPr>
              <a:t>In addition to the above major pieces, PBS also provides a Application Program Interface,API, which is used by the commands to communicate with the Server.</a:t>
            </a:r>
            <a:endParaRPr lang="en-US" altLang="en-US" sz="3000">
              <a:solidFill>
                <a:schemeClr val="bg1"/>
              </a:solidFill>
              <a:uFillTx/>
              <a:latin typeface="Arial" panose="020B0604020202020204" pitchFamily="34" charset="0"/>
              <a:cs typeface="Arial" panose="020B0604020202020204" pitchFamily="34" charset="0"/>
            </a:endParaRPr>
          </a:p>
          <a:p>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PBS is able to support a wide range of configurations. </a:t>
            </a:r>
            <a:endParaRPr lang="en-US" altLang="en-US" sz="3000">
              <a:solidFill>
                <a:schemeClr val="bg1"/>
              </a:solidFill>
              <a:uFillTx/>
              <a:latin typeface="Arial" panose="020B0604020202020204" pitchFamily="34" charset="0"/>
              <a:cs typeface="Arial" panose="020B0604020202020204" pitchFamily="34" charset="0"/>
            </a:endParaRPr>
          </a:p>
          <a:p>
            <a:r>
              <a:rPr lang="en-US" altLang="en-US" sz="3000">
                <a:solidFill>
                  <a:schemeClr val="bg1"/>
                </a:solidFill>
                <a:uFillTx/>
                <a:latin typeface="Arial" panose="020B0604020202020204" pitchFamily="34" charset="0"/>
                <a:cs typeface="Arial" panose="020B0604020202020204" pitchFamily="34" charset="0"/>
              </a:rPr>
              <a:t>It may be installed and used to control</a:t>
            </a:r>
            <a:r>
              <a:rPr lang="en-IN" altLang="en-US" sz="3000">
                <a:solidFill>
                  <a:schemeClr val="bg1"/>
                </a:solidFill>
                <a:uFillTx/>
                <a:latin typeface="Arial" panose="020B0604020202020204" pitchFamily="34" charset="0"/>
                <a:cs typeface="Arial" panose="020B0604020202020204" pitchFamily="34" charset="0"/>
              </a:rPr>
              <a:t> </a:t>
            </a:r>
            <a:r>
              <a:rPr lang="en-US" altLang="en-US" sz="3000">
                <a:solidFill>
                  <a:schemeClr val="bg1"/>
                </a:solidFill>
                <a:uFillTx/>
                <a:latin typeface="Arial" panose="020B0604020202020204" pitchFamily="34" charset="0"/>
                <a:cs typeface="Arial" panose="020B0604020202020204" pitchFamily="34" charset="0"/>
              </a:rPr>
              <a:t>jobs on a single (large) system. It may be used to load balance jobs on a number of systems.</a:t>
            </a:r>
            <a:r>
              <a:rPr lang="en-IN" altLang="en-US" sz="3000">
                <a:solidFill>
                  <a:schemeClr val="bg1"/>
                </a:solidFill>
                <a:uFillTx/>
                <a:latin typeface="Arial" panose="020B0604020202020204" pitchFamily="34" charset="0"/>
                <a:cs typeface="Arial" panose="020B0604020202020204" pitchFamily="34" charset="0"/>
              </a:rPr>
              <a:t> </a:t>
            </a:r>
            <a:r>
              <a:rPr lang="en-US" altLang="en-US" sz="3000">
                <a:solidFill>
                  <a:schemeClr val="bg1"/>
                </a:solidFill>
                <a:uFillTx/>
                <a:latin typeface="Arial" panose="020B0604020202020204" pitchFamily="34" charset="0"/>
                <a:cs typeface="Arial" panose="020B0604020202020204" pitchFamily="34" charset="0"/>
              </a:rPr>
              <a:t>It may be used to allocated nodes of a cluster or parallel system to parallel and serial jobs.</a:t>
            </a:r>
            <a:r>
              <a:rPr lang="en-IN" altLang="en-US" sz="3000">
                <a:solidFill>
                  <a:schemeClr val="bg1"/>
                </a:solidFill>
                <a:uFillTx/>
                <a:latin typeface="Arial" panose="020B0604020202020204" pitchFamily="34" charset="0"/>
                <a:cs typeface="Arial" panose="020B0604020202020204" pitchFamily="34" charset="0"/>
              </a:rPr>
              <a:t> </a:t>
            </a:r>
            <a:r>
              <a:rPr lang="en-US" altLang="en-US" sz="3000">
                <a:solidFill>
                  <a:schemeClr val="bg1"/>
                </a:solidFill>
                <a:uFillTx/>
                <a:latin typeface="Arial" panose="020B0604020202020204" pitchFamily="34" charset="0"/>
                <a:cs typeface="Arial" panose="020B0604020202020204" pitchFamily="34" charset="0"/>
              </a:rPr>
              <a:t>Or it can deal with a mix of the above.</a:t>
            </a:r>
            <a:endParaRPr lang="en-US" altLang="en-US" sz="3000">
              <a:solidFill>
                <a:schemeClr val="bg1"/>
              </a:solidFill>
              <a:uFillTx/>
              <a:latin typeface="Arial" panose="020B0604020202020204" pitchFamily="34" charset="0"/>
              <a:cs typeface="Arial" panose="020B0604020202020204" pitchFamily="34" charset="0"/>
            </a:endParaRPr>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25.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126.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2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LINE_FORE_SCHEMECOLOR_INDEX_BRIGHTNESS" val="0"/>
  <p:tag name="KSO_WM_UNIT_LINE_FORE_SCHEMECOLOR_INDEX" val="6"/>
  <p:tag name="KSO_WM_UNIT_LINE_FILL_TYPE" val="2"/>
</p:tagLst>
</file>

<file path=ppt/tags/tag128.xml><?xml version="1.0" encoding="utf-8"?>
<p:tagLst xmlns:p="http://schemas.openxmlformats.org/presentationml/2006/main">
  <p:tag name="KSO_WM_UNIT_LINE_FORE_SCHEMECOLOR_INDEX_1_BRIGHTNESS" val="-0.25"/>
  <p:tag name="KSO_WM_UNIT_LINE_FORE_SCHEMECOLOR_INDEX_1" val="16"/>
  <p:tag name="KSO_WM_UNIT_LINE_FORE_SCHEMECOLOR_INDEX_1_POS" val="0.3"/>
  <p:tag name="KSO_WM_UNIT_LINE_FORE_SCHEMECOLOR_INDEX_1_TRANS" val="1"/>
  <p:tag name="KSO_WM_UNIT_LINE_FORE_SCHEMECOLOR_INDEX_2_BRIGHTNESS" val="-0.25"/>
  <p:tag name="KSO_WM_UNIT_LINE_FORE_SCHEMECOLOR_INDEX_2" val="16"/>
  <p:tag name="KSO_WM_UNIT_LINE_FORE_SCHEMECOLOR_INDEX_2_POS" val="1"/>
  <p:tag name="KSO_WM_UNIT_LINE_FORE_SCHEMECOLOR_INDEX_2_TRANS" val="0"/>
  <p:tag name="KSO_WM_UNIT_LINE_GRADIENT_TYPE" val="0"/>
  <p:tag name="KSO_WM_UNIT_LINE_GRADIENT_ANGLE" val="0"/>
  <p:tag name="KSO_WM_UNIT_LINE_GRADIENT_Direction" val="3"/>
  <p:tag name="KSO_WM_UNIT_LINE_FILL_TYPE" val="5"/>
  <p:tag name="KSO_WM_UNIT_TEXT_FILL_FORE_SCHEMECOLOR_INDEX_BRIGHTNESS" val="0"/>
  <p:tag name="KSO_WM_UNIT_TEXT_FILL_FORE_SCHEMECOLOR_INDEX" val="2"/>
  <p:tag name="KSO_WM_UNIT_TEXT_FILL_TYPE" val="1"/>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1"/>
  <p:tag name="KSO_WM_UNIT_FILL_FORE_SCHEMECOLOR_INDEX_2_TRANS" val="1"/>
  <p:tag name="KSO_WM_UNIT_FILL_GRADIENT_TYPE" val="0"/>
  <p:tag name="KSO_WM_UNIT_FILL_GRADIENT_ANGLE" val="30"/>
  <p:tag name="KSO_WM_UNIT_FILL_GRADIENT_Direction" val="-2"/>
  <p:tag name="KSO_WM_UNIT_FILL_TYPE" val="3"/>
</p:tagLst>
</file>

<file path=ppt/tags/tag129.xml><?xml version="1.0" encoding="utf-8"?>
<p:tagLst xmlns:p="http://schemas.openxmlformats.org/presentationml/2006/main">
  <p:tag name="KSO_WM_UNIT_LINE_FORE_SCHEMECOLOR_INDEX_1_BRIGHTNESS" val="-0.25"/>
  <p:tag name="KSO_WM_UNIT_LINE_FORE_SCHEMECOLOR_INDEX_1" val="16"/>
  <p:tag name="KSO_WM_UNIT_LINE_FORE_SCHEMECOLOR_INDEX_1_POS" val="0.3"/>
  <p:tag name="KSO_WM_UNIT_LINE_FORE_SCHEMECOLOR_INDEX_1_TRANS" val="1"/>
  <p:tag name="KSO_WM_UNIT_LINE_FORE_SCHEMECOLOR_INDEX_2_BRIGHTNESS" val="-0.25"/>
  <p:tag name="KSO_WM_UNIT_LINE_FORE_SCHEMECOLOR_INDEX_2" val="16"/>
  <p:tag name="KSO_WM_UNIT_LINE_FORE_SCHEMECOLOR_INDEX_2_POS" val="1"/>
  <p:tag name="KSO_WM_UNIT_LINE_FORE_SCHEMECOLOR_INDEX_2_TRANS" val="0"/>
  <p:tag name="KSO_WM_UNIT_LINE_GRADIENT_TYPE" val="0"/>
  <p:tag name="KSO_WM_UNIT_LINE_GRADIENT_ANGLE" val="0"/>
  <p:tag name="KSO_WM_UNIT_LINE_GRADIENT_Direction" val="3"/>
  <p:tag name="KSO_WM_UNIT_LINE_FILL_TYPE" val="5"/>
  <p:tag name="KSO_WM_UNIT_TEXT_FILL_FORE_SCHEMECOLOR_INDEX_BRIGHTNESS" val="0"/>
  <p:tag name="KSO_WM_UNIT_TEXT_FILL_FORE_SCHEMECOLOR_INDEX" val="2"/>
  <p:tag name="KSO_WM_UNIT_TEXT_FILL_TYPE"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31.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32.xml><?xml version="1.0" encoding="utf-8"?>
<p:tagLst xmlns:p="http://schemas.openxmlformats.org/presentationml/2006/main">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49"/>
  <p:tag name="KSO_WM_UNIT_LINE_FORE_SCHEMECOLOR_INDEX_2_TRANS" val="1"/>
  <p:tag name="KSO_WM_UNIT_LINE_GRADIENT_TYPE" val="0"/>
  <p:tag name="KSO_WM_UNIT_LINE_GRADIENT_ANGLE" val="0"/>
  <p:tag name="KSO_WM_UNIT_LINE_GRADIENT_Direction" val="3"/>
  <p:tag name="KSO_WM_UNIT_LINE_FILL_TYPE" val="5"/>
</p:tagLst>
</file>

<file path=ppt/tags/tag133.xml><?xml version="1.0" encoding="utf-8"?>
<p:tagLst xmlns:p="http://schemas.openxmlformats.org/presentationml/2006/main">
  <p:tag name="KSO_WM_UNIT_LINE_FORE_SCHEMECOLOR_INDEX_1_BRIGHTNESS" val="0"/>
  <p:tag name="KSO_WM_UNIT_LINE_FORE_SCHEMECOLOR_INDEX_1" val="5"/>
  <p:tag name="KSO_WM_UNIT_LINE_FORE_SCHEMECOLOR_INDEX_1_POS" val="0.39"/>
  <p:tag name="KSO_WM_UNIT_LINE_FORE_SCHEMECOLOR_INDEX_1_TRANS" val="1"/>
  <p:tag name="KSO_WM_UNIT_LINE_FORE_SCHEMECOLOR_INDEX_2_BRIGHTNESS" val="0"/>
  <p:tag name="KSO_WM_UNIT_LINE_FORE_SCHEMECOLOR_INDEX_2" val="5"/>
  <p:tag name="KSO_WM_UNIT_LINE_FORE_SCHEMECOLOR_INDEX_2_POS" val="0.55"/>
  <p:tag name="KSO_WM_UNIT_LINE_FORE_SCHEMECOLOR_INDEX_2_TRANS" val="0"/>
  <p:tag name="KSO_WM_UNIT_LINE_GRADIENT_TYPE" val="0"/>
  <p:tag name="KSO_WM_UNIT_LINE_GRADIENT_ANGLE" val="0"/>
  <p:tag name="KSO_WM_UNIT_LINE_GRADIENT_Direction" val="3"/>
  <p:tag name="KSO_WM_UNIT_LINE_FILL_TYPE" val="5"/>
</p:tagLst>
</file>

<file path=ppt/tags/tag134.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135.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136.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137.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138.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139.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1.xml><?xml version="1.0" encoding="utf-8"?>
<p:tagLst xmlns:p="http://schemas.openxmlformats.org/presentationml/2006/main">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49"/>
  <p:tag name="KSO_WM_UNIT_LINE_FORE_SCHEMECOLOR_INDEX_2_TRANS" val="1"/>
  <p:tag name="KSO_WM_UNIT_LINE_GRADIENT_TYPE" val="0"/>
  <p:tag name="KSO_WM_UNIT_LINE_GRADIENT_ANGLE" val="0"/>
  <p:tag name="KSO_WM_UNIT_LINE_GRADIENT_Direction" val="3"/>
  <p:tag name="KSO_WM_UNIT_LINE_FILL_TYPE" val="5"/>
</p:tagLst>
</file>

<file path=ppt/tags/tag142.xml><?xml version="1.0" encoding="utf-8"?>
<p:tagLst xmlns:p="http://schemas.openxmlformats.org/presentationml/2006/main">
  <p:tag name="KSO_WM_UNIT_LINE_FORE_SCHEMECOLOR_INDEX_1_BRIGHTNESS" val="0"/>
  <p:tag name="KSO_WM_UNIT_LINE_FORE_SCHEMECOLOR_INDEX_1" val="5"/>
  <p:tag name="KSO_WM_UNIT_LINE_FORE_SCHEMECOLOR_INDEX_1_POS" val="0.39"/>
  <p:tag name="KSO_WM_UNIT_LINE_FORE_SCHEMECOLOR_INDEX_1_TRANS" val="1"/>
  <p:tag name="KSO_WM_UNIT_LINE_FORE_SCHEMECOLOR_INDEX_2_BRIGHTNESS" val="0"/>
  <p:tag name="KSO_WM_UNIT_LINE_FORE_SCHEMECOLOR_INDEX_2" val="5"/>
  <p:tag name="KSO_WM_UNIT_LINE_FORE_SCHEMECOLOR_INDEX_2_POS" val="0.55"/>
  <p:tag name="KSO_WM_UNIT_LINE_FORE_SCHEMECOLOR_INDEX_2_TRANS" val="0"/>
  <p:tag name="KSO_WM_UNIT_LINE_GRADIENT_TYPE" val="0"/>
  <p:tag name="KSO_WM_UNIT_LINE_GRADIENT_ANGLE" val="0"/>
  <p:tag name="KSO_WM_UNIT_LINE_GRADIENT_Direction" val="3"/>
  <p:tag name="KSO_WM_UNIT_LINE_FILL_TYPE" val="5"/>
</p:tagLst>
</file>

<file path=ppt/tags/tag143.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4.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5.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6.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7.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49.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51.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5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53.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5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55.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5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5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5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59.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61.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6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63.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65.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6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6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69.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71.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7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73.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7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75.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7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7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7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79.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81.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8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83.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8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85.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8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8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8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89.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91.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192.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93.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LINE_FORE_SCHEMECOLOR_INDEX_BRIGHTNESS" val="0"/>
  <p:tag name="KSO_WM_UNIT_LINE_FORE_SCHEMECOLOR_INDEX" val="6"/>
  <p:tag name="KSO_WM_UNIT_LINE_FILL_TYPE" val="2"/>
</p:tagLst>
</file>

<file path=ppt/tags/tag194.xml><?xml version="1.0" encoding="utf-8"?>
<p:tagLst xmlns:p="http://schemas.openxmlformats.org/presentationml/2006/main">
  <p:tag name="KSO_WM_UNIT_LINE_FORE_SCHEMECOLOR_INDEX_1_BRIGHTNESS" val="-0.25"/>
  <p:tag name="KSO_WM_UNIT_LINE_FORE_SCHEMECOLOR_INDEX_1" val="16"/>
  <p:tag name="KSO_WM_UNIT_LINE_FORE_SCHEMECOLOR_INDEX_1_POS" val="0.3"/>
  <p:tag name="KSO_WM_UNIT_LINE_FORE_SCHEMECOLOR_INDEX_1_TRANS" val="1"/>
  <p:tag name="KSO_WM_UNIT_LINE_FORE_SCHEMECOLOR_INDEX_2_BRIGHTNESS" val="-0.25"/>
  <p:tag name="KSO_WM_UNIT_LINE_FORE_SCHEMECOLOR_INDEX_2" val="16"/>
  <p:tag name="KSO_WM_UNIT_LINE_FORE_SCHEMECOLOR_INDEX_2_POS" val="1"/>
  <p:tag name="KSO_WM_UNIT_LINE_FORE_SCHEMECOLOR_INDEX_2_TRANS" val="0"/>
  <p:tag name="KSO_WM_UNIT_LINE_GRADIENT_TYPE" val="0"/>
  <p:tag name="KSO_WM_UNIT_LINE_GRADIENT_ANGLE" val="0"/>
  <p:tag name="KSO_WM_UNIT_LINE_GRADIENT_Direction" val="3"/>
  <p:tag name="KSO_WM_UNIT_LINE_FILL_TYPE" val="5"/>
  <p:tag name="KSO_WM_UNIT_TEXT_FILL_FORE_SCHEMECOLOR_INDEX_BRIGHTNESS" val="0"/>
  <p:tag name="KSO_WM_UNIT_TEXT_FILL_FORE_SCHEMECOLOR_INDEX" val="2"/>
  <p:tag name="KSO_WM_UNIT_TEXT_FILL_TYPE" val="1"/>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1"/>
  <p:tag name="KSO_WM_UNIT_FILL_FORE_SCHEMECOLOR_INDEX_2_TRANS" val="1"/>
  <p:tag name="KSO_WM_UNIT_FILL_GRADIENT_TYPE" val="0"/>
  <p:tag name="KSO_WM_UNIT_FILL_GRADIENT_ANGLE" val="30"/>
  <p:tag name="KSO_WM_UNIT_FILL_GRADIENT_Direction" val="-2"/>
  <p:tag name="KSO_WM_UNIT_FILL_TYPE" val="3"/>
</p:tagLst>
</file>

<file path=ppt/tags/tag195.xml><?xml version="1.0" encoding="utf-8"?>
<p:tagLst xmlns:p="http://schemas.openxmlformats.org/presentationml/2006/main">
  <p:tag name="KSO_WM_UNIT_LINE_FORE_SCHEMECOLOR_INDEX_1_BRIGHTNESS" val="-0.25"/>
  <p:tag name="KSO_WM_UNIT_LINE_FORE_SCHEMECOLOR_INDEX_1" val="16"/>
  <p:tag name="KSO_WM_UNIT_LINE_FORE_SCHEMECOLOR_INDEX_1_POS" val="0.3"/>
  <p:tag name="KSO_WM_UNIT_LINE_FORE_SCHEMECOLOR_INDEX_1_TRANS" val="1"/>
  <p:tag name="KSO_WM_UNIT_LINE_FORE_SCHEMECOLOR_INDEX_2_BRIGHTNESS" val="-0.25"/>
  <p:tag name="KSO_WM_UNIT_LINE_FORE_SCHEMECOLOR_INDEX_2" val="16"/>
  <p:tag name="KSO_WM_UNIT_LINE_FORE_SCHEMECOLOR_INDEX_2_POS" val="1"/>
  <p:tag name="KSO_WM_UNIT_LINE_FORE_SCHEMECOLOR_INDEX_2_TRANS" val="0"/>
  <p:tag name="KSO_WM_UNIT_LINE_GRADIENT_TYPE" val="0"/>
  <p:tag name="KSO_WM_UNIT_LINE_GRADIENT_ANGLE" val="0"/>
  <p:tag name="KSO_WM_UNIT_LINE_GRADIENT_Direction" val="3"/>
  <p:tag name="KSO_WM_UNIT_LINE_FILL_TYPE" val="5"/>
  <p:tag name="KSO_WM_UNIT_TEXT_FILL_FORE_SCHEMECOLOR_INDEX_BRIGHTNESS" val="0"/>
  <p:tag name="KSO_WM_UNIT_TEXT_FILL_FORE_SCHEMECOLOR_INDEX" val="2"/>
  <p:tag name="KSO_WM_UNIT_TEXT_FILL_TYPE" val="1"/>
</p:tagLst>
</file>

<file path=ppt/tags/tag196.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97.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98.xml><?xml version="1.0" encoding="utf-8"?>
<p:tagLst xmlns:p="http://schemas.openxmlformats.org/presentationml/2006/main">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49"/>
  <p:tag name="KSO_WM_UNIT_LINE_FORE_SCHEMECOLOR_INDEX_2_TRANS" val="1"/>
  <p:tag name="KSO_WM_UNIT_LINE_GRADIENT_TYPE" val="0"/>
  <p:tag name="KSO_WM_UNIT_LINE_GRADIENT_ANGLE" val="0"/>
  <p:tag name="KSO_WM_UNIT_LINE_GRADIENT_Direction" val="3"/>
  <p:tag name="KSO_WM_UNIT_LINE_FILL_TYPE" val="5"/>
</p:tagLst>
</file>

<file path=ppt/tags/tag199.xml><?xml version="1.0" encoding="utf-8"?>
<p:tagLst xmlns:p="http://schemas.openxmlformats.org/presentationml/2006/main">
  <p:tag name="KSO_WM_UNIT_LINE_FORE_SCHEMECOLOR_INDEX_1_BRIGHTNESS" val="0"/>
  <p:tag name="KSO_WM_UNIT_LINE_FORE_SCHEMECOLOR_INDEX_1" val="5"/>
  <p:tag name="KSO_WM_UNIT_LINE_FORE_SCHEMECOLOR_INDEX_1_POS" val="0.39"/>
  <p:tag name="KSO_WM_UNIT_LINE_FORE_SCHEMECOLOR_INDEX_1_TRANS" val="1"/>
  <p:tag name="KSO_WM_UNIT_LINE_FORE_SCHEMECOLOR_INDEX_2_BRIGHTNESS" val="0"/>
  <p:tag name="KSO_WM_UNIT_LINE_FORE_SCHEMECOLOR_INDEX_2" val="5"/>
  <p:tag name="KSO_WM_UNIT_LINE_FORE_SCHEMECOLOR_INDEX_2_POS" val="0.55"/>
  <p:tag name="KSO_WM_UNIT_LINE_FORE_SCHEMECOLOR_INDEX_2_TRANS" val="0"/>
  <p:tag name="KSO_WM_UNIT_LINE_GRADIENT_TYPE" val="0"/>
  <p:tag name="KSO_WM_UNIT_LINE_GRADIENT_ANGLE" val="0"/>
  <p:tag name="KSO_WM_UNIT_LINE_GRADIENT_Direction" val="3"/>
  <p:tag name="KSO_WM_UNIT_LINE_FILL_TYPE" val="5"/>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TEXT_FILL_FORE_SCHEMECOLOR_INDEX_BRIGHTNESS" val="0"/>
  <p:tag name="KSO_WM_UNIT_TEXT_FILL_FORE_SCHEMECOLOR_INDEX" val="16"/>
  <p:tag name="KSO_WM_UNIT_TEXT_FILL_TYPE" val="1"/>
</p:tagLst>
</file>

<file path=ppt/tags/tag201.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202.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203.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204.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205.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206.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07.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08.xml><?xml version="1.0" encoding="utf-8"?>
<p:tagLst xmlns:p="http://schemas.openxmlformats.org/presentationml/2006/main">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49"/>
  <p:tag name="KSO_WM_UNIT_LINE_FORE_SCHEMECOLOR_INDEX_2_TRANS" val="1"/>
  <p:tag name="KSO_WM_UNIT_LINE_GRADIENT_TYPE" val="0"/>
  <p:tag name="KSO_WM_UNIT_LINE_GRADIENT_ANGLE" val="0"/>
  <p:tag name="KSO_WM_UNIT_LINE_GRADIENT_Direction" val="3"/>
  <p:tag name="KSO_WM_UNIT_LINE_FILL_TYPE" val="5"/>
</p:tagLst>
</file>

<file path=ppt/tags/tag209.xml><?xml version="1.0" encoding="utf-8"?>
<p:tagLst xmlns:p="http://schemas.openxmlformats.org/presentationml/2006/main">
  <p:tag name="KSO_WM_UNIT_LINE_FORE_SCHEMECOLOR_INDEX_1_BRIGHTNESS" val="0"/>
  <p:tag name="KSO_WM_UNIT_LINE_FORE_SCHEMECOLOR_INDEX_1" val="5"/>
  <p:tag name="KSO_WM_UNIT_LINE_FORE_SCHEMECOLOR_INDEX_1_POS" val="0.39"/>
  <p:tag name="KSO_WM_UNIT_LINE_FORE_SCHEMECOLOR_INDEX_1_TRANS" val="1"/>
  <p:tag name="KSO_WM_UNIT_LINE_FORE_SCHEMECOLOR_INDEX_2_BRIGHTNESS" val="0"/>
  <p:tag name="KSO_WM_UNIT_LINE_FORE_SCHEMECOLOR_INDEX_2" val="5"/>
  <p:tag name="KSO_WM_UNIT_LINE_FORE_SCHEMECOLOR_INDEX_2_POS" val="0.55"/>
  <p:tag name="KSO_WM_UNIT_LINE_FORE_SCHEMECOLOR_INDEX_2_TRANS" val="0"/>
  <p:tag name="KSO_WM_UNIT_LINE_GRADIENT_TYPE" val="0"/>
  <p:tag name="KSO_WM_UNIT_LINE_GRADIENT_ANGLE" val="0"/>
  <p:tag name="KSO_WM_UNIT_LINE_GRADIENT_Direction" val="3"/>
  <p:tag name="KSO_WM_UNIT_LINE_FILL_TYPE" val="5"/>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11.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12.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13.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14.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1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16.xml><?xml version="1.0" encoding="utf-8"?>
<p:tagLst xmlns:p="http://schemas.openxmlformats.org/presentationml/2006/main">
  <p:tag name="COMMONDATA" val="eyJoZGlkIjoiMmNmYmEwOWQ4Y2Q0M2IxMGZkNjI4ZjhkZDQyNzg1OTYifQ=="/>
  <p:tag name="KSO_WPP_MARK_KEY" val="37523c5a-f9bd-4157-ab56-121979c0b78d"/>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Inter"/>
        <a:ea typeface="Inter Black"/>
        <a:cs typeface=""/>
      </a:majorFont>
      <a:minorFont>
        <a:latin typeface="Inter"/>
        <a:ea typeface="Inter Blac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0F1423"/>
      </a:dk2>
      <a:lt2>
        <a:srgbClr val="FFFFFF"/>
      </a:lt2>
      <a:accent1>
        <a:srgbClr val="4675FC"/>
      </a:accent1>
      <a:accent2>
        <a:srgbClr val="4589FB"/>
      </a:accent2>
      <a:accent3>
        <a:srgbClr val="54A6FB"/>
      </a:accent3>
      <a:accent4>
        <a:srgbClr val="47B2FA"/>
      </a:accent4>
      <a:accent5>
        <a:srgbClr val="4AC7F9"/>
      </a:accent5>
      <a:accent6>
        <a:srgbClr val="4DDBF8"/>
      </a:accent6>
      <a:hlink>
        <a:srgbClr val="0563C1"/>
      </a:hlink>
      <a:folHlink>
        <a:srgbClr val="954D72"/>
      </a:folHlink>
    </a:clrScheme>
    <a:fontScheme name="自定义 9">
      <a:majorFont>
        <a:latin typeface="Inter"/>
        <a:ea typeface="Inter Black"/>
        <a:cs typeface=""/>
      </a:majorFont>
      <a:minorFont>
        <a:latin typeface="Inter"/>
        <a:ea typeface="Inter Blac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Inter Black"/>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nter Black"/>
        <a:ea typeface=""/>
        <a:cs typeface=""/>
        <a:font script="Jpan" typeface="ＭＳ Ｐゴシック"/>
        <a:font script="Hang" typeface="맑은 고딕"/>
        <a:font script="Hans" typeface="Inter Black"/>
        <a:font script="Hant" typeface="新細明體"/>
        <a:font script="Arab" typeface="Inter"/>
        <a:font script="Hebr" typeface="Inte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Inte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Inter Black"/>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nter Black"/>
        <a:ea typeface=""/>
        <a:cs typeface=""/>
        <a:font script="Jpan" typeface="ＭＳ Ｐゴシック"/>
        <a:font script="Hang" typeface="맑은 고딕"/>
        <a:font script="Hans" typeface="Inter Black"/>
        <a:font script="Hant" typeface="新細明體"/>
        <a:font script="Arab" typeface="Inter"/>
        <a:font script="Hebr" typeface="Inte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Inte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8787</Words>
  <Application>WPS Presentation</Application>
  <PresentationFormat>宽屏</PresentationFormat>
  <Paragraphs>195</Paragraphs>
  <Slides>23</Slides>
  <Notes>4</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23</vt:i4>
      </vt:variant>
    </vt:vector>
  </HeadingPairs>
  <TitlesOfParts>
    <vt:vector size="36" baseType="lpstr">
      <vt:lpstr>Arial</vt:lpstr>
      <vt:lpstr>SimSun</vt:lpstr>
      <vt:lpstr>Wingdings</vt:lpstr>
      <vt:lpstr>Inter</vt:lpstr>
      <vt:lpstr>Inter Black</vt:lpstr>
      <vt:lpstr>Wingdings</vt:lpstr>
      <vt:lpstr>Microsoft YaHei</vt:lpstr>
      <vt:lpstr>Arial Unicode MS</vt:lpstr>
      <vt:lpstr>Times New Roman</vt:lpstr>
      <vt:lpstr>TimesNewRomanPS-ItalicMT</vt:lpstr>
      <vt:lpstr>Segoe Print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Sandeep Walvekar</cp:lastModifiedBy>
  <cp:revision>169</cp:revision>
  <dcterms:created xsi:type="dcterms:W3CDTF">2019-06-19T02:08:00Z</dcterms:created>
  <dcterms:modified xsi:type="dcterms:W3CDTF">2024-11-29T11:38:44Z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1033-12.2.0.18911</vt:lpwstr>
  </property>
  <property fmtid="{D5CDD505-2E9C-101B-9397-08002B2CF9AE}" pid="3" name="ICV">
    <vt:lpwstr>FF838550DE3F40DCA46E6A5BC12A486E_13</vt:lpwstr>
  </property>
</Properties>
</file>