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4"/>
  </p:handoutMasterIdLst>
  <p:sldIdLst>
    <p:sldId id="340" r:id="rId4"/>
    <p:sldId id="343" r:id="rId6"/>
    <p:sldId id="426" r:id="rId7"/>
    <p:sldId id="436" r:id="rId8"/>
    <p:sldId id="450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51" r:id="rId21"/>
    <p:sldId id="453" r:id="rId22"/>
    <p:sldId id="393" r:id="rId23"/>
  </p:sldIdLst>
  <p:sldSz cx="12192000" cy="6858000"/>
  <p:notesSz cx="6858000" cy="9144000"/>
  <p:embeddedFontLst>
    <p:embeddedFont>
      <p:font typeface="Inter" panose="02000503000000020004" charset="0"/>
      <p:regular r:id="rId28"/>
      <p:bold r:id="rId29"/>
    </p:embeddedFont>
    <p:embeddedFont>
      <p:font typeface="Inter Black" panose="02000503000000020004" charset="0"/>
      <p:bold r:id="rId30"/>
    </p:embeddedFont>
  </p:embeddedFontLst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DBF8"/>
    <a:srgbClr val="4AC7F9"/>
    <a:srgbClr val="47B2FA"/>
    <a:srgbClr val="54A6FB"/>
    <a:srgbClr val="4589FB"/>
    <a:srgbClr val="4675FC"/>
    <a:srgbClr val="54FDED"/>
    <a:srgbClr val="4EE4F0"/>
    <a:srgbClr val="49CCF3"/>
    <a:srgbClr val="44B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207.xml"/><Relationship Id="rId30" Type="http://schemas.openxmlformats.org/officeDocument/2006/relationships/font" Target="fonts/font3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</a:fld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</a:fld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12.xml"/><Relationship Id="rId25" Type="http://schemas.openxmlformats.org/officeDocument/2006/relationships/tags" Target="../tags/tag148.xml"/><Relationship Id="rId24" Type="http://schemas.openxmlformats.org/officeDocument/2006/relationships/tags" Target="../tags/tag147.xml"/><Relationship Id="rId23" Type="http://schemas.openxmlformats.org/officeDocument/2006/relationships/tags" Target="../tags/tag146.xml"/><Relationship Id="rId22" Type="http://schemas.openxmlformats.org/officeDocument/2006/relationships/tags" Target="../tags/tag145.xml"/><Relationship Id="rId21" Type="http://schemas.openxmlformats.org/officeDocument/2006/relationships/tags" Target="../tags/tag144.xml"/><Relationship Id="rId20" Type="http://schemas.openxmlformats.org/officeDocument/2006/relationships/tags" Target="../tags/tag143.xml"/><Relationship Id="rId2" Type="http://schemas.openxmlformats.org/officeDocument/2006/relationships/tags" Target="../tags/tag125.xml"/><Relationship Id="rId19" Type="http://schemas.openxmlformats.org/officeDocument/2006/relationships/tags" Target="../tags/tag142.xml"/><Relationship Id="rId18" Type="http://schemas.openxmlformats.org/officeDocument/2006/relationships/tags" Target="../tags/tag141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7" Type="http://schemas.openxmlformats.org/officeDocument/2006/relationships/notesSlide" Target="../notesSlides/notesSlide19.xml"/><Relationship Id="rId26" Type="http://schemas.openxmlformats.org/officeDocument/2006/relationships/slideLayout" Target="../slideLayouts/slideLayout12.xml"/><Relationship Id="rId25" Type="http://schemas.openxmlformats.org/officeDocument/2006/relationships/tags" Target="../tags/tag206.xml"/><Relationship Id="rId24" Type="http://schemas.openxmlformats.org/officeDocument/2006/relationships/tags" Target="../tags/tag205.xml"/><Relationship Id="rId23" Type="http://schemas.openxmlformats.org/officeDocument/2006/relationships/tags" Target="../tags/tag204.xml"/><Relationship Id="rId22" Type="http://schemas.openxmlformats.org/officeDocument/2006/relationships/tags" Target="../tags/tag203.xml"/><Relationship Id="rId21" Type="http://schemas.openxmlformats.org/officeDocument/2006/relationships/tags" Target="../tags/tag202.xml"/><Relationship Id="rId20" Type="http://schemas.openxmlformats.org/officeDocument/2006/relationships/tags" Target="../tags/tag201.xml"/><Relationship Id="rId2" Type="http://schemas.openxmlformats.org/officeDocument/2006/relationships/tags" Target="../tags/tag183.xml"/><Relationship Id="rId19" Type="http://schemas.openxmlformats.org/officeDocument/2006/relationships/tags" Target="../tags/tag200.xml"/><Relationship Id="rId18" Type="http://schemas.openxmlformats.org/officeDocument/2006/relationships/tags" Target="../tags/tag199.xml"/><Relationship Id="rId17" Type="http://schemas.openxmlformats.org/officeDocument/2006/relationships/tags" Target="../tags/tag198.xml"/><Relationship Id="rId16" Type="http://schemas.openxmlformats.org/officeDocument/2006/relationships/tags" Target="../tags/tag197.xml"/><Relationship Id="rId15" Type="http://schemas.openxmlformats.org/officeDocument/2006/relationships/tags" Target="../tags/tag196.xml"/><Relationship Id="rId14" Type="http://schemas.openxmlformats.org/officeDocument/2006/relationships/tags" Target="../tags/tag195.xml"/><Relationship Id="rId13" Type="http://schemas.openxmlformats.org/officeDocument/2006/relationships/tags" Target="../tags/tag194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 descr="VCG21128005867512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4445" y="0"/>
            <a:ext cx="12160885" cy="685736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2413318" y="3166110"/>
            <a:ext cx="73653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IN" altLang="zh-CN" sz="6000">
                <a:solidFill>
                  <a:schemeClr val="accent6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Ganglia</a:t>
            </a:r>
            <a:endParaRPr lang="en-IN" altLang="zh-CN" sz="6000">
              <a:solidFill>
                <a:schemeClr val="accent6"/>
              </a:soli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22" name="任意多边形: 形状 14"/>
          <p:cNvSpPr/>
          <p:nvPr>
            <p:custDataLst>
              <p:tags r:id="rId3"/>
            </p:custDataLst>
          </p:nvPr>
        </p:nvSpPr>
        <p:spPr>
          <a:xfrm>
            <a:off x="2377516" y="4206476"/>
            <a:ext cx="7438409" cy="110315"/>
          </a:xfrm>
          <a:custGeom>
            <a:avLst/>
            <a:gdLst>
              <a:gd name="connsiteX0" fmla="*/ 0 w 10926501"/>
              <a:gd name="connsiteY0" fmla="*/ 0 h 162045"/>
              <a:gd name="connsiteX1" fmla="*/ 3761772 w 10926501"/>
              <a:gd name="connsiteY1" fmla="*/ 0 h 162045"/>
              <a:gd name="connsiteX2" fmla="*/ 3923817 w 10926501"/>
              <a:gd name="connsiteY2" fmla="*/ 162045 h 162045"/>
              <a:gd name="connsiteX3" fmla="*/ 6979534 w 10926501"/>
              <a:gd name="connsiteY3" fmla="*/ 162045 h 162045"/>
              <a:gd name="connsiteX4" fmla="*/ 7141579 w 10926501"/>
              <a:gd name="connsiteY4" fmla="*/ 0 h 162045"/>
              <a:gd name="connsiteX5" fmla="*/ 10926501 w 10926501"/>
              <a:gd name="connsiteY5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501" h="162045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w="38100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59" name="任意多边形: 形状 158"/>
          <p:cNvSpPr/>
          <p:nvPr/>
        </p:nvSpPr>
        <p:spPr>
          <a:xfrm>
            <a:off x="4629150" y="4827270"/>
            <a:ext cx="2934335" cy="559435"/>
          </a:xfrm>
          <a:custGeom>
            <a:avLst/>
            <a:gdLst>
              <a:gd name="connsiteX0" fmla="*/ 0 w 2880000"/>
              <a:gd name="connsiteY0" fmla="*/ 0 h 3600000"/>
              <a:gd name="connsiteX1" fmla="*/ 882815 w 2880000"/>
              <a:gd name="connsiteY1" fmla="*/ 0 h 3600000"/>
              <a:gd name="connsiteX2" fmla="*/ 942863 w 2880000"/>
              <a:gd name="connsiteY2" fmla="*/ 60048 h 3600000"/>
              <a:gd name="connsiteX3" fmla="*/ 1902766 w 2880000"/>
              <a:gd name="connsiteY3" fmla="*/ 60048 h 3600000"/>
              <a:gd name="connsiteX4" fmla="*/ 1962813 w 2880000"/>
              <a:gd name="connsiteY4" fmla="*/ 0 h 3600000"/>
              <a:gd name="connsiteX5" fmla="*/ 2880000 w 2880000"/>
              <a:gd name="connsiteY5" fmla="*/ 0 h 3600000"/>
              <a:gd name="connsiteX6" fmla="*/ 2880000 w 2880000"/>
              <a:gd name="connsiteY6" fmla="*/ 3600000 h 3600000"/>
              <a:gd name="connsiteX7" fmla="*/ 1957099 w 2880000"/>
              <a:gd name="connsiteY7" fmla="*/ 3600000 h 3600000"/>
              <a:gd name="connsiteX8" fmla="*/ 1902766 w 2880000"/>
              <a:gd name="connsiteY8" fmla="*/ 3545666 h 3600000"/>
              <a:gd name="connsiteX9" fmla="*/ 942863 w 2880000"/>
              <a:gd name="connsiteY9" fmla="*/ 3545666 h 3600000"/>
              <a:gd name="connsiteX10" fmla="*/ 888529 w 2880000"/>
              <a:gd name="connsiteY10" fmla="*/ 3600000 h 3600000"/>
              <a:gd name="connsiteX11" fmla="*/ 0 w 2880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80000" h="3600000">
                <a:moveTo>
                  <a:pt x="0" y="0"/>
                </a:moveTo>
                <a:lnTo>
                  <a:pt x="882815" y="0"/>
                </a:lnTo>
                <a:lnTo>
                  <a:pt x="942863" y="60048"/>
                </a:lnTo>
                <a:lnTo>
                  <a:pt x="1902766" y="60048"/>
                </a:lnTo>
                <a:lnTo>
                  <a:pt x="1962813" y="0"/>
                </a:lnTo>
                <a:lnTo>
                  <a:pt x="2880000" y="0"/>
                </a:lnTo>
                <a:lnTo>
                  <a:pt x="2880000" y="3600000"/>
                </a:lnTo>
                <a:lnTo>
                  <a:pt x="1957099" y="3600000"/>
                </a:lnTo>
                <a:lnTo>
                  <a:pt x="1902766" y="3545666"/>
                </a:lnTo>
                <a:lnTo>
                  <a:pt x="942863" y="3545666"/>
                </a:lnTo>
                <a:lnTo>
                  <a:pt x="888529" y="3600000"/>
                </a:lnTo>
                <a:lnTo>
                  <a:pt x="0" y="3600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5000">
                <a:schemeClr val="accent1">
                  <a:alpha val="0"/>
                </a:schemeClr>
              </a:gs>
              <a:gs pos="94000">
                <a:schemeClr val="accent1"/>
              </a:gs>
              <a:gs pos="25000">
                <a:schemeClr val="accent1">
                  <a:alpha val="0"/>
                </a:schemeClr>
              </a:gs>
            </a:gsLst>
            <a:lin ang="0" scaled="0"/>
          </a:gradFill>
          <a:ln w="19050">
            <a:gradFill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cs typeface="Inter" panose="02000503000000020004" charset="0"/>
            </a:endParaRPr>
          </a:p>
        </p:txBody>
      </p:sp>
      <p:sp>
        <p:nvSpPr>
          <p:cNvPr id="41" name="任意多边形: 形状 138"/>
          <p:cNvSpPr/>
          <p:nvPr>
            <p:custDataLst>
              <p:tags r:id="rId4"/>
            </p:custDataLst>
          </p:nvPr>
        </p:nvSpPr>
        <p:spPr>
          <a:xfrm>
            <a:off x="308610" y="503873"/>
            <a:ext cx="11576685" cy="585025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19455" y="680720"/>
            <a:ext cx="2407920" cy="501650"/>
            <a:chOff x="1133" y="1072"/>
            <a:chExt cx="3792" cy="910"/>
          </a:xfrm>
        </p:grpSpPr>
        <p:sp>
          <p:nvSpPr>
            <p:cNvPr id="16" name="平行四边形 15"/>
            <p:cNvSpPr/>
            <p:nvPr>
              <p:custDataLst>
                <p:tags r:id="rId5"/>
              </p:custDataLst>
            </p:nvPr>
          </p:nvSpPr>
          <p:spPr>
            <a:xfrm>
              <a:off x="1403" y="1216"/>
              <a:ext cx="3361" cy="640"/>
            </a:xfrm>
            <a:prstGeom prst="parallelogram">
              <a:avLst>
                <a:gd name="adj" fmla="val 82143"/>
              </a:avLst>
            </a:prstGeom>
            <a:gradFill>
              <a:gsLst>
                <a:gs pos="0">
                  <a:srgbClr val="4675FC"/>
                </a:gs>
                <a:gs pos="100000">
                  <a:srgbClr val="4675FC">
                    <a:alpha val="0"/>
                  </a:srgbClr>
                </a:gs>
              </a:gsLst>
              <a:lin ang="18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2" name="平行四边形 1"/>
            <p:cNvSpPr/>
            <p:nvPr>
              <p:custDataLst>
                <p:tags r:id="rId6"/>
              </p:custDataLst>
            </p:nvPr>
          </p:nvSpPr>
          <p:spPr>
            <a:xfrm>
              <a:off x="1133" y="1072"/>
              <a:ext cx="3792" cy="910"/>
            </a:xfrm>
            <a:prstGeom prst="parallelogram">
              <a:avLst>
                <a:gd name="adj" fmla="val 82143"/>
              </a:avLst>
            </a:prstGeom>
            <a:noFill/>
            <a:ln w="12700">
              <a:gradFill flip="none" rotWithShape="1">
                <a:gsLst>
                  <a:gs pos="36000">
                    <a:schemeClr val="accent1"/>
                  </a:gs>
                  <a:gs pos="75000">
                    <a:schemeClr val="accent1">
                      <a:alpha val="0"/>
                    </a:schemeClr>
                  </a:gs>
                </a:gsLst>
                <a:lin ang="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sp>
        <p:nvSpPr>
          <p:cNvPr id="5" name="任意多边形: 形状 21"/>
          <p:cNvSpPr/>
          <p:nvPr>
            <p:custDataLst>
              <p:tags r:id="rId7"/>
            </p:custDataLst>
          </p:nvPr>
        </p:nvSpPr>
        <p:spPr>
          <a:xfrm rot="16200000" flipV="1">
            <a:off x="-2199640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17818" y="176530"/>
            <a:ext cx="11556365" cy="135890"/>
            <a:chOff x="625" y="278"/>
            <a:chExt cx="18199" cy="214"/>
          </a:xfrm>
        </p:grpSpPr>
        <p:sp>
          <p:nvSpPr>
            <p:cNvPr id="24" name="任意多边形: 形状 21"/>
            <p:cNvSpPr/>
            <p:nvPr>
              <p:custDataLst>
                <p:tags r:id="rId8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 rot="16200000">
            <a:off x="11279505" y="749082"/>
            <a:ext cx="252730" cy="375920"/>
            <a:chOff x="17336" y="1136"/>
            <a:chExt cx="466" cy="911"/>
          </a:xfrm>
          <a:solidFill>
            <a:srgbClr val="2CF5FC"/>
          </a:solidFill>
        </p:grpSpPr>
        <p:sp>
          <p:nvSpPr>
            <p:cNvPr id="14" name="矩形 13"/>
            <p:cNvSpPr/>
            <p:nvPr>
              <p:custDataLst>
                <p:tags r:id="rId11"/>
              </p:custDataLst>
            </p:nvPr>
          </p:nvSpPr>
          <p:spPr>
            <a:xfrm>
              <a:off x="17448" y="1136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2"/>
              </p:custDataLst>
            </p:nvPr>
          </p:nvSpPr>
          <p:spPr>
            <a:xfrm>
              <a:off x="17448" y="1532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3"/>
              </p:custDataLst>
            </p:nvPr>
          </p:nvSpPr>
          <p:spPr>
            <a:xfrm>
              <a:off x="17336" y="1334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3" name="矩形 42"/>
            <p:cNvSpPr/>
            <p:nvPr>
              <p:custDataLst>
                <p:tags r:id="rId14"/>
              </p:custDataLst>
            </p:nvPr>
          </p:nvSpPr>
          <p:spPr>
            <a:xfrm>
              <a:off x="17336" y="1729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5"/>
              </p:custDataLst>
            </p:nvPr>
          </p:nvSpPr>
          <p:spPr>
            <a:xfrm>
              <a:off x="17448" y="1927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</p:grpSp>
      <p:sp>
        <p:nvSpPr>
          <p:cNvPr id="29" name="矩形 28"/>
          <p:cNvSpPr/>
          <p:nvPr>
            <p:custDataLst>
              <p:tags r:id="rId16"/>
            </p:custDataLst>
          </p:nvPr>
        </p:nvSpPr>
        <p:spPr>
          <a:xfrm>
            <a:off x="760730" y="5462270"/>
            <a:ext cx="187960" cy="439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 rot="10800000">
            <a:off x="317818" y="6526530"/>
            <a:ext cx="11556365" cy="135890"/>
            <a:chOff x="625" y="278"/>
            <a:chExt cx="18199" cy="214"/>
          </a:xfrm>
        </p:grpSpPr>
        <p:sp>
          <p:nvSpPr>
            <p:cNvPr id="32" name="任意多边形: 形状 21"/>
            <p:cNvSpPr/>
            <p:nvPr>
              <p:custDataLst>
                <p:tags r:id="rId17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34" name="直接连接符 33"/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任意多边形: 形状 21"/>
          <p:cNvSpPr/>
          <p:nvPr>
            <p:custDataLst>
              <p:tags r:id="rId20"/>
            </p:custDataLst>
          </p:nvPr>
        </p:nvSpPr>
        <p:spPr>
          <a:xfrm rot="5400000" flipH="1" flipV="1">
            <a:off x="9685655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55" name="半闭框 54"/>
          <p:cNvSpPr/>
          <p:nvPr/>
        </p:nvSpPr>
        <p:spPr>
          <a:xfrm rot="10800000" flipH="1" flipV="1">
            <a:off x="4577154" y="47769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7279714" y="509956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46" name="矩形 45"/>
          <p:cNvSpPr/>
          <p:nvPr>
            <p:custDataLst>
              <p:tags r:id="rId21"/>
            </p:custDataLst>
          </p:nvPr>
        </p:nvSpPr>
        <p:spPr>
          <a:xfrm>
            <a:off x="890905" y="5485765"/>
            <a:ext cx="187960" cy="1993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7" name="矩形 46"/>
          <p:cNvSpPr/>
          <p:nvPr>
            <p:custDataLst>
              <p:tags r:id="rId22"/>
            </p:custDataLst>
          </p:nvPr>
        </p:nvSpPr>
        <p:spPr>
          <a:xfrm>
            <a:off x="11586845" y="5439410"/>
            <a:ext cx="76200" cy="439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8" name="矩形 47"/>
          <p:cNvSpPr/>
          <p:nvPr>
            <p:custDataLst>
              <p:tags r:id="rId23"/>
            </p:custDataLst>
          </p:nvPr>
        </p:nvSpPr>
        <p:spPr>
          <a:xfrm flipH="1">
            <a:off x="11461750" y="5718175"/>
            <a:ext cx="150495" cy="160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9" name="矩形 48"/>
          <p:cNvSpPr/>
          <p:nvPr>
            <p:custDataLst>
              <p:tags r:id="rId24"/>
            </p:custDataLst>
          </p:nvPr>
        </p:nvSpPr>
        <p:spPr>
          <a:xfrm flipH="1">
            <a:off x="11430635" y="5520690"/>
            <a:ext cx="85725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Ganglia</a:t>
            </a:r>
            <a:endParaRPr lang="en-IN" altLang="zh-CN" sz="32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24230" y="1060450"/>
            <a:ext cx="109474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Ganglia Database (Optional)</a:t>
            </a:r>
            <a:endParaRPr lang="en-US" altLang="en-US" sz="2800" b="1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 b="1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While not always used, Ganglia can be configured to store metrics in a relational database (e.g., MySQL or SQLite) for long-term storage.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Features: 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Provides a way to store large volumes of historical data.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Useful for generating long-term trend reports or conducting deep analysis.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Helps with generating reports and performing troubleshooting analysis over extended periods.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Ganglia</a:t>
            </a:r>
            <a:endParaRPr lang="en-IN" altLang="zh-CN" sz="32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24230" y="1060450"/>
            <a:ext cx="109474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Ganglia Features and Capabilities</a:t>
            </a:r>
            <a:endParaRPr lang="en-US" altLang="en-US" sz="2800" b="1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 b="1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1. Scalability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Hierarchical Design</a:t>
            </a:r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Ganglia can handle large numbers of nodes by using a hierarchical design where data from smaller groups of nodes is aggregated before being sent to a central gmetad. This allows it to scale effectively to clusters with thousands of nodes.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Efficient Data Aggregation</a:t>
            </a:r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By using multicast and optimized aggregation techniques, Ganglia minimizes overhead and reduces the amount of network traffic needed to gather performance data.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Ganglia</a:t>
            </a:r>
            <a:endParaRPr lang="en-IN" altLang="zh-CN" sz="32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24230" y="1060450"/>
            <a:ext cx="109474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Real-time and Historical Monitoring</a:t>
            </a:r>
            <a:endParaRPr lang="en-US" altLang="en-US" sz="2800" b="1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 b="1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Real-time Monitoring</a:t>
            </a:r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Ganglia provides real-time performance metrics, allowing administrators and users to observe the state of systems and detect issues quickly.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Historical Data</a:t>
            </a:r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It stores historical performance data, which is crucial for trend analysis, troubleshooting, and performance tuning over time.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889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Ganglia</a:t>
            </a:r>
            <a:endParaRPr lang="en-IN" altLang="zh-CN" sz="32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24230" y="1060450"/>
            <a:ext cx="109474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Support for Custom Metrics</a:t>
            </a:r>
            <a:endParaRPr lang="en-US" altLang="en-US" sz="2800" b="1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 b="1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Custom Metrics</a:t>
            </a:r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Users can configure Ganglia to collect custom metrics that go beyond the default system parameters (such as CPU, memory, and disk usage).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User-Defined Scripts</a:t>
            </a:r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Custom scripts or plugins can be used with gmond to collect application-specific data or other specialized metrics.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Ganglia</a:t>
            </a:r>
            <a:endParaRPr lang="en-IN" altLang="zh-CN" sz="32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24230" y="1060450"/>
            <a:ext cx="109474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Extensibility</a:t>
            </a:r>
            <a:endParaRPr lang="en-US" altLang="en-US" sz="2800" b="1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altLang="en-US" sz="2800" b="1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Plugins and Extensions: Ganglia can be extended to monitor additional hardware or applications by creating custom plugins. 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These can be used to track database performance, application-specific metrics, or specialized hardware components.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en-US" sz="2800" b="1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Multi-cluster Support</a:t>
            </a:r>
            <a:endParaRPr lang="en-US" altLang="en-US" sz="2800" b="1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Ganglia is capable of monitoring multiple clusters, and it can aggregate data from different clusters or grids, providing a unified view of system performance.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Ganglia</a:t>
            </a:r>
            <a:endParaRPr lang="en-IN" altLang="zh-CN" sz="32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24230" y="1060450"/>
            <a:ext cx="1094740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Alerting and Notifications</a:t>
            </a:r>
            <a:endParaRPr lang="en-US" altLang="en-US" sz="2800" b="1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 b="1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Alerting</a:t>
            </a:r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While Ganglia doesn't have a built-in alerting mechanism, it can be integrated with other tools such as Nagios, Zabbix, or custom scripts for alerting based on certain thresholds (e.g., CPU usage exceeding a set limit).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Thresholds</a:t>
            </a:r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Custom thresholds can be defined, and administrators can configure external monitoring tools to trigger alerts when these thresholds are breached.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Ganglia</a:t>
            </a:r>
            <a:endParaRPr lang="en-IN" altLang="zh-CN" sz="32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24230" y="1060450"/>
            <a:ext cx="1094740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Common Use Cases for Ganglia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Ganglia is widely used in various environments, particularly in scenarios that involve large numbers of machines or complex computational tasks. Some common use cases include</a:t>
            </a:r>
            <a:r>
              <a:rPr lang="en-IN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----</a:t>
            </a:r>
            <a:endParaRPr lang="en-IN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High-Performance Computing (HPC)</a:t>
            </a:r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Ganglia is popular in HPC environments where monitoring the performance of hundreds or thousands of compute nodes is essential for ensuring optimal resource usage.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Scientific Computing</a:t>
            </a:r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Used in research environments to monitor clusters running simulations, experiments, or scientific applications that require large-scale computation.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Ganglia</a:t>
            </a:r>
            <a:endParaRPr lang="en-IN" altLang="zh-CN" sz="32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24230" y="1060450"/>
            <a:ext cx="109474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Common Use Cases for Ganglia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In cloud-based infrastructures, Ganglia can be used to monitor virtual machines and the physical hardware that supports cloud services.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Centers</a:t>
            </a:r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It is commonly used in data centers to monitor the health and performance of servers, network equipment, and storage systems.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Grid Computing</a:t>
            </a:r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For large distributed computing systems that span multiple data centers or geographical locations, Ganglia provides a way to aggregate and monitor performance data across the entire grid.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Ganglia</a:t>
            </a:r>
            <a:endParaRPr lang="en-IN" altLang="zh-CN" sz="32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24230" y="1060450"/>
            <a:ext cx="1094740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Ganglia can be integrated with other monitoring, alerting, and logging systems for enhanced functionality</a:t>
            </a:r>
            <a:r>
              <a:rPr lang="en-IN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Nagios or Zabbix</a:t>
            </a:r>
            <a:r>
              <a:rPr lang="en-IN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For integrating Ganglia data into comprehensive monitoring and alerting solutions.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Prometheus</a:t>
            </a:r>
            <a:r>
              <a:rPr lang="en-IN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You can export Ganglia data to Prometheus for advanced time-series analysis and visualization with tools like Grafana.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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Elastic Stack (ELK)</a:t>
            </a:r>
            <a:r>
              <a:rPr lang="en-IN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For ingesting Ganglia metrics into Elasticsearch for advanced search and analytics, with visualization in Kibana.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 descr="VCG21128005867512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4445" y="0"/>
            <a:ext cx="12160885" cy="685736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2413318" y="3166110"/>
            <a:ext cx="73653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6000">
                <a:solidFill>
                  <a:schemeClr val="accent6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THANK YOU</a:t>
            </a:r>
            <a:endParaRPr lang="zh-CN" altLang="en-US" sz="6000">
              <a:solidFill>
                <a:schemeClr val="accent6"/>
              </a:soli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22" name="任意多边形: 形状 14"/>
          <p:cNvSpPr/>
          <p:nvPr>
            <p:custDataLst>
              <p:tags r:id="rId3"/>
            </p:custDataLst>
          </p:nvPr>
        </p:nvSpPr>
        <p:spPr>
          <a:xfrm>
            <a:off x="2377516" y="4206476"/>
            <a:ext cx="7438409" cy="110315"/>
          </a:xfrm>
          <a:custGeom>
            <a:avLst/>
            <a:gdLst>
              <a:gd name="connsiteX0" fmla="*/ 0 w 10926501"/>
              <a:gd name="connsiteY0" fmla="*/ 0 h 162045"/>
              <a:gd name="connsiteX1" fmla="*/ 3761772 w 10926501"/>
              <a:gd name="connsiteY1" fmla="*/ 0 h 162045"/>
              <a:gd name="connsiteX2" fmla="*/ 3923817 w 10926501"/>
              <a:gd name="connsiteY2" fmla="*/ 162045 h 162045"/>
              <a:gd name="connsiteX3" fmla="*/ 6979534 w 10926501"/>
              <a:gd name="connsiteY3" fmla="*/ 162045 h 162045"/>
              <a:gd name="connsiteX4" fmla="*/ 7141579 w 10926501"/>
              <a:gd name="connsiteY4" fmla="*/ 0 h 162045"/>
              <a:gd name="connsiteX5" fmla="*/ 10926501 w 10926501"/>
              <a:gd name="connsiteY5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501" h="162045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w="38100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59" name="任意多边形: 形状 158"/>
          <p:cNvSpPr/>
          <p:nvPr/>
        </p:nvSpPr>
        <p:spPr>
          <a:xfrm>
            <a:off x="4629150" y="4827270"/>
            <a:ext cx="2934335" cy="559435"/>
          </a:xfrm>
          <a:custGeom>
            <a:avLst/>
            <a:gdLst>
              <a:gd name="connsiteX0" fmla="*/ 0 w 2880000"/>
              <a:gd name="connsiteY0" fmla="*/ 0 h 3600000"/>
              <a:gd name="connsiteX1" fmla="*/ 882815 w 2880000"/>
              <a:gd name="connsiteY1" fmla="*/ 0 h 3600000"/>
              <a:gd name="connsiteX2" fmla="*/ 942863 w 2880000"/>
              <a:gd name="connsiteY2" fmla="*/ 60048 h 3600000"/>
              <a:gd name="connsiteX3" fmla="*/ 1902766 w 2880000"/>
              <a:gd name="connsiteY3" fmla="*/ 60048 h 3600000"/>
              <a:gd name="connsiteX4" fmla="*/ 1962813 w 2880000"/>
              <a:gd name="connsiteY4" fmla="*/ 0 h 3600000"/>
              <a:gd name="connsiteX5" fmla="*/ 2880000 w 2880000"/>
              <a:gd name="connsiteY5" fmla="*/ 0 h 3600000"/>
              <a:gd name="connsiteX6" fmla="*/ 2880000 w 2880000"/>
              <a:gd name="connsiteY6" fmla="*/ 3600000 h 3600000"/>
              <a:gd name="connsiteX7" fmla="*/ 1957099 w 2880000"/>
              <a:gd name="connsiteY7" fmla="*/ 3600000 h 3600000"/>
              <a:gd name="connsiteX8" fmla="*/ 1902766 w 2880000"/>
              <a:gd name="connsiteY8" fmla="*/ 3545666 h 3600000"/>
              <a:gd name="connsiteX9" fmla="*/ 942863 w 2880000"/>
              <a:gd name="connsiteY9" fmla="*/ 3545666 h 3600000"/>
              <a:gd name="connsiteX10" fmla="*/ 888529 w 2880000"/>
              <a:gd name="connsiteY10" fmla="*/ 3600000 h 3600000"/>
              <a:gd name="connsiteX11" fmla="*/ 0 w 2880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80000" h="3600000">
                <a:moveTo>
                  <a:pt x="0" y="0"/>
                </a:moveTo>
                <a:lnTo>
                  <a:pt x="882815" y="0"/>
                </a:lnTo>
                <a:lnTo>
                  <a:pt x="942863" y="60048"/>
                </a:lnTo>
                <a:lnTo>
                  <a:pt x="1902766" y="60048"/>
                </a:lnTo>
                <a:lnTo>
                  <a:pt x="1962813" y="0"/>
                </a:lnTo>
                <a:lnTo>
                  <a:pt x="2880000" y="0"/>
                </a:lnTo>
                <a:lnTo>
                  <a:pt x="2880000" y="3600000"/>
                </a:lnTo>
                <a:lnTo>
                  <a:pt x="1957099" y="3600000"/>
                </a:lnTo>
                <a:lnTo>
                  <a:pt x="1902766" y="3545666"/>
                </a:lnTo>
                <a:lnTo>
                  <a:pt x="942863" y="3545666"/>
                </a:lnTo>
                <a:lnTo>
                  <a:pt x="888529" y="3600000"/>
                </a:lnTo>
                <a:lnTo>
                  <a:pt x="0" y="3600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5000">
                <a:schemeClr val="accent1">
                  <a:alpha val="0"/>
                </a:schemeClr>
              </a:gs>
              <a:gs pos="94000">
                <a:schemeClr val="accent1"/>
              </a:gs>
              <a:gs pos="25000">
                <a:schemeClr val="accent1">
                  <a:alpha val="0"/>
                </a:schemeClr>
              </a:gs>
            </a:gsLst>
            <a:lin ang="0" scaled="0"/>
          </a:gradFill>
          <a:ln w="19050">
            <a:gradFill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cs typeface="Inter" panose="02000503000000020004" charset="0"/>
            </a:endParaRPr>
          </a:p>
        </p:txBody>
      </p:sp>
      <p:sp>
        <p:nvSpPr>
          <p:cNvPr id="41" name="任意多边形: 形状 138"/>
          <p:cNvSpPr/>
          <p:nvPr>
            <p:custDataLst>
              <p:tags r:id="rId4"/>
            </p:custDataLst>
          </p:nvPr>
        </p:nvSpPr>
        <p:spPr>
          <a:xfrm>
            <a:off x="308610" y="503873"/>
            <a:ext cx="11576685" cy="585025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19455" y="680720"/>
            <a:ext cx="2407920" cy="501650"/>
            <a:chOff x="1133" y="1072"/>
            <a:chExt cx="3792" cy="910"/>
          </a:xfrm>
        </p:grpSpPr>
        <p:sp>
          <p:nvSpPr>
            <p:cNvPr id="16" name="平行四边形 15"/>
            <p:cNvSpPr/>
            <p:nvPr>
              <p:custDataLst>
                <p:tags r:id="rId5"/>
              </p:custDataLst>
            </p:nvPr>
          </p:nvSpPr>
          <p:spPr>
            <a:xfrm>
              <a:off x="1403" y="1216"/>
              <a:ext cx="3361" cy="640"/>
            </a:xfrm>
            <a:prstGeom prst="parallelogram">
              <a:avLst>
                <a:gd name="adj" fmla="val 82143"/>
              </a:avLst>
            </a:prstGeom>
            <a:gradFill>
              <a:gsLst>
                <a:gs pos="0">
                  <a:srgbClr val="4675FC"/>
                </a:gs>
                <a:gs pos="100000">
                  <a:srgbClr val="4675FC">
                    <a:alpha val="0"/>
                  </a:srgbClr>
                </a:gs>
              </a:gsLst>
              <a:lin ang="18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2" name="平行四边形 1"/>
            <p:cNvSpPr/>
            <p:nvPr>
              <p:custDataLst>
                <p:tags r:id="rId6"/>
              </p:custDataLst>
            </p:nvPr>
          </p:nvSpPr>
          <p:spPr>
            <a:xfrm>
              <a:off x="1133" y="1072"/>
              <a:ext cx="3792" cy="910"/>
            </a:xfrm>
            <a:prstGeom prst="parallelogram">
              <a:avLst>
                <a:gd name="adj" fmla="val 82143"/>
              </a:avLst>
            </a:prstGeom>
            <a:noFill/>
            <a:ln w="12700">
              <a:gradFill flip="none" rotWithShape="1">
                <a:gsLst>
                  <a:gs pos="36000">
                    <a:schemeClr val="accent1"/>
                  </a:gs>
                  <a:gs pos="75000">
                    <a:schemeClr val="accent1">
                      <a:alpha val="0"/>
                    </a:schemeClr>
                  </a:gs>
                </a:gsLst>
                <a:lin ang="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sp>
        <p:nvSpPr>
          <p:cNvPr id="5" name="任意多边形: 形状 21"/>
          <p:cNvSpPr/>
          <p:nvPr>
            <p:custDataLst>
              <p:tags r:id="rId7"/>
            </p:custDataLst>
          </p:nvPr>
        </p:nvSpPr>
        <p:spPr>
          <a:xfrm rot="16200000" flipV="1">
            <a:off x="-2199640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17818" y="176530"/>
            <a:ext cx="11556365" cy="135890"/>
            <a:chOff x="625" y="278"/>
            <a:chExt cx="18199" cy="214"/>
          </a:xfrm>
        </p:grpSpPr>
        <p:sp>
          <p:nvSpPr>
            <p:cNvPr id="24" name="任意多边形: 形状 21"/>
            <p:cNvSpPr/>
            <p:nvPr>
              <p:custDataLst>
                <p:tags r:id="rId8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 rot="16200000">
            <a:off x="11279505" y="749082"/>
            <a:ext cx="252730" cy="375920"/>
            <a:chOff x="17336" y="1136"/>
            <a:chExt cx="466" cy="911"/>
          </a:xfrm>
          <a:solidFill>
            <a:srgbClr val="2CF5FC"/>
          </a:solidFill>
        </p:grpSpPr>
        <p:sp>
          <p:nvSpPr>
            <p:cNvPr id="14" name="矩形 13"/>
            <p:cNvSpPr/>
            <p:nvPr>
              <p:custDataLst>
                <p:tags r:id="rId11"/>
              </p:custDataLst>
            </p:nvPr>
          </p:nvSpPr>
          <p:spPr>
            <a:xfrm>
              <a:off x="17448" y="1136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2"/>
              </p:custDataLst>
            </p:nvPr>
          </p:nvSpPr>
          <p:spPr>
            <a:xfrm>
              <a:off x="17448" y="1532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3"/>
              </p:custDataLst>
            </p:nvPr>
          </p:nvSpPr>
          <p:spPr>
            <a:xfrm>
              <a:off x="17336" y="1334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3" name="矩形 42"/>
            <p:cNvSpPr/>
            <p:nvPr>
              <p:custDataLst>
                <p:tags r:id="rId14"/>
              </p:custDataLst>
            </p:nvPr>
          </p:nvSpPr>
          <p:spPr>
            <a:xfrm>
              <a:off x="17336" y="1729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5"/>
              </p:custDataLst>
            </p:nvPr>
          </p:nvSpPr>
          <p:spPr>
            <a:xfrm>
              <a:off x="17448" y="1927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</p:grpSp>
      <p:sp>
        <p:nvSpPr>
          <p:cNvPr id="29" name="矩形 28"/>
          <p:cNvSpPr/>
          <p:nvPr>
            <p:custDataLst>
              <p:tags r:id="rId16"/>
            </p:custDataLst>
          </p:nvPr>
        </p:nvSpPr>
        <p:spPr>
          <a:xfrm>
            <a:off x="760730" y="5462270"/>
            <a:ext cx="187960" cy="439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 rot="10800000">
            <a:off x="317818" y="6526530"/>
            <a:ext cx="11556365" cy="135890"/>
            <a:chOff x="625" y="278"/>
            <a:chExt cx="18199" cy="214"/>
          </a:xfrm>
        </p:grpSpPr>
        <p:sp>
          <p:nvSpPr>
            <p:cNvPr id="32" name="任意多边形: 形状 21"/>
            <p:cNvSpPr/>
            <p:nvPr>
              <p:custDataLst>
                <p:tags r:id="rId17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34" name="直接连接符 33"/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任意多边形: 形状 21"/>
          <p:cNvSpPr/>
          <p:nvPr>
            <p:custDataLst>
              <p:tags r:id="rId20"/>
            </p:custDataLst>
          </p:nvPr>
        </p:nvSpPr>
        <p:spPr>
          <a:xfrm rot="5400000" flipH="1" flipV="1">
            <a:off x="9685655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55" name="半闭框 54"/>
          <p:cNvSpPr/>
          <p:nvPr/>
        </p:nvSpPr>
        <p:spPr>
          <a:xfrm rot="10800000" flipH="1" flipV="1">
            <a:off x="4577154" y="47769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7279714" y="509956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46" name="矩形 45"/>
          <p:cNvSpPr/>
          <p:nvPr>
            <p:custDataLst>
              <p:tags r:id="rId21"/>
            </p:custDataLst>
          </p:nvPr>
        </p:nvSpPr>
        <p:spPr>
          <a:xfrm>
            <a:off x="890905" y="5485765"/>
            <a:ext cx="187960" cy="1993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7" name="矩形 46"/>
          <p:cNvSpPr/>
          <p:nvPr>
            <p:custDataLst>
              <p:tags r:id="rId22"/>
            </p:custDataLst>
          </p:nvPr>
        </p:nvSpPr>
        <p:spPr>
          <a:xfrm>
            <a:off x="11586845" y="5439410"/>
            <a:ext cx="76200" cy="439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8" name="矩形 47"/>
          <p:cNvSpPr/>
          <p:nvPr>
            <p:custDataLst>
              <p:tags r:id="rId23"/>
            </p:custDataLst>
          </p:nvPr>
        </p:nvSpPr>
        <p:spPr>
          <a:xfrm flipH="1">
            <a:off x="11461750" y="5718175"/>
            <a:ext cx="150495" cy="160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9" name="矩形 48"/>
          <p:cNvSpPr/>
          <p:nvPr>
            <p:custDataLst>
              <p:tags r:id="rId24"/>
            </p:custDataLst>
          </p:nvPr>
        </p:nvSpPr>
        <p:spPr>
          <a:xfrm flipH="1">
            <a:off x="11430635" y="5520690"/>
            <a:ext cx="85725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Ganglia</a:t>
            </a:r>
            <a:endParaRPr lang="en-IN" altLang="zh-CN" sz="32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24230" y="1060450"/>
            <a:ext cx="10947400" cy="5316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0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Ganglia is a scalable, distributed monitoring system designed for high-performance computing (HPC) systems, clusters, and grids. </a:t>
            </a:r>
            <a:endParaRPr lang="en-US" altLang="en-US" sz="30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0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0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It provides a means to monitor and visualize the performance of systems by collecting various metrics such as CPU usage, memory consumption, disk I/O, network traffic, and more, from different nodes in a cluster. </a:t>
            </a:r>
            <a:endParaRPr lang="en-US" altLang="en-US" sz="30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0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0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Ganglia is often used in scientific and research environments where large clusters of computers need to be monitored for performance, efficiency, and troubleshooting.</a:t>
            </a:r>
            <a:endParaRPr lang="en-US" altLang="en-US" sz="30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Ganglia</a:t>
            </a:r>
            <a:endParaRPr lang="en-IN" altLang="zh-CN" sz="32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24230" y="1060450"/>
            <a:ext cx="10947400" cy="5405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0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Ganglia is designed to efficiently collect and display monitoring data in large-scale, distributed environments. </a:t>
            </a:r>
            <a:endParaRPr lang="en-US" altLang="en-US" sz="30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0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0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It is particularly well-suited for clusters with hundreds or thousands of nodes, making it widely used in HPC, scientific computing, and enterprise environments. </a:t>
            </a:r>
            <a:endParaRPr lang="en-US" altLang="en-US" sz="30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0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0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Ganglia uses a hierarchical design where monitoring data is collected at various levels and aggregated to provide insights into the performance of the entire system.</a:t>
            </a:r>
            <a:endParaRPr lang="en-US" altLang="en-US" sz="30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Ganglia</a:t>
            </a:r>
            <a:endParaRPr lang="en-IN" altLang="zh-CN" sz="32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24230" y="1060450"/>
            <a:ext cx="109474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Scalable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Ganglia is designed to scale from small clusters to large grids with thousands of nodes.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It uses a distributed architecture, with a decentralized collection of data from various nodes.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Ganglia</a:t>
            </a:r>
            <a:endParaRPr lang="en-IN" altLang="zh-CN" sz="32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24230" y="1060450"/>
            <a:ext cx="109474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Ganglia is built to efficiently handle the collection and aggregation of metrics from a large number of machines with minimal overhead.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Web-based Interface</a:t>
            </a:r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It provides an easy-to-use web-based interface for visualizing and exploring collected metrics.</a:t>
            </a:r>
            <a:endParaRPr lang="en-IN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Ganglia</a:t>
            </a:r>
            <a:endParaRPr lang="en-IN" altLang="zh-CN" sz="32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24230" y="1060450"/>
            <a:ext cx="1094740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Ganglia consists of several core components that work together to gather, aggregate, and display system metrics.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sz="2800" b="1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gmond (Ganglia Monitoring Daemon)</a:t>
            </a:r>
            <a:endParaRPr lang="en-US" altLang="en-US" sz="2800" b="1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gmond is a daemon that runs on each node (or machine) in the cluster. 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It collects performance data and sends it to other gmond daemons or a central gmetad daemon for aggregation.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: gmond collects system statistics such as CPU usage, memory usage, disk usage, network traffic, and other metrics.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: The data is sent via multicast to other gmond daemons or directly to gmetad. This allows the monitoring system to be highly scalable and efficient.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Ganglia</a:t>
            </a:r>
            <a:endParaRPr lang="en-IN" altLang="zh-CN" sz="32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24230" y="1060450"/>
            <a:ext cx="1115885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gmetad (Ganglia Meta Daemon)</a:t>
            </a:r>
            <a:endParaRPr lang="en-US" altLang="en-US" sz="2800" b="1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gmetad is responsible for aggregating and storing data from multiple gmond daemons.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Aggregation</a:t>
            </a:r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: gmetad collects performance data from gmond daemons across the cluster or grid and aggregates this information into a centralized database.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Querying</a:t>
            </a:r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: It can query gmond daemons for data and serve that data via a web interface or through an API.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Centralized Storage</a:t>
            </a:r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: It provides a way to store historical performance data from all nodes in the system.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Ganglia</a:t>
            </a:r>
            <a:endParaRPr lang="en-IN" altLang="zh-CN" sz="32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24230" y="1060450"/>
            <a:ext cx="1106043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Ganglia Web Frontend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web interface allows users to visualize and explore the collected data from the gmetad daemon.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Features: </a:t>
            </a:r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Graphs showing the performance of various system metrics (CPU usage, memory usage, disk I/O, etc.).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Real-time monitoring of systems and clusters.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Historical data visualization to help identify performance trends over time.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Customizable dashboards for different users or roles.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: The web frontend is typically written in PHP and can be configured to display information about clusters and nodes through a web browser.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Ganglia</a:t>
            </a:r>
            <a:endParaRPr lang="en-IN" altLang="zh-CN" sz="32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24230" y="1060450"/>
            <a:ext cx="109474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Ganglia PHP Web Interface</a:t>
            </a:r>
            <a:endParaRPr lang="en-US" altLang="en-US" sz="2800" b="1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PHP-based web interface provides an easy way to interact with the monitoring data collected by gmetad.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u="sng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 u="sng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It presents a variety of charts, graphs, and tables that show real-time and historical data on CPU, memory, disk, and network performance.</a:t>
            </a:r>
            <a:endParaRPr lang="en-US" altLang="en-US" sz="28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BRIGHTNESS" val="0"/>
  <p:tag name="KSO_WM_UNIT_LINE_FORE_SCHEMECOLOR_INDEX" val="6"/>
  <p:tag name="KSO_WM_UNIT_LINE_FILL_TYPE" val="2"/>
</p:tagLst>
</file>

<file path=ppt/tags/tag128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1"/>
  <p:tag name="KSO_WM_UNIT_FILL_GRADIENT_TYPE" val="0"/>
  <p:tag name="KSO_WM_UNIT_FILL_GRADIENT_ANGLE" val="30"/>
  <p:tag name="KSO_WM_UNIT_FILL_GRADIENT_Direction" val="-2"/>
  <p:tag name="KSO_WM_UNIT_FILL_TYPE" val="3"/>
</p:tagLst>
</file>

<file path=ppt/tags/tag129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3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3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3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3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42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5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5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5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5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6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8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BRIGHTNESS" val="0"/>
  <p:tag name="KSO_WM_UNIT_LINE_FORE_SCHEMECOLOR_INDEX" val="6"/>
  <p:tag name="KSO_WM_UNIT_LINE_FILL_TYPE" val="2"/>
</p:tagLst>
</file>

<file path=ppt/tags/tag186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1"/>
  <p:tag name="KSO_WM_UNIT_FILL_GRADIENT_TYPE" val="0"/>
  <p:tag name="KSO_WM_UNIT_FILL_GRADIENT_ANGLE" val="30"/>
  <p:tag name="KSO_WM_UNIT_FILL_GRADIENT_Direction" val="-2"/>
  <p:tag name="KSO_WM_UNIT_FILL_TYPE" val="3"/>
</p:tagLst>
</file>

<file path=ppt/tags/tag187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8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91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9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9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9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9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9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9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9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99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20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7.xml><?xml version="1.0" encoding="utf-8"?>
<p:tagLst xmlns:p="http://schemas.openxmlformats.org/presentationml/2006/main">
  <p:tag name="COMMONDATA" val="eyJoZGlkIjoiMmNmYmEwOWQ4Y2Q0M2IxMGZkNjI4ZjhkZDQyNzg1OTYifQ=="/>
  <p:tag name="KSO_WPP_MARK_KEY" val="37523c5a-f9bd-4157-ab56-121979c0b78d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Inter"/>
        <a:ea typeface="Inter Black"/>
        <a:cs typeface=""/>
      </a:majorFont>
      <a:minorFont>
        <a:latin typeface="Inter"/>
        <a:ea typeface="Inter Blac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675FC"/>
      </a:accent1>
      <a:accent2>
        <a:srgbClr val="4589FB"/>
      </a:accent2>
      <a:accent3>
        <a:srgbClr val="54A6FB"/>
      </a:accent3>
      <a:accent4>
        <a:srgbClr val="47B2FA"/>
      </a:accent4>
      <a:accent5>
        <a:srgbClr val="4AC7F9"/>
      </a:accent5>
      <a:accent6>
        <a:srgbClr val="4DDBF8"/>
      </a:accent6>
      <a:hlink>
        <a:srgbClr val="0563C1"/>
      </a:hlink>
      <a:folHlink>
        <a:srgbClr val="954D72"/>
      </a:folHlink>
    </a:clrScheme>
    <a:fontScheme name="自定义 9">
      <a:majorFont>
        <a:latin typeface="Inter"/>
        <a:ea typeface="Inter Black"/>
        <a:cs typeface=""/>
      </a:majorFont>
      <a:minorFont>
        <a:latin typeface="Inter"/>
        <a:ea typeface="Inter Blac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 Black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 Black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7429</Words>
  <Application>WPS Presentation</Application>
  <PresentationFormat>宽屏</PresentationFormat>
  <Paragraphs>177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Inter</vt:lpstr>
      <vt:lpstr>Inter Black</vt:lpstr>
      <vt:lpstr>Wingdings</vt:lpstr>
      <vt:lpstr>Microsoft YaHei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iuser</cp:lastModifiedBy>
  <cp:revision>166</cp:revision>
  <dcterms:created xsi:type="dcterms:W3CDTF">2019-06-19T02:08:00Z</dcterms:created>
  <dcterms:modified xsi:type="dcterms:W3CDTF">2024-11-28T05:21:29Z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1033-12.2.0.18911</vt:lpwstr>
  </property>
  <property fmtid="{D5CDD505-2E9C-101B-9397-08002B2CF9AE}" pid="3" name="ICV">
    <vt:lpwstr>82B5C05E6AAB4C83A90F71CD38709AAC_13</vt:lpwstr>
  </property>
</Properties>
</file>