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0" r:id="rId3"/>
  </p:sldMasterIdLst>
  <p:notesMasterIdLst>
    <p:notesMasterId r:id="rId5"/>
  </p:notesMasterIdLst>
  <p:handoutMasterIdLst>
    <p:handoutMasterId r:id="rId29"/>
  </p:handoutMasterIdLst>
  <p:sldIdLst>
    <p:sldId id="340" r:id="rId4"/>
    <p:sldId id="444" r:id="rId6"/>
    <p:sldId id="372" r:id="rId7"/>
    <p:sldId id="426" r:id="rId8"/>
    <p:sldId id="445" r:id="rId9"/>
    <p:sldId id="427" r:id="rId10"/>
    <p:sldId id="428" r:id="rId11"/>
    <p:sldId id="429" r:id="rId12"/>
    <p:sldId id="430" r:id="rId13"/>
    <p:sldId id="431" r:id="rId14"/>
    <p:sldId id="432" r:id="rId15"/>
    <p:sldId id="433" r:id="rId16"/>
    <p:sldId id="434" r:id="rId17"/>
    <p:sldId id="435" r:id="rId18"/>
    <p:sldId id="436" r:id="rId19"/>
    <p:sldId id="437" r:id="rId20"/>
    <p:sldId id="442" r:id="rId21"/>
    <p:sldId id="446" r:id="rId22"/>
    <p:sldId id="447" r:id="rId23"/>
    <p:sldId id="448" r:id="rId24"/>
    <p:sldId id="449" r:id="rId25"/>
    <p:sldId id="450" r:id="rId26"/>
    <p:sldId id="451" r:id="rId27"/>
    <p:sldId id="393" r:id="rId28"/>
  </p:sldIdLst>
  <p:sldSz cx="12192000" cy="6858000"/>
  <p:notesSz cx="6858000" cy="9144000"/>
  <p:embeddedFontLst>
    <p:embeddedFont>
      <p:font typeface="Inter" panose="02000503000000020004" charset="0"/>
      <p:regular r:id="rId33"/>
      <p:bold r:id="rId34"/>
    </p:embeddedFont>
    <p:embeddedFont>
      <p:font typeface="Inter Black" panose="02000503000000020004" charset="0"/>
      <p:bold r:id="rId35"/>
    </p:embeddedFont>
  </p:embeddedFontLst>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DBF8"/>
    <a:srgbClr val="4AC7F9"/>
    <a:srgbClr val="47B2FA"/>
    <a:srgbClr val="54A6FB"/>
    <a:srgbClr val="4589FB"/>
    <a:srgbClr val="4675FC"/>
    <a:srgbClr val="54FDED"/>
    <a:srgbClr val="4EE4F0"/>
    <a:srgbClr val="49CCF3"/>
    <a:srgbClr val="44B3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1"/>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6" Type="http://schemas.openxmlformats.org/officeDocument/2006/relationships/tags" Target="tags/tag239.xml"/><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handoutMaster" Target="handoutMasters/handoutMaster1.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Inter Black" panose="02000503000000020004" charset="0"/>
              <a:ea typeface="Inter Black" panose="02000503000000020004" charset="0"/>
              <a:cs typeface="Inter" panose="020005030000000200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Inter Black" panose="02000503000000020004" charset="0"/>
                <a:ea typeface="Inter Black" panose="02000503000000020004" charset="0"/>
                <a:cs typeface="Inter" panose="02000503000000020004" charset="0"/>
              </a:rPr>
            </a:fld>
            <a:endParaRPr lang="zh-CN" altLang="en-US">
              <a:latin typeface="Inter Black" panose="02000503000000020004" charset="0"/>
              <a:ea typeface="Inter Black" panose="02000503000000020004" charset="0"/>
              <a:cs typeface="Inter" panose="020005030000000200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Inter Black" panose="02000503000000020004" charset="0"/>
              <a:ea typeface="Inter Black" panose="02000503000000020004" charset="0"/>
              <a:cs typeface="Inter" panose="020005030000000200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Inter Black" panose="02000503000000020004" charset="0"/>
                <a:ea typeface="Inter Black" panose="02000503000000020004" charset="0"/>
                <a:cs typeface="Inter" panose="02000503000000020004" charset="0"/>
              </a:rPr>
            </a:fld>
            <a:endParaRPr lang="zh-CN" altLang="en-US">
              <a:latin typeface="Inter Black" panose="02000503000000020004" charset="0"/>
              <a:ea typeface="Inter Black" panose="02000503000000020004" charset="0"/>
              <a:cs typeface="Inter" panose="020005030000000200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Inter Black" panose="02000503000000020004" charset="0"/>
                <a:ea typeface="Inter Black" panose="02000503000000020004" charset="0"/>
                <a:cs typeface="Inter" panose="020005030000000200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Inter Black" panose="02000503000000020004" charset="0"/>
                <a:ea typeface="Inter Black" panose="02000503000000020004" charset="0"/>
                <a:cs typeface="Inter" panose="020005030000000200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Inter Black" panose="02000503000000020004" charset="0"/>
                <a:ea typeface="Inter Black" panose="02000503000000020004" charset="0"/>
                <a:cs typeface="Inter" panose="020005030000000200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Inter Black" panose="02000503000000020004" charset="0"/>
                <a:ea typeface="Inter Black" panose="02000503000000020004" charset="0"/>
                <a:cs typeface="Inter" panose="020005030000000200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1pPr>
    <a:lvl2pPr marL="4572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2pPr>
    <a:lvl3pPr marL="9144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3pPr>
    <a:lvl4pPr marL="13716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4pPr>
    <a:lvl5pPr marL="18288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Inter" panose="02000503000000020004" charset="0"/>
          <a:ea typeface="Inter Black" panose="02000503000000020004" charset="0"/>
          <a:cs typeface="Inter" panose="02000503000000020004" charset="0"/>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Inter" panose="02000503000000020004" charset="0"/>
          <a:ea typeface="Inter Black" panose="02000503000000020004" charset="0"/>
          <a:cs typeface="Inter" panose="02000503000000020004" charset="0"/>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7" Type="http://schemas.openxmlformats.org/officeDocument/2006/relationships/notesSlide" Target="../notesSlides/notesSlide1.xml"/><Relationship Id="rId26" Type="http://schemas.openxmlformats.org/officeDocument/2006/relationships/slideLayout" Target="../slideLayouts/slideLayout12.xml"/><Relationship Id="rId25" Type="http://schemas.openxmlformats.org/officeDocument/2006/relationships/tags" Target="../tags/tag148.xml"/><Relationship Id="rId24" Type="http://schemas.openxmlformats.org/officeDocument/2006/relationships/tags" Target="../tags/tag147.xml"/><Relationship Id="rId23" Type="http://schemas.openxmlformats.org/officeDocument/2006/relationships/tags" Target="../tags/tag146.xml"/><Relationship Id="rId22" Type="http://schemas.openxmlformats.org/officeDocument/2006/relationships/tags" Target="../tags/tag145.xml"/><Relationship Id="rId21" Type="http://schemas.openxmlformats.org/officeDocument/2006/relationships/tags" Target="../tags/tag144.xml"/><Relationship Id="rId20" Type="http://schemas.openxmlformats.org/officeDocument/2006/relationships/tags" Target="../tags/tag143.xml"/><Relationship Id="rId2" Type="http://schemas.openxmlformats.org/officeDocument/2006/relationships/tags" Target="../tags/tag125.xml"/><Relationship Id="rId19" Type="http://schemas.openxmlformats.org/officeDocument/2006/relationships/tags" Target="../tags/tag142.xml"/><Relationship Id="rId18" Type="http://schemas.openxmlformats.org/officeDocument/2006/relationships/tags" Target="../tags/tag141.xml"/><Relationship Id="rId17" Type="http://schemas.openxmlformats.org/officeDocument/2006/relationships/tags" Target="../tags/tag140.xml"/><Relationship Id="rId16" Type="http://schemas.openxmlformats.org/officeDocument/2006/relationships/tags" Target="../tags/tag139.xml"/><Relationship Id="rId15" Type="http://schemas.openxmlformats.org/officeDocument/2006/relationships/tags" Target="../tags/tag138.xml"/><Relationship Id="rId14" Type="http://schemas.openxmlformats.org/officeDocument/2006/relationships/tags" Target="../tags/tag137.xml"/><Relationship Id="rId13" Type="http://schemas.openxmlformats.org/officeDocument/2006/relationships/tags" Target="../tags/tag136.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2.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2.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2.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2.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2.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2.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2.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2.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2.xml"/><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2.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2.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2.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2.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2.xml"/><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9" Type="http://schemas.openxmlformats.org/officeDocument/2006/relationships/tags" Target="../tags/tag198.xml"/><Relationship Id="rId8" Type="http://schemas.openxmlformats.org/officeDocument/2006/relationships/tags" Target="../tags/tag197.xml"/><Relationship Id="rId7" Type="http://schemas.openxmlformats.org/officeDocument/2006/relationships/tags" Target="../tags/tag196.xml"/><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7" Type="http://schemas.openxmlformats.org/officeDocument/2006/relationships/notesSlide" Target="../notesSlides/notesSlide23.xml"/><Relationship Id="rId26" Type="http://schemas.openxmlformats.org/officeDocument/2006/relationships/slideLayout" Target="../slideLayouts/slideLayout12.xml"/><Relationship Id="rId25" Type="http://schemas.openxmlformats.org/officeDocument/2006/relationships/tags" Target="../tags/tag214.xml"/><Relationship Id="rId24" Type="http://schemas.openxmlformats.org/officeDocument/2006/relationships/tags" Target="../tags/tag213.xml"/><Relationship Id="rId23" Type="http://schemas.openxmlformats.org/officeDocument/2006/relationships/tags" Target="../tags/tag212.xml"/><Relationship Id="rId22" Type="http://schemas.openxmlformats.org/officeDocument/2006/relationships/tags" Target="../tags/tag211.xml"/><Relationship Id="rId21" Type="http://schemas.openxmlformats.org/officeDocument/2006/relationships/tags" Target="../tags/tag210.xml"/><Relationship Id="rId20" Type="http://schemas.openxmlformats.org/officeDocument/2006/relationships/tags" Target="../tags/tag209.xml"/><Relationship Id="rId2" Type="http://schemas.openxmlformats.org/officeDocument/2006/relationships/tags" Target="../tags/tag191.xml"/><Relationship Id="rId19" Type="http://schemas.openxmlformats.org/officeDocument/2006/relationships/tags" Target="../tags/tag208.xml"/><Relationship Id="rId18" Type="http://schemas.openxmlformats.org/officeDocument/2006/relationships/tags" Target="../tags/tag207.xml"/><Relationship Id="rId17" Type="http://schemas.openxmlformats.org/officeDocument/2006/relationships/tags" Target="../tags/tag206.xml"/><Relationship Id="rId16" Type="http://schemas.openxmlformats.org/officeDocument/2006/relationships/tags" Target="../tags/tag205.xml"/><Relationship Id="rId15" Type="http://schemas.openxmlformats.org/officeDocument/2006/relationships/tags" Target="../tags/tag204.xml"/><Relationship Id="rId14" Type="http://schemas.openxmlformats.org/officeDocument/2006/relationships/tags" Target="../tags/tag203.xml"/><Relationship Id="rId13" Type="http://schemas.openxmlformats.org/officeDocument/2006/relationships/tags" Target="../tags/tag202.xml"/><Relationship Id="rId12" Type="http://schemas.openxmlformats.org/officeDocument/2006/relationships/tags" Target="../tags/tag201.xml"/><Relationship Id="rId11" Type="http://schemas.openxmlformats.org/officeDocument/2006/relationships/tags" Target="../tags/tag200.xml"/><Relationship Id="rId10" Type="http://schemas.openxmlformats.org/officeDocument/2006/relationships/tags" Target="../tags/tag199.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9" Type="http://schemas.openxmlformats.org/officeDocument/2006/relationships/tags" Target="../tags/tag222.xml"/><Relationship Id="rId8" Type="http://schemas.openxmlformats.org/officeDocument/2006/relationships/tags" Target="../tags/tag221.xml"/><Relationship Id="rId7" Type="http://schemas.openxmlformats.org/officeDocument/2006/relationships/tags" Target="../tags/tag220.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tags" Target="../tags/tag216.xml"/><Relationship Id="rId27" Type="http://schemas.openxmlformats.org/officeDocument/2006/relationships/notesSlide" Target="../notesSlides/notesSlide24.xml"/><Relationship Id="rId26" Type="http://schemas.openxmlformats.org/officeDocument/2006/relationships/slideLayout" Target="../slideLayouts/slideLayout12.xml"/><Relationship Id="rId25" Type="http://schemas.openxmlformats.org/officeDocument/2006/relationships/tags" Target="../tags/tag238.xml"/><Relationship Id="rId24" Type="http://schemas.openxmlformats.org/officeDocument/2006/relationships/tags" Target="../tags/tag237.xml"/><Relationship Id="rId23" Type="http://schemas.openxmlformats.org/officeDocument/2006/relationships/tags" Target="../tags/tag236.xml"/><Relationship Id="rId22" Type="http://schemas.openxmlformats.org/officeDocument/2006/relationships/tags" Target="../tags/tag235.xml"/><Relationship Id="rId21" Type="http://schemas.openxmlformats.org/officeDocument/2006/relationships/tags" Target="../tags/tag234.xml"/><Relationship Id="rId20" Type="http://schemas.openxmlformats.org/officeDocument/2006/relationships/tags" Target="../tags/tag233.xml"/><Relationship Id="rId2" Type="http://schemas.openxmlformats.org/officeDocument/2006/relationships/tags" Target="../tags/tag215.xml"/><Relationship Id="rId19" Type="http://schemas.openxmlformats.org/officeDocument/2006/relationships/tags" Target="../tags/tag232.xml"/><Relationship Id="rId18" Type="http://schemas.openxmlformats.org/officeDocument/2006/relationships/tags" Target="../tags/tag231.xml"/><Relationship Id="rId17" Type="http://schemas.openxmlformats.org/officeDocument/2006/relationships/tags" Target="../tags/tag230.xml"/><Relationship Id="rId16" Type="http://schemas.openxmlformats.org/officeDocument/2006/relationships/tags" Target="../tags/tag229.xml"/><Relationship Id="rId15" Type="http://schemas.openxmlformats.org/officeDocument/2006/relationships/tags" Target="../tags/tag228.xml"/><Relationship Id="rId14" Type="http://schemas.openxmlformats.org/officeDocument/2006/relationships/tags" Target="../tags/tag227.xml"/><Relationship Id="rId13" Type="http://schemas.openxmlformats.org/officeDocument/2006/relationships/tags" Target="../tags/tag226.xml"/><Relationship Id="rId12" Type="http://schemas.openxmlformats.org/officeDocument/2006/relationships/tags" Target="../tags/tag225.xml"/><Relationship Id="rId11" Type="http://schemas.openxmlformats.org/officeDocument/2006/relationships/tags" Target="../tags/tag224.xml"/><Relationship Id="rId10" Type="http://schemas.openxmlformats.org/officeDocument/2006/relationships/tags" Target="../tags/tag223.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2.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2.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2.xml"/><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2.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52" name="图片 51" descr="VCG21128005867512"/>
          <p:cNvPicPr>
            <a:picLocks noChangeAspect="1"/>
          </p:cNvPicPr>
          <p:nvPr/>
        </p:nvPicPr>
        <p:blipFill>
          <a:blip r:embed="rId1">
            <a:alphaModFix amt="20000"/>
          </a:blip>
          <a:stretch>
            <a:fillRect/>
          </a:stretch>
        </p:blipFill>
        <p:spPr>
          <a:xfrm>
            <a:off x="4445" y="0"/>
            <a:ext cx="12160885" cy="6857365"/>
          </a:xfrm>
          <a:prstGeom prst="rect">
            <a:avLst/>
          </a:prstGeom>
        </p:spPr>
      </p:pic>
      <p:sp>
        <p:nvSpPr>
          <p:cNvPr id="19" name="文本框 18"/>
          <p:cNvSpPr txBox="1"/>
          <p:nvPr>
            <p:custDataLst>
              <p:tags r:id="rId2"/>
            </p:custDataLst>
          </p:nvPr>
        </p:nvSpPr>
        <p:spPr>
          <a:xfrm>
            <a:off x="2316798" y="992505"/>
            <a:ext cx="7365365" cy="3784600"/>
          </a:xfrm>
          <a:prstGeom prst="rect">
            <a:avLst/>
          </a:prstGeom>
          <a:noFill/>
        </p:spPr>
        <p:txBody>
          <a:bodyPr wrap="square" rtlCol="0" anchor="t">
            <a:spAutoFit/>
          </a:bodyPr>
          <a:p>
            <a:pPr algn="ctr"/>
            <a:r>
              <a:rPr lang="en-US" altLang="zh-CN" sz="6000">
                <a:solidFill>
                  <a:schemeClr val="accent6"/>
                </a:solidFill>
                <a:effectLst/>
                <a:latin typeface="Inter Black" panose="02000503000000020004" charset="0"/>
                <a:ea typeface="Inter Black" panose="02000503000000020004" charset="0"/>
                <a:cs typeface="Inter Black" panose="02000503000000020004" charset="0"/>
              </a:rPr>
              <a:t>Internet Information Service </a:t>
            </a:r>
            <a:endParaRPr lang="en-US" altLang="zh-CN" sz="6000">
              <a:solidFill>
                <a:schemeClr val="accent6"/>
              </a:solidFill>
              <a:effectLst/>
              <a:latin typeface="Inter Black" panose="02000503000000020004" charset="0"/>
              <a:ea typeface="Inter Black" panose="02000503000000020004" charset="0"/>
              <a:cs typeface="Inter Black" panose="02000503000000020004" charset="0"/>
            </a:endParaRPr>
          </a:p>
          <a:p>
            <a:pPr algn="ctr"/>
            <a:r>
              <a:rPr lang="en-US" altLang="zh-CN" sz="6000">
                <a:solidFill>
                  <a:schemeClr val="accent6"/>
                </a:solidFill>
                <a:effectLst/>
                <a:latin typeface="Inter Black" panose="02000503000000020004" charset="0"/>
                <a:ea typeface="Inter Black" panose="02000503000000020004" charset="0"/>
                <a:cs typeface="Inter Black" panose="02000503000000020004" charset="0"/>
              </a:rPr>
              <a:t>(IIS)</a:t>
            </a:r>
            <a:endParaRPr lang="en-US" altLang="zh-CN" sz="6000">
              <a:solidFill>
                <a:schemeClr val="accent6"/>
              </a:solidFill>
              <a:effectLst/>
              <a:latin typeface="Inter Black" panose="02000503000000020004" charset="0"/>
              <a:ea typeface="Inter Black" panose="02000503000000020004" charset="0"/>
              <a:cs typeface="Inter Black" panose="02000503000000020004" charset="0"/>
            </a:endParaRPr>
          </a:p>
        </p:txBody>
      </p:sp>
      <p:sp>
        <p:nvSpPr>
          <p:cNvPr id="22" name="任意多边形: 形状 14"/>
          <p:cNvSpPr/>
          <p:nvPr>
            <p:custDataLst>
              <p:tags r:id="rId3"/>
            </p:custDataLst>
          </p:nvPr>
        </p:nvSpPr>
        <p:spPr>
          <a:xfrm>
            <a:off x="2377516" y="4206476"/>
            <a:ext cx="7438409" cy="110315"/>
          </a:xfrm>
          <a:custGeom>
            <a:avLst/>
            <a:gdLst>
              <a:gd name="connsiteX0" fmla="*/ 0 w 10926501"/>
              <a:gd name="connsiteY0" fmla="*/ 0 h 162045"/>
              <a:gd name="connsiteX1" fmla="*/ 3761772 w 10926501"/>
              <a:gd name="connsiteY1" fmla="*/ 0 h 162045"/>
              <a:gd name="connsiteX2" fmla="*/ 3923817 w 10926501"/>
              <a:gd name="connsiteY2" fmla="*/ 162045 h 162045"/>
              <a:gd name="connsiteX3" fmla="*/ 6979534 w 10926501"/>
              <a:gd name="connsiteY3" fmla="*/ 162045 h 162045"/>
              <a:gd name="connsiteX4" fmla="*/ 7141579 w 10926501"/>
              <a:gd name="connsiteY4" fmla="*/ 0 h 162045"/>
              <a:gd name="connsiteX5" fmla="*/ 10926501 w 10926501"/>
              <a:gd name="connsiteY5" fmla="*/ 0 h 16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6501" h="162045">
                <a:moveTo>
                  <a:pt x="0" y="0"/>
                </a:moveTo>
                <a:lnTo>
                  <a:pt x="3761772" y="0"/>
                </a:lnTo>
                <a:lnTo>
                  <a:pt x="3923817" y="162045"/>
                </a:lnTo>
                <a:lnTo>
                  <a:pt x="6979534" y="162045"/>
                </a:lnTo>
                <a:lnTo>
                  <a:pt x="7141579" y="0"/>
                </a:lnTo>
                <a:lnTo>
                  <a:pt x="10926501" y="0"/>
                </a:lnTo>
              </a:path>
            </a:pathLst>
          </a:custGeom>
          <a:noFill/>
          <a:ln w="38100">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159" name="任意多边形: 形状 158"/>
          <p:cNvSpPr/>
          <p:nvPr/>
        </p:nvSpPr>
        <p:spPr>
          <a:xfrm>
            <a:off x="4629150" y="4827270"/>
            <a:ext cx="2934335" cy="559435"/>
          </a:xfrm>
          <a:custGeom>
            <a:avLst/>
            <a:gdLst>
              <a:gd name="connsiteX0" fmla="*/ 0 w 2880000"/>
              <a:gd name="connsiteY0" fmla="*/ 0 h 3600000"/>
              <a:gd name="connsiteX1" fmla="*/ 882815 w 2880000"/>
              <a:gd name="connsiteY1" fmla="*/ 0 h 3600000"/>
              <a:gd name="connsiteX2" fmla="*/ 942863 w 2880000"/>
              <a:gd name="connsiteY2" fmla="*/ 60048 h 3600000"/>
              <a:gd name="connsiteX3" fmla="*/ 1902766 w 2880000"/>
              <a:gd name="connsiteY3" fmla="*/ 60048 h 3600000"/>
              <a:gd name="connsiteX4" fmla="*/ 1962813 w 2880000"/>
              <a:gd name="connsiteY4" fmla="*/ 0 h 3600000"/>
              <a:gd name="connsiteX5" fmla="*/ 2880000 w 2880000"/>
              <a:gd name="connsiteY5" fmla="*/ 0 h 3600000"/>
              <a:gd name="connsiteX6" fmla="*/ 2880000 w 2880000"/>
              <a:gd name="connsiteY6" fmla="*/ 3600000 h 3600000"/>
              <a:gd name="connsiteX7" fmla="*/ 1957099 w 2880000"/>
              <a:gd name="connsiteY7" fmla="*/ 3600000 h 3600000"/>
              <a:gd name="connsiteX8" fmla="*/ 1902766 w 2880000"/>
              <a:gd name="connsiteY8" fmla="*/ 3545666 h 3600000"/>
              <a:gd name="connsiteX9" fmla="*/ 942863 w 2880000"/>
              <a:gd name="connsiteY9" fmla="*/ 3545666 h 3600000"/>
              <a:gd name="connsiteX10" fmla="*/ 888529 w 2880000"/>
              <a:gd name="connsiteY10" fmla="*/ 3600000 h 3600000"/>
              <a:gd name="connsiteX11" fmla="*/ 0 w 2880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0000" h="3600000">
                <a:moveTo>
                  <a:pt x="0" y="0"/>
                </a:moveTo>
                <a:lnTo>
                  <a:pt x="882815" y="0"/>
                </a:lnTo>
                <a:lnTo>
                  <a:pt x="942863" y="60048"/>
                </a:lnTo>
                <a:lnTo>
                  <a:pt x="1902766" y="60048"/>
                </a:lnTo>
                <a:lnTo>
                  <a:pt x="1962813" y="0"/>
                </a:lnTo>
                <a:lnTo>
                  <a:pt x="2880000" y="0"/>
                </a:lnTo>
                <a:lnTo>
                  <a:pt x="2880000" y="3600000"/>
                </a:lnTo>
                <a:lnTo>
                  <a:pt x="1957099" y="3600000"/>
                </a:lnTo>
                <a:lnTo>
                  <a:pt x="1902766" y="3545666"/>
                </a:lnTo>
                <a:lnTo>
                  <a:pt x="942863" y="3545666"/>
                </a:lnTo>
                <a:lnTo>
                  <a:pt x="888529" y="3600000"/>
                </a:lnTo>
                <a:lnTo>
                  <a:pt x="0" y="3600000"/>
                </a:lnTo>
                <a:close/>
              </a:path>
            </a:pathLst>
          </a:custGeom>
          <a:gradFill>
            <a:gsLst>
              <a:gs pos="0">
                <a:schemeClr val="accent1"/>
              </a:gs>
              <a:gs pos="75000">
                <a:schemeClr val="accent1">
                  <a:alpha val="0"/>
                </a:schemeClr>
              </a:gs>
              <a:gs pos="94000">
                <a:schemeClr val="accent1"/>
              </a:gs>
              <a:gs pos="25000">
                <a:schemeClr val="accent1">
                  <a:alpha val="0"/>
                </a:schemeClr>
              </a:gs>
            </a:gsLst>
            <a:lin ang="0" scaled="0"/>
          </a:gradFill>
          <a:ln w="19050">
            <a:gradFill>
              <a:gsLst>
                <a:gs pos="0">
                  <a:schemeClr val="accent6"/>
                </a:gs>
                <a:gs pos="100000">
                  <a:schemeClr val="accent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dirty="0">
              <a:cs typeface="Inter" panose="02000503000000020004" charset="0"/>
            </a:endParaRPr>
          </a:p>
        </p:txBody>
      </p:sp>
      <p:sp>
        <p:nvSpPr>
          <p:cNvPr id="41" name="任意多边形: 形状 138"/>
          <p:cNvSpPr/>
          <p:nvPr>
            <p:custDataLst>
              <p:tags r:id="rId4"/>
            </p:custDataLst>
          </p:nvPr>
        </p:nvSpPr>
        <p:spPr>
          <a:xfrm>
            <a:off x="308610" y="503873"/>
            <a:ext cx="11576685" cy="585025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cs typeface="Inter" panose="02000503000000020004" charset="0"/>
            </a:endParaRPr>
          </a:p>
        </p:txBody>
      </p:sp>
      <p:grpSp>
        <p:nvGrpSpPr>
          <p:cNvPr id="12" name="组合 11"/>
          <p:cNvGrpSpPr/>
          <p:nvPr/>
        </p:nvGrpSpPr>
        <p:grpSpPr>
          <a:xfrm>
            <a:off x="719455" y="680720"/>
            <a:ext cx="2407920" cy="501650"/>
            <a:chOff x="1133" y="1072"/>
            <a:chExt cx="3792" cy="910"/>
          </a:xfrm>
        </p:grpSpPr>
        <p:sp>
          <p:nvSpPr>
            <p:cNvPr id="16" name="平行四边形 15"/>
            <p:cNvSpPr/>
            <p:nvPr>
              <p:custDataLst>
                <p:tags r:id="rId5"/>
              </p:custDataLst>
            </p:nvPr>
          </p:nvSpPr>
          <p:spPr>
            <a:xfrm>
              <a:off x="1403" y="1216"/>
              <a:ext cx="3361" cy="640"/>
            </a:xfrm>
            <a:prstGeom prst="parallelogram">
              <a:avLst>
                <a:gd name="adj" fmla="val 82143"/>
              </a:avLst>
            </a:prstGeom>
            <a:gradFill>
              <a:gsLst>
                <a:gs pos="0">
                  <a:srgbClr val="4675FC"/>
                </a:gs>
                <a:gs pos="100000">
                  <a:srgbClr val="4675FC">
                    <a:alpha val="0"/>
                  </a:srgbClr>
                </a:gs>
              </a:gsLst>
              <a:lin ang="18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2" name="平行四边形 1"/>
            <p:cNvSpPr/>
            <p:nvPr>
              <p:custDataLst>
                <p:tags r:id="rId6"/>
              </p:custDataLst>
            </p:nvPr>
          </p:nvSpPr>
          <p:spPr>
            <a:xfrm>
              <a:off x="1133" y="1072"/>
              <a:ext cx="3792" cy="910"/>
            </a:xfrm>
            <a:prstGeom prst="parallelogram">
              <a:avLst>
                <a:gd name="adj" fmla="val 82143"/>
              </a:avLst>
            </a:prstGeom>
            <a:noFill/>
            <a:ln w="12700">
              <a:gradFill flip="none" rotWithShape="1">
                <a:gsLst>
                  <a:gs pos="36000">
                    <a:schemeClr val="accent1"/>
                  </a:gs>
                  <a:gs pos="75000">
                    <a:schemeClr val="accent1">
                      <a:alpha val="0"/>
                    </a:schemeClr>
                  </a:gs>
                </a:gsLst>
                <a:lin ang="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5" name="任意多边形: 形状 21"/>
          <p:cNvSpPr/>
          <p:nvPr>
            <p:custDataLst>
              <p:tags r:id="rId7"/>
            </p:custDataLst>
          </p:nvPr>
        </p:nvSpPr>
        <p:spPr>
          <a:xfrm rot="16200000" flipV="1">
            <a:off x="-2199640"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30" name="组合 29"/>
          <p:cNvGrpSpPr/>
          <p:nvPr/>
        </p:nvGrpSpPr>
        <p:grpSpPr>
          <a:xfrm>
            <a:off x="317818" y="176530"/>
            <a:ext cx="11556365" cy="135890"/>
            <a:chOff x="625" y="278"/>
            <a:chExt cx="18199" cy="214"/>
          </a:xfrm>
        </p:grpSpPr>
        <p:sp>
          <p:nvSpPr>
            <p:cNvPr id="24" name="任意多边形: 形状 21"/>
            <p:cNvSpPr/>
            <p:nvPr>
              <p:custDataLst>
                <p:tags r:id="rId8"/>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9" name="直接连接符 8"/>
            <p:cNvCxnSpPr/>
            <p:nvPr>
              <p:custDataLst>
                <p:tags r:id="rId9"/>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10"/>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rot="16200000">
            <a:off x="11279505" y="749082"/>
            <a:ext cx="252730" cy="375920"/>
            <a:chOff x="17336" y="1136"/>
            <a:chExt cx="466" cy="911"/>
          </a:xfrm>
          <a:solidFill>
            <a:srgbClr val="2CF5FC"/>
          </a:solidFill>
        </p:grpSpPr>
        <p:sp>
          <p:nvSpPr>
            <p:cNvPr id="14" name="矩形 13"/>
            <p:cNvSpPr/>
            <p:nvPr>
              <p:custDataLst>
                <p:tags r:id="rId11"/>
              </p:custDataLst>
            </p:nvPr>
          </p:nvSpPr>
          <p:spPr>
            <a:xfrm>
              <a:off x="17448" y="1136"/>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0" name="矩形 39"/>
            <p:cNvSpPr/>
            <p:nvPr>
              <p:custDataLst>
                <p:tags r:id="rId12"/>
              </p:custDataLst>
            </p:nvPr>
          </p:nvSpPr>
          <p:spPr>
            <a:xfrm>
              <a:off x="17448" y="1532"/>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2" name="矩形 41"/>
            <p:cNvSpPr/>
            <p:nvPr>
              <p:custDataLst>
                <p:tags r:id="rId13"/>
              </p:custDataLst>
            </p:nvPr>
          </p:nvSpPr>
          <p:spPr>
            <a:xfrm>
              <a:off x="17336" y="1334"/>
              <a:ext cx="466" cy="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3" name="矩形 42"/>
            <p:cNvSpPr/>
            <p:nvPr>
              <p:custDataLst>
                <p:tags r:id="rId14"/>
              </p:custDataLst>
            </p:nvPr>
          </p:nvSpPr>
          <p:spPr>
            <a:xfrm>
              <a:off x="17336" y="1729"/>
              <a:ext cx="466" cy="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4" name="矩形 43"/>
            <p:cNvSpPr/>
            <p:nvPr>
              <p:custDataLst>
                <p:tags r:id="rId15"/>
              </p:custDataLst>
            </p:nvPr>
          </p:nvSpPr>
          <p:spPr>
            <a:xfrm>
              <a:off x="17448" y="1927"/>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grpSp>
      <p:sp>
        <p:nvSpPr>
          <p:cNvPr id="29" name="矩形 28"/>
          <p:cNvSpPr/>
          <p:nvPr>
            <p:custDataLst>
              <p:tags r:id="rId16"/>
            </p:custDataLst>
          </p:nvPr>
        </p:nvSpPr>
        <p:spPr>
          <a:xfrm>
            <a:off x="760730" y="5462270"/>
            <a:ext cx="187960" cy="439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31" name="组合 30"/>
          <p:cNvGrpSpPr/>
          <p:nvPr/>
        </p:nvGrpSpPr>
        <p:grpSpPr>
          <a:xfrm rot="10800000">
            <a:off x="317818" y="6526530"/>
            <a:ext cx="11556365" cy="135890"/>
            <a:chOff x="625" y="278"/>
            <a:chExt cx="18199" cy="214"/>
          </a:xfrm>
        </p:grpSpPr>
        <p:sp>
          <p:nvSpPr>
            <p:cNvPr id="32" name="任意多边形: 形状 21"/>
            <p:cNvSpPr/>
            <p:nvPr>
              <p:custDataLst>
                <p:tags r:id="rId17"/>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34" name="直接连接符 33"/>
            <p:cNvCxnSpPr/>
            <p:nvPr>
              <p:custDataLst>
                <p:tags r:id="rId18"/>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custDataLst>
                <p:tags r:id="rId19"/>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6" name="任意多边形: 形状 21"/>
          <p:cNvSpPr/>
          <p:nvPr>
            <p:custDataLst>
              <p:tags r:id="rId20"/>
            </p:custDataLst>
          </p:nvPr>
        </p:nvSpPr>
        <p:spPr>
          <a:xfrm rot="5400000" flipH="1" flipV="1">
            <a:off x="9685655"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55" name="半闭框 54"/>
          <p:cNvSpPr/>
          <p:nvPr/>
        </p:nvSpPr>
        <p:spPr>
          <a:xfrm rot="10800000" flipH="1" flipV="1">
            <a:off x="4577154" y="477698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39" name="半闭框 38"/>
          <p:cNvSpPr/>
          <p:nvPr/>
        </p:nvSpPr>
        <p:spPr>
          <a:xfrm flipH="1" flipV="1">
            <a:off x="7279714" y="509956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46" name="矩形 45"/>
          <p:cNvSpPr/>
          <p:nvPr>
            <p:custDataLst>
              <p:tags r:id="rId21"/>
            </p:custDataLst>
          </p:nvPr>
        </p:nvSpPr>
        <p:spPr>
          <a:xfrm>
            <a:off x="890905" y="5485765"/>
            <a:ext cx="187960" cy="1993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7" name="矩形 46"/>
          <p:cNvSpPr/>
          <p:nvPr>
            <p:custDataLst>
              <p:tags r:id="rId22"/>
            </p:custDataLst>
          </p:nvPr>
        </p:nvSpPr>
        <p:spPr>
          <a:xfrm>
            <a:off x="11586845" y="5439410"/>
            <a:ext cx="76200" cy="4394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8" name="矩形 47"/>
          <p:cNvSpPr/>
          <p:nvPr>
            <p:custDataLst>
              <p:tags r:id="rId23"/>
            </p:custDataLst>
          </p:nvPr>
        </p:nvSpPr>
        <p:spPr>
          <a:xfrm flipH="1">
            <a:off x="11461750" y="5718175"/>
            <a:ext cx="150495" cy="1606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9" name="矩形 48"/>
          <p:cNvSpPr/>
          <p:nvPr>
            <p:custDataLst>
              <p:tags r:id="rId24"/>
            </p:custDataLst>
          </p:nvPr>
        </p:nvSpPr>
        <p:spPr>
          <a:xfrm flipH="1">
            <a:off x="11430635" y="5520690"/>
            <a:ext cx="85725" cy="914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Tree>
    <p:custDataLst>
      <p:tags r:id="rId2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Internet Information Service</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260794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8620125"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2" name="Text Box 1"/>
          <p:cNvSpPr txBox="1"/>
          <p:nvPr/>
        </p:nvSpPr>
        <p:spPr>
          <a:xfrm>
            <a:off x="939800" y="1147445"/>
            <a:ext cx="10572115" cy="5123815"/>
          </a:xfrm>
          <a:prstGeom prst="rect">
            <a:avLst/>
          </a:prstGeom>
          <a:noFill/>
        </p:spPr>
        <p:txBody>
          <a:bodyPr wrap="square" rtlCol="0">
            <a:noAutofit/>
          </a:bodyPr>
          <a:p>
            <a:r>
              <a:rPr lang="en-US" sz="2600">
                <a:solidFill>
                  <a:schemeClr val="bg1"/>
                </a:solidFill>
              </a:rPr>
              <a:t>IIS’s Request Filtering allows administrators to implement URL acceptance policies both globally and per URL. </a:t>
            </a:r>
            <a:endParaRPr lang="en-US" sz="2600">
              <a:solidFill>
                <a:schemeClr val="bg1"/>
              </a:solidFill>
            </a:endParaRPr>
          </a:p>
          <a:p>
            <a:endParaRPr lang="en-US" sz="2600">
              <a:solidFill>
                <a:schemeClr val="bg1"/>
              </a:solidFill>
            </a:endParaRPr>
          </a:p>
          <a:p>
            <a:r>
              <a:rPr lang="en-US" sz="2600">
                <a:solidFill>
                  <a:schemeClr val="bg1"/>
                </a:solidFill>
              </a:rPr>
              <a:t>Filtering requests helps secure the server by ensuring that only valid requests are processed. Administrators can increase web server security by providing multiple filtering options. </a:t>
            </a:r>
            <a:endParaRPr lang="en-US" sz="2600">
              <a:solidFill>
                <a:schemeClr val="bg1"/>
              </a:solidFill>
            </a:endParaRPr>
          </a:p>
          <a:p>
            <a:endParaRPr lang="en-US" sz="2600">
              <a:solidFill>
                <a:schemeClr val="bg1"/>
              </a:solidFill>
            </a:endParaRPr>
          </a:p>
          <a:p>
            <a:r>
              <a:rPr lang="en-US" sz="2600">
                <a:solidFill>
                  <a:schemeClr val="bg1"/>
                </a:solidFill>
              </a:rPr>
              <a:t>Multiple filtering options can prevent malicious or incorrect URLs from being processed. For example, using Request Filtering, an administrator can set a rule that prevents the display of files with specified extensions, for example, .ini files.</a:t>
            </a:r>
            <a:endParaRPr lang="en-US" sz="2600">
              <a:solidFill>
                <a:schemeClr val="bg1"/>
              </a:solidFill>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Internet Information Service</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260794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8620125"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2" name="Text Box 1"/>
          <p:cNvSpPr txBox="1"/>
          <p:nvPr/>
        </p:nvSpPr>
        <p:spPr>
          <a:xfrm>
            <a:off x="939800" y="1147445"/>
            <a:ext cx="10572115" cy="5123815"/>
          </a:xfrm>
          <a:prstGeom prst="rect">
            <a:avLst/>
          </a:prstGeom>
          <a:noFill/>
        </p:spPr>
        <p:txBody>
          <a:bodyPr wrap="square" rtlCol="0">
            <a:noAutofit/>
          </a:bodyPr>
          <a:p>
            <a:r>
              <a:rPr lang="en-US" sz="2600">
                <a:solidFill>
                  <a:schemeClr val="bg1"/>
                </a:solidFill>
              </a:rPr>
              <a:t>Internet Information Services (IIS) 7 and later provide a request-processing architecture which includes:</a:t>
            </a:r>
            <a:endParaRPr lang="en-US" sz="2600">
              <a:solidFill>
                <a:schemeClr val="bg1"/>
              </a:solidFill>
            </a:endParaRPr>
          </a:p>
          <a:p>
            <a:endParaRPr lang="en-US" sz="2600">
              <a:solidFill>
                <a:schemeClr val="bg1"/>
              </a:solidFill>
            </a:endParaRPr>
          </a:p>
          <a:p>
            <a:r>
              <a:rPr lang="en-US" sz="2600">
                <a:solidFill>
                  <a:schemeClr val="bg1"/>
                </a:solidFill>
              </a:rPr>
              <a:t>The Windows Process Activation Service (WAS), which enables sites to use protocols other than HTTP and HTTPS.</a:t>
            </a:r>
            <a:endParaRPr lang="en-US" sz="2600">
              <a:solidFill>
                <a:schemeClr val="bg1"/>
              </a:solidFill>
            </a:endParaRPr>
          </a:p>
          <a:p>
            <a:endParaRPr lang="en-US" sz="2600">
              <a:solidFill>
                <a:schemeClr val="bg1"/>
              </a:solidFill>
            </a:endParaRPr>
          </a:p>
          <a:p>
            <a:r>
              <a:rPr lang="en-US" sz="2600">
                <a:solidFill>
                  <a:schemeClr val="bg1"/>
                </a:solidFill>
              </a:rPr>
              <a:t>A Web server engine that can be customized by adding or removing modules.</a:t>
            </a:r>
            <a:endParaRPr lang="en-US" sz="2600">
              <a:solidFill>
                <a:schemeClr val="bg1"/>
              </a:solidFill>
            </a:endParaRPr>
          </a:p>
          <a:p>
            <a:endParaRPr lang="en-US" sz="2600">
              <a:solidFill>
                <a:schemeClr val="bg1"/>
              </a:solidFill>
            </a:endParaRPr>
          </a:p>
          <a:p>
            <a:r>
              <a:rPr lang="en-US" sz="2600">
                <a:solidFill>
                  <a:schemeClr val="bg1"/>
                </a:solidFill>
              </a:rPr>
              <a:t>Integrated request-processing pipelines from IIS and ASP.NET.</a:t>
            </a:r>
            <a:endParaRPr lang="en-US" sz="2600">
              <a:solidFill>
                <a:schemeClr val="bg1"/>
              </a:solidFill>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Internet Information Service</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260794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8620125"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2" name="Text Box 1"/>
          <p:cNvSpPr txBox="1"/>
          <p:nvPr/>
        </p:nvSpPr>
        <p:spPr>
          <a:xfrm>
            <a:off x="939800" y="1147445"/>
            <a:ext cx="10572115" cy="5123815"/>
          </a:xfrm>
          <a:prstGeom prst="rect">
            <a:avLst/>
          </a:prstGeom>
          <a:noFill/>
        </p:spPr>
        <p:txBody>
          <a:bodyPr wrap="square" rtlCol="0">
            <a:noAutofit/>
          </a:bodyPr>
          <a:p>
            <a:r>
              <a:rPr lang="en-US" sz="2600">
                <a:solidFill>
                  <a:schemeClr val="bg1"/>
                </a:solidFill>
              </a:rPr>
              <a:t>Protocol listeners receive protocol-specific requests, send them to IIS for processing, and then return responses to requestors. </a:t>
            </a:r>
            <a:endParaRPr lang="en-US" sz="2600">
              <a:solidFill>
                <a:schemeClr val="bg1"/>
              </a:solidFill>
            </a:endParaRPr>
          </a:p>
          <a:p>
            <a:endParaRPr lang="en-US" sz="2600">
              <a:solidFill>
                <a:schemeClr val="bg1"/>
              </a:solidFill>
            </a:endParaRPr>
          </a:p>
          <a:p>
            <a:r>
              <a:rPr lang="en-US" sz="2600">
                <a:solidFill>
                  <a:schemeClr val="bg1"/>
                </a:solidFill>
              </a:rPr>
              <a:t>For example, when a client browser requests a Web page from the Internet, the HTTP listener, HTTP.sys, picks up the request and sends it to IIS for processing. Once IIS processes the request, HTTP.sys returns a response to the client browser.</a:t>
            </a:r>
            <a:endParaRPr lang="en-US" sz="2600">
              <a:solidFill>
                <a:schemeClr val="bg1"/>
              </a:solidFill>
            </a:endParaRPr>
          </a:p>
          <a:p>
            <a:endParaRPr lang="en-US" sz="2600">
              <a:solidFill>
                <a:schemeClr val="bg1"/>
              </a:solidFill>
            </a:endParaRPr>
          </a:p>
          <a:p>
            <a:r>
              <a:rPr lang="en-US" sz="2600">
                <a:solidFill>
                  <a:schemeClr val="bg1"/>
                </a:solidFill>
              </a:rPr>
              <a:t>By default, IIS provides HTTP.sys as the protocol listener that listens for HTTP and HTTPS requests.</a:t>
            </a:r>
            <a:endParaRPr lang="en-US" sz="2600">
              <a:solidFill>
                <a:schemeClr val="bg1"/>
              </a:solidFill>
            </a:endParaRPr>
          </a:p>
          <a:p>
            <a:endParaRPr lang="en-US" sz="2600">
              <a:solidFill>
                <a:schemeClr val="bg1"/>
              </a:solidFill>
            </a:endParaRPr>
          </a:p>
          <a:p>
            <a:r>
              <a:rPr lang="en-US" sz="2600">
                <a:solidFill>
                  <a:schemeClr val="bg1"/>
                </a:solidFill>
              </a:rPr>
              <a:t>HTTP.sys remains the HTTP listener in IIS 7 and later, but includes</a:t>
            </a:r>
            <a:endParaRPr lang="en-US" sz="2600">
              <a:solidFill>
                <a:schemeClr val="bg1"/>
              </a:solidFill>
            </a:endParaRPr>
          </a:p>
          <a:p>
            <a:r>
              <a:rPr lang="en-US" sz="2600">
                <a:solidFill>
                  <a:schemeClr val="bg1"/>
                </a:solidFill>
              </a:rPr>
              <a:t>support for Secure Sockets Layer (SSL).</a:t>
            </a:r>
            <a:endParaRPr lang="en-US" sz="2600">
              <a:solidFill>
                <a:schemeClr val="bg1"/>
              </a:solidFill>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Internet Information Service</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260794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8620125"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2" name="Text Box 1"/>
          <p:cNvSpPr txBox="1"/>
          <p:nvPr/>
        </p:nvSpPr>
        <p:spPr>
          <a:xfrm>
            <a:off x="939800" y="1147445"/>
            <a:ext cx="10572115" cy="5123815"/>
          </a:xfrm>
          <a:prstGeom prst="rect">
            <a:avLst/>
          </a:prstGeom>
          <a:noFill/>
        </p:spPr>
        <p:txBody>
          <a:bodyPr wrap="square" rtlCol="0">
            <a:noAutofit/>
          </a:bodyPr>
          <a:p>
            <a:r>
              <a:rPr lang="en-US" sz="2600">
                <a:solidFill>
                  <a:schemeClr val="bg1"/>
                </a:solidFill>
              </a:rPr>
              <a:t>To support services and applications that use protocols other than HTTP and HTTPS, you can use technologies such as Windows Communication Foundation (WCF).</a:t>
            </a:r>
            <a:endParaRPr lang="en-US" sz="2600">
              <a:solidFill>
                <a:schemeClr val="bg1"/>
              </a:solidFill>
            </a:endParaRPr>
          </a:p>
          <a:p>
            <a:endParaRPr lang="en-US" sz="2600">
              <a:solidFill>
                <a:schemeClr val="bg1"/>
              </a:solidFill>
            </a:endParaRPr>
          </a:p>
          <a:p>
            <a:r>
              <a:rPr lang="en-US" sz="2600">
                <a:solidFill>
                  <a:schemeClr val="bg1"/>
                </a:solidFill>
              </a:rPr>
              <a:t>In IIS 7 and later, functionality that was previously handled by the World Wide Web Publishing Service (WWW Service) alone is now split between two services: WWW Service and a new service, Windows Process Activation Service (WAS). </a:t>
            </a:r>
            <a:endParaRPr lang="en-US" sz="2600">
              <a:solidFill>
                <a:schemeClr val="bg1"/>
              </a:solidFill>
            </a:endParaRPr>
          </a:p>
          <a:p>
            <a:endParaRPr lang="en-US" sz="2600">
              <a:solidFill>
                <a:schemeClr val="bg1"/>
              </a:solidFill>
            </a:endParaRPr>
          </a:p>
          <a:p>
            <a:r>
              <a:rPr lang="en-US" sz="2600">
                <a:solidFill>
                  <a:schemeClr val="bg1"/>
                </a:solidFill>
              </a:rPr>
              <a:t>These two services run as LocalSystem in the same Svchost.exe process, and share the same binaries.</a:t>
            </a:r>
            <a:endParaRPr lang="en-US" sz="2600">
              <a:solidFill>
                <a:schemeClr val="bg1"/>
              </a:solidFill>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Internet Information Service</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260794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8620125"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2" name="Text Box 1"/>
          <p:cNvSpPr txBox="1"/>
          <p:nvPr/>
        </p:nvSpPr>
        <p:spPr>
          <a:xfrm>
            <a:off x="939800" y="1060450"/>
            <a:ext cx="10572115" cy="5210810"/>
          </a:xfrm>
          <a:prstGeom prst="rect">
            <a:avLst/>
          </a:prstGeom>
          <a:noFill/>
        </p:spPr>
        <p:txBody>
          <a:bodyPr wrap="square" rtlCol="0">
            <a:noAutofit/>
          </a:bodyPr>
          <a:p>
            <a:r>
              <a:rPr lang="en-US" sz="2600">
                <a:solidFill>
                  <a:schemeClr val="bg1"/>
                </a:solidFill>
              </a:rPr>
              <a:t>In IIS 7 and later, Windows Process Activation Service (WAS) manages application pool configuration and worker processes instead of the WWW Service. </a:t>
            </a:r>
            <a:endParaRPr lang="en-US" sz="2600">
              <a:solidFill>
                <a:schemeClr val="bg1"/>
              </a:solidFill>
            </a:endParaRPr>
          </a:p>
          <a:p>
            <a:endParaRPr lang="en-US" sz="2600">
              <a:solidFill>
                <a:schemeClr val="bg1"/>
              </a:solidFill>
            </a:endParaRPr>
          </a:p>
          <a:p>
            <a:r>
              <a:rPr lang="en-US" sz="2600">
                <a:solidFill>
                  <a:schemeClr val="bg1"/>
                </a:solidFill>
              </a:rPr>
              <a:t>This enables you to use the same configuration and process model for HTTP and non-HTTP sites.</a:t>
            </a:r>
            <a:endParaRPr lang="en-US" sz="2600">
              <a:solidFill>
                <a:schemeClr val="bg1"/>
              </a:solidFill>
            </a:endParaRPr>
          </a:p>
          <a:p>
            <a:endParaRPr lang="en-US" sz="2600">
              <a:solidFill>
                <a:schemeClr val="bg1"/>
              </a:solidFill>
            </a:endParaRPr>
          </a:p>
          <a:p>
            <a:r>
              <a:rPr lang="en-US" sz="2600">
                <a:solidFill>
                  <a:schemeClr val="bg1"/>
                </a:solidFill>
              </a:rPr>
              <a:t>Application pools separate applications by process boundaries to prevent an application from affecting another application on the server. In IIS 7 and later, application pools continue to use IIS 6.0 worker process isolation mode. In addition, you can now specify a</a:t>
            </a:r>
            <a:endParaRPr lang="en-US" sz="2600">
              <a:solidFill>
                <a:schemeClr val="bg1"/>
              </a:solidFill>
            </a:endParaRPr>
          </a:p>
          <a:p>
            <a:r>
              <a:rPr lang="en-US" sz="2600">
                <a:solidFill>
                  <a:schemeClr val="bg1"/>
                </a:solidFill>
              </a:rPr>
              <a:t>setting that determines how to process requests that involve managed resources:</a:t>
            </a:r>
            <a:endParaRPr lang="en-US" sz="2600">
              <a:solidFill>
                <a:schemeClr val="bg1"/>
              </a:solidFill>
            </a:endParaRPr>
          </a:p>
          <a:p>
            <a:r>
              <a:rPr lang="en-US" sz="2600" b="1">
                <a:solidFill>
                  <a:schemeClr val="bg1"/>
                </a:solidFill>
              </a:rPr>
              <a:t>Integrated mode</a:t>
            </a:r>
            <a:r>
              <a:rPr lang="en-US" sz="2600">
                <a:solidFill>
                  <a:schemeClr val="bg1"/>
                </a:solidFill>
              </a:rPr>
              <a:t> or </a:t>
            </a:r>
            <a:r>
              <a:rPr lang="en-US" sz="2600" b="1">
                <a:solidFill>
                  <a:schemeClr val="bg1"/>
                </a:solidFill>
              </a:rPr>
              <a:t>Classic mode</a:t>
            </a:r>
            <a:r>
              <a:rPr lang="en-US" sz="2600">
                <a:solidFill>
                  <a:schemeClr val="bg1"/>
                </a:solidFill>
              </a:rPr>
              <a:t>.</a:t>
            </a:r>
            <a:endParaRPr lang="en-US" sz="2600">
              <a:solidFill>
                <a:schemeClr val="bg1"/>
              </a:solidFill>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Internet Information Service</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260794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8620125"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2" name="Text Box 1"/>
          <p:cNvSpPr txBox="1"/>
          <p:nvPr/>
        </p:nvSpPr>
        <p:spPr>
          <a:xfrm>
            <a:off x="939800" y="1147445"/>
            <a:ext cx="10572115" cy="5123815"/>
          </a:xfrm>
          <a:prstGeom prst="rect">
            <a:avLst/>
          </a:prstGeom>
          <a:noFill/>
        </p:spPr>
        <p:txBody>
          <a:bodyPr wrap="square" rtlCol="0">
            <a:noAutofit/>
          </a:bodyPr>
          <a:p>
            <a:r>
              <a:rPr lang="en-US" sz="2600">
                <a:solidFill>
                  <a:schemeClr val="bg1"/>
                </a:solidFill>
              </a:rPr>
              <a:t>When an application pool is in Integrated mode, you can take advantage of the integrated request-processing architecture of IIS and ASP.NET. </a:t>
            </a:r>
            <a:endParaRPr lang="en-US" sz="2600">
              <a:solidFill>
                <a:schemeClr val="bg1"/>
              </a:solidFill>
            </a:endParaRPr>
          </a:p>
          <a:p>
            <a:endParaRPr lang="en-US" sz="2600">
              <a:solidFill>
                <a:schemeClr val="bg1"/>
              </a:solidFill>
            </a:endParaRPr>
          </a:p>
          <a:p>
            <a:r>
              <a:rPr lang="en-US" sz="2600">
                <a:solidFill>
                  <a:schemeClr val="bg1"/>
                </a:solidFill>
              </a:rPr>
              <a:t>When a worker process in an application pool receives a request, the request passes through an ordered list of events. Each event calls the necessary native and managed modules to process portions of the request and to generate the response.</a:t>
            </a:r>
            <a:endParaRPr lang="en-US" sz="2600">
              <a:solidFill>
                <a:schemeClr val="bg1"/>
              </a:solidFill>
            </a:endParaRPr>
          </a:p>
          <a:p>
            <a:endParaRPr lang="en-US" sz="2600">
              <a:solidFill>
                <a:schemeClr val="bg1"/>
              </a:solidFill>
            </a:endParaRPr>
          </a:p>
          <a:p>
            <a:r>
              <a:rPr lang="en-US" sz="2600">
                <a:solidFill>
                  <a:schemeClr val="bg1"/>
                </a:solidFill>
              </a:rPr>
              <a:t>There are several benefits to running application pools in Integrated mode. First the request-processing models of IIS and ASP.NET are integrated into a unified process model.</a:t>
            </a:r>
            <a:endParaRPr lang="en-US" sz="2600">
              <a:solidFill>
                <a:schemeClr val="bg1"/>
              </a:solidFill>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Internet Information Service</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260794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8620125"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2" name="Text Box 1"/>
          <p:cNvSpPr txBox="1"/>
          <p:nvPr/>
        </p:nvSpPr>
        <p:spPr>
          <a:xfrm>
            <a:off x="939800" y="1147445"/>
            <a:ext cx="10944860" cy="5123815"/>
          </a:xfrm>
          <a:prstGeom prst="rect">
            <a:avLst/>
          </a:prstGeom>
          <a:noFill/>
        </p:spPr>
        <p:txBody>
          <a:bodyPr wrap="square" rtlCol="0">
            <a:noAutofit/>
          </a:bodyPr>
          <a:p>
            <a:r>
              <a:rPr lang="en-US" sz="2600">
                <a:solidFill>
                  <a:schemeClr val="bg1"/>
                </a:solidFill>
              </a:rPr>
              <a:t>This model eliminates steps that were previously duplicated in IIS and ASP.NET, such as authentication. Additionally, Integrated mode enables the availability of managed features to all content types.</a:t>
            </a:r>
            <a:endParaRPr lang="en-US" sz="2600">
              <a:solidFill>
                <a:schemeClr val="bg1"/>
              </a:solidFill>
            </a:endParaRPr>
          </a:p>
          <a:p>
            <a:endParaRPr lang="en-US" sz="2600">
              <a:solidFill>
                <a:schemeClr val="bg1"/>
              </a:solidFill>
            </a:endParaRPr>
          </a:p>
          <a:p>
            <a:r>
              <a:rPr lang="en-US" sz="2600">
                <a:solidFill>
                  <a:schemeClr val="bg1"/>
                </a:solidFill>
              </a:rPr>
              <a:t>When an application pool is in Classic mode, IIS 7 and later handles requests in the same way as in IIS 6.0 worker process isolation mode. ASP.NET requests first go through native processing steps in IIS and are then routed to Aspnet_isapi.dll for processing of managed code in the managed runtime. </a:t>
            </a:r>
            <a:endParaRPr lang="en-US" sz="2600">
              <a:solidFill>
                <a:schemeClr val="bg1"/>
              </a:solidFill>
            </a:endParaRPr>
          </a:p>
          <a:p>
            <a:endParaRPr lang="en-US" sz="2600">
              <a:solidFill>
                <a:schemeClr val="bg1"/>
              </a:solidFill>
            </a:endParaRPr>
          </a:p>
          <a:p>
            <a:r>
              <a:rPr lang="en-US" sz="2600">
                <a:solidFill>
                  <a:schemeClr val="bg1"/>
                </a:solidFill>
              </a:rPr>
              <a:t>Finally, the request is routed back through IIS to send the response. This separation of the IIS and ASP.NET request-processing models results in duplication of some processing steps, such as authentication and authorization.</a:t>
            </a:r>
            <a:endParaRPr lang="en-US" sz="2600">
              <a:solidFill>
                <a:schemeClr val="bg1"/>
              </a:solidFill>
            </a:endParaRPr>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Internet Information Service</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260794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8620125"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2" name="Text Box 1"/>
          <p:cNvSpPr txBox="1"/>
          <p:nvPr/>
        </p:nvSpPr>
        <p:spPr>
          <a:xfrm>
            <a:off x="939800" y="1147445"/>
            <a:ext cx="10572115" cy="5123815"/>
          </a:xfrm>
          <a:prstGeom prst="rect">
            <a:avLst/>
          </a:prstGeom>
          <a:noFill/>
        </p:spPr>
        <p:txBody>
          <a:bodyPr wrap="square" rtlCol="0">
            <a:noAutofit/>
          </a:bodyPr>
          <a:p>
            <a:r>
              <a:rPr lang="en-US" sz="2600">
                <a:solidFill>
                  <a:schemeClr val="bg1"/>
                </a:solidFill>
              </a:rPr>
              <a:t>IIS Authentication Modes</a:t>
            </a:r>
            <a:endParaRPr lang="en-US" sz="2600">
              <a:solidFill>
                <a:schemeClr val="bg1"/>
              </a:solidFill>
            </a:endParaRPr>
          </a:p>
          <a:p>
            <a:endParaRPr lang="en-US" sz="2600">
              <a:solidFill>
                <a:schemeClr val="bg1"/>
              </a:solidFill>
            </a:endParaRPr>
          </a:p>
          <a:p>
            <a:r>
              <a:rPr lang="en-US" sz="2600">
                <a:solidFill>
                  <a:schemeClr val="bg1"/>
                </a:solidFill>
              </a:rPr>
              <a:t>Anonymous authentication gives users access to the public areas of your Web or FTP site without prompting them for a user name or password. By default, the IUSR account, which was introduced in IIS 7.0 and replaces the IIS 6.0 IUSR_computername account, is used to allow anonymous access.</a:t>
            </a:r>
            <a:endParaRPr lang="en-US" sz="2600">
              <a:solidFill>
                <a:schemeClr val="bg1"/>
              </a:solidFill>
            </a:endParaRPr>
          </a:p>
          <a:p>
            <a:endParaRPr lang="en-US" sz="2600">
              <a:solidFill>
                <a:schemeClr val="bg1"/>
              </a:solidFill>
            </a:endParaRPr>
          </a:p>
          <a:p>
            <a:r>
              <a:rPr lang="en-US" sz="2600">
                <a:solidFill>
                  <a:schemeClr val="bg1"/>
                </a:solidFill>
              </a:rPr>
              <a:t>By default, IIS 7 uses Anonymous authentication. You must disable Anonymous authentication for any Web site, Web application, or Web service for which you want to enable other authentication methods such as Basic or Windows authentication.</a:t>
            </a:r>
            <a:endParaRPr lang="en-US" sz="2600">
              <a:solidFill>
                <a:schemeClr val="bg1"/>
              </a:solidFill>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Internet Information Service</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260794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8620125"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2" name="Text Box 1"/>
          <p:cNvSpPr txBox="1"/>
          <p:nvPr/>
        </p:nvSpPr>
        <p:spPr>
          <a:xfrm>
            <a:off x="496570" y="1147445"/>
            <a:ext cx="11015345" cy="5123815"/>
          </a:xfrm>
          <a:prstGeom prst="rect">
            <a:avLst/>
          </a:prstGeom>
          <a:noFill/>
        </p:spPr>
        <p:txBody>
          <a:bodyPr wrap="square" rtlCol="0">
            <a:noAutofit/>
          </a:bodyPr>
          <a:p>
            <a:r>
              <a:rPr lang="en-US" sz="2600">
                <a:solidFill>
                  <a:schemeClr val="bg1"/>
                </a:solidFill>
              </a:rPr>
              <a:t>The Basic authentication scheme is a widely used, industry-standard method for collecting user name and password information. </a:t>
            </a:r>
            <a:endParaRPr lang="en-US" sz="2600">
              <a:solidFill>
                <a:schemeClr val="bg1"/>
              </a:solidFill>
            </a:endParaRPr>
          </a:p>
          <a:p>
            <a:endParaRPr lang="en-US" sz="2600">
              <a:solidFill>
                <a:schemeClr val="bg1"/>
              </a:solidFill>
            </a:endParaRPr>
          </a:p>
          <a:p>
            <a:r>
              <a:rPr lang="en-US" sz="2600">
                <a:solidFill>
                  <a:schemeClr val="bg1"/>
                </a:solidFill>
              </a:rPr>
              <a:t>Basic authentication transmits user names and passwords across the network in an unencrypted form. </a:t>
            </a:r>
            <a:endParaRPr lang="en-US" sz="2600">
              <a:solidFill>
                <a:schemeClr val="bg1"/>
              </a:solidFill>
            </a:endParaRPr>
          </a:p>
          <a:p>
            <a:endParaRPr lang="en-US" sz="2600">
              <a:solidFill>
                <a:schemeClr val="bg1"/>
              </a:solidFill>
            </a:endParaRPr>
          </a:p>
          <a:p>
            <a:r>
              <a:rPr lang="en-US" sz="2600">
                <a:solidFill>
                  <a:schemeClr val="bg1"/>
                </a:solidFill>
              </a:rPr>
              <a:t>You can use SSL encryption in combination with Basic authentication to help secure user account information transmitted across the Internet or a corporate network.</a:t>
            </a:r>
            <a:endParaRPr lang="en-US" sz="2600">
              <a:solidFill>
                <a:schemeClr val="bg1"/>
              </a:solidFill>
            </a:endParaRPr>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Internet Information Service</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260794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8620125"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2" name="Text Box 1"/>
          <p:cNvSpPr txBox="1"/>
          <p:nvPr/>
        </p:nvSpPr>
        <p:spPr>
          <a:xfrm>
            <a:off x="939800" y="1147445"/>
            <a:ext cx="10572115" cy="5123815"/>
          </a:xfrm>
          <a:prstGeom prst="rect">
            <a:avLst/>
          </a:prstGeom>
          <a:noFill/>
        </p:spPr>
        <p:txBody>
          <a:bodyPr wrap="square" rtlCol="0">
            <a:noAutofit/>
          </a:bodyPr>
          <a:p>
            <a:r>
              <a:rPr lang="en-US" sz="2600">
                <a:solidFill>
                  <a:schemeClr val="bg1"/>
                </a:solidFill>
              </a:rPr>
              <a:t>Digest authentication is not as widely used as Basic authentication, but has some distinct advantages over Basic authentication or Windows authentication. </a:t>
            </a:r>
            <a:endParaRPr lang="en-US" sz="2600">
              <a:solidFill>
                <a:schemeClr val="bg1"/>
              </a:solidFill>
            </a:endParaRPr>
          </a:p>
          <a:p>
            <a:endParaRPr lang="en-US" sz="2600">
              <a:solidFill>
                <a:schemeClr val="bg1"/>
              </a:solidFill>
            </a:endParaRPr>
          </a:p>
          <a:p>
            <a:r>
              <a:rPr lang="en-US" sz="2600">
                <a:solidFill>
                  <a:schemeClr val="bg1"/>
                </a:solidFill>
              </a:rPr>
              <a:t>The major disadvantage to using Basic authentication over non-encrypted means of communication is that the client's user name and password are sent as a base-64-encoded plaintext message, making it very easy for a malicious user to eavesdrop on the communication and retrieve the user name and password. </a:t>
            </a:r>
            <a:endParaRPr lang="en-US" sz="2600">
              <a:solidFill>
                <a:schemeClr val="bg1"/>
              </a:solidFill>
            </a:endParaRPr>
          </a:p>
          <a:p>
            <a:endParaRPr lang="en-US" sz="2600">
              <a:solidFill>
                <a:schemeClr val="bg1"/>
              </a:solidFill>
            </a:endParaRPr>
          </a:p>
          <a:p>
            <a:r>
              <a:rPr lang="en-US" sz="2600">
                <a:solidFill>
                  <a:schemeClr val="bg1"/>
                </a:solidFill>
              </a:rPr>
              <a:t>Windows authentication resolves that issue through a variety of security options, but Windows authentication does not typically work in an Internet environment.</a:t>
            </a:r>
            <a:endParaRPr lang="en-US" sz="2600">
              <a:solidFill>
                <a:schemeClr val="bg1"/>
              </a:solidFill>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Internet Information Service</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260794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8620125"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2" name="Text Box 1"/>
          <p:cNvSpPr txBox="1"/>
          <p:nvPr/>
        </p:nvSpPr>
        <p:spPr>
          <a:xfrm>
            <a:off x="939800" y="1147445"/>
            <a:ext cx="10572115" cy="5123815"/>
          </a:xfrm>
          <a:prstGeom prst="rect">
            <a:avLst/>
          </a:prstGeom>
          <a:noFill/>
        </p:spPr>
        <p:txBody>
          <a:bodyPr wrap="square" rtlCol="0">
            <a:noAutofit/>
          </a:bodyPr>
          <a:p>
            <a:r>
              <a:rPr lang="en-US" sz="2600">
                <a:solidFill>
                  <a:schemeClr val="bg1"/>
                </a:solidFill>
              </a:rPr>
              <a:t>Internet Information Services (IIS) for Windows Server is a flexible, secure and manageable Web server for hosting anything on the Web. </a:t>
            </a:r>
            <a:endParaRPr lang="en-US" sz="2600">
              <a:solidFill>
                <a:schemeClr val="bg1"/>
              </a:solidFill>
            </a:endParaRPr>
          </a:p>
          <a:p>
            <a:endParaRPr lang="en-US" sz="2600">
              <a:solidFill>
                <a:schemeClr val="bg1"/>
              </a:solidFill>
            </a:endParaRPr>
          </a:p>
          <a:p>
            <a:r>
              <a:rPr lang="en-US" sz="2600">
                <a:solidFill>
                  <a:schemeClr val="bg1"/>
                </a:solidFill>
              </a:rPr>
              <a:t>From media streaming to web applications, IIS is scalable and open architecture is ready to handle the most demanding tasks.</a:t>
            </a:r>
            <a:endParaRPr lang="en-US" sz="2600">
              <a:solidFill>
                <a:schemeClr val="bg1"/>
              </a:solidFill>
            </a:endParaRPr>
          </a:p>
          <a:p>
            <a:endParaRPr lang="en-US" sz="2600">
              <a:solidFill>
                <a:schemeClr val="bg1"/>
              </a:solidFill>
            </a:endParaRPr>
          </a:p>
          <a:p>
            <a:r>
              <a:rPr lang="en-US" sz="2600">
                <a:solidFill>
                  <a:schemeClr val="bg1"/>
                </a:solidFill>
              </a:rPr>
              <a:t>IIS provides built-in support for delegating administration tasks to website owners, allowing basic configuration and management tasks to be performed securely and without Administrative intervention.</a:t>
            </a:r>
            <a:endParaRPr lang="en-US" sz="2600">
              <a:solidFill>
                <a:schemeClr val="bg1"/>
              </a:solidFill>
            </a:endParaRPr>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Internet Information Service</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260794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8620125"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2" name="Text Box 1"/>
          <p:cNvSpPr txBox="1"/>
          <p:nvPr/>
        </p:nvSpPr>
        <p:spPr>
          <a:xfrm>
            <a:off x="939800" y="1147445"/>
            <a:ext cx="10572115" cy="5123815"/>
          </a:xfrm>
          <a:prstGeom prst="rect">
            <a:avLst/>
          </a:prstGeom>
          <a:noFill/>
        </p:spPr>
        <p:txBody>
          <a:bodyPr wrap="square" rtlCol="0">
            <a:noAutofit/>
          </a:bodyPr>
          <a:p>
            <a:r>
              <a:rPr lang="en-US" sz="2600">
                <a:solidFill>
                  <a:schemeClr val="bg1"/>
                </a:solidFill>
              </a:rPr>
              <a:t>Digest authentication addresses both of the above limitations by the following means:</a:t>
            </a:r>
            <a:endParaRPr lang="en-US" sz="2600">
              <a:solidFill>
                <a:schemeClr val="bg1"/>
              </a:solidFill>
            </a:endParaRPr>
          </a:p>
          <a:p>
            <a:endParaRPr lang="en-US" sz="2600">
              <a:solidFill>
                <a:schemeClr val="bg1"/>
              </a:solidFill>
            </a:endParaRPr>
          </a:p>
          <a:p>
            <a:r>
              <a:rPr lang="en-US" sz="2600">
                <a:solidFill>
                  <a:schemeClr val="bg1"/>
                </a:solidFill>
              </a:rPr>
              <a:t>Unlike the plaintext scheme used by Basic authentication, Digest authentication has the client send a hash of the client's information over the communication channel, therefore the client's user name and password are never sent over the network.</a:t>
            </a:r>
            <a:endParaRPr lang="en-US" sz="2600">
              <a:solidFill>
                <a:schemeClr val="bg1"/>
              </a:solidFill>
            </a:endParaRPr>
          </a:p>
          <a:p>
            <a:endParaRPr lang="en-US" sz="2600">
              <a:solidFill>
                <a:schemeClr val="bg1"/>
              </a:solidFill>
            </a:endParaRPr>
          </a:p>
          <a:p>
            <a:r>
              <a:rPr lang="en-US" sz="2600">
                <a:solidFill>
                  <a:schemeClr val="bg1"/>
                </a:solidFill>
              </a:rPr>
              <a:t>Digest authentication works well over the Internet, making Digest authentication better-suited for that environment than Windows authentication.</a:t>
            </a:r>
            <a:endParaRPr lang="en-US" sz="2600">
              <a:solidFill>
                <a:schemeClr val="bg1"/>
              </a:solidFill>
            </a:endParaRPr>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Internet Information Service</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260794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8620125"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2" name="Text Box 1"/>
          <p:cNvSpPr txBox="1"/>
          <p:nvPr/>
        </p:nvSpPr>
        <p:spPr>
          <a:xfrm>
            <a:off x="939800" y="1147445"/>
            <a:ext cx="10851515" cy="5123815"/>
          </a:xfrm>
          <a:prstGeom prst="rect">
            <a:avLst/>
          </a:prstGeom>
          <a:noFill/>
        </p:spPr>
        <p:txBody>
          <a:bodyPr wrap="square" rtlCol="0">
            <a:noAutofit/>
          </a:bodyPr>
          <a:p>
            <a:r>
              <a:rPr lang="en-US" sz="2600">
                <a:solidFill>
                  <a:schemeClr val="bg1"/>
                </a:solidFill>
              </a:rPr>
              <a:t>Windows authentication (formerly named NTLM, and also referred to as Windows NT Challenge/Response authentication) is a secure form of authentication because the user name and password are hashed before being sent across the network. </a:t>
            </a:r>
            <a:endParaRPr lang="en-US" sz="2600">
              <a:solidFill>
                <a:schemeClr val="bg1"/>
              </a:solidFill>
            </a:endParaRPr>
          </a:p>
          <a:p>
            <a:endParaRPr lang="en-US" sz="2600">
              <a:solidFill>
                <a:schemeClr val="bg1"/>
              </a:solidFill>
            </a:endParaRPr>
          </a:p>
          <a:p>
            <a:r>
              <a:rPr lang="en-US" sz="2600">
                <a:solidFill>
                  <a:schemeClr val="bg1"/>
                </a:solidFill>
              </a:rPr>
              <a:t>When you enable Windows authentication, the client browser sends a strongly hashed version of the password in a cryptographic exchange with your Web server.</a:t>
            </a:r>
            <a:endParaRPr lang="en-US" sz="2600">
              <a:solidFill>
                <a:schemeClr val="bg1"/>
              </a:solidFill>
            </a:endParaRPr>
          </a:p>
          <a:p>
            <a:endParaRPr lang="en-US" sz="2600">
              <a:solidFill>
                <a:schemeClr val="bg1"/>
              </a:solidFill>
            </a:endParaRPr>
          </a:p>
          <a:p>
            <a:r>
              <a:rPr lang="en-US" sz="2600">
                <a:solidFill>
                  <a:schemeClr val="bg1"/>
                </a:solidFill>
              </a:rPr>
              <a:t>Windows authentication supports two authentication protocols, Kerberos and NTLM.</a:t>
            </a:r>
            <a:endParaRPr lang="en-US" sz="2600">
              <a:solidFill>
                <a:schemeClr val="bg1"/>
              </a:solidFill>
            </a:endParaRPr>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Internet Information Service</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260794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8620125"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2" name="Text Box 1"/>
          <p:cNvSpPr txBox="1"/>
          <p:nvPr/>
        </p:nvSpPr>
        <p:spPr>
          <a:xfrm>
            <a:off x="939800" y="1147445"/>
            <a:ext cx="10851515" cy="5123815"/>
          </a:xfrm>
          <a:prstGeom prst="rect">
            <a:avLst/>
          </a:prstGeom>
          <a:noFill/>
        </p:spPr>
        <p:txBody>
          <a:bodyPr wrap="square" rtlCol="0">
            <a:noAutofit/>
          </a:bodyPr>
          <a:p>
            <a:r>
              <a:rPr lang="en-US" sz="2600">
                <a:solidFill>
                  <a:schemeClr val="bg1"/>
                </a:solidFill>
              </a:rPr>
              <a:t>When you install and enable Windows authentication on IIS 7, the default protocol is Kerberos.</a:t>
            </a:r>
            <a:endParaRPr lang="en-US" sz="2600">
              <a:solidFill>
                <a:schemeClr val="bg1"/>
              </a:solidFill>
            </a:endParaRPr>
          </a:p>
          <a:p>
            <a:endParaRPr lang="en-US" sz="2600">
              <a:solidFill>
                <a:schemeClr val="bg1"/>
              </a:solidFill>
            </a:endParaRPr>
          </a:p>
          <a:p>
            <a:r>
              <a:rPr lang="en-US" sz="2600">
                <a:solidFill>
                  <a:schemeClr val="bg1"/>
                </a:solidFill>
              </a:rPr>
              <a:t>Windows authentication is best suited for an intranet environment for the following reasons:</a:t>
            </a:r>
            <a:endParaRPr lang="en-US" sz="2600">
              <a:solidFill>
                <a:schemeClr val="bg1"/>
              </a:solidFill>
            </a:endParaRPr>
          </a:p>
          <a:p>
            <a:endParaRPr lang="en-US" sz="2600">
              <a:solidFill>
                <a:schemeClr val="bg1"/>
              </a:solidFill>
            </a:endParaRPr>
          </a:p>
          <a:p>
            <a:r>
              <a:rPr lang="en-US" sz="2600">
                <a:solidFill>
                  <a:schemeClr val="bg1"/>
                </a:solidFill>
              </a:rPr>
              <a:t>Client computers and Web servers are in the same domain.</a:t>
            </a:r>
            <a:endParaRPr lang="en-US" sz="2600">
              <a:solidFill>
                <a:schemeClr val="bg1"/>
              </a:solidFill>
            </a:endParaRPr>
          </a:p>
          <a:p>
            <a:r>
              <a:rPr lang="en-US" sz="2600">
                <a:solidFill>
                  <a:schemeClr val="bg1"/>
                </a:solidFill>
              </a:rPr>
              <a:t>Administrators can make sure that every client browser is Internet Explorer 2.0 or later.</a:t>
            </a:r>
            <a:endParaRPr lang="en-US" sz="2600">
              <a:solidFill>
                <a:schemeClr val="bg1"/>
              </a:solidFill>
            </a:endParaRPr>
          </a:p>
          <a:p>
            <a:r>
              <a:rPr lang="en-US" sz="2600">
                <a:solidFill>
                  <a:schemeClr val="bg1"/>
                </a:solidFill>
              </a:rPr>
              <a:t>HTTP proxy connections, which are not supported by NTLM, are not required.</a:t>
            </a:r>
            <a:endParaRPr lang="en-US" sz="2600">
              <a:solidFill>
                <a:schemeClr val="bg1"/>
              </a:solidFill>
            </a:endParaRPr>
          </a:p>
          <a:p>
            <a:r>
              <a:rPr lang="en-US" sz="2600">
                <a:solidFill>
                  <a:schemeClr val="bg1"/>
                </a:solidFill>
              </a:rPr>
              <a:t>Kerberos version 5 requires a connection to Active Directory, which is not feasible in an Internet environment.</a:t>
            </a:r>
            <a:endParaRPr lang="en-US" sz="2600">
              <a:solidFill>
                <a:schemeClr val="bg1"/>
              </a:solidFill>
            </a:endParaRPr>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52" name="图片 51" descr="VCG21128005867512"/>
          <p:cNvPicPr>
            <a:picLocks noChangeAspect="1"/>
          </p:cNvPicPr>
          <p:nvPr/>
        </p:nvPicPr>
        <p:blipFill>
          <a:blip r:embed="rId1">
            <a:alphaModFix amt="20000"/>
          </a:blip>
          <a:stretch>
            <a:fillRect/>
          </a:stretch>
        </p:blipFill>
        <p:spPr>
          <a:xfrm>
            <a:off x="4445" y="0"/>
            <a:ext cx="12160885" cy="6857365"/>
          </a:xfrm>
          <a:prstGeom prst="rect">
            <a:avLst/>
          </a:prstGeom>
        </p:spPr>
      </p:pic>
      <p:sp>
        <p:nvSpPr>
          <p:cNvPr id="19" name="文本框 18"/>
          <p:cNvSpPr txBox="1"/>
          <p:nvPr>
            <p:custDataLst>
              <p:tags r:id="rId2"/>
            </p:custDataLst>
          </p:nvPr>
        </p:nvSpPr>
        <p:spPr>
          <a:xfrm>
            <a:off x="2413318" y="3166110"/>
            <a:ext cx="7365365" cy="1168400"/>
          </a:xfrm>
          <a:prstGeom prst="rect">
            <a:avLst/>
          </a:prstGeom>
          <a:noFill/>
        </p:spPr>
        <p:txBody>
          <a:bodyPr wrap="square" rtlCol="0" anchor="t">
            <a:spAutoFit/>
          </a:bodyPr>
          <a:p>
            <a:pPr algn="ctr"/>
            <a:r>
              <a:rPr lang="en-US" altLang="zh-CN" sz="7000">
                <a:solidFill>
                  <a:schemeClr val="accent6"/>
                </a:solidFill>
                <a:effectLst/>
                <a:latin typeface="Inter Black" panose="02000503000000020004" charset="0"/>
                <a:ea typeface="Inter Black" panose="02000503000000020004" charset="0"/>
                <a:cs typeface="Inter Black" panose="02000503000000020004" charset="0"/>
              </a:rPr>
              <a:t>Questions??</a:t>
            </a:r>
            <a:endParaRPr lang="en-US" altLang="zh-CN" sz="7000">
              <a:solidFill>
                <a:schemeClr val="accent6"/>
              </a:solidFill>
              <a:effectLst/>
              <a:latin typeface="Inter Black" panose="02000503000000020004" charset="0"/>
              <a:ea typeface="Inter Black" panose="02000503000000020004" charset="0"/>
              <a:cs typeface="Inter Black" panose="02000503000000020004" charset="0"/>
            </a:endParaRPr>
          </a:p>
        </p:txBody>
      </p:sp>
      <p:sp>
        <p:nvSpPr>
          <p:cNvPr id="22" name="任意多边形: 形状 14"/>
          <p:cNvSpPr/>
          <p:nvPr>
            <p:custDataLst>
              <p:tags r:id="rId3"/>
            </p:custDataLst>
          </p:nvPr>
        </p:nvSpPr>
        <p:spPr>
          <a:xfrm>
            <a:off x="2377516" y="4206476"/>
            <a:ext cx="7438409" cy="110315"/>
          </a:xfrm>
          <a:custGeom>
            <a:avLst/>
            <a:gdLst>
              <a:gd name="connsiteX0" fmla="*/ 0 w 10926501"/>
              <a:gd name="connsiteY0" fmla="*/ 0 h 162045"/>
              <a:gd name="connsiteX1" fmla="*/ 3761772 w 10926501"/>
              <a:gd name="connsiteY1" fmla="*/ 0 h 162045"/>
              <a:gd name="connsiteX2" fmla="*/ 3923817 w 10926501"/>
              <a:gd name="connsiteY2" fmla="*/ 162045 h 162045"/>
              <a:gd name="connsiteX3" fmla="*/ 6979534 w 10926501"/>
              <a:gd name="connsiteY3" fmla="*/ 162045 h 162045"/>
              <a:gd name="connsiteX4" fmla="*/ 7141579 w 10926501"/>
              <a:gd name="connsiteY4" fmla="*/ 0 h 162045"/>
              <a:gd name="connsiteX5" fmla="*/ 10926501 w 10926501"/>
              <a:gd name="connsiteY5" fmla="*/ 0 h 16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6501" h="162045">
                <a:moveTo>
                  <a:pt x="0" y="0"/>
                </a:moveTo>
                <a:lnTo>
                  <a:pt x="3761772" y="0"/>
                </a:lnTo>
                <a:lnTo>
                  <a:pt x="3923817" y="162045"/>
                </a:lnTo>
                <a:lnTo>
                  <a:pt x="6979534" y="162045"/>
                </a:lnTo>
                <a:lnTo>
                  <a:pt x="7141579" y="0"/>
                </a:lnTo>
                <a:lnTo>
                  <a:pt x="10926501" y="0"/>
                </a:lnTo>
              </a:path>
            </a:pathLst>
          </a:custGeom>
          <a:noFill/>
          <a:ln w="38100">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159" name="任意多边形: 形状 158"/>
          <p:cNvSpPr/>
          <p:nvPr/>
        </p:nvSpPr>
        <p:spPr>
          <a:xfrm>
            <a:off x="4629150" y="4827270"/>
            <a:ext cx="2934335" cy="559435"/>
          </a:xfrm>
          <a:custGeom>
            <a:avLst/>
            <a:gdLst>
              <a:gd name="connsiteX0" fmla="*/ 0 w 2880000"/>
              <a:gd name="connsiteY0" fmla="*/ 0 h 3600000"/>
              <a:gd name="connsiteX1" fmla="*/ 882815 w 2880000"/>
              <a:gd name="connsiteY1" fmla="*/ 0 h 3600000"/>
              <a:gd name="connsiteX2" fmla="*/ 942863 w 2880000"/>
              <a:gd name="connsiteY2" fmla="*/ 60048 h 3600000"/>
              <a:gd name="connsiteX3" fmla="*/ 1902766 w 2880000"/>
              <a:gd name="connsiteY3" fmla="*/ 60048 h 3600000"/>
              <a:gd name="connsiteX4" fmla="*/ 1962813 w 2880000"/>
              <a:gd name="connsiteY4" fmla="*/ 0 h 3600000"/>
              <a:gd name="connsiteX5" fmla="*/ 2880000 w 2880000"/>
              <a:gd name="connsiteY5" fmla="*/ 0 h 3600000"/>
              <a:gd name="connsiteX6" fmla="*/ 2880000 w 2880000"/>
              <a:gd name="connsiteY6" fmla="*/ 3600000 h 3600000"/>
              <a:gd name="connsiteX7" fmla="*/ 1957099 w 2880000"/>
              <a:gd name="connsiteY7" fmla="*/ 3600000 h 3600000"/>
              <a:gd name="connsiteX8" fmla="*/ 1902766 w 2880000"/>
              <a:gd name="connsiteY8" fmla="*/ 3545666 h 3600000"/>
              <a:gd name="connsiteX9" fmla="*/ 942863 w 2880000"/>
              <a:gd name="connsiteY9" fmla="*/ 3545666 h 3600000"/>
              <a:gd name="connsiteX10" fmla="*/ 888529 w 2880000"/>
              <a:gd name="connsiteY10" fmla="*/ 3600000 h 3600000"/>
              <a:gd name="connsiteX11" fmla="*/ 0 w 2880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0000" h="3600000">
                <a:moveTo>
                  <a:pt x="0" y="0"/>
                </a:moveTo>
                <a:lnTo>
                  <a:pt x="882815" y="0"/>
                </a:lnTo>
                <a:lnTo>
                  <a:pt x="942863" y="60048"/>
                </a:lnTo>
                <a:lnTo>
                  <a:pt x="1902766" y="60048"/>
                </a:lnTo>
                <a:lnTo>
                  <a:pt x="1962813" y="0"/>
                </a:lnTo>
                <a:lnTo>
                  <a:pt x="2880000" y="0"/>
                </a:lnTo>
                <a:lnTo>
                  <a:pt x="2880000" y="3600000"/>
                </a:lnTo>
                <a:lnTo>
                  <a:pt x="1957099" y="3600000"/>
                </a:lnTo>
                <a:lnTo>
                  <a:pt x="1902766" y="3545666"/>
                </a:lnTo>
                <a:lnTo>
                  <a:pt x="942863" y="3545666"/>
                </a:lnTo>
                <a:lnTo>
                  <a:pt x="888529" y="3600000"/>
                </a:lnTo>
                <a:lnTo>
                  <a:pt x="0" y="3600000"/>
                </a:lnTo>
                <a:close/>
              </a:path>
            </a:pathLst>
          </a:custGeom>
          <a:gradFill>
            <a:gsLst>
              <a:gs pos="0">
                <a:schemeClr val="accent1"/>
              </a:gs>
              <a:gs pos="75000">
                <a:schemeClr val="accent1">
                  <a:alpha val="0"/>
                </a:schemeClr>
              </a:gs>
              <a:gs pos="94000">
                <a:schemeClr val="accent1"/>
              </a:gs>
              <a:gs pos="25000">
                <a:schemeClr val="accent1">
                  <a:alpha val="0"/>
                </a:schemeClr>
              </a:gs>
            </a:gsLst>
            <a:lin ang="0" scaled="0"/>
          </a:gradFill>
          <a:ln w="19050">
            <a:gradFill>
              <a:gsLst>
                <a:gs pos="0">
                  <a:schemeClr val="accent6"/>
                </a:gs>
                <a:gs pos="100000">
                  <a:schemeClr val="accent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dirty="0">
              <a:cs typeface="Inter" panose="02000503000000020004" charset="0"/>
            </a:endParaRPr>
          </a:p>
        </p:txBody>
      </p:sp>
      <p:sp>
        <p:nvSpPr>
          <p:cNvPr id="41" name="任意多边形: 形状 138"/>
          <p:cNvSpPr/>
          <p:nvPr>
            <p:custDataLst>
              <p:tags r:id="rId4"/>
            </p:custDataLst>
          </p:nvPr>
        </p:nvSpPr>
        <p:spPr>
          <a:xfrm>
            <a:off x="308610" y="503873"/>
            <a:ext cx="11576685" cy="585025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cs typeface="Inter" panose="02000503000000020004" charset="0"/>
            </a:endParaRPr>
          </a:p>
        </p:txBody>
      </p:sp>
      <p:grpSp>
        <p:nvGrpSpPr>
          <p:cNvPr id="12" name="组合 11"/>
          <p:cNvGrpSpPr/>
          <p:nvPr/>
        </p:nvGrpSpPr>
        <p:grpSpPr>
          <a:xfrm>
            <a:off x="719455" y="680720"/>
            <a:ext cx="2407920" cy="501650"/>
            <a:chOff x="1133" y="1072"/>
            <a:chExt cx="3792" cy="910"/>
          </a:xfrm>
        </p:grpSpPr>
        <p:sp>
          <p:nvSpPr>
            <p:cNvPr id="16" name="平行四边形 15"/>
            <p:cNvSpPr/>
            <p:nvPr>
              <p:custDataLst>
                <p:tags r:id="rId5"/>
              </p:custDataLst>
            </p:nvPr>
          </p:nvSpPr>
          <p:spPr>
            <a:xfrm>
              <a:off x="1403" y="1216"/>
              <a:ext cx="3361" cy="640"/>
            </a:xfrm>
            <a:prstGeom prst="parallelogram">
              <a:avLst>
                <a:gd name="adj" fmla="val 82143"/>
              </a:avLst>
            </a:prstGeom>
            <a:gradFill>
              <a:gsLst>
                <a:gs pos="0">
                  <a:srgbClr val="4675FC"/>
                </a:gs>
                <a:gs pos="100000">
                  <a:srgbClr val="4675FC">
                    <a:alpha val="0"/>
                  </a:srgbClr>
                </a:gs>
              </a:gsLst>
              <a:lin ang="18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2" name="平行四边形 1"/>
            <p:cNvSpPr/>
            <p:nvPr>
              <p:custDataLst>
                <p:tags r:id="rId6"/>
              </p:custDataLst>
            </p:nvPr>
          </p:nvSpPr>
          <p:spPr>
            <a:xfrm>
              <a:off x="1133" y="1072"/>
              <a:ext cx="3792" cy="910"/>
            </a:xfrm>
            <a:prstGeom prst="parallelogram">
              <a:avLst>
                <a:gd name="adj" fmla="val 82143"/>
              </a:avLst>
            </a:prstGeom>
            <a:noFill/>
            <a:ln w="12700">
              <a:gradFill flip="none" rotWithShape="1">
                <a:gsLst>
                  <a:gs pos="36000">
                    <a:schemeClr val="accent1"/>
                  </a:gs>
                  <a:gs pos="75000">
                    <a:schemeClr val="accent1">
                      <a:alpha val="0"/>
                    </a:schemeClr>
                  </a:gs>
                </a:gsLst>
                <a:lin ang="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5" name="任意多边形: 形状 21"/>
          <p:cNvSpPr/>
          <p:nvPr>
            <p:custDataLst>
              <p:tags r:id="rId7"/>
            </p:custDataLst>
          </p:nvPr>
        </p:nvSpPr>
        <p:spPr>
          <a:xfrm rot="16200000" flipV="1">
            <a:off x="-2199640"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30" name="组合 29"/>
          <p:cNvGrpSpPr/>
          <p:nvPr/>
        </p:nvGrpSpPr>
        <p:grpSpPr>
          <a:xfrm>
            <a:off x="317818" y="176530"/>
            <a:ext cx="11556365" cy="135890"/>
            <a:chOff x="625" y="278"/>
            <a:chExt cx="18199" cy="214"/>
          </a:xfrm>
        </p:grpSpPr>
        <p:sp>
          <p:nvSpPr>
            <p:cNvPr id="24" name="任意多边形: 形状 21"/>
            <p:cNvSpPr/>
            <p:nvPr>
              <p:custDataLst>
                <p:tags r:id="rId8"/>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9" name="直接连接符 8"/>
            <p:cNvCxnSpPr/>
            <p:nvPr>
              <p:custDataLst>
                <p:tags r:id="rId9"/>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10"/>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rot="16200000">
            <a:off x="11279505" y="749082"/>
            <a:ext cx="252730" cy="375920"/>
            <a:chOff x="17336" y="1136"/>
            <a:chExt cx="466" cy="911"/>
          </a:xfrm>
          <a:solidFill>
            <a:srgbClr val="2CF5FC"/>
          </a:solidFill>
        </p:grpSpPr>
        <p:sp>
          <p:nvSpPr>
            <p:cNvPr id="14" name="矩形 13"/>
            <p:cNvSpPr/>
            <p:nvPr>
              <p:custDataLst>
                <p:tags r:id="rId11"/>
              </p:custDataLst>
            </p:nvPr>
          </p:nvSpPr>
          <p:spPr>
            <a:xfrm>
              <a:off x="17448" y="1136"/>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0" name="矩形 39"/>
            <p:cNvSpPr/>
            <p:nvPr>
              <p:custDataLst>
                <p:tags r:id="rId12"/>
              </p:custDataLst>
            </p:nvPr>
          </p:nvSpPr>
          <p:spPr>
            <a:xfrm>
              <a:off x="17448" y="1532"/>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2" name="矩形 41"/>
            <p:cNvSpPr/>
            <p:nvPr>
              <p:custDataLst>
                <p:tags r:id="rId13"/>
              </p:custDataLst>
            </p:nvPr>
          </p:nvSpPr>
          <p:spPr>
            <a:xfrm>
              <a:off x="17336" y="1334"/>
              <a:ext cx="466" cy="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3" name="矩形 42"/>
            <p:cNvSpPr/>
            <p:nvPr>
              <p:custDataLst>
                <p:tags r:id="rId14"/>
              </p:custDataLst>
            </p:nvPr>
          </p:nvSpPr>
          <p:spPr>
            <a:xfrm>
              <a:off x="17336" y="1729"/>
              <a:ext cx="466" cy="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4" name="矩形 43"/>
            <p:cNvSpPr/>
            <p:nvPr>
              <p:custDataLst>
                <p:tags r:id="rId15"/>
              </p:custDataLst>
            </p:nvPr>
          </p:nvSpPr>
          <p:spPr>
            <a:xfrm>
              <a:off x="17448" y="1927"/>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grpSp>
      <p:sp>
        <p:nvSpPr>
          <p:cNvPr id="29" name="矩形 28"/>
          <p:cNvSpPr/>
          <p:nvPr>
            <p:custDataLst>
              <p:tags r:id="rId16"/>
            </p:custDataLst>
          </p:nvPr>
        </p:nvSpPr>
        <p:spPr>
          <a:xfrm>
            <a:off x="760730" y="5462270"/>
            <a:ext cx="187960" cy="439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31" name="组合 30"/>
          <p:cNvGrpSpPr/>
          <p:nvPr/>
        </p:nvGrpSpPr>
        <p:grpSpPr>
          <a:xfrm rot="10800000">
            <a:off x="317818" y="6526530"/>
            <a:ext cx="11556365" cy="135890"/>
            <a:chOff x="625" y="278"/>
            <a:chExt cx="18199" cy="214"/>
          </a:xfrm>
        </p:grpSpPr>
        <p:sp>
          <p:nvSpPr>
            <p:cNvPr id="32" name="任意多边形: 形状 21"/>
            <p:cNvSpPr/>
            <p:nvPr>
              <p:custDataLst>
                <p:tags r:id="rId17"/>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34" name="直接连接符 33"/>
            <p:cNvCxnSpPr/>
            <p:nvPr>
              <p:custDataLst>
                <p:tags r:id="rId18"/>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custDataLst>
                <p:tags r:id="rId19"/>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6" name="任意多边形: 形状 21"/>
          <p:cNvSpPr/>
          <p:nvPr>
            <p:custDataLst>
              <p:tags r:id="rId20"/>
            </p:custDataLst>
          </p:nvPr>
        </p:nvSpPr>
        <p:spPr>
          <a:xfrm rot="5400000" flipH="1" flipV="1">
            <a:off x="9685655"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55" name="半闭框 54"/>
          <p:cNvSpPr/>
          <p:nvPr/>
        </p:nvSpPr>
        <p:spPr>
          <a:xfrm rot="10800000" flipH="1" flipV="1">
            <a:off x="4577154" y="477698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39" name="半闭框 38"/>
          <p:cNvSpPr/>
          <p:nvPr/>
        </p:nvSpPr>
        <p:spPr>
          <a:xfrm flipH="1" flipV="1">
            <a:off x="7279714" y="509956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46" name="矩形 45"/>
          <p:cNvSpPr/>
          <p:nvPr>
            <p:custDataLst>
              <p:tags r:id="rId21"/>
            </p:custDataLst>
          </p:nvPr>
        </p:nvSpPr>
        <p:spPr>
          <a:xfrm>
            <a:off x="890905" y="5485765"/>
            <a:ext cx="187960" cy="1993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7" name="矩形 46"/>
          <p:cNvSpPr/>
          <p:nvPr>
            <p:custDataLst>
              <p:tags r:id="rId22"/>
            </p:custDataLst>
          </p:nvPr>
        </p:nvSpPr>
        <p:spPr>
          <a:xfrm>
            <a:off x="11586845" y="5439410"/>
            <a:ext cx="76200" cy="4394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8" name="矩形 47"/>
          <p:cNvSpPr/>
          <p:nvPr>
            <p:custDataLst>
              <p:tags r:id="rId23"/>
            </p:custDataLst>
          </p:nvPr>
        </p:nvSpPr>
        <p:spPr>
          <a:xfrm flipH="1">
            <a:off x="11461750" y="5718175"/>
            <a:ext cx="150495" cy="1606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9" name="矩形 48"/>
          <p:cNvSpPr/>
          <p:nvPr>
            <p:custDataLst>
              <p:tags r:id="rId24"/>
            </p:custDataLst>
          </p:nvPr>
        </p:nvSpPr>
        <p:spPr>
          <a:xfrm flipH="1">
            <a:off x="11430635" y="5520690"/>
            <a:ext cx="85725" cy="914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Tree>
    <p:custDataLst>
      <p:tags r:id="rId25"/>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52" name="图片 51" descr="VCG21128005867512"/>
          <p:cNvPicPr>
            <a:picLocks noChangeAspect="1"/>
          </p:cNvPicPr>
          <p:nvPr/>
        </p:nvPicPr>
        <p:blipFill>
          <a:blip r:embed="rId1">
            <a:alphaModFix amt="20000"/>
          </a:blip>
          <a:stretch>
            <a:fillRect/>
          </a:stretch>
        </p:blipFill>
        <p:spPr>
          <a:xfrm>
            <a:off x="4445" y="0"/>
            <a:ext cx="12160885" cy="6857365"/>
          </a:xfrm>
          <a:prstGeom prst="rect">
            <a:avLst/>
          </a:prstGeom>
        </p:spPr>
      </p:pic>
      <p:sp>
        <p:nvSpPr>
          <p:cNvPr id="19" name="文本框 18"/>
          <p:cNvSpPr txBox="1"/>
          <p:nvPr>
            <p:custDataLst>
              <p:tags r:id="rId2"/>
            </p:custDataLst>
          </p:nvPr>
        </p:nvSpPr>
        <p:spPr>
          <a:xfrm>
            <a:off x="2413318" y="3166110"/>
            <a:ext cx="7365365" cy="1168400"/>
          </a:xfrm>
          <a:prstGeom prst="rect">
            <a:avLst/>
          </a:prstGeom>
          <a:noFill/>
        </p:spPr>
        <p:txBody>
          <a:bodyPr wrap="square" rtlCol="0" anchor="t">
            <a:spAutoFit/>
          </a:bodyPr>
          <a:p>
            <a:pPr algn="ctr"/>
            <a:r>
              <a:rPr lang="zh-CN" altLang="en-US" sz="7000">
                <a:solidFill>
                  <a:schemeClr val="accent6"/>
                </a:solidFill>
                <a:effectLst/>
                <a:latin typeface="Inter Black" panose="02000503000000020004" charset="0"/>
                <a:ea typeface="Inter Black" panose="02000503000000020004" charset="0"/>
                <a:cs typeface="Inter Black" panose="02000503000000020004" charset="0"/>
              </a:rPr>
              <a:t>THANK YOU</a:t>
            </a:r>
            <a:endParaRPr lang="zh-CN" altLang="en-US" sz="7000">
              <a:solidFill>
                <a:schemeClr val="accent6"/>
              </a:solidFill>
              <a:effectLst/>
              <a:latin typeface="Inter Black" panose="02000503000000020004" charset="0"/>
              <a:ea typeface="Inter Black" panose="02000503000000020004" charset="0"/>
              <a:cs typeface="Inter Black" panose="02000503000000020004" charset="0"/>
            </a:endParaRPr>
          </a:p>
        </p:txBody>
      </p:sp>
      <p:sp>
        <p:nvSpPr>
          <p:cNvPr id="22" name="任意多边形: 形状 14"/>
          <p:cNvSpPr/>
          <p:nvPr>
            <p:custDataLst>
              <p:tags r:id="rId3"/>
            </p:custDataLst>
          </p:nvPr>
        </p:nvSpPr>
        <p:spPr>
          <a:xfrm>
            <a:off x="2377516" y="4206476"/>
            <a:ext cx="7438409" cy="110315"/>
          </a:xfrm>
          <a:custGeom>
            <a:avLst/>
            <a:gdLst>
              <a:gd name="connsiteX0" fmla="*/ 0 w 10926501"/>
              <a:gd name="connsiteY0" fmla="*/ 0 h 162045"/>
              <a:gd name="connsiteX1" fmla="*/ 3761772 w 10926501"/>
              <a:gd name="connsiteY1" fmla="*/ 0 h 162045"/>
              <a:gd name="connsiteX2" fmla="*/ 3923817 w 10926501"/>
              <a:gd name="connsiteY2" fmla="*/ 162045 h 162045"/>
              <a:gd name="connsiteX3" fmla="*/ 6979534 w 10926501"/>
              <a:gd name="connsiteY3" fmla="*/ 162045 h 162045"/>
              <a:gd name="connsiteX4" fmla="*/ 7141579 w 10926501"/>
              <a:gd name="connsiteY4" fmla="*/ 0 h 162045"/>
              <a:gd name="connsiteX5" fmla="*/ 10926501 w 10926501"/>
              <a:gd name="connsiteY5" fmla="*/ 0 h 16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6501" h="162045">
                <a:moveTo>
                  <a:pt x="0" y="0"/>
                </a:moveTo>
                <a:lnTo>
                  <a:pt x="3761772" y="0"/>
                </a:lnTo>
                <a:lnTo>
                  <a:pt x="3923817" y="162045"/>
                </a:lnTo>
                <a:lnTo>
                  <a:pt x="6979534" y="162045"/>
                </a:lnTo>
                <a:lnTo>
                  <a:pt x="7141579" y="0"/>
                </a:lnTo>
                <a:lnTo>
                  <a:pt x="10926501" y="0"/>
                </a:lnTo>
              </a:path>
            </a:pathLst>
          </a:custGeom>
          <a:noFill/>
          <a:ln w="38100">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159" name="任意多边形: 形状 158"/>
          <p:cNvSpPr/>
          <p:nvPr/>
        </p:nvSpPr>
        <p:spPr>
          <a:xfrm>
            <a:off x="4629150" y="4827270"/>
            <a:ext cx="2934335" cy="559435"/>
          </a:xfrm>
          <a:custGeom>
            <a:avLst/>
            <a:gdLst>
              <a:gd name="connsiteX0" fmla="*/ 0 w 2880000"/>
              <a:gd name="connsiteY0" fmla="*/ 0 h 3600000"/>
              <a:gd name="connsiteX1" fmla="*/ 882815 w 2880000"/>
              <a:gd name="connsiteY1" fmla="*/ 0 h 3600000"/>
              <a:gd name="connsiteX2" fmla="*/ 942863 w 2880000"/>
              <a:gd name="connsiteY2" fmla="*/ 60048 h 3600000"/>
              <a:gd name="connsiteX3" fmla="*/ 1902766 w 2880000"/>
              <a:gd name="connsiteY3" fmla="*/ 60048 h 3600000"/>
              <a:gd name="connsiteX4" fmla="*/ 1962813 w 2880000"/>
              <a:gd name="connsiteY4" fmla="*/ 0 h 3600000"/>
              <a:gd name="connsiteX5" fmla="*/ 2880000 w 2880000"/>
              <a:gd name="connsiteY5" fmla="*/ 0 h 3600000"/>
              <a:gd name="connsiteX6" fmla="*/ 2880000 w 2880000"/>
              <a:gd name="connsiteY6" fmla="*/ 3600000 h 3600000"/>
              <a:gd name="connsiteX7" fmla="*/ 1957099 w 2880000"/>
              <a:gd name="connsiteY7" fmla="*/ 3600000 h 3600000"/>
              <a:gd name="connsiteX8" fmla="*/ 1902766 w 2880000"/>
              <a:gd name="connsiteY8" fmla="*/ 3545666 h 3600000"/>
              <a:gd name="connsiteX9" fmla="*/ 942863 w 2880000"/>
              <a:gd name="connsiteY9" fmla="*/ 3545666 h 3600000"/>
              <a:gd name="connsiteX10" fmla="*/ 888529 w 2880000"/>
              <a:gd name="connsiteY10" fmla="*/ 3600000 h 3600000"/>
              <a:gd name="connsiteX11" fmla="*/ 0 w 2880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0000" h="3600000">
                <a:moveTo>
                  <a:pt x="0" y="0"/>
                </a:moveTo>
                <a:lnTo>
                  <a:pt x="882815" y="0"/>
                </a:lnTo>
                <a:lnTo>
                  <a:pt x="942863" y="60048"/>
                </a:lnTo>
                <a:lnTo>
                  <a:pt x="1902766" y="60048"/>
                </a:lnTo>
                <a:lnTo>
                  <a:pt x="1962813" y="0"/>
                </a:lnTo>
                <a:lnTo>
                  <a:pt x="2880000" y="0"/>
                </a:lnTo>
                <a:lnTo>
                  <a:pt x="2880000" y="3600000"/>
                </a:lnTo>
                <a:lnTo>
                  <a:pt x="1957099" y="3600000"/>
                </a:lnTo>
                <a:lnTo>
                  <a:pt x="1902766" y="3545666"/>
                </a:lnTo>
                <a:lnTo>
                  <a:pt x="942863" y="3545666"/>
                </a:lnTo>
                <a:lnTo>
                  <a:pt x="888529" y="3600000"/>
                </a:lnTo>
                <a:lnTo>
                  <a:pt x="0" y="3600000"/>
                </a:lnTo>
                <a:close/>
              </a:path>
            </a:pathLst>
          </a:custGeom>
          <a:gradFill>
            <a:gsLst>
              <a:gs pos="0">
                <a:schemeClr val="accent1"/>
              </a:gs>
              <a:gs pos="75000">
                <a:schemeClr val="accent1">
                  <a:alpha val="0"/>
                </a:schemeClr>
              </a:gs>
              <a:gs pos="94000">
                <a:schemeClr val="accent1"/>
              </a:gs>
              <a:gs pos="25000">
                <a:schemeClr val="accent1">
                  <a:alpha val="0"/>
                </a:schemeClr>
              </a:gs>
            </a:gsLst>
            <a:lin ang="0" scaled="0"/>
          </a:gradFill>
          <a:ln w="19050">
            <a:gradFill>
              <a:gsLst>
                <a:gs pos="0">
                  <a:schemeClr val="accent6"/>
                </a:gs>
                <a:gs pos="100000">
                  <a:schemeClr val="accent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dirty="0">
              <a:cs typeface="Inter" panose="02000503000000020004" charset="0"/>
            </a:endParaRPr>
          </a:p>
        </p:txBody>
      </p:sp>
      <p:sp>
        <p:nvSpPr>
          <p:cNvPr id="41" name="任意多边形: 形状 138"/>
          <p:cNvSpPr/>
          <p:nvPr>
            <p:custDataLst>
              <p:tags r:id="rId4"/>
            </p:custDataLst>
          </p:nvPr>
        </p:nvSpPr>
        <p:spPr>
          <a:xfrm>
            <a:off x="308610" y="503873"/>
            <a:ext cx="11576685" cy="585025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cs typeface="Inter" panose="02000503000000020004" charset="0"/>
            </a:endParaRPr>
          </a:p>
        </p:txBody>
      </p:sp>
      <p:grpSp>
        <p:nvGrpSpPr>
          <p:cNvPr id="12" name="组合 11"/>
          <p:cNvGrpSpPr/>
          <p:nvPr/>
        </p:nvGrpSpPr>
        <p:grpSpPr>
          <a:xfrm>
            <a:off x="719455" y="680720"/>
            <a:ext cx="2407920" cy="501650"/>
            <a:chOff x="1133" y="1072"/>
            <a:chExt cx="3792" cy="910"/>
          </a:xfrm>
        </p:grpSpPr>
        <p:sp>
          <p:nvSpPr>
            <p:cNvPr id="16" name="平行四边形 15"/>
            <p:cNvSpPr/>
            <p:nvPr>
              <p:custDataLst>
                <p:tags r:id="rId5"/>
              </p:custDataLst>
            </p:nvPr>
          </p:nvSpPr>
          <p:spPr>
            <a:xfrm>
              <a:off x="1403" y="1216"/>
              <a:ext cx="3361" cy="640"/>
            </a:xfrm>
            <a:prstGeom prst="parallelogram">
              <a:avLst>
                <a:gd name="adj" fmla="val 82143"/>
              </a:avLst>
            </a:prstGeom>
            <a:gradFill>
              <a:gsLst>
                <a:gs pos="0">
                  <a:srgbClr val="4675FC"/>
                </a:gs>
                <a:gs pos="100000">
                  <a:srgbClr val="4675FC">
                    <a:alpha val="0"/>
                  </a:srgbClr>
                </a:gs>
              </a:gsLst>
              <a:lin ang="18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2" name="平行四边形 1"/>
            <p:cNvSpPr/>
            <p:nvPr>
              <p:custDataLst>
                <p:tags r:id="rId6"/>
              </p:custDataLst>
            </p:nvPr>
          </p:nvSpPr>
          <p:spPr>
            <a:xfrm>
              <a:off x="1133" y="1072"/>
              <a:ext cx="3792" cy="910"/>
            </a:xfrm>
            <a:prstGeom prst="parallelogram">
              <a:avLst>
                <a:gd name="adj" fmla="val 82143"/>
              </a:avLst>
            </a:prstGeom>
            <a:noFill/>
            <a:ln w="12700">
              <a:gradFill flip="none" rotWithShape="1">
                <a:gsLst>
                  <a:gs pos="36000">
                    <a:schemeClr val="accent1"/>
                  </a:gs>
                  <a:gs pos="75000">
                    <a:schemeClr val="accent1">
                      <a:alpha val="0"/>
                    </a:schemeClr>
                  </a:gs>
                </a:gsLst>
                <a:lin ang="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5" name="任意多边形: 形状 21"/>
          <p:cNvSpPr/>
          <p:nvPr>
            <p:custDataLst>
              <p:tags r:id="rId7"/>
            </p:custDataLst>
          </p:nvPr>
        </p:nvSpPr>
        <p:spPr>
          <a:xfrm rot="16200000" flipV="1">
            <a:off x="-2199640"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30" name="组合 29"/>
          <p:cNvGrpSpPr/>
          <p:nvPr/>
        </p:nvGrpSpPr>
        <p:grpSpPr>
          <a:xfrm>
            <a:off x="317818" y="176530"/>
            <a:ext cx="11556365" cy="135890"/>
            <a:chOff x="625" y="278"/>
            <a:chExt cx="18199" cy="214"/>
          </a:xfrm>
        </p:grpSpPr>
        <p:sp>
          <p:nvSpPr>
            <p:cNvPr id="24" name="任意多边形: 形状 21"/>
            <p:cNvSpPr/>
            <p:nvPr>
              <p:custDataLst>
                <p:tags r:id="rId8"/>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9" name="直接连接符 8"/>
            <p:cNvCxnSpPr/>
            <p:nvPr>
              <p:custDataLst>
                <p:tags r:id="rId9"/>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10"/>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rot="16200000">
            <a:off x="11279505" y="749082"/>
            <a:ext cx="252730" cy="375920"/>
            <a:chOff x="17336" y="1136"/>
            <a:chExt cx="466" cy="911"/>
          </a:xfrm>
          <a:solidFill>
            <a:srgbClr val="2CF5FC"/>
          </a:solidFill>
        </p:grpSpPr>
        <p:sp>
          <p:nvSpPr>
            <p:cNvPr id="14" name="矩形 13"/>
            <p:cNvSpPr/>
            <p:nvPr>
              <p:custDataLst>
                <p:tags r:id="rId11"/>
              </p:custDataLst>
            </p:nvPr>
          </p:nvSpPr>
          <p:spPr>
            <a:xfrm>
              <a:off x="17448" y="1136"/>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0" name="矩形 39"/>
            <p:cNvSpPr/>
            <p:nvPr>
              <p:custDataLst>
                <p:tags r:id="rId12"/>
              </p:custDataLst>
            </p:nvPr>
          </p:nvSpPr>
          <p:spPr>
            <a:xfrm>
              <a:off x="17448" y="1532"/>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2" name="矩形 41"/>
            <p:cNvSpPr/>
            <p:nvPr>
              <p:custDataLst>
                <p:tags r:id="rId13"/>
              </p:custDataLst>
            </p:nvPr>
          </p:nvSpPr>
          <p:spPr>
            <a:xfrm>
              <a:off x="17336" y="1334"/>
              <a:ext cx="466" cy="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3" name="矩形 42"/>
            <p:cNvSpPr/>
            <p:nvPr>
              <p:custDataLst>
                <p:tags r:id="rId14"/>
              </p:custDataLst>
            </p:nvPr>
          </p:nvSpPr>
          <p:spPr>
            <a:xfrm>
              <a:off x="17336" y="1729"/>
              <a:ext cx="466" cy="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4" name="矩形 43"/>
            <p:cNvSpPr/>
            <p:nvPr>
              <p:custDataLst>
                <p:tags r:id="rId15"/>
              </p:custDataLst>
            </p:nvPr>
          </p:nvSpPr>
          <p:spPr>
            <a:xfrm>
              <a:off x="17448" y="1927"/>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grpSp>
      <p:sp>
        <p:nvSpPr>
          <p:cNvPr id="29" name="矩形 28"/>
          <p:cNvSpPr/>
          <p:nvPr>
            <p:custDataLst>
              <p:tags r:id="rId16"/>
            </p:custDataLst>
          </p:nvPr>
        </p:nvSpPr>
        <p:spPr>
          <a:xfrm>
            <a:off x="760730" y="5462270"/>
            <a:ext cx="187960" cy="439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31" name="组合 30"/>
          <p:cNvGrpSpPr/>
          <p:nvPr/>
        </p:nvGrpSpPr>
        <p:grpSpPr>
          <a:xfrm rot="10800000">
            <a:off x="317818" y="6526530"/>
            <a:ext cx="11556365" cy="135890"/>
            <a:chOff x="625" y="278"/>
            <a:chExt cx="18199" cy="214"/>
          </a:xfrm>
        </p:grpSpPr>
        <p:sp>
          <p:nvSpPr>
            <p:cNvPr id="32" name="任意多边形: 形状 21"/>
            <p:cNvSpPr/>
            <p:nvPr>
              <p:custDataLst>
                <p:tags r:id="rId17"/>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34" name="直接连接符 33"/>
            <p:cNvCxnSpPr/>
            <p:nvPr>
              <p:custDataLst>
                <p:tags r:id="rId18"/>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custDataLst>
                <p:tags r:id="rId19"/>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6" name="任意多边形: 形状 21"/>
          <p:cNvSpPr/>
          <p:nvPr>
            <p:custDataLst>
              <p:tags r:id="rId20"/>
            </p:custDataLst>
          </p:nvPr>
        </p:nvSpPr>
        <p:spPr>
          <a:xfrm rot="5400000" flipH="1" flipV="1">
            <a:off x="9685655"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55" name="半闭框 54"/>
          <p:cNvSpPr/>
          <p:nvPr/>
        </p:nvSpPr>
        <p:spPr>
          <a:xfrm rot="10800000" flipH="1" flipV="1">
            <a:off x="4577154" y="477698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39" name="半闭框 38"/>
          <p:cNvSpPr/>
          <p:nvPr/>
        </p:nvSpPr>
        <p:spPr>
          <a:xfrm flipH="1" flipV="1">
            <a:off x="7279714" y="509956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46" name="矩形 45"/>
          <p:cNvSpPr/>
          <p:nvPr>
            <p:custDataLst>
              <p:tags r:id="rId21"/>
            </p:custDataLst>
          </p:nvPr>
        </p:nvSpPr>
        <p:spPr>
          <a:xfrm>
            <a:off x="890905" y="5485765"/>
            <a:ext cx="187960" cy="1993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7" name="矩形 46"/>
          <p:cNvSpPr/>
          <p:nvPr>
            <p:custDataLst>
              <p:tags r:id="rId22"/>
            </p:custDataLst>
          </p:nvPr>
        </p:nvSpPr>
        <p:spPr>
          <a:xfrm>
            <a:off x="11586845" y="5439410"/>
            <a:ext cx="76200" cy="4394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8" name="矩形 47"/>
          <p:cNvSpPr/>
          <p:nvPr>
            <p:custDataLst>
              <p:tags r:id="rId23"/>
            </p:custDataLst>
          </p:nvPr>
        </p:nvSpPr>
        <p:spPr>
          <a:xfrm flipH="1">
            <a:off x="11461750" y="5718175"/>
            <a:ext cx="150495" cy="1606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9" name="矩形 48"/>
          <p:cNvSpPr/>
          <p:nvPr>
            <p:custDataLst>
              <p:tags r:id="rId24"/>
            </p:custDataLst>
          </p:nvPr>
        </p:nvSpPr>
        <p:spPr>
          <a:xfrm flipH="1">
            <a:off x="11430635" y="5520690"/>
            <a:ext cx="85725" cy="914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Tree>
    <p:custDataLst>
      <p:tags r:id="rId2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Internet Information Service</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260794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8620125"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2" name="Text Box 1"/>
          <p:cNvSpPr txBox="1"/>
          <p:nvPr/>
        </p:nvSpPr>
        <p:spPr>
          <a:xfrm>
            <a:off x="939800" y="1147445"/>
            <a:ext cx="10572115" cy="5123815"/>
          </a:xfrm>
          <a:prstGeom prst="rect">
            <a:avLst/>
          </a:prstGeom>
          <a:noFill/>
        </p:spPr>
        <p:txBody>
          <a:bodyPr wrap="square" rtlCol="0">
            <a:noAutofit/>
          </a:bodyPr>
          <a:p>
            <a:r>
              <a:rPr lang="en-US" sz="2600">
                <a:solidFill>
                  <a:schemeClr val="bg1"/>
                </a:solidFill>
              </a:rPr>
              <a:t>By default, IIS stores global configuration and Web site defaults centrally in a file named ApplicationHost.config. </a:t>
            </a:r>
            <a:endParaRPr lang="en-US" sz="2600">
              <a:solidFill>
                <a:schemeClr val="bg1"/>
              </a:solidFill>
            </a:endParaRPr>
          </a:p>
          <a:p>
            <a:endParaRPr lang="en-US" sz="2600">
              <a:solidFill>
                <a:schemeClr val="bg1"/>
              </a:solidFill>
            </a:endParaRPr>
          </a:p>
          <a:p>
            <a:r>
              <a:rPr lang="en-US" sz="2600">
                <a:solidFill>
                  <a:schemeClr val="bg1"/>
                </a:solidFill>
              </a:rPr>
              <a:t>This file contains locking information which dictates whether configuration overrides can be stored alongside ASP.NET configuration in web.config files.</a:t>
            </a:r>
            <a:endParaRPr lang="en-US" sz="2600">
              <a:solidFill>
                <a:schemeClr val="bg1"/>
              </a:solidFill>
            </a:endParaRPr>
          </a:p>
          <a:p>
            <a:endParaRPr lang="en-US" sz="2600">
              <a:solidFill>
                <a:schemeClr val="bg1"/>
              </a:solidFill>
            </a:endParaRPr>
          </a:p>
          <a:p>
            <a:r>
              <a:rPr lang="en-US" sz="2600">
                <a:solidFill>
                  <a:schemeClr val="bg1"/>
                </a:solidFill>
              </a:rPr>
              <a:t>Web site and application configuration often needs to move along with the code and content that makes up the site, as the site is published from development to test or production servers.</a:t>
            </a:r>
            <a:endParaRPr lang="en-US" sz="2600">
              <a:solidFill>
                <a:schemeClr val="bg1"/>
              </a:solidFill>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Internet Information Service</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260794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8620125"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2" name="Text Box 1"/>
          <p:cNvSpPr txBox="1"/>
          <p:nvPr/>
        </p:nvSpPr>
        <p:spPr>
          <a:xfrm>
            <a:off x="939800" y="1147445"/>
            <a:ext cx="10572115" cy="5123815"/>
          </a:xfrm>
          <a:prstGeom prst="rect">
            <a:avLst/>
          </a:prstGeom>
          <a:noFill/>
        </p:spPr>
        <p:txBody>
          <a:bodyPr wrap="square" rtlCol="0">
            <a:noAutofit/>
          </a:bodyPr>
          <a:p>
            <a:r>
              <a:rPr lang="en-US" sz="2600">
                <a:solidFill>
                  <a:schemeClr val="bg1"/>
                </a:solidFill>
              </a:rPr>
              <a:t> IIS enables configuration to be stored in a web.config file in the</a:t>
            </a:r>
            <a:endParaRPr lang="en-US" sz="2600">
              <a:solidFill>
                <a:schemeClr val="bg1"/>
              </a:solidFill>
            </a:endParaRPr>
          </a:p>
          <a:p>
            <a:r>
              <a:rPr lang="en-US" sz="2600">
                <a:solidFill>
                  <a:schemeClr val="bg1"/>
                </a:solidFill>
              </a:rPr>
              <a:t>same directory as the site or application content, which can easily be copied from machine to machine. </a:t>
            </a:r>
            <a:endParaRPr lang="en-US" sz="2600">
              <a:solidFill>
                <a:schemeClr val="bg1"/>
              </a:solidFill>
            </a:endParaRPr>
          </a:p>
          <a:p>
            <a:endParaRPr lang="en-US" sz="2600">
              <a:solidFill>
                <a:schemeClr val="bg1"/>
              </a:solidFill>
            </a:endParaRPr>
          </a:p>
          <a:p>
            <a:r>
              <a:rPr lang="en-US" sz="2600">
                <a:solidFill>
                  <a:schemeClr val="bg1"/>
                </a:solidFill>
              </a:rPr>
              <a:t>Web.config files can also be stored on back-end file server and</a:t>
            </a:r>
            <a:endParaRPr lang="en-US" sz="2600">
              <a:solidFill>
                <a:schemeClr val="bg1"/>
              </a:solidFill>
            </a:endParaRPr>
          </a:p>
          <a:p>
            <a:r>
              <a:rPr lang="en-US" sz="2600">
                <a:solidFill>
                  <a:schemeClr val="bg1"/>
                </a:solidFill>
              </a:rPr>
              <a:t>referenced from multiple front-end Web servers, thus avoiding costly and error-prone replication and manual synchronization issues.</a:t>
            </a:r>
            <a:endParaRPr lang="en-US" sz="2600">
              <a:solidFill>
                <a:schemeClr val="bg1"/>
              </a:solidFill>
            </a:endParaRPr>
          </a:p>
          <a:p>
            <a:endParaRPr lang="en-US" sz="2600">
              <a:solidFill>
                <a:schemeClr val="bg1"/>
              </a:solidFill>
            </a:endParaRPr>
          </a:p>
          <a:p>
            <a:r>
              <a:rPr lang="en-US" sz="2600">
                <a:solidFill>
                  <a:schemeClr val="bg1"/>
                </a:solidFill>
                <a:sym typeface="+mn-ea"/>
              </a:rPr>
              <a:t>With IIS, Administrators have powerful and flexible control over configuration and management of the Web server. </a:t>
            </a:r>
            <a:endParaRPr lang="en-US" sz="2600">
              <a:solidFill>
                <a:schemeClr val="bg1"/>
              </a:solidFill>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Internet Information Service</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260794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8620125"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2" name="Text Box 1"/>
          <p:cNvSpPr txBox="1"/>
          <p:nvPr/>
        </p:nvSpPr>
        <p:spPr>
          <a:xfrm>
            <a:off x="939800" y="1147445"/>
            <a:ext cx="10572115" cy="5123815"/>
          </a:xfrm>
          <a:prstGeom prst="rect">
            <a:avLst/>
          </a:prstGeom>
          <a:noFill/>
        </p:spPr>
        <p:txBody>
          <a:bodyPr wrap="square" rtlCol="0">
            <a:noAutofit/>
          </a:bodyPr>
          <a:p>
            <a:r>
              <a:rPr lang="en-US" sz="2600">
                <a:solidFill>
                  <a:schemeClr val="bg1"/>
                </a:solidFill>
              </a:rPr>
              <a:t>IIS includes a comprehensive set of administration tools, including administration and command-line tools, managed code and scripting APIs, and Windows PowerShell support to simplify day-to-day tasks for developers and administrators.</a:t>
            </a:r>
            <a:endParaRPr lang="en-US" sz="2600">
              <a:solidFill>
                <a:schemeClr val="bg1"/>
              </a:solidFill>
            </a:endParaRPr>
          </a:p>
          <a:p>
            <a:endParaRPr lang="en-US" sz="2600">
              <a:solidFill>
                <a:schemeClr val="bg1"/>
              </a:solidFill>
            </a:endParaRPr>
          </a:p>
          <a:p>
            <a:r>
              <a:rPr lang="en-US" sz="2600">
                <a:solidFill>
                  <a:schemeClr val="bg1"/>
                </a:solidFill>
              </a:rPr>
              <a:t> IIS Manager offers an efficient tool for managing the web server. </a:t>
            </a:r>
            <a:endParaRPr lang="en-US" sz="2600">
              <a:solidFill>
                <a:schemeClr val="bg1"/>
              </a:solidFill>
            </a:endParaRPr>
          </a:p>
          <a:p>
            <a:endParaRPr lang="en-US" sz="2600">
              <a:solidFill>
                <a:schemeClr val="bg1"/>
              </a:solidFill>
            </a:endParaRPr>
          </a:p>
          <a:p>
            <a:r>
              <a:rPr lang="en-US" sz="2600">
                <a:solidFill>
                  <a:schemeClr val="bg1"/>
                </a:solidFill>
              </a:rPr>
              <a:t>The administration tool provides streamlined access to IIS and ASP.NET configuration settings, membership and user data, and runtime diagnostic information.</a:t>
            </a:r>
            <a:endParaRPr lang="en-US" sz="2600">
              <a:solidFill>
                <a:schemeClr val="bg1"/>
              </a:solidFill>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Internet Information Service</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260794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8620125"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2" name="Text Box 1"/>
          <p:cNvSpPr txBox="1"/>
          <p:nvPr/>
        </p:nvSpPr>
        <p:spPr>
          <a:xfrm>
            <a:off x="718185" y="1147445"/>
            <a:ext cx="11362690" cy="5123815"/>
          </a:xfrm>
          <a:prstGeom prst="rect">
            <a:avLst/>
          </a:prstGeom>
          <a:noFill/>
        </p:spPr>
        <p:txBody>
          <a:bodyPr wrap="square" rtlCol="0">
            <a:noAutofit/>
          </a:bodyPr>
          <a:p>
            <a:r>
              <a:rPr lang="en-US" sz="2600">
                <a:solidFill>
                  <a:schemeClr val="bg1"/>
                </a:solidFill>
                <a:sym typeface="+mn-ea"/>
              </a:rPr>
              <a:t>Using the built-in Feature Delegation function of IIS Manager, Administrators can delegate Web site and application administration to non-Administrators, and set feature-level policy to govern whether Web site owners have read-only, read-write, or restricted access to any given feature.</a:t>
            </a:r>
            <a:endParaRPr lang="en-US" sz="2600">
              <a:solidFill>
                <a:schemeClr val="bg1"/>
              </a:solidFill>
              <a:sym typeface="+mn-ea"/>
            </a:endParaRPr>
          </a:p>
          <a:p>
            <a:endParaRPr lang="en-US" sz="2600">
              <a:solidFill>
                <a:schemeClr val="bg1"/>
              </a:solidFill>
              <a:sym typeface="+mn-ea"/>
            </a:endParaRPr>
          </a:p>
          <a:p>
            <a:r>
              <a:rPr lang="en-US" sz="2600">
                <a:solidFill>
                  <a:schemeClr val="bg1"/>
                </a:solidFill>
              </a:rPr>
              <a:t>IIS remote administration is done over HTTP/SSL, so it can traverse easily through firewalls, while protecting sensitive information by encrypting all data that passes between the management tool and the server. </a:t>
            </a:r>
            <a:endParaRPr lang="en-US" sz="2600">
              <a:solidFill>
                <a:schemeClr val="bg1"/>
              </a:solidFill>
            </a:endParaRPr>
          </a:p>
          <a:p>
            <a:endParaRPr lang="en-US" sz="2600">
              <a:solidFill>
                <a:schemeClr val="bg1"/>
              </a:solidFill>
            </a:endParaRPr>
          </a:p>
          <a:p>
            <a:r>
              <a:rPr lang="en-US" sz="2600">
                <a:solidFill>
                  <a:schemeClr val="bg1"/>
                </a:solidFill>
              </a:rPr>
              <a:t>Using IIS Manager, it is easy to configure which port the remote administration service runs on, and which certificate should be</a:t>
            </a:r>
            <a:endParaRPr lang="en-US" sz="2600">
              <a:solidFill>
                <a:schemeClr val="bg1"/>
              </a:solidFill>
            </a:endParaRPr>
          </a:p>
          <a:p>
            <a:r>
              <a:rPr lang="en-US" sz="2600">
                <a:solidFill>
                  <a:schemeClr val="bg1"/>
                </a:solidFill>
              </a:rPr>
              <a:t>used to enable SSL encryption.</a:t>
            </a:r>
            <a:endParaRPr lang="en-US" sz="2600">
              <a:solidFill>
                <a:schemeClr val="bg1"/>
              </a:solidFill>
            </a:endParaRPr>
          </a:p>
          <a:p>
            <a:endParaRPr lang="en-US" sz="2600">
              <a:solidFill>
                <a:schemeClr val="bg1"/>
              </a:solidFill>
            </a:endParaRPr>
          </a:p>
          <a:p>
            <a:endParaRPr lang="en-US" sz="2600">
              <a:solidFill>
                <a:schemeClr val="bg1"/>
              </a:solidFill>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Internet Information Service</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260794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8620125"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2" name="Text Box 1"/>
          <p:cNvSpPr txBox="1"/>
          <p:nvPr/>
        </p:nvSpPr>
        <p:spPr>
          <a:xfrm>
            <a:off x="747395" y="1147445"/>
            <a:ext cx="11073130" cy="5123815"/>
          </a:xfrm>
          <a:prstGeom prst="rect">
            <a:avLst/>
          </a:prstGeom>
          <a:noFill/>
        </p:spPr>
        <p:txBody>
          <a:bodyPr wrap="square" rtlCol="0">
            <a:noAutofit/>
          </a:bodyPr>
          <a:p>
            <a:r>
              <a:rPr lang="en-US" sz="2600">
                <a:solidFill>
                  <a:schemeClr val="bg1"/>
                </a:solidFill>
              </a:rPr>
              <a:t>Application Request Routing (ARR) enables Web server aministrators and hosting providers and to increase Web application reliability and scalability through rule-based routing and load balancing of HTTP server requests.</a:t>
            </a:r>
            <a:endParaRPr lang="en-US" sz="2600">
              <a:solidFill>
                <a:schemeClr val="bg1"/>
              </a:solidFill>
            </a:endParaRPr>
          </a:p>
          <a:p>
            <a:endParaRPr lang="en-US" sz="2600">
              <a:solidFill>
                <a:schemeClr val="bg1"/>
              </a:solidFill>
            </a:endParaRPr>
          </a:p>
          <a:p>
            <a:r>
              <a:rPr lang="en-US" sz="2600">
                <a:solidFill>
                  <a:schemeClr val="bg1"/>
                </a:solidFill>
              </a:rPr>
              <a:t>ARR automatically determines the best content server to service each request based on HTTP response header information, server variables, and sophisticated load balancing algorithms.</a:t>
            </a:r>
            <a:endParaRPr lang="en-US" sz="2600">
              <a:solidFill>
                <a:schemeClr val="bg1"/>
              </a:solidFill>
            </a:endParaRPr>
          </a:p>
          <a:p>
            <a:endParaRPr lang="en-US" sz="2600">
              <a:solidFill>
                <a:schemeClr val="bg1"/>
              </a:solidFill>
            </a:endParaRPr>
          </a:p>
          <a:p>
            <a:r>
              <a:rPr lang="en-US" sz="2600">
                <a:solidFill>
                  <a:schemeClr val="bg1"/>
                </a:solidFill>
              </a:rPr>
              <a:t>ARR also includes real traffic and URL test monitoring capabilities to determine the health of individual servers and configuration settings.</a:t>
            </a:r>
            <a:endParaRPr lang="en-US" sz="2600">
              <a:solidFill>
                <a:schemeClr val="bg1"/>
              </a:solidFill>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Internet Information Service</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260794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8620125"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2" name="Text Box 1"/>
          <p:cNvSpPr txBox="1"/>
          <p:nvPr/>
        </p:nvSpPr>
        <p:spPr>
          <a:xfrm>
            <a:off x="939800" y="1147445"/>
            <a:ext cx="10572115" cy="5123815"/>
          </a:xfrm>
          <a:prstGeom prst="rect">
            <a:avLst/>
          </a:prstGeom>
          <a:noFill/>
        </p:spPr>
        <p:txBody>
          <a:bodyPr wrap="square" rtlCol="0">
            <a:noAutofit/>
          </a:bodyPr>
          <a:p>
            <a:r>
              <a:rPr lang="en-US" sz="2600">
                <a:solidFill>
                  <a:schemeClr val="bg1"/>
                </a:solidFill>
              </a:rPr>
              <a:t>Using URL Rewriter, ARR gives administrators the ability to create powerful routing rules based on HTTP headers and server variables to determine the most appropriate content server for each request. </a:t>
            </a:r>
            <a:endParaRPr lang="en-US" sz="2600">
              <a:solidFill>
                <a:schemeClr val="bg1"/>
              </a:solidFill>
            </a:endParaRPr>
          </a:p>
          <a:p>
            <a:endParaRPr lang="en-US" sz="2600">
              <a:solidFill>
                <a:schemeClr val="bg1"/>
              </a:solidFill>
            </a:endParaRPr>
          </a:p>
          <a:p>
            <a:r>
              <a:rPr lang="en-US" sz="2600">
                <a:solidFill>
                  <a:schemeClr val="bg1"/>
                </a:solidFill>
              </a:rPr>
              <a:t>URL Rewriter is an IIS Extension that gives IIS administrators the ability to create powerful rules to implement easy-to-remember URLs for Web site pages, improve search results by making site URLs search engine-friendly, map static</a:t>
            </a:r>
            <a:endParaRPr lang="en-US" sz="2600">
              <a:solidFill>
                <a:schemeClr val="bg1"/>
              </a:solidFill>
            </a:endParaRPr>
          </a:p>
          <a:p>
            <a:r>
              <a:rPr lang="en-US" sz="2600">
                <a:solidFill>
                  <a:schemeClr val="bg1"/>
                </a:solidFill>
              </a:rPr>
              <a:t>URLs, and enforce a consistent host name for a site.</a:t>
            </a:r>
            <a:endParaRPr lang="en-US" sz="2600">
              <a:solidFill>
                <a:schemeClr val="bg1"/>
              </a:solidFill>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Internet Information Service</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2607945" y="447040"/>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8620125"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2" name="Text Box 1"/>
          <p:cNvSpPr txBox="1"/>
          <p:nvPr/>
        </p:nvSpPr>
        <p:spPr>
          <a:xfrm>
            <a:off x="939800" y="1147445"/>
            <a:ext cx="10572115" cy="5123815"/>
          </a:xfrm>
          <a:prstGeom prst="rect">
            <a:avLst/>
          </a:prstGeom>
          <a:noFill/>
        </p:spPr>
        <p:txBody>
          <a:bodyPr wrap="square" rtlCol="0">
            <a:noAutofit/>
          </a:bodyPr>
          <a:p>
            <a:r>
              <a:rPr lang="en-US" sz="2600">
                <a:solidFill>
                  <a:schemeClr val="bg1"/>
                </a:solidFill>
              </a:rPr>
              <a:t>Support for URL authorization and request filtering rules give administrators fine_x0002_grained control over access of site content.</a:t>
            </a:r>
            <a:endParaRPr lang="en-US" sz="2600">
              <a:solidFill>
                <a:schemeClr val="bg1"/>
              </a:solidFill>
            </a:endParaRPr>
          </a:p>
          <a:p>
            <a:endParaRPr lang="en-US" sz="2600">
              <a:solidFill>
                <a:schemeClr val="bg1"/>
              </a:solidFill>
            </a:endParaRPr>
          </a:p>
          <a:p>
            <a:r>
              <a:rPr lang="en-US" sz="2600">
                <a:solidFill>
                  <a:schemeClr val="bg1"/>
                </a:solidFill>
              </a:rPr>
              <a:t>IIS stores URL authorization rules in an application's web.config file. The web.config authorization rules protecting against unauthorized access stay with the content, even if when content is moved to a different server or a new domain. </a:t>
            </a:r>
            <a:endParaRPr lang="en-US" sz="2600">
              <a:solidFill>
                <a:schemeClr val="bg1"/>
              </a:solidFill>
            </a:endParaRPr>
          </a:p>
          <a:p>
            <a:endParaRPr lang="en-US" sz="2600">
              <a:solidFill>
                <a:schemeClr val="bg1"/>
              </a:solidFill>
            </a:endParaRPr>
          </a:p>
          <a:p>
            <a:r>
              <a:rPr lang="en-US" sz="2600">
                <a:solidFill>
                  <a:schemeClr val="bg1"/>
                </a:solidFill>
              </a:rPr>
              <a:t>IIS also supports ASP.NET URL authorization for all types of web content requests in the integrated pipeline.</a:t>
            </a:r>
            <a:endParaRPr lang="en-US" sz="2600">
              <a:solidFill>
                <a:schemeClr val="bg1"/>
              </a:solidFill>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5.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2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2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BRIGHTNESS" val="0"/>
  <p:tag name="KSO_WM_UNIT_LINE_FORE_SCHEMECOLOR_INDEX" val="6"/>
  <p:tag name="KSO_WM_UNIT_LINE_FILL_TYPE" val="2"/>
</p:tagLst>
</file>

<file path=ppt/tags/tag128.xml><?xml version="1.0" encoding="utf-8"?>
<p:tagLst xmlns:p="http://schemas.openxmlformats.org/presentationml/2006/main">
  <p:tag name="KSO_WM_UNIT_LINE_FORE_SCHEMECOLOR_INDEX_1_BRIGHTNESS" val="-0.25"/>
  <p:tag name="KSO_WM_UNIT_LINE_FORE_SCHEMECOLOR_INDEX_1" val="16"/>
  <p:tag name="KSO_WM_UNIT_LINE_FORE_SCHEMECOLOR_INDEX_1_POS" val="0.3"/>
  <p:tag name="KSO_WM_UNIT_LINE_FORE_SCHEMECOLOR_INDEX_1_TRANS" val="1"/>
  <p:tag name="KSO_WM_UNIT_LINE_FORE_SCHEMECOLOR_INDEX_2_BRIGHTNESS" val="-0.25"/>
  <p:tag name="KSO_WM_UNIT_LINE_FORE_SCHEMECOLOR_INDEX_2" val="16"/>
  <p:tag name="KSO_WM_UNIT_LINE_FORE_SCHEMECOLOR_INDEX_2_POS" val="1"/>
  <p:tag name="KSO_WM_UNIT_LINE_FORE_SCHEMECOLOR_INDEX_2_TRANS" val="0"/>
  <p:tag name="KSO_WM_UNIT_LINE_GRADIENT_TYPE" val="0"/>
  <p:tag name="KSO_WM_UNIT_LINE_GRADIENT_ANGLE" val="0"/>
  <p:tag name="KSO_WM_UNIT_LINE_GRADIENT_Direction" val="3"/>
  <p:tag name="KSO_WM_UNIT_LINE_FILL_TYPE" val="5"/>
  <p:tag name="KSO_WM_UNIT_TEXT_FILL_FORE_SCHEMECOLOR_INDEX_BRIGHTNESS" val="0"/>
  <p:tag name="KSO_WM_UNIT_TEXT_FILL_FORE_SCHEMECOLOR_INDEX" val="2"/>
  <p:tag name="KSO_WM_UNIT_TEXT_FILL_TYPE" val="1"/>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1"/>
  <p:tag name="KSO_WM_UNIT_FILL_GRADIENT_TYPE" val="0"/>
  <p:tag name="KSO_WM_UNIT_FILL_GRADIENT_ANGLE" val="30"/>
  <p:tag name="KSO_WM_UNIT_FILL_GRADIENT_Direction" val="-2"/>
  <p:tag name="KSO_WM_UNIT_FILL_TYPE" val="3"/>
</p:tagLst>
</file>

<file path=ppt/tags/tag129.xml><?xml version="1.0" encoding="utf-8"?>
<p:tagLst xmlns:p="http://schemas.openxmlformats.org/presentationml/2006/main">
  <p:tag name="KSO_WM_UNIT_LINE_FORE_SCHEMECOLOR_INDEX_1_BRIGHTNESS" val="-0.25"/>
  <p:tag name="KSO_WM_UNIT_LINE_FORE_SCHEMECOLOR_INDEX_1" val="16"/>
  <p:tag name="KSO_WM_UNIT_LINE_FORE_SCHEMECOLOR_INDEX_1_POS" val="0.3"/>
  <p:tag name="KSO_WM_UNIT_LINE_FORE_SCHEMECOLOR_INDEX_1_TRANS" val="1"/>
  <p:tag name="KSO_WM_UNIT_LINE_FORE_SCHEMECOLOR_INDEX_2_BRIGHTNESS" val="-0.25"/>
  <p:tag name="KSO_WM_UNIT_LINE_FORE_SCHEMECOLOR_INDEX_2" val="16"/>
  <p:tag name="KSO_WM_UNIT_LINE_FORE_SCHEMECOLOR_INDEX_2_POS" val="1"/>
  <p:tag name="KSO_WM_UNIT_LINE_FORE_SCHEMECOLOR_INDEX_2_TRANS" val="0"/>
  <p:tag name="KSO_WM_UNIT_LINE_GRADIENT_TYPE" val="0"/>
  <p:tag name="KSO_WM_UNIT_LINE_GRADIENT_ANGLE" val="0"/>
  <p:tag name="KSO_WM_UNIT_LINE_GRADIENT_Direction" val="3"/>
  <p:tag name="KSO_WM_UNIT_LINE_FILL_TYPE" val="5"/>
  <p:tag name="KSO_WM_UNIT_TEXT_FILL_FORE_SCHEMECOLOR_INDEX_BRIGHTNESS" val="0"/>
  <p:tag name="KSO_WM_UNIT_TEXT_FILL_FORE_SCHEMECOLOR_INDEX" val="2"/>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3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32.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133.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134.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135.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136.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137.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138.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13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1.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142.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14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5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5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5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6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7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7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8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8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8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8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1.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92.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9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BRIGHTNESS" val="0"/>
  <p:tag name="KSO_WM_UNIT_LINE_FORE_SCHEMECOLOR_INDEX" val="6"/>
  <p:tag name="KSO_WM_UNIT_LINE_FILL_TYPE" val="2"/>
</p:tagLst>
</file>

<file path=ppt/tags/tag194.xml><?xml version="1.0" encoding="utf-8"?>
<p:tagLst xmlns:p="http://schemas.openxmlformats.org/presentationml/2006/main">
  <p:tag name="KSO_WM_UNIT_LINE_FORE_SCHEMECOLOR_INDEX_1_BRIGHTNESS" val="-0.25"/>
  <p:tag name="KSO_WM_UNIT_LINE_FORE_SCHEMECOLOR_INDEX_1" val="16"/>
  <p:tag name="KSO_WM_UNIT_LINE_FORE_SCHEMECOLOR_INDEX_1_POS" val="0.3"/>
  <p:tag name="KSO_WM_UNIT_LINE_FORE_SCHEMECOLOR_INDEX_1_TRANS" val="1"/>
  <p:tag name="KSO_WM_UNIT_LINE_FORE_SCHEMECOLOR_INDEX_2_BRIGHTNESS" val="-0.25"/>
  <p:tag name="KSO_WM_UNIT_LINE_FORE_SCHEMECOLOR_INDEX_2" val="16"/>
  <p:tag name="KSO_WM_UNIT_LINE_FORE_SCHEMECOLOR_INDEX_2_POS" val="1"/>
  <p:tag name="KSO_WM_UNIT_LINE_FORE_SCHEMECOLOR_INDEX_2_TRANS" val="0"/>
  <p:tag name="KSO_WM_UNIT_LINE_GRADIENT_TYPE" val="0"/>
  <p:tag name="KSO_WM_UNIT_LINE_GRADIENT_ANGLE" val="0"/>
  <p:tag name="KSO_WM_UNIT_LINE_GRADIENT_Direction" val="3"/>
  <p:tag name="KSO_WM_UNIT_LINE_FILL_TYPE" val="5"/>
  <p:tag name="KSO_WM_UNIT_TEXT_FILL_FORE_SCHEMECOLOR_INDEX_BRIGHTNESS" val="0"/>
  <p:tag name="KSO_WM_UNIT_TEXT_FILL_FORE_SCHEMECOLOR_INDEX" val="2"/>
  <p:tag name="KSO_WM_UNIT_TEXT_FILL_TYPE" val="1"/>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1"/>
  <p:tag name="KSO_WM_UNIT_FILL_GRADIENT_TYPE" val="0"/>
  <p:tag name="KSO_WM_UNIT_FILL_GRADIENT_ANGLE" val="30"/>
  <p:tag name="KSO_WM_UNIT_FILL_GRADIENT_Direction" val="-2"/>
  <p:tag name="KSO_WM_UNIT_FILL_TYPE" val="3"/>
</p:tagLst>
</file>

<file path=ppt/tags/tag195.xml><?xml version="1.0" encoding="utf-8"?>
<p:tagLst xmlns:p="http://schemas.openxmlformats.org/presentationml/2006/main">
  <p:tag name="KSO_WM_UNIT_LINE_FORE_SCHEMECOLOR_INDEX_1_BRIGHTNESS" val="-0.25"/>
  <p:tag name="KSO_WM_UNIT_LINE_FORE_SCHEMECOLOR_INDEX_1" val="16"/>
  <p:tag name="KSO_WM_UNIT_LINE_FORE_SCHEMECOLOR_INDEX_1_POS" val="0.3"/>
  <p:tag name="KSO_WM_UNIT_LINE_FORE_SCHEMECOLOR_INDEX_1_TRANS" val="1"/>
  <p:tag name="KSO_WM_UNIT_LINE_FORE_SCHEMECOLOR_INDEX_2_BRIGHTNESS" val="-0.25"/>
  <p:tag name="KSO_WM_UNIT_LINE_FORE_SCHEMECOLOR_INDEX_2" val="16"/>
  <p:tag name="KSO_WM_UNIT_LINE_FORE_SCHEMECOLOR_INDEX_2_POS" val="1"/>
  <p:tag name="KSO_WM_UNIT_LINE_FORE_SCHEMECOLOR_INDEX_2_TRANS" val="0"/>
  <p:tag name="KSO_WM_UNIT_LINE_GRADIENT_TYPE" val="0"/>
  <p:tag name="KSO_WM_UNIT_LINE_GRADIENT_ANGLE" val="0"/>
  <p:tag name="KSO_WM_UNIT_LINE_GRADIENT_Direction" val="3"/>
  <p:tag name="KSO_WM_UNIT_LINE_FILL_TYPE" val="5"/>
  <p:tag name="KSO_WM_UNIT_TEXT_FILL_FORE_SCHEMECOLOR_INDEX_BRIGHTNESS" val="0"/>
  <p:tag name="KSO_WM_UNIT_TEXT_FILL_FORE_SCHEMECOLOR_INDEX" val="2"/>
  <p:tag name="KSO_WM_UNIT_TEXT_FILL_TYPE" val="1"/>
</p:tagLst>
</file>

<file path=ppt/tags/tag19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9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98.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199.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01.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02.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203.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204.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0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0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07.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208.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20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2.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15.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21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BRIGHTNESS" val="0"/>
  <p:tag name="KSO_WM_UNIT_LINE_FORE_SCHEMECOLOR_INDEX" val="6"/>
  <p:tag name="KSO_WM_UNIT_LINE_FILL_TYPE" val="2"/>
</p:tagLst>
</file>

<file path=ppt/tags/tag218.xml><?xml version="1.0" encoding="utf-8"?>
<p:tagLst xmlns:p="http://schemas.openxmlformats.org/presentationml/2006/main">
  <p:tag name="KSO_WM_UNIT_LINE_FORE_SCHEMECOLOR_INDEX_1_BRIGHTNESS" val="-0.25"/>
  <p:tag name="KSO_WM_UNIT_LINE_FORE_SCHEMECOLOR_INDEX_1" val="16"/>
  <p:tag name="KSO_WM_UNIT_LINE_FORE_SCHEMECOLOR_INDEX_1_POS" val="0.3"/>
  <p:tag name="KSO_WM_UNIT_LINE_FORE_SCHEMECOLOR_INDEX_1_TRANS" val="1"/>
  <p:tag name="KSO_WM_UNIT_LINE_FORE_SCHEMECOLOR_INDEX_2_BRIGHTNESS" val="-0.25"/>
  <p:tag name="KSO_WM_UNIT_LINE_FORE_SCHEMECOLOR_INDEX_2" val="16"/>
  <p:tag name="KSO_WM_UNIT_LINE_FORE_SCHEMECOLOR_INDEX_2_POS" val="1"/>
  <p:tag name="KSO_WM_UNIT_LINE_FORE_SCHEMECOLOR_INDEX_2_TRANS" val="0"/>
  <p:tag name="KSO_WM_UNIT_LINE_GRADIENT_TYPE" val="0"/>
  <p:tag name="KSO_WM_UNIT_LINE_GRADIENT_ANGLE" val="0"/>
  <p:tag name="KSO_WM_UNIT_LINE_GRADIENT_Direction" val="3"/>
  <p:tag name="KSO_WM_UNIT_LINE_FILL_TYPE" val="5"/>
  <p:tag name="KSO_WM_UNIT_TEXT_FILL_FORE_SCHEMECOLOR_INDEX_BRIGHTNESS" val="0"/>
  <p:tag name="KSO_WM_UNIT_TEXT_FILL_FORE_SCHEMECOLOR_INDEX" val="2"/>
  <p:tag name="KSO_WM_UNIT_TEXT_FILL_TYPE" val="1"/>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1"/>
  <p:tag name="KSO_WM_UNIT_FILL_GRADIENT_TYPE" val="0"/>
  <p:tag name="KSO_WM_UNIT_FILL_GRADIENT_ANGLE" val="30"/>
  <p:tag name="KSO_WM_UNIT_FILL_GRADIENT_Direction" val="-2"/>
  <p:tag name="KSO_WM_UNIT_FILL_TYPE" val="3"/>
</p:tagLst>
</file>

<file path=ppt/tags/tag219.xml><?xml version="1.0" encoding="utf-8"?>
<p:tagLst xmlns:p="http://schemas.openxmlformats.org/presentationml/2006/main">
  <p:tag name="KSO_WM_UNIT_LINE_FORE_SCHEMECOLOR_INDEX_1_BRIGHTNESS" val="-0.25"/>
  <p:tag name="KSO_WM_UNIT_LINE_FORE_SCHEMECOLOR_INDEX_1" val="16"/>
  <p:tag name="KSO_WM_UNIT_LINE_FORE_SCHEMECOLOR_INDEX_1_POS" val="0.3"/>
  <p:tag name="KSO_WM_UNIT_LINE_FORE_SCHEMECOLOR_INDEX_1_TRANS" val="1"/>
  <p:tag name="KSO_WM_UNIT_LINE_FORE_SCHEMECOLOR_INDEX_2_BRIGHTNESS" val="-0.25"/>
  <p:tag name="KSO_WM_UNIT_LINE_FORE_SCHEMECOLOR_INDEX_2" val="16"/>
  <p:tag name="KSO_WM_UNIT_LINE_FORE_SCHEMECOLOR_INDEX_2_POS" val="1"/>
  <p:tag name="KSO_WM_UNIT_LINE_FORE_SCHEMECOLOR_INDEX_2_TRANS" val="0"/>
  <p:tag name="KSO_WM_UNIT_LINE_GRADIENT_TYPE" val="0"/>
  <p:tag name="KSO_WM_UNIT_LINE_GRADIENT_ANGLE" val="0"/>
  <p:tag name="KSO_WM_UNIT_LINE_GRADIENT_Direction" val="3"/>
  <p:tag name="KSO_WM_UNIT_LINE_FILL_TYPE" val="5"/>
  <p:tag name="KSO_WM_UNIT_TEXT_FILL_FORE_SCHEMECOLOR_INDEX_BRIGHTNESS" val="0"/>
  <p:tag name="KSO_WM_UNIT_TEXT_FILL_FORE_SCHEMECOLOR_INDEX" val="2"/>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2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22.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223.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224.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25.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26.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227.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228.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2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31.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232.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23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3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3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3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3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3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39.xml><?xml version="1.0" encoding="utf-8"?>
<p:tagLst xmlns:p="http://schemas.openxmlformats.org/presentationml/2006/main">
  <p:tag name="COMMONDATA" val="eyJoZGlkIjoiMmNmYmEwOWQ4Y2Q0M2IxMGZkNjI4ZjhkZDQyNzg1OTYifQ=="/>
  <p:tag name="KSO_WPP_MARK_KEY" val="37523c5a-f9bd-4157-ab56-121979c0b78d"/>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Inter"/>
        <a:ea typeface="Inter Black"/>
        <a:cs typeface=""/>
      </a:majorFont>
      <a:minorFont>
        <a:latin typeface="Inter"/>
        <a:ea typeface="Inter Blac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0F1423"/>
      </a:dk2>
      <a:lt2>
        <a:srgbClr val="FFFFFF"/>
      </a:lt2>
      <a:accent1>
        <a:srgbClr val="4675FC"/>
      </a:accent1>
      <a:accent2>
        <a:srgbClr val="4589FB"/>
      </a:accent2>
      <a:accent3>
        <a:srgbClr val="54A6FB"/>
      </a:accent3>
      <a:accent4>
        <a:srgbClr val="47B2FA"/>
      </a:accent4>
      <a:accent5>
        <a:srgbClr val="4AC7F9"/>
      </a:accent5>
      <a:accent6>
        <a:srgbClr val="4DDBF8"/>
      </a:accent6>
      <a:hlink>
        <a:srgbClr val="0563C1"/>
      </a:hlink>
      <a:folHlink>
        <a:srgbClr val="954D72"/>
      </a:folHlink>
    </a:clrScheme>
    <a:fontScheme name="自定义 9">
      <a:majorFont>
        <a:latin typeface="Inter"/>
        <a:ea typeface="Inter Black"/>
        <a:cs typeface=""/>
      </a:majorFont>
      <a:minorFont>
        <a:latin typeface="Inter"/>
        <a:ea typeface="Inter Blac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Inter Black"/>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nter Black"/>
        <a:ea typeface=""/>
        <a:cs typeface=""/>
        <a:font script="Jpan" typeface="ＭＳ Ｐゴシック"/>
        <a:font script="Hang" typeface="맑은 고딕"/>
        <a:font script="Hans" typeface="Inter Black"/>
        <a:font script="Hant" typeface="新細明體"/>
        <a:font script="Arab" typeface="Inter"/>
        <a:font script="Hebr" typeface="Int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Inter Black"/>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nter Black"/>
        <a:ea typeface=""/>
        <a:cs typeface=""/>
        <a:font script="Jpan" typeface="ＭＳ Ｐゴシック"/>
        <a:font script="Hang" typeface="맑은 고딕"/>
        <a:font script="Hans" typeface="Inter Black"/>
        <a:font script="Hant" typeface="新細明體"/>
        <a:font script="Arab" typeface="Inter"/>
        <a:font script="Hebr" typeface="Int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11520</Words>
  <Application>WPS Presentation</Application>
  <PresentationFormat>宽屏</PresentationFormat>
  <Paragraphs>189</Paragraphs>
  <Slides>24</Slides>
  <Notes>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24</vt:i4>
      </vt:variant>
    </vt:vector>
  </HeadingPairs>
  <TitlesOfParts>
    <vt:vector size="34" baseType="lpstr">
      <vt:lpstr>Arial</vt:lpstr>
      <vt:lpstr>SimSun</vt:lpstr>
      <vt:lpstr>Wingdings</vt:lpstr>
      <vt:lpstr>Inter</vt:lpstr>
      <vt:lpstr>Inter Black</vt:lpstr>
      <vt:lpstr>Wingdings</vt:lpstr>
      <vt:lpstr>Microsoft YaHei</vt:lpstr>
      <vt:lpstr>Arial Unicode MS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lenovo</cp:lastModifiedBy>
  <cp:revision>165</cp:revision>
  <dcterms:created xsi:type="dcterms:W3CDTF">2019-06-19T02:08:00Z</dcterms:created>
  <dcterms:modified xsi:type="dcterms:W3CDTF">2024-09-24T14:36:34Z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1033-12.2.0.17562</vt:lpwstr>
  </property>
  <property fmtid="{D5CDD505-2E9C-101B-9397-08002B2CF9AE}" pid="3" name="ICV">
    <vt:lpwstr>691EB18F6F77427DACF41BFA27B5FFD6_11</vt:lpwstr>
  </property>
</Properties>
</file>