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77" r:id="rId6"/>
    <p:sldId id="278" r:id="rId7"/>
    <p:sldId id="279" r:id="rId8"/>
    <p:sldId id="280" r:id="rId9"/>
    <p:sldId id="281" r:id="rId10"/>
    <p:sldId id="298" r:id="rId11"/>
    <p:sldId id="299" r:id="rId12"/>
    <p:sldId id="283" r:id="rId13"/>
    <p:sldId id="284" r:id="rId14"/>
    <p:sldId id="286" r:id="rId15"/>
    <p:sldId id="287" r:id="rId16"/>
    <p:sldId id="288" r:id="rId17"/>
    <p:sldId id="289" r:id="rId18"/>
    <p:sldId id="300" r:id="rId19"/>
    <p:sldId id="290" r:id="rId20"/>
    <p:sldId id="291" r:id="rId21"/>
    <p:sldId id="301" r:id="rId22"/>
    <p:sldId id="292" r:id="rId23"/>
    <p:sldId id="293" r:id="rId24"/>
    <p:sldId id="294" r:id="rId25"/>
    <p:sldId id="295" r:id="rId26"/>
    <p:sldId id="296" r:id="rId27"/>
    <p:sldId id="302" r:id="rId28"/>
    <p:sldId id="303" r:id="rId29"/>
    <p:sldId id="304" r:id="rId30"/>
    <p:sldId id="305" r:id="rId31"/>
    <p:sldId id="306" r:id="rId32"/>
    <p:sldId id="307" r:id="rId33"/>
    <p:sldId id="308" r:id="rId34"/>
    <p:sldId id="309" r:id="rId35"/>
    <p:sldId id="310" r:id="rId36"/>
    <p:sldId id="311" r:id="rId37"/>
    <p:sldId id="312" r:id="rId38"/>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27" name="PlaceHolder 2"/>
          <p:cNvSpPr>
            <a:spLocks noGrp="1"/>
          </p:cNvSpPr>
          <p:nvPr>
            <p:ph type="body"/>
          </p:nvPr>
        </p:nvSpPr>
        <p:spPr>
          <a:xfrm>
            <a:off x="504000" y="1769040"/>
            <a:ext cx="8870040" cy="2091240"/>
          </a:xfrm>
          <a:prstGeom prst="rect">
            <a:avLst/>
          </a:prstGeom>
        </p:spPr>
        <p:txBody>
          <a:bodyPr lIns="0" tIns="0" rIns="0" bIns="0">
            <a:normAutofit/>
          </a:bodyPr>
          <a:p>
            <a:endParaRPr lang="de-CH" sz="3200" b="0" strike="noStrike" spc="-1">
              <a:latin typeface="Arial" panose="020B0604020202020204"/>
            </a:endParaRPr>
          </a:p>
        </p:txBody>
      </p:sp>
      <p:sp>
        <p:nvSpPr>
          <p:cNvPr id="28" name="PlaceHolder 3"/>
          <p:cNvSpPr>
            <a:spLocks noGrp="1"/>
          </p:cNvSpPr>
          <p:nvPr>
            <p:ph type="body"/>
          </p:nvPr>
        </p:nvSpPr>
        <p:spPr>
          <a:xfrm>
            <a:off x="504000" y="4059360"/>
            <a:ext cx="887004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30"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1"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2" name="PlaceHolder 4"/>
          <p:cNvSpPr>
            <a:spLocks noGrp="1"/>
          </p:cNvSpPr>
          <p:nvPr>
            <p:ph type="body"/>
          </p:nvPr>
        </p:nvSpPr>
        <p:spPr>
          <a:xfrm>
            <a:off x="504000" y="405936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3" name="PlaceHolder 5"/>
          <p:cNvSpPr>
            <a:spLocks noGrp="1"/>
          </p:cNvSpPr>
          <p:nvPr>
            <p:ph type="body"/>
          </p:nvPr>
        </p:nvSpPr>
        <p:spPr>
          <a:xfrm>
            <a:off x="5049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35" name="PlaceHolder 2"/>
          <p:cNvSpPr>
            <a:spLocks noGrp="1"/>
          </p:cNvSpPr>
          <p:nvPr>
            <p:ph type="body"/>
          </p:nvPr>
        </p:nvSpPr>
        <p:spPr>
          <a:xfrm>
            <a:off x="50400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6" name="PlaceHolder 3"/>
          <p:cNvSpPr>
            <a:spLocks noGrp="1"/>
          </p:cNvSpPr>
          <p:nvPr>
            <p:ph type="body"/>
          </p:nvPr>
        </p:nvSpPr>
        <p:spPr>
          <a:xfrm>
            <a:off x="350316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7" name="PlaceHolder 4"/>
          <p:cNvSpPr>
            <a:spLocks noGrp="1"/>
          </p:cNvSpPr>
          <p:nvPr>
            <p:ph type="body"/>
          </p:nvPr>
        </p:nvSpPr>
        <p:spPr>
          <a:xfrm>
            <a:off x="650196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8" name="PlaceHolder 5"/>
          <p:cNvSpPr>
            <a:spLocks noGrp="1"/>
          </p:cNvSpPr>
          <p:nvPr>
            <p:ph type="body"/>
          </p:nvPr>
        </p:nvSpPr>
        <p:spPr>
          <a:xfrm>
            <a:off x="504000" y="405936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9" name="PlaceHolder 6"/>
          <p:cNvSpPr>
            <a:spLocks noGrp="1"/>
          </p:cNvSpPr>
          <p:nvPr>
            <p:ph type="body"/>
          </p:nvPr>
        </p:nvSpPr>
        <p:spPr>
          <a:xfrm>
            <a:off x="3503160" y="405936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40" name="PlaceHolder 7"/>
          <p:cNvSpPr>
            <a:spLocks noGrp="1"/>
          </p:cNvSpPr>
          <p:nvPr>
            <p:ph type="body"/>
          </p:nvPr>
        </p:nvSpPr>
        <p:spPr>
          <a:xfrm>
            <a:off x="6501960" y="4059360"/>
            <a:ext cx="28558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6" name="PlaceHolder 2"/>
          <p:cNvSpPr>
            <a:spLocks noGrp="1"/>
          </p:cNvSpPr>
          <p:nvPr>
            <p:ph type="subTitle"/>
          </p:nvPr>
        </p:nvSpPr>
        <p:spPr>
          <a:xfrm>
            <a:off x="504000" y="1769040"/>
            <a:ext cx="8870040" cy="4384440"/>
          </a:xfrm>
          <a:prstGeom prst="rect">
            <a:avLst/>
          </a:prstGeom>
        </p:spPr>
        <p:txBody>
          <a:bodyPr lIns="0" tIns="0" rIns="0" bIns="0" anchor="ctr">
            <a:noAutofit/>
          </a:bodyPr>
          <a:p>
            <a:pPr algn="ctr"/>
            <a:endParaRPr lang="de-CH"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8" name="PlaceHolder 2"/>
          <p:cNvSpPr>
            <a:spLocks noGrp="1"/>
          </p:cNvSpPr>
          <p:nvPr>
            <p:ph type="body"/>
          </p:nvPr>
        </p:nvSpPr>
        <p:spPr>
          <a:xfrm>
            <a:off x="504000" y="1769040"/>
            <a:ext cx="8870040" cy="43844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0" name="PlaceHolder 2"/>
          <p:cNvSpPr>
            <a:spLocks noGrp="1"/>
          </p:cNvSpPr>
          <p:nvPr>
            <p:ph type="body"/>
          </p:nvPr>
        </p:nvSpPr>
        <p:spPr>
          <a:xfrm>
            <a:off x="504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11" name="PlaceHolder 3"/>
          <p:cNvSpPr>
            <a:spLocks noGrp="1"/>
          </p:cNvSpPr>
          <p:nvPr>
            <p:ph type="body"/>
          </p:nvPr>
        </p:nvSpPr>
        <p:spPr>
          <a:xfrm>
            <a:off x="5049000" y="1769040"/>
            <a:ext cx="4328280" cy="43844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noAutofit/>
          </a:bodyPr>
          <a:p>
            <a:pPr algn="ctr"/>
            <a:endParaRPr lang="de-CH"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5"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16" name="PlaceHolder 3"/>
          <p:cNvSpPr>
            <a:spLocks noGrp="1"/>
          </p:cNvSpPr>
          <p:nvPr>
            <p:ph type="body"/>
          </p:nvPr>
        </p:nvSpPr>
        <p:spPr>
          <a:xfrm>
            <a:off x="5049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17" name="PlaceHolder 4"/>
          <p:cNvSpPr>
            <a:spLocks noGrp="1"/>
          </p:cNvSpPr>
          <p:nvPr>
            <p:ph type="body"/>
          </p:nvPr>
        </p:nvSpPr>
        <p:spPr>
          <a:xfrm>
            <a:off x="504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6" name="PlaceHolder 2"/>
          <p:cNvSpPr>
            <a:spLocks noGrp="1"/>
          </p:cNvSpPr>
          <p:nvPr>
            <p:ph type="subTitle"/>
          </p:nvPr>
        </p:nvSpPr>
        <p:spPr>
          <a:xfrm>
            <a:off x="504000" y="1769040"/>
            <a:ext cx="8870040" cy="4384440"/>
          </a:xfrm>
          <a:prstGeom prst="rect">
            <a:avLst/>
          </a:prstGeom>
        </p:spPr>
        <p:txBody>
          <a:bodyPr lIns="0" tIns="0" rIns="0" bIns="0" anchor="ctr">
            <a:noAutofit/>
          </a:bodyPr>
          <a:p>
            <a:pPr algn="ctr"/>
            <a:endParaRPr lang="de-CH"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9" name="PlaceHolder 2"/>
          <p:cNvSpPr>
            <a:spLocks noGrp="1"/>
          </p:cNvSpPr>
          <p:nvPr>
            <p:ph type="body"/>
          </p:nvPr>
        </p:nvSpPr>
        <p:spPr>
          <a:xfrm>
            <a:off x="504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20"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1" name="PlaceHolder 4"/>
          <p:cNvSpPr>
            <a:spLocks noGrp="1"/>
          </p:cNvSpPr>
          <p:nvPr>
            <p:ph type="body"/>
          </p:nvPr>
        </p:nvSpPr>
        <p:spPr>
          <a:xfrm>
            <a:off x="5049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23"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4"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5" name="PlaceHolder 4"/>
          <p:cNvSpPr>
            <a:spLocks noGrp="1"/>
          </p:cNvSpPr>
          <p:nvPr>
            <p:ph type="body"/>
          </p:nvPr>
        </p:nvSpPr>
        <p:spPr>
          <a:xfrm>
            <a:off x="504000" y="4059360"/>
            <a:ext cx="887004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27" name="PlaceHolder 2"/>
          <p:cNvSpPr>
            <a:spLocks noGrp="1"/>
          </p:cNvSpPr>
          <p:nvPr>
            <p:ph type="body"/>
          </p:nvPr>
        </p:nvSpPr>
        <p:spPr>
          <a:xfrm>
            <a:off x="504000" y="1769040"/>
            <a:ext cx="8870040" cy="2091240"/>
          </a:xfrm>
          <a:prstGeom prst="rect">
            <a:avLst/>
          </a:prstGeom>
        </p:spPr>
        <p:txBody>
          <a:bodyPr lIns="0" tIns="0" rIns="0" bIns="0">
            <a:normAutofit/>
          </a:bodyPr>
          <a:p>
            <a:endParaRPr lang="de-CH" sz="3200" b="0" strike="noStrike" spc="-1">
              <a:latin typeface="Arial" panose="020B0604020202020204"/>
            </a:endParaRPr>
          </a:p>
        </p:txBody>
      </p:sp>
      <p:sp>
        <p:nvSpPr>
          <p:cNvPr id="28" name="PlaceHolder 3"/>
          <p:cNvSpPr>
            <a:spLocks noGrp="1"/>
          </p:cNvSpPr>
          <p:nvPr>
            <p:ph type="body"/>
          </p:nvPr>
        </p:nvSpPr>
        <p:spPr>
          <a:xfrm>
            <a:off x="504000" y="4059360"/>
            <a:ext cx="887004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30"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1"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2" name="PlaceHolder 4"/>
          <p:cNvSpPr>
            <a:spLocks noGrp="1"/>
          </p:cNvSpPr>
          <p:nvPr>
            <p:ph type="body"/>
          </p:nvPr>
        </p:nvSpPr>
        <p:spPr>
          <a:xfrm>
            <a:off x="504000" y="405936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33" name="PlaceHolder 5"/>
          <p:cNvSpPr>
            <a:spLocks noGrp="1"/>
          </p:cNvSpPr>
          <p:nvPr>
            <p:ph type="body"/>
          </p:nvPr>
        </p:nvSpPr>
        <p:spPr>
          <a:xfrm>
            <a:off x="5049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35" name="PlaceHolder 2"/>
          <p:cNvSpPr>
            <a:spLocks noGrp="1"/>
          </p:cNvSpPr>
          <p:nvPr>
            <p:ph type="body"/>
          </p:nvPr>
        </p:nvSpPr>
        <p:spPr>
          <a:xfrm>
            <a:off x="50400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6" name="PlaceHolder 3"/>
          <p:cNvSpPr>
            <a:spLocks noGrp="1"/>
          </p:cNvSpPr>
          <p:nvPr>
            <p:ph type="body"/>
          </p:nvPr>
        </p:nvSpPr>
        <p:spPr>
          <a:xfrm>
            <a:off x="350316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7" name="PlaceHolder 4"/>
          <p:cNvSpPr>
            <a:spLocks noGrp="1"/>
          </p:cNvSpPr>
          <p:nvPr>
            <p:ph type="body"/>
          </p:nvPr>
        </p:nvSpPr>
        <p:spPr>
          <a:xfrm>
            <a:off x="6501960" y="176904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8" name="PlaceHolder 5"/>
          <p:cNvSpPr>
            <a:spLocks noGrp="1"/>
          </p:cNvSpPr>
          <p:nvPr>
            <p:ph type="body"/>
          </p:nvPr>
        </p:nvSpPr>
        <p:spPr>
          <a:xfrm>
            <a:off x="504000" y="405936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39" name="PlaceHolder 6"/>
          <p:cNvSpPr>
            <a:spLocks noGrp="1"/>
          </p:cNvSpPr>
          <p:nvPr>
            <p:ph type="body"/>
          </p:nvPr>
        </p:nvSpPr>
        <p:spPr>
          <a:xfrm>
            <a:off x="3503160" y="4059360"/>
            <a:ext cx="2855880" cy="2091240"/>
          </a:xfrm>
          <a:prstGeom prst="rect">
            <a:avLst/>
          </a:prstGeom>
        </p:spPr>
        <p:txBody>
          <a:bodyPr lIns="0" tIns="0" rIns="0" bIns="0">
            <a:normAutofit/>
          </a:bodyPr>
          <a:p>
            <a:endParaRPr lang="de-CH" sz="3200" b="0" strike="noStrike" spc="-1">
              <a:latin typeface="Arial" panose="020B0604020202020204"/>
            </a:endParaRPr>
          </a:p>
        </p:txBody>
      </p:sp>
      <p:sp>
        <p:nvSpPr>
          <p:cNvPr id="40" name="PlaceHolder 7"/>
          <p:cNvSpPr>
            <a:spLocks noGrp="1"/>
          </p:cNvSpPr>
          <p:nvPr>
            <p:ph type="body"/>
          </p:nvPr>
        </p:nvSpPr>
        <p:spPr>
          <a:xfrm>
            <a:off x="6501960" y="4059360"/>
            <a:ext cx="28558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8" name="PlaceHolder 2"/>
          <p:cNvSpPr>
            <a:spLocks noGrp="1"/>
          </p:cNvSpPr>
          <p:nvPr>
            <p:ph type="body"/>
          </p:nvPr>
        </p:nvSpPr>
        <p:spPr>
          <a:xfrm>
            <a:off x="504000" y="1769040"/>
            <a:ext cx="8870040" cy="43844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0" name="PlaceHolder 2"/>
          <p:cNvSpPr>
            <a:spLocks noGrp="1"/>
          </p:cNvSpPr>
          <p:nvPr>
            <p:ph type="body"/>
          </p:nvPr>
        </p:nvSpPr>
        <p:spPr>
          <a:xfrm>
            <a:off x="504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11" name="PlaceHolder 3"/>
          <p:cNvSpPr>
            <a:spLocks noGrp="1"/>
          </p:cNvSpPr>
          <p:nvPr>
            <p:ph type="body"/>
          </p:nvPr>
        </p:nvSpPr>
        <p:spPr>
          <a:xfrm>
            <a:off x="5049000" y="1769040"/>
            <a:ext cx="4328280" cy="43844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noAutofit/>
          </a:bodyPr>
          <a:p>
            <a:pPr algn="ctr"/>
            <a:endParaRPr lang="de-CH"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5"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16" name="PlaceHolder 3"/>
          <p:cNvSpPr>
            <a:spLocks noGrp="1"/>
          </p:cNvSpPr>
          <p:nvPr>
            <p:ph type="body"/>
          </p:nvPr>
        </p:nvSpPr>
        <p:spPr>
          <a:xfrm>
            <a:off x="5049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17" name="PlaceHolder 4"/>
          <p:cNvSpPr>
            <a:spLocks noGrp="1"/>
          </p:cNvSpPr>
          <p:nvPr>
            <p:ph type="body"/>
          </p:nvPr>
        </p:nvSpPr>
        <p:spPr>
          <a:xfrm>
            <a:off x="504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19" name="PlaceHolder 2"/>
          <p:cNvSpPr>
            <a:spLocks noGrp="1"/>
          </p:cNvSpPr>
          <p:nvPr>
            <p:ph type="body"/>
          </p:nvPr>
        </p:nvSpPr>
        <p:spPr>
          <a:xfrm>
            <a:off x="504000" y="1769040"/>
            <a:ext cx="4328280" cy="4384440"/>
          </a:xfrm>
          <a:prstGeom prst="rect">
            <a:avLst/>
          </a:prstGeom>
        </p:spPr>
        <p:txBody>
          <a:bodyPr lIns="0" tIns="0" rIns="0" bIns="0">
            <a:normAutofit/>
          </a:bodyPr>
          <a:p>
            <a:endParaRPr lang="de-CH" sz="3200" b="0" strike="noStrike" spc="-1">
              <a:latin typeface="Arial" panose="020B0604020202020204"/>
            </a:endParaRPr>
          </a:p>
        </p:txBody>
      </p:sp>
      <p:sp>
        <p:nvSpPr>
          <p:cNvPr id="20"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1" name="PlaceHolder 4"/>
          <p:cNvSpPr>
            <a:spLocks noGrp="1"/>
          </p:cNvSpPr>
          <p:nvPr>
            <p:ph type="body"/>
          </p:nvPr>
        </p:nvSpPr>
        <p:spPr>
          <a:xfrm>
            <a:off x="5049000" y="4059360"/>
            <a:ext cx="432828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de-CH" sz="4400" b="0" strike="noStrike" spc="-1">
              <a:latin typeface="Arial" panose="020B0604020202020204"/>
            </a:endParaRPr>
          </a:p>
        </p:txBody>
      </p:sp>
      <p:sp>
        <p:nvSpPr>
          <p:cNvPr id="23" name="PlaceHolder 2"/>
          <p:cNvSpPr>
            <a:spLocks noGrp="1"/>
          </p:cNvSpPr>
          <p:nvPr>
            <p:ph type="body"/>
          </p:nvPr>
        </p:nvSpPr>
        <p:spPr>
          <a:xfrm>
            <a:off x="504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4" name="PlaceHolder 3"/>
          <p:cNvSpPr>
            <a:spLocks noGrp="1"/>
          </p:cNvSpPr>
          <p:nvPr>
            <p:ph type="body"/>
          </p:nvPr>
        </p:nvSpPr>
        <p:spPr>
          <a:xfrm>
            <a:off x="5049000" y="1769040"/>
            <a:ext cx="4328280" cy="2091240"/>
          </a:xfrm>
          <a:prstGeom prst="rect">
            <a:avLst/>
          </a:prstGeom>
        </p:spPr>
        <p:txBody>
          <a:bodyPr lIns="0" tIns="0" rIns="0" bIns="0">
            <a:normAutofit/>
          </a:bodyPr>
          <a:p>
            <a:endParaRPr lang="de-CH" sz="3200" b="0" strike="noStrike" spc="-1">
              <a:latin typeface="Arial" panose="020B0604020202020204"/>
            </a:endParaRPr>
          </a:p>
        </p:txBody>
      </p:sp>
      <p:sp>
        <p:nvSpPr>
          <p:cNvPr id="25" name="PlaceHolder 4"/>
          <p:cNvSpPr>
            <a:spLocks noGrp="1"/>
          </p:cNvSpPr>
          <p:nvPr>
            <p:ph type="body"/>
          </p:nvPr>
        </p:nvSpPr>
        <p:spPr>
          <a:xfrm>
            <a:off x="504000" y="4059360"/>
            <a:ext cx="8870040" cy="2091240"/>
          </a:xfrm>
          <a:prstGeom prst="rect">
            <a:avLst/>
          </a:prstGeom>
        </p:spPr>
        <p:txBody>
          <a:bodyPr lIns="0" tIns="0" rIns="0" bIns="0">
            <a:normAutofit/>
          </a:bodyPr>
          <a:p>
            <a:endParaRPr lang="de-CH"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de-CH" sz="4400" b="0" strike="noStrike" spc="-1">
                <a:latin typeface="Arial" panose="020B0604020202020204"/>
              </a:rPr>
              <a:t>Click to edit the title text format</a:t>
            </a:r>
            <a:endParaRPr lang="de-CH" sz="4400" b="0" strike="noStrike" spc="-1">
              <a:latin typeface="Arial" panose="020B0604020202020204"/>
            </a:endParaRPr>
          </a:p>
        </p:txBody>
      </p:sp>
      <p:sp>
        <p:nvSpPr>
          <p:cNvPr id="2" name="PlaceHolder 2"/>
          <p:cNvSpPr>
            <a:spLocks noGrp="1"/>
          </p:cNvSpPr>
          <p:nvPr>
            <p:ph type="body"/>
          </p:nvPr>
        </p:nvSpPr>
        <p:spPr>
          <a:xfrm>
            <a:off x="504000" y="1769040"/>
            <a:ext cx="8870040" cy="4384440"/>
          </a:xfrm>
          <a:prstGeom prst="rect">
            <a:avLst/>
          </a:prstGeom>
        </p:spPr>
        <p:txBody>
          <a:bodyPr lIns="0" tIns="0" rIns="0" bIns="0">
            <a:normAutofit/>
          </a:bodyPr>
          <a:p>
            <a:pPr marL="431800" indent="-323850">
              <a:spcAft>
                <a:spcPts val="1415"/>
              </a:spcAft>
              <a:buClr>
                <a:srgbClr val="000000"/>
              </a:buClr>
              <a:buSzPct val="45000"/>
              <a:buFont typeface="Wingdings" panose="05000000000000000000" pitchFamily="2" charset="2"/>
              <a:buChar char=""/>
            </a:pPr>
            <a:r>
              <a:rPr lang="de-CH" sz="3200" b="0" strike="noStrike" spc="-1">
                <a:latin typeface="Arial" panose="020B0604020202020204"/>
              </a:rPr>
              <a:t>Click to edit the outline text format</a:t>
            </a:r>
            <a:endParaRPr lang="de-CH"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de-CH" sz="2800" b="0" strike="noStrike" spc="-1">
                <a:latin typeface="Arial" panose="020B0604020202020204"/>
              </a:rPr>
              <a:t>Second Outline Level</a:t>
            </a:r>
            <a:endParaRPr lang="de-CH"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de-CH" sz="2400" b="0" strike="noStrike" spc="-1">
                <a:latin typeface="Arial" panose="020B0604020202020204"/>
              </a:rPr>
              <a:t>Third Outline Level</a:t>
            </a:r>
            <a:endParaRPr lang="de-CH"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de-CH" sz="2000" b="0" strike="noStrike" spc="-1">
                <a:latin typeface="Arial" panose="020B0604020202020204"/>
              </a:rPr>
              <a:t>Fourth Outline Level</a:t>
            </a:r>
            <a:endParaRPr lang="de-CH"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Fifth Outline Level</a:t>
            </a:r>
            <a:endParaRPr lang="de-CH"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Sixth Outline Level</a:t>
            </a:r>
            <a:endParaRPr lang="de-CH"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Seventh Outline Level</a:t>
            </a:r>
            <a:endParaRPr lang="de-CH"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de-CH" sz="1400" b="0" strike="noStrike" spc="-1">
                <a:latin typeface="Times New Roman" panose="02020603050405020304"/>
              </a:rPr>
              <a:t>&lt;date/time&gt;</a:t>
            </a:r>
            <a:endParaRPr lang="de-CH"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de-CH" sz="1400" b="0" strike="noStrike" spc="-1">
                <a:latin typeface="Times New Roman" panose="02020603050405020304"/>
              </a:rPr>
              <a:t>&lt;footer&gt;</a:t>
            </a:r>
            <a:endParaRPr lang="de-CH"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889F8782-E235-4333-BE9A-A7B274E325E1}" type="slidenum">
              <a:rPr lang="de-CH" sz="1400" b="0" strike="noStrike" spc="-1">
                <a:latin typeface="Times New Roman" panose="02020603050405020304"/>
              </a:rPr>
            </a:fld>
            <a:endParaRPr lang="de-CH"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de-CH" sz="4400" b="0" strike="noStrike" spc="-1">
                <a:latin typeface="Arial" panose="020B0604020202020204"/>
              </a:rPr>
              <a:t>Click to edit the title text format</a:t>
            </a:r>
            <a:endParaRPr lang="de-CH" sz="4400" b="0" strike="noStrike" spc="-1">
              <a:latin typeface="Arial" panose="020B0604020202020204"/>
            </a:endParaRPr>
          </a:p>
        </p:txBody>
      </p:sp>
      <p:sp>
        <p:nvSpPr>
          <p:cNvPr id="2" name="PlaceHolder 2"/>
          <p:cNvSpPr>
            <a:spLocks noGrp="1"/>
          </p:cNvSpPr>
          <p:nvPr>
            <p:ph type="body"/>
          </p:nvPr>
        </p:nvSpPr>
        <p:spPr>
          <a:xfrm>
            <a:off x="504000" y="1769040"/>
            <a:ext cx="8870040" cy="4384440"/>
          </a:xfrm>
          <a:prstGeom prst="rect">
            <a:avLst/>
          </a:prstGeom>
        </p:spPr>
        <p:txBody>
          <a:bodyPr lIns="0" tIns="0" rIns="0" bIns="0">
            <a:normAutofit/>
          </a:bodyPr>
          <a:p>
            <a:pPr marL="431800" indent="-323850">
              <a:spcAft>
                <a:spcPts val="1415"/>
              </a:spcAft>
              <a:buClr>
                <a:srgbClr val="000000"/>
              </a:buClr>
              <a:buSzPct val="45000"/>
              <a:buFont typeface="Wingdings" panose="05000000000000000000" pitchFamily="2" charset="2"/>
              <a:buChar char=""/>
            </a:pPr>
            <a:r>
              <a:rPr lang="de-CH" sz="3200" b="0" strike="noStrike" spc="-1">
                <a:latin typeface="Arial" panose="020B0604020202020204"/>
              </a:rPr>
              <a:t>Click to edit the outline text format</a:t>
            </a:r>
            <a:endParaRPr lang="de-CH"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de-CH" sz="2800" b="0" strike="noStrike" spc="-1">
                <a:latin typeface="Arial" panose="020B0604020202020204"/>
              </a:rPr>
              <a:t>Second Outline Level</a:t>
            </a:r>
            <a:endParaRPr lang="de-CH"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de-CH" sz="2400" b="0" strike="noStrike" spc="-1">
                <a:latin typeface="Arial" panose="020B0604020202020204"/>
              </a:rPr>
              <a:t>Third Outline Level</a:t>
            </a:r>
            <a:endParaRPr lang="de-CH"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de-CH" sz="2000" b="0" strike="noStrike" spc="-1">
                <a:latin typeface="Arial" panose="020B0604020202020204"/>
              </a:rPr>
              <a:t>Fourth Outline Level</a:t>
            </a:r>
            <a:endParaRPr lang="de-CH"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Fifth Outline Level</a:t>
            </a:r>
            <a:endParaRPr lang="de-CH"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Sixth Outline Level</a:t>
            </a:r>
            <a:endParaRPr lang="de-CH"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de-CH" sz="2000" b="0" strike="noStrike" spc="-1">
                <a:latin typeface="Arial" panose="020B0604020202020204"/>
              </a:rPr>
              <a:t>Seventh Outline Level</a:t>
            </a:r>
            <a:endParaRPr lang="de-CH"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de-CH" sz="1400" b="0" strike="noStrike" spc="-1">
                <a:latin typeface="Times New Roman" panose="02020603050405020304"/>
              </a:rPr>
              <a:t>&lt;date/time&gt;</a:t>
            </a:r>
            <a:endParaRPr lang="de-CH"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de-CH" sz="1400" b="0" strike="noStrike" spc="-1">
                <a:latin typeface="Times New Roman" panose="02020603050405020304"/>
              </a:rPr>
              <a:t>&lt;footer&gt;</a:t>
            </a:r>
            <a:endParaRPr lang="de-CH"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889F8782-E235-4333-BE9A-A7B274E325E1}" type="slidenum">
              <a:rPr lang="de-CH" sz="1400" b="0" strike="noStrike" spc="-1">
                <a:latin typeface="Times New Roman" panose="02020603050405020304"/>
              </a:rPr>
            </a:fld>
            <a:endParaRPr lang="de-CH"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1" name="TextShape 1"/>
          <p:cNvSpPr txBox="1"/>
          <p:nvPr/>
        </p:nvSpPr>
        <p:spPr>
          <a:xfrm>
            <a:off x="1619885" y="3392805"/>
            <a:ext cx="6191885" cy="1694815"/>
          </a:xfrm>
          <a:prstGeom prst="rect">
            <a:avLst/>
          </a:prstGeom>
          <a:noFill/>
          <a:ln w="0">
            <a:noFill/>
          </a:ln>
        </p:spPr>
        <p:txBody>
          <a:bodyPr lIns="0" tIns="0" rIns="0" bIns="0" anchor="ctr">
            <a:noAutofit/>
          </a:bodyPr>
          <a:p>
            <a:pPr algn="ctr"/>
            <a:r>
              <a:rPr lang="de-CH" sz="6000" b="0" strike="noStrike" spc="-1">
                <a:latin typeface="Arial" panose="020B0604020202020204"/>
              </a:rPr>
              <a:t>Network Policy Server (NPS)</a:t>
            </a:r>
            <a:endParaRPr lang="de-CH" sz="6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NPS is the Microsoft implementation of the RADIUS standard specified by the Internet Engineering Task Force (IETF) in RFCs 2865 and 2866. </a:t>
            </a:r>
            <a:endParaRPr lang="en-US" sz="2800"/>
          </a:p>
          <a:p>
            <a:endParaRPr lang="en-US" sz="2800"/>
          </a:p>
          <a:p>
            <a:r>
              <a:rPr lang="en-US" sz="2800"/>
              <a:t>As a RADIUS server, NPS performs centralized connection authentication, authorization, and accounting for many types of network access, including wireless, authenticating switch, dial-up and virtual private network (VPN) remote access, and router-to-router connections.</a:t>
            </a:r>
            <a:endParaRPr lang="en-US" sz="2800"/>
          </a:p>
          <a:p>
            <a:r>
              <a:rPr lang="en-US" sz="2800"/>
              <a:t> You can use NPS with the Remote Access service, which is available in Windows Server 2016.</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NPS uses an Active Directory Domain Services (AD DS) domain or the local Security Accounts Manager (SAM) user accounts database to authenticate user credentials for connection attempts. </a:t>
            </a:r>
            <a:endParaRPr lang="en-US" sz="2800"/>
          </a:p>
          <a:p>
            <a:r>
              <a:rPr lang="en-US" sz="2800"/>
              <a:t>When a server running NPS is a member of an AD DS domain, NPS uses the directory service as its user account database and is part of a single sign on solution. </a:t>
            </a:r>
            <a:endParaRPr lang="en-US" sz="2800"/>
          </a:p>
          <a:p>
            <a:r>
              <a:rPr lang="en-US" sz="2800"/>
              <a:t>The same set of credentials is used for network access control (authenticating and authorizing access to a network) and to log on to an AD DS domain.</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700" u="sng"/>
              <a:t>You can use NPS as a RADIUS server when:</a:t>
            </a:r>
            <a:endParaRPr lang="en-US" sz="2700" u="sng"/>
          </a:p>
          <a:p>
            <a:r>
              <a:rPr lang="en-US" sz="2700"/>
              <a:t>You are using an AD DS domain or the local SAM user accounts database as your user account database for access clients.</a:t>
            </a:r>
            <a:endParaRPr lang="en-US" sz="2700"/>
          </a:p>
          <a:p>
            <a:endParaRPr lang="en-US" sz="2700"/>
          </a:p>
          <a:p>
            <a:r>
              <a:rPr lang="en-US" sz="2700"/>
              <a:t>You are using Remote Access on multiple dial-up servers, VPN servers, or demand dial routers and you want to centralize both the configuration of network policies and connection logging and accounting.</a:t>
            </a:r>
            <a:endParaRPr lang="en-US" sz="2700"/>
          </a:p>
          <a:p>
            <a:endParaRPr lang="en-US" sz="2700"/>
          </a:p>
          <a:p>
            <a:r>
              <a:rPr lang="en-US" sz="2700"/>
              <a:t>You want to centralize authentication, authorization, and accounting for a heterogeneous set of access servers.</a:t>
            </a:r>
            <a:endParaRPr lang="en-US" sz="27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718185"/>
          </a:xfrm>
          <a:prstGeom prst="rect">
            <a:avLst/>
          </a:prstGeom>
          <a:noFill/>
        </p:spPr>
        <p:txBody>
          <a:bodyPr wrap="square" rtlCol="0">
            <a:noAutofit/>
          </a:bodyPr>
          <a:p>
            <a:r>
              <a:rPr lang="en-US" sz="2800"/>
              <a:t>RADIUS proxy</a:t>
            </a:r>
            <a:endParaRPr lang="en-US" sz="2800"/>
          </a:p>
        </p:txBody>
      </p:sp>
      <p:pic>
        <p:nvPicPr>
          <p:cNvPr id="3" name="Picture 2"/>
          <p:cNvPicPr>
            <a:picLocks noChangeAspect="1"/>
          </p:cNvPicPr>
          <p:nvPr>
            <p:custDataLst>
              <p:tags r:id="rId2"/>
            </p:custDataLst>
          </p:nvPr>
        </p:nvPicPr>
        <p:blipFill>
          <a:blip r:embed="rId3"/>
          <a:stretch>
            <a:fillRect/>
          </a:stretch>
        </p:blipFill>
        <p:spPr>
          <a:xfrm>
            <a:off x="802640" y="2045970"/>
            <a:ext cx="7805420" cy="4453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endParaRPr lang="en-US" sz="2800"/>
          </a:p>
          <a:p>
            <a:r>
              <a:rPr lang="en-US" sz="2800"/>
              <a:t>As a RADIUS proxy, NPS forwards authentication and accounting messages to NPS and other RADIUS servers. </a:t>
            </a:r>
            <a:endParaRPr lang="en-US" sz="2800"/>
          </a:p>
          <a:p>
            <a:endParaRPr lang="en-US" sz="2800"/>
          </a:p>
          <a:p>
            <a:r>
              <a:rPr lang="en-US" sz="2800"/>
              <a:t>You can use NPS as a RADIUS proxy to provide the routing of RADIUS messages between RADIUS clients (also called network access servers) and RADIUS servers that perform user authentication, authorization, and accounting for the connection attempt.</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You can use NPS as a RADIUS proxy when:</a:t>
            </a:r>
            <a:endParaRPr lang="en-US" sz="2800"/>
          </a:p>
          <a:p>
            <a:r>
              <a:rPr lang="en-US" sz="2800"/>
              <a:t>1.You want to perform authentication and authorization by using a database that is not a Windows account database. </a:t>
            </a:r>
            <a:endParaRPr lang="en-US" sz="2800"/>
          </a:p>
          <a:p>
            <a:r>
              <a:rPr lang="en-US" sz="2800"/>
              <a:t>In this case, connection requests that match a specified realm name are forwarded to a RADIUS server, which has access to a different database of user accounts and authorization data. </a:t>
            </a:r>
            <a:endParaRPr lang="en-US" sz="2800"/>
          </a:p>
          <a:p>
            <a:r>
              <a:rPr lang="en-US" sz="2800"/>
              <a:t>Examples of other user databases include Novell Directory Services (NDS) and Structured Query Language (SQL) databases.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2. You want to process a large number of connection requests. In this case, instead of configuring your RADIUS clients to attempt to balance their connection and accounting requests across multiple RADIUS servers, you can configure them to send their connection and accounting requests to an NPS RADIUS proxy. The NPS RADIUS proxy dynamically balances the load of connection and accounting</a:t>
            </a:r>
            <a:endParaRPr lang="en-US" sz="2800"/>
          </a:p>
          <a:p>
            <a:r>
              <a:rPr lang="en-US" sz="2800"/>
              <a:t>requests across multiple RADIUS servers and increases the processing of large numbers of RADIUS clients and authentications per second.</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3. You want to provide authentication and authorization for user accounts that are not members of either the domain in which the NPS is a member or another domain that has a two-way trust with the domain in which the NPS is a member.</a:t>
            </a:r>
            <a:endParaRPr lang="en-US" sz="2800"/>
          </a:p>
          <a:p>
            <a:endParaRPr lang="en-US" sz="2800"/>
          </a:p>
          <a:p>
            <a:endParaRPr lang="en-US" sz="2800"/>
          </a:p>
          <a:p>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NPS logging</a:t>
            </a:r>
            <a:endParaRPr lang="en-US" sz="2800" u="sng"/>
          </a:p>
          <a:p>
            <a:endParaRPr lang="en-US" sz="2800"/>
          </a:p>
          <a:p>
            <a:r>
              <a:rPr lang="en-US" sz="2800"/>
              <a:t>NPS logging is also called RADIUS accounting. Configure NPS logging to your requirements whether NPS is used as a RADIUS server, proxy, or any combination of these configurations.</a:t>
            </a:r>
            <a:endParaRPr lang="en-US" sz="2800"/>
          </a:p>
          <a:p>
            <a:endParaRPr lang="en-US" sz="2800"/>
          </a:p>
          <a:p>
            <a:r>
              <a:rPr lang="en-US" sz="2800"/>
              <a:t>To configure NPS logging, you must configure which events you want logged and viewed with Event Viewer, and then determine which other information you want to log.</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In addition, you must decide whether you want to log user authentication and accounting information to text log files stored on the local computer or to a SQL Server database on either the local computer or a remote computer.</a:t>
            </a:r>
            <a:endParaRPr lang="en-US" sz="2800"/>
          </a:p>
          <a:p>
            <a:endParaRPr lang="en-US" sz="2800"/>
          </a:p>
          <a:p>
            <a:r>
              <a:rPr lang="en-US" sz="2800" u="sng"/>
              <a:t>Following are the best practices for NPS logging.</a:t>
            </a:r>
            <a:endParaRPr lang="en-US" sz="2800"/>
          </a:p>
          <a:p>
            <a:r>
              <a:rPr lang="en-US" sz="2800"/>
              <a:t>There are two types of accounting, or logging, in NPS:</a:t>
            </a:r>
            <a:endParaRPr lang="en-US" sz="2800"/>
          </a:p>
          <a:p>
            <a:r>
              <a:rPr lang="en-US" sz="2800" u="sng"/>
              <a:t>Event logging for NPS - </a:t>
            </a:r>
            <a:r>
              <a:rPr lang="en-US" sz="2800"/>
              <a:t>You can use event logging to record NPS events in the system and security event logs. This is used primarily for auditing and troubleshooting connection attempts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endParaRPr lang="en-US" sz="2800"/>
          </a:p>
          <a:p>
            <a:r>
              <a:rPr lang="en-US" sz="2800"/>
              <a:t>Network Policy Server (NPS) allows you to create and enforce organization-wide network access policies for connection request authentication and authorization.</a:t>
            </a:r>
            <a:endParaRPr lang="en-US" sz="2800"/>
          </a:p>
          <a:p>
            <a:endParaRPr lang="en-US" sz="2800"/>
          </a:p>
          <a:p>
            <a:r>
              <a:rPr lang="en-US" sz="2800"/>
              <a:t>You can also configure NPS as a Remote Authentication Dial-In User Service (RADIUS)</a:t>
            </a:r>
            <a:endParaRPr lang="en-US" sz="2800"/>
          </a:p>
          <a:p>
            <a:r>
              <a:rPr lang="en-US" sz="2800"/>
              <a:t>proxy to forward connection requests to a remote NPS or other RADIUS server so that you can load balance connection requests and forward them to the correct domain for authentication and authorization.</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Logging user authentication and accounting requests. </a:t>
            </a:r>
            <a:endParaRPr lang="en-US" sz="2800" u="sng"/>
          </a:p>
          <a:p>
            <a:endParaRPr lang="en-US" sz="2800" u="sng"/>
          </a:p>
          <a:p>
            <a:r>
              <a:rPr lang="en-US" sz="2800"/>
              <a:t>You can log user authentication and accounting requests to log files in text format or database format, or you can log to a stored procedure in a SQL Server 2000 database.</a:t>
            </a:r>
            <a:endParaRPr lang="en-US" sz="2800"/>
          </a:p>
          <a:p>
            <a:endParaRPr lang="en-US" sz="2800"/>
          </a:p>
          <a:p>
            <a:r>
              <a:rPr lang="en-US" sz="2800"/>
              <a:t>Request logging is used primarily for connection analysis and billing purposes, and is also useful as a security investigation tool, providing you with a method of tracking down the activity of an attacker.</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957310" cy="5188585"/>
          </a:xfrm>
          <a:prstGeom prst="rect">
            <a:avLst/>
          </a:prstGeom>
          <a:noFill/>
        </p:spPr>
        <p:txBody>
          <a:bodyPr wrap="square" rtlCol="0">
            <a:noAutofit/>
          </a:bodyPr>
          <a:p>
            <a:r>
              <a:rPr lang="en-US" sz="2800" u="sng"/>
              <a:t>To make the most effective use of NPS logging:</a:t>
            </a:r>
            <a:endParaRPr lang="en-US" sz="2800" u="sng"/>
          </a:p>
          <a:p>
            <a:endParaRPr lang="en-US" sz="2800" u="sng"/>
          </a:p>
          <a:p>
            <a:r>
              <a:rPr lang="en-US" sz="2800"/>
              <a:t>Turn on logging (initially) for both authentication and accounting records. Modify these selections after you have determined what is appropriate for your environment.</a:t>
            </a:r>
            <a:endParaRPr lang="en-US" sz="2800"/>
          </a:p>
          <a:p>
            <a:endParaRPr lang="en-US" sz="2800"/>
          </a:p>
          <a:p>
            <a:r>
              <a:rPr lang="en-US" sz="2800"/>
              <a:t>Ensure that event logging is configured with a capacity that is sufficient to maintain your logs.</a:t>
            </a:r>
            <a:endParaRPr lang="en-US" sz="2800"/>
          </a:p>
          <a:p>
            <a:endParaRPr lang="en-US" sz="2800"/>
          </a:p>
          <a:p>
            <a:r>
              <a:rPr lang="en-US" sz="2800"/>
              <a:t>Back up all log files on a regular basis because they cannot be recreated when they are damaged or deleted.</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Connection Request Policies</a:t>
            </a:r>
            <a:endParaRPr lang="en-US" sz="2800"/>
          </a:p>
          <a:p>
            <a:endParaRPr lang="en-US" sz="2800"/>
          </a:p>
          <a:p>
            <a:r>
              <a:rPr lang="en-US" sz="2800"/>
              <a:t>Connection request policies are sets of conditions and settings that allow network administrators to designate which Remote Authentication Dial-In User Service (RADIUS) servers perform the authentication and authorization of connection requests that the server running Network Policy Server (NPS) receives from RADIUS clients. </a:t>
            </a:r>
            <a:endParaRPr lang="en-US" sz="2800"/>
          </a:p>
          <a:p>
            <a:r>
              <a:rPr lang="en-US" sz="2800"/>
              <a:t>Connection request policies can be configured to designate which RADIUS servers are used for RADIUS accounting.</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600"/>
              <a:t>You can create connection request policies so that some RADIUS request messages sent from RADIUS clients are processed locally (NPS is used as a RADIUS server) and other types of messages are forwarded to another RADIUS server (NPS is used as a RADIUS proxy).</a:t>
            </a:r>
            <a:endParaRPr lang="en-US" sz="2600"/>
          </a:p>
          <a:p>
            <a:endParaRPr lang="en-US" sz="2600"/>
          </a:p>
          <a:p>
            <a:r>
              <a:rPr lang="en-US" sz="2600"/>
              <a:t>With connection request policies, you can use NPS as a RADIUS server or as a RADIUS proxy, based on factors such as the following:</a:t>
            </a:r>
            <a:endParaRPr lang="en-US" sz="2600"/>
          </a:p>
          <a:p>
            <a:r>
              <a:rPr lang="en-US" sz="2400"/>
              <a:t>The time of day and day of the week</a:t>
            </a:r>
            <a:endParaRPr lang="en-US" sz="2400"/>
          </a:p>
          <a:p>
            <a:r>
              <a:rPr lang="en-US" sz="2400"/>
              <a:t>The realm name in the connection request</a:t>
            </a:r>
            <a:endParaRPr lang="en-US" sz="2400"/>
          </a:p>
          <a:p>
            <a:r>
              <a:rPr lang="en-US" sz="2400"/>
              <a:t>The type of connection being requested</a:t>
            </a:r>
            <a:endParaRPr lang="en-US" sz="2400"/>
          </a:p>
          <a:p>
            <a:r>
              <a:rPr lang="en-US" sz="2400"/>
              <a:t>The IP address of the RADIUS client.</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976995" cy="5188585"/>
          </a:xfrm>
          <a:prstGeom prst="rect">
            <a:avLst/>
          </a:prstGeom>
          <a:noFill/>
        </p:spPr>
        <p:txBody>
          <a:bodyPr wrap="square" rtlCol="0">
            <a:noAutofit/>
          </a:bodyPr>
          <a:p>
            <a:r>
              <a:rPr lang="en-US" sz="2800" u="sng"/>
              <a:t>Default connection request policy</a:t>
            </a:r>
            <a:endParaRPr lang="en-US" sz="2800"/>
          </a:p>
          <a:p>
            <a:endParaRPr lang="en-US" sz="2800"/>
          </a:p>
          <a:p>
            <a:r>
              <a:rPr lang="en-US" sz="2800"/>
              <a:t>A default connection request policy is created when you install NPS. </a:t>
            </a:r>
            <a:endParaRPr lang="en-US" sz="2800"/>
          </a:p>
          <a:p>
            <a:r>
              <a:rPr lang="en-US" sz="2800"/>
              <a:t>This policy has the following configuration.</a:t>
            </a:r>
            <a:endParaRPr lang="en-US" sz="2800"/>
          </a:p>
          <a:p>
            <a:r>
              <a:rPr lang="en-US" sz="2400"/>
              <a:t>a. Authentication is not configured.</a:t>
            </a:r>
            <a:endParaRPr lang="en-US" sz="2400"/>
          </a:p>
          <a:p>
            <a:r>
              <a:rPr lang="en-US" sz="2400"/>
              <a:t>b. Accounting is not configured to forward accounting information to a remote RADIUS server group.</a:t>
            </a:r>
            <a:endParaRPr lang="en-US" sz="2400"/>
          </a:p>
          <a:p>
            <a:r>
              <a:rPr lang="en-US" sz="2400"/>
              <a:t>c. Attribute is not configured with attribute manipulation rules that forward connection requests to remote RADIUS server groups.</a:t>
            </a:r>
            <a:endParaRPr lang="en-US" sz="2400"/>
          </a:p>
          <a:p>
            <a:r>
              <a:rPr lang="en-US" sz="2400"/>
              <a:t>d. Forwarding Request is configured so that connection requests are authenticated and authorized on the local NPS.</a:t>
            </a:r>
            <a:endParaRPr lang="en-US" sz="2400"/>
          </a:p>
          <a:p>
            <a:r>
              <a:rPr lang="en-US" sz="2400"/>
              <a:t>e. Advanced attributes are not configured.</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621665" y="1475740"/>
            <a:ext cx="8934450" cy="5188585"/>
          </a:xfrm>
          <a:prstGeom prst="rect">
            <a:avLst/>
          </a:prstGeom>
          <a:noFill/>
        </p:spPr>
        <p:txBody>
          <a:bodyPr wrap="square" rtlCol="0">
            <a:noAutofit/>
          </a:bodyPr>
          <a:p>
            <a:r>
              <a:rPr lang="en-US" sz="2600"/>
              <a:t>The default connection request policy uses NPS as a RADIUS server. </a:t>
            </a:r>
            <a:endParaRPr lang="en-US" sz="2600"/>
          </a:p>
          <a:p>
            <a:r>
              <a:rPr lang="en-US" sz="2600"/>
              <a:t>To configure a server running NPS to act as a RADIUS proxy, you must also configure a remote RADIUS server group. </a:t>
            </a:r>
            <a:endParaRPr lang="en-US" sz="2600"/>
          </a:p>
          <a:p>
            <a:r>
              <a:rPr lang="en-US" sz="2600"/>
              <a:t>You can create a new remote RADIUS server group while you are creating a new connection request policy by using the New Connection Request Policy Wizard.</a:t>
            </a:r>
            <a:endParaRPr lang="en-US" sz="2600"/>
          </a:p>
          <a:p>
            <a:r>
              <a:rPr lang="en-US" sz="2600"/>
              <a:t>You can either delete the default connection request policy or verify that the default connection request policy is the last policy processed by NPS by placing it last in the ordered list of policies.</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9088120" cy="5188585"/>
          </a:xfrm>
          <a:prstGeom prst="rect">
            <a:avLst/>
          </a:prstGeom>
          <a:noFill/>
        </p:spPr>
        <p:txBody>
          <a:bodyPr wrap="square" rtlCol="0">
            <a:noAutofit/>
          </a:bodyPr>
          <a:p>
            <a:r>
              <a:rPr lang="en-US" sz="2800" u="sng"/>
              <a:t>Connection request policy conditions</a:t>
            </a:r>
            <a:endParaRPr lang="en-US" sz="2800"/>
          </a:p>
          <a:p>
            <a:endParaRPr lang="en-US" sz="2800"/>
          </a:p>
          <a:p>
            <a:r>
              <a:rPr lang="en-US" sz="2600"/>
              <a:t>Connection request policy conditions are one or more RADIUS attributes that are compared to the attributes of the incoming RADIUS Access-Request message.</a:t>
            </a:r>
            <a:endParaRPr lang="en-US" sz="2600"/>
          </a:p>
          <a:p>
            <a:endParaRPr lang="en-US" sz="2600"/>
          </a:p>
          <a:p>
            <a:r>
              <a:rPr lang="en-US" sz="2600"/>
              <a:t>If there are multiple conditions, then all of the conditions in the connection request message and in the connection request policy must match in order for the policy to be enforced by NPS.</a:t>
            </a:r>
            <a:endParaRPr lang="en-US" sz="2600"/>
          </a:p>
          <a:p>
            <a:endParaRPr lang="en-US" sz="2600"/>
          </a:p>
          <a:p>
            <a:r>
              <a:rPr lang="en-US" sz="2600"/>
              <a:t>Following are the available condition attributes that you can configure in connection request policies.</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Connection Properties attribute group</a:t>
            </a:r>
            <a:endParaRPr lang="en-US" sz="2800"/>
          </a:p>
          <a:p>
            <a:r>
              <a:rPr lang="en-US" sz="2600"/>
              <a:t>The Connection Properties attribute group contains the following attributes.</a:t>
            </a:r>
            <a:endParaRPr lang="en-US" sz="2600"/>
          </a:p>
          <a:p>
            <a:endParaRPr lang="en-US" sz="2600"/>
          </a:p>
          <a:p>
            <a:r>
              <a:rPr lang="en-US" sz="2600" b="1"/>
              <a:t>Framed Protocol -</a:t>
            </a:r>
            <a:r>
              <a:rPr lang="en-US" sz="2600"/>
              <a:t> Used to designate the type of framing for incoming packets. Examples are Point-to-Point Protocol (PPP), Serial Line Internet Protocol (SLIP),Frame Relay, and X.25.</a:t>
            </a:r>
            <a:endParaRPr lang="en-US" sz="2600"/>
          </a:p>
          <a:p>
            <a:endParaRPr lang="en-US" sz="2600"/>
          </a:p>
          <a:p>
            <a:r>
              <a:rPr lang="en-US" sz="2600" b="1"/>
              <a:t>Service Type -</a:t>
            </a:r>
            <a:r>
              <a:rPr lang="en-US" sz="2600"/>
              <a:t> Used to designate the type of service being requested. Examples include framed (for example, PPP connections) and login (for example, Telnet connections). </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b="1"/>
              <a:t>Tunnel Type - </a:t>
            </a:r>
            <a:r>
              <a:rPr lang="en-US" sz="2800"/>
              <a:t>Used to designate the type of tunnel that is being created by the requesting client. Tunnel types include the Point-to-Point Tunneling Protocol (PPTP) and the Layer Two Tunneling Protocol (L2TP).</a:t>
            </a:r>
            <a:endParaRPr lang="en-US" sz="2800"/>
          </a:p>
          <a:p>
            <a:endParaRPr lang="en-US" sz="2800"/>
          </a:p>
          <a:p>
            <a:r>
              <a:rPr lang="en-US" sz="2800" u="sng"/>
              <a:t>Day and Time Restrictions attribute group</a:t>
            </a:r>
            <a:endParaRPr lang="en-US" sz="2800" u="sng"/>
          </a:p>
          <a:p>
            <a:r>
              <a:rPr lang="en-US" sz="2800"/>
              <a:t>The Day and Time Restrictions attribute group contains the Day and Time Restrictions attribute.</a:t>
            </a:r>
            <a:endParaRPr lang="en-US" sz="2800"/>
          </a:p>
          <a:p>
            <a:r>
              <a:rPr lang="en-US" sz="2800"/>
              <a:t>With this attribute, you can designate the day of the week and the time of day of the connection attempt. The day and time is relative to the day and time of the NPS.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u="sng"/>
              <a:t>Gateway attribute group</a:t>
            </a:r>
            <a:endParaRPr lang="en-US" sz="2800" u="sng"/>
          </a:p>
          <a:p>
            <a:r>
              <a:rPr lang="en-US" sz="2800"/>
              <a:t>The Gateway attribute group contains the following attributes.</a:t>
            </a:r>
            <a:endParaRPr lang="en-US" sz="2800"/>
          </a:p>
          <a:p>
            <a:endParaRPr lang="en-US" sz="2800"/>
          </a:p>
          <a:p>
            <a:r>
              <a:rPr lang="en-US" sz="2800" b="1"/>
              <a:t>Called Station ID -</a:t>
            </a:r>
            <a:r>
              <a:rPr lang="en-US" sz="2800"/>
              <a:t> Used to designate the phone number of the network access server. This attribute is a character string. You can use pattern-matching syntax to specify area codes.</a:t>
            </a:r>
            <a:endParaRPr lang="en-US" sz="2800"/>
          </a:p>
          <a:p>
            <a:r>
              <a:rPr lang="en-US" sz="2800" b="1"/>
              <a:t>NAS Identifier -</a:t>
            </a:r>
            <a:r>
              <a:rPr lang="en-US" sz="2800"/>
              <a:t> Used to designate the name of the network access server. This attribute is a character string. You can use pattern-matching syntax to specify NAS identifiers.</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989060" cy="5188585"/>
          </a:xfrm>
          <a:prstGeom prst="rect">
            <a:avLst/>
          </a:prstGeom>
          <a:noFill/>
        </p:spPr>
        <p:txBody>
          <a:bodyPr wrap="square" rtlCol="0">
            <a:noAutofit/>
          </a:bodyPr>
          <a:p>
            <a:r>
              <a:rPr lang="en-US" sz="2800"/>
              <a:t>NPS allows you to centrally configure and manage network access authentication, authorization, and accounting with the following features:</a:t>
            </a:r>
            <a:endParaRPr lang="en-US" sz="2800"/>
          </a:p>
          <a:p>
            <a:endParaRPr lang="en-US" sz="2800" u="sng"/>
          </a:p>
          <a:p>
            <a:r>
              <a:rPr lang="en-US" sz="2800" u="sng"/>
              <a:t>RADIUS server</a:t>
            </a:r>
            <a:endParaRPr lang="en-US" sz="2800"/>
          </a:p>
          <a:p>
            <a:r>
              <a:rPr lang="en-US" sz="2800"/>
              <a:t>NPS performs centralized authentication, authorization, and accounting for wireless, authenticating switch, remote access dial-up and virtual private network (VPN) connections. </a:t>
            </a:r>
            <a:endParaRPr lang="en-US" sz="2800"/>
          </a:p>
          <a:p>
            <a:r>
              <a:rPr lang="en-US" sz="2800"/>
              <a:t>When you use NPS as a RADIUS server, you configure network access servers, such as wireless access points and VPN servers,as RADIUS clients in NPS.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b="1">
                <a:sym typeface="+mn-ea"/>
              </a:rPr>
              <a:t>NAS IPv4 Address -</a:t>
            </a:r>
            <a:r>
              <a:rPr lang="en-US" sz="2800">
                <a:sym typeface="+mn-ea"/>
              </a:rPr>
              <a:t> Used to designate the Internet Protocol version 4 (IPv4) address of the network access server (the RADIUS client). This attribute is a</a:t>
            </a:r>
            <a:endParaRPr lang="en-US" sz="2800"/>
          </a:p>
          <a:p>
            <a:r>
              <a:rPr lang="en-US" sz="2800">
                <a:sym typeface="+mn-ea"/>
              </a:rPr>
              <a:t>character string. You can use pattern-matching syntax to specify IP networks.</a:t>
            </a:r>
            <a:endParaRPr lang="en-US" sz="2800">
              <a:sym typeface="+mn-ea"/>
            </a:endParaRPr>
          </a:p>
          <a:p>
            <a:endParaRPr lang="en-US" sz="2800">
              <a:sym typeface="+mn-ea"/>
            </a:endParaRPr>
          </a:p>
          <a:p>
            <a:r>
              <a:rPr lang="en-US" sz="2800" b="1"/>
              <a:t>NAS IPv6 Address -</a:t>
            </a:r>
            <a:r>
              <a:rPr lang="en-US" sz="2800"/>
              <a:t> Used to designate the Internet Protocol version 6 (IPv6) address of the network access server (the RADIUS client). This attribute is a</a:t>
            </a:r>
            <a:endParaRPr lang="en-US" sz="2800"/>
          </a:p>
          <a:p>
            <a:r>
              <a:rPr lang="en-US" sz="2800"/>
              <a:t>character string. You can use pattern-matching syntax to specify IP networks.</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b="1">
                <a:sym typeface="+mn-ea"/>
              </a:rPr>
              <a:t>NAS Port Type -</a:t>
            </a:r>
            <a:r>
              <a:rPr lang="en-US" sz="2800">
                <a:sym typeface="+mn-ea"/>
              </a:rPr>
              <a:t> Used to designate the type of media used by the access client.Examples are analog phone lines (known as async ), Integrated Services Digital</a:t>
            </a:r>
            <a:endParaRPr lang="en-US" sz="2800"/>
          </a:p>
          <a:p>
            <a:r>
              <a:rPr lang="en-US" sz="2800">
                <a:sym typeface="+mn-ea"/>
              </a:rPr>
              <a:t>Network (ISDN), tunnels or virtual private networks (VPNs), IEEE 802.11 wireless, and Ethernet switches.</a:t>
            </a:r>
            <a:endParaRPr lang="en-US" sz="2800"/>
          </a:p>
          <a:p>
            <a:endParaRPr lang="en-US" sz="2800"/>
          </a:p>
          <a:p>
            <a:r>
              <a:rPr lang="en-US" sz="2800" u="sng"/>
              <a:t>Machine Identity attribute group</a:t>
            </a:r>
            <a:endParaRPr lang="en-US" sz="2800"/>
          </a:p>
          <a:p>
            <a:endParaRPr lang="en-US" sz="2800"/>
          </a:p>
          <a:p>
            <a:r>
              <a:rPr lang="en-US" sz="2800"/>
              <a:t>The Machine Identity attribute group contains the Machine Identity attribute. By using this attribute, you can specify the method with which clients are identified in the policy.</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684530" y="1475740"/>
            <a:ext cx="8959215" cy="5188585"/>
          </a:xfrm>
          <a:prstGeom prst="rect">
            <a:avLst/>
          </a:prstGeom>
          <a:noFill/>
        </p:spPr>
        <p:txBody>
          <a:bodyPr wrap="square" rtlCol="0">
            <a:noAutofit/>
          </a:bodyPr>
          <a:p>
            <a:r>
              <a:rPr lang="en-US" sz="2800" u="sng"/>
              <a:t>RADIUS Client Properties attribute group</a:t>
            </a:r>
            <a:endParaRPr lang="en-US" sz="2800" u="sng"/>
          </a:p>
          <a:p>
            <a:r>
              <a:rPr lang="en-US" sz="2800"/>
              <a:t>The RADIUS Client Properties attribute group contains the following attributes.</a:t>
            </a:r>
            <a:endParaRPr lang="en-US" sz="2800"/>
          </a:p>
          <a:p>
            <a:endParaRPr lang="en-US" sz="2800"/>
          </a:p>
          <a:p>
            <a:r>
              <a:rPr lang="en-US" sz="2800" b="1"/>
              <a:t>Calling Station ID -</a:t>
            </a:r>
            <a:r>
              <a:rPr lang="en-US" sz="2800"/>
              <a:t> </a:t>
            </a:r>
            <a:r>
              <a:rPr lang="en-US" sz="2600"/>
              <a:t>Used to designate the phone number used by the caller (the access client). This attribute is a character string. You can use pattern-matching syntax to specify area codes. In 802.1x authentications the MAC Address is typically populated and can be matched from the client. This field is typically used for Mac Address Bypass scenarios when the connection request policy is configured for 'Accept users without validating credentials'.</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b="1"/>
              <a:t>Client Friendly Name -</a:t>
            </a:r>
            <a:r>
              <a:rPr lang="en-US" sz="2800"/>
              <a:t> Used to designate the name of the RADIUS client computer that is requesting authentication. </a:t>
            </a:r>
            <a:endParaRPr lang="en-US" sz="2800"/>
          </a:p>
          <a:p>
            <a:r>
              <a:rPr lang="en-US" sz="2800" b="1"/>
              <a:t>Client IPv4 Address -</a:t>
            </a:r>
            <a:r>
              <a:rPr lang="en-US" sz="2800"/>
              <a:t> Used to designate the IPv4 address of the network access server (the RADIUS client).</a:t>
            </a:r>
            <a:endParaRPr lang="en-US" sz="2800"/>
          </a:p>
          <a:p>
            <a:r>
              <a:rPr lang="en-US" sz="2800" b="1"/>
              <a:t>Client IPv6 Address -</a:t>
            </a:r>
            <a:r>
              <a:rPr lang="en-US" sz="2800"/>
              <a:t> Used to designate the IPv6 address of the network access server (the RADIUS client). </a:t>
            </a:r>
            <a:endParaRPr lang="en-US" sz="2800"/>
          </a:p>
          <a:p>
            <a:r>
              <a:rPr lang="en-US" sz="2800" i="1">
                <a:sym typeface="+mn-ea"/>
              </a:rPr>
              <a:t>These attributes are a character string. You can use pattern-matching syntax to specify value for these attributes.</a:t>
            </a:r>
            <a:endParaRPr lang="en-US" sz="2800" i="1"/>
          </a:p>
          <a:p>
            <a:endParaRPr lang="en-US" sz="2800" i="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875395" cy="5188585"/>
          </a:xfrm>
          <a:prstGeom prst="rect">
            <a:avLst/>
          </a:prstGeom>
          <a:noFill/>
        </p:spPr>
        <p:txBody>
          <a:bodyPr wrap="square" rtlCol="0">
            <a:noAutofit/>
          </a:bodyPr>
          <a:p>
            <a:r>
              <a:rPr lang="en-US" sz="2600" b="1"/>
              <a:t>Client Vendor -</a:t>
            </a:r>
            <a:r>
              <a:rPr lang="en-US" sz="2600"/>
              <a:t> Used to designate the vendor of the network access server that is requesting authentication. A computer running the Routing and Remote Access service is the Microsoft NAS manufacturer. You can use this attribute to configure separate policies for different NAS manufacturers. This attribute is a character string. You can use pattern-matching syntax.</a:t>
            </a:r>
            <a:endParaRPr lang="en-US" sz="2600"/>
          </a:p>
          <a:p>
            <a:r>
              <a:rPr lang="en-US" sz="2600" u="sng"/>
              <a:t>User Name attribute group</a:t>
            </a:r>
            <a:endParaRPr lang="en-US" sz="2600"/>
          </a:p>
          <a:p>
            <a:r>
              <a:rPr lang="en-US" sz="2600"/>
              <a:t>The User Name attribute group contains the User Name attribute. By using this attribute, you can designate the user name, or a portion of the user name, that must match the user name supplied by the access client in the RADIUS message.</a:t>
            </a:r>
            <a:endParaRPr lang="en-US" sz="2600"/>
          </a:p>
          <a:p>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pic>
        <p:nvPicPr>
          <p:cNvPr id="3" name="Picture 2"/>
          <p:cNvPicPr/>
          <p:nvPr/>
        </p:nvPicPr>
        <p:blipFill>
          <a:blip r:embed="rId2"/>
        </p:blipFill>
        <p:spPr>
          <a:xfrm>
            <a:off x="834390" y="1198245"/>
            <a:ext cx="8601710" cy="5003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You also configure network policies that NPS uses to</a:t>
            </a:r>
            <a:endParaRPr lang="en-US" sz="2800"/>
          </a:p>
          <a:p>
            <a:r>
              <a:rPr lang="en-US" sz="2800"/>
              <a:t>authorize connection requests, and you can configure RADIUS accounting so that NPS logs accounting information to log files on the local hard disk or in a</a:t>
            </a:r>
            <a:endParaRPr lang="en-US" sz="2800"/>
          </a:p>
          <a:p>
            <a:r>
              <a:rPr lang="en-US" sz="2800"/>
              <a:t>Microsoft SQL Server database.</a:t>
            </a:r>
            <a:endParaRPr lang="en-US" sz="2800"/>
          </a:p>
          <a:p>
            <a:endParaRPr lang="en-US" sz="2800"/>
          </a:p>
          <a:p>
            <a:r>
              <a:rPr lang="en-US" sz="2800" u="sng"/>
              <a:t>RADIUS proxy</a:t>
            </a:r>
            <a:endParaRPr lang="en-US" sz="2800"/>
          </a:p>
          <a:p>
            <a:r>
              <a:rPr lang="en-US" sz="2800"/>
              <a:t>When you use NPS as a RADIUS proxy, you configure connection request policies that tell the NPS which connection requests to forward to other RADIUS servers and to which RADIUS servers you want to forward connection requests.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r>
              <a:rPr lang="en-US" sz="2800"/>
              <a:t>You can also configure NPS to forward accounting data to be logged by one or more computers in a remote RADIUS server group.</a:t>
            </a:r>
            <a:endParaRPr lang="en-US" sz="2800"/>
          </a:p>
          <a:p>
            <a:endParaRPr lang="en-US" sz="2800"/>
          </a:p>
          <a:p>
            <a:r>
              <a:rPr lang="en-US" sz="2800" u="sng"/>
              <a:t>RADIUS accounting</a:t>
            </a:r>
            <a:endParaRPr lang="en-US" sz="2800" u="sng"/>
          </a:p>
          <a:p>
            <a:r>
              <a:rPr lang="en-US" sz="2800"/>
              <a:t>You can configure NPS to log events to a local log file or to a local or remote instance of Microsoft SQL Server.</a:t>
            </a:r>
            <a:endParaRPr lang="en-US" sz="2800"/>
          </a:p>
          <a:p>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5188585"/>
          </a:xfrm>
          <a:prstGeom prst="rect">
            <a:avLst/>
          </a:prstGeom>
          <a:noFill/>
        </p:spPr>
        <p:txBody>
          <a:bodyPr wrap="square" rtlCol="0">
            <a:noAutofit/>
          </a:bodyPr>
          <a:p>
            <a:endParaRPr lang="en-US" sz="2800">
              <a:sym typeface="+mn-ea"/>
            </a:endParaRPr>
          </a:p>
          <a:p>
            <a:endParaRPr lang="en-US" sz="2800">
              <a:sym typeface="+mn-ea"/>
            </a:endParaRPr>
          </a:p>
          <a:p>
            <a:r>
              <a:rPr lang="en-US" sz="2800">
                <a:sym typeface="+mn-ea"/>
              </a:rPr>
              <a:t>You can configure NPS with any combination of these features. </a:t>
            </a:r>
            <a:endParaRPr lang="en-US" sz="2800">
              <a:sym typeface="+mn-ea"/>
            </a:endParaRPr>
          </a:p>
          <a:p>
            <a:endParaRPr lang="en-US" sz="2800">
              <a:sym typeface="+mn-ea"/>
            </a:endParaRPr>
          </a:p>
          <a:p>
            <a:r>
              <a:rPr lang="en-US" sz="2800">
                <a:sym typeface="+mn-ea"/>
              </a:rPr>
              <a:t>For example, you can configure one NPS as a RADIUS server for VPN connections and also as a RADIUS proxy to forward some connection requests to members of a remote RADIUS server group for</a:t>
            </a:r>
            <a:endParaRPr lang="en-US" sz="2800"/>
          </a:p>
          <a:p>
            <a:r>
              <a:rPr lang="en-US" sz="2800">
                <a:sym typeface="+mn-ea"/>
              </a:rPr>
              <a:t>authentication and authorization in another domain.</a:t>
            </a:r>
            <a:endParaRPr lang="en-US" sz="2800"/>
          </a:p>
          <a:p>
            <a:r>
              <a:rPr lang="en-US" sz="2800"/>
              <a:t>.</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780145" cy="800735"/>
          </a:xfrm>
          <a:prstGeom prst="rect">
            <a:avLst/>
          </a:prstGeom>
          <a:noFill/>
        </p:spPr>
        <p:txBody>
          <a:bodyPr wrap="square" rtlCol="0">
            <a:noAutofit/>
          </a:bodyPr>
          <a:p>
            <a:r>
              <a:rPr lang="en-US" sz="2800"/>
              <a:t>RADIUS server .</a:t>
            </a:r>
            <a:endParaRPr lang="en-US" sz="2800"/>
          </a:p>
        </p:txBody>
      </p:sp>
      <p:pic>
        <p:nvPicPr>
          <p:cNvPr id="3" name="Picture 2"/>
          <p:cNvPicPr>
            <a:picLocks noChangeAspect="1"/>
          </p:cNvPicPr>
          <p:nvPr>
            <p:custDataLst>
              <p:tags r:id="rId2"/>
            </p:custDataLst>
          </p:nvPr>
        </p:nvPicPr>
        <p:blipFill>
          <a:blip r:embed="rId3"/>
          <a:stretch>
            <a:fillRect/>
          </a:stretch>
        </p:blipFill>
        <p:spPr>
          <a:xfrm>
            <a:off x="1039495" y="2242820"/>
            <a:ext cx="7980045" cy="4194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925560" cy="5188585"/>
          </a:xfrm>
          <a:prstGeom prst="rect">
            <a:avLst/>
          </a:prstGeom>
          <a:noFill/>
        </p:spPr>
        <p:txBody>
          <a:bodyPr wrap="square" rtlCol="0">
            <a:noAutofit/>
          </a:bodyPr>
          <a:p>
            <a:endParaRPr lang="en-US" sz="2800"/>
          </a:p>
          <a:p>
            <a:r>
              <a:rPr lang="en-US" sz="2800"/>
              <a:t>RADIUS is a client-server protocol that enables network access equipment (used as RADIUS clients) to submit authentication and accounting requests</a:t>
            </a:r>
            <a:endParaRPr lang="en-US" sz="2800"/>
          </a:p>
          <a:p>
            <a:r>
              <a:rPr lang="en-US" sz="2800"/>
              <a:t>to a RADIUS server.</a:t>
            </a:r>
            <a:endParaRPr lang="en-US" sz="2800"/>
          </a:p>
          <a:p>
            <a:endParaRPr lang="en-US" sz="2800"/>
          </a:p>
          <a:p>
            <a:endParaRPr lang="en-US" sz="2800"/>
          </a:p>
          <a:p>
            <a:r>
              <a:rPr lang="en-US" sz="2800"/>
              <a:t>A RADIUS server has access to user account information and can check network access authentication credentials. </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2" name="TextShape 1"/>
          <p:cNvSpPr txBox="1"/>
          <p:nvPr/>
        </p:nvSpPr>
        <p:spPr>
          <a:xfrm>
            <a:off x="1007745" y="81915"/>
            <a:ext cx="8328025" cy="1020445"/>
          </a:xfrm>
          <a:prstGeom prst="rect">
            <a:avLst/>
          </a:prstGeom>
          <a:noFill/>
          <a:ln w="0">
            <a:noFill/>
          </a:ln>
        </p:spPr>
        <p:txBody>
          <a:bodyPr lIns="0" tIns="0" rIns="0" bIns="0" anchor="ctr">
            <a:noAutofit/>
          </a:bodyPr>
          <a:p>
            <a:pPr algn="ctr"/>
            <a:r>
              <a:rPr lang="de-CH" sz="4400" b="0" strike="noStrike" spc="-1">
                <a:latin typeface="Arial" panose="020B0604020202020204"/>
              </a:rPr>
              <a:t>Network Policy Server (NPS)</a:t>
            </a:r>
            <a:endParaRPr lang="de-CH" sz="4400" b="0" strike="noStrike" spc="-1">
              <a:latin typeface="Arial" panose="020B0604020202020204"/>
            </a:endParaRPr>
          </a:p>
        </p:txBody>
      </p:sp>
      <p:sp>
        <p:nvSpPr>
          <p:cNvPr id="2" name="Text Box 1"/>
          <p:cNvSpPr txBox="1"/>
          <p:nvPr/>
        </p:nvSpPr>
        <p:spPr>
          <a:xfrm>
            <a:off x="775970" y="1475740"/>
            <a:ext cx="8994775" cy="5188585"/>
          </a:xfrm>
          <a:prstGeom prst="rect">
            <a:avLst/>
          </a:prstGeom>
          <a:noFill/>
        </p:spPr>
        <p:txBody>
          <a:bodyPr wrap="square" rtlCol="0">
            <a:noAutofit/>
          </a:bodyPr>
          <a:p>
            <a:r>
              <a:rPr lang="en-US" sz="2800"/>
              <a:t>If user credentials are authenticated and the connection attempt is authorized, the RADIUS server authorizes user access on the basis of specified conditions, and then logs the network access connection in an accounting log. </a:t>
            </a:r>
            <a:endParaRPr lang="en-US" sz="2800"/>
          </a:p>
          <a:p>
            <a:endParaRPr lang="en-US" sz="2800"/>
          </a:p>
          <a:p>
            <a:r>
              <a:rPr lang="en-US" sz="2800"/>
              <a:t>The use of RADIUS allows the network access user authentication, authorization, and accounting data to be collected and maintained in a central location, rather than on each access server.</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14898</Words>
  <Application>WPS Presentation</Application>
  <PresentationFormat/>
  <Paragraphs>262</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35</vt:i4>
      </vt:variant>
    </vt:vector>
  </HeadingPairs>
  <TitlesOfParts>
    <vt:vector size="47" baseType="lpstr">
      <vt:lpstr>Arial</vt:lpstr>
      <vt:lpstr>SimSun</vt:lpstr>
      <vt:lpstr>Wingdings</vt:lpstr>
      <vt:lpstr>Arial</vt:lpstr>
      <vt:lpstr>Symbol</vt:lpstr>
      <vt:lpstr>Times New Roman</vt:lpstr>
      <vt:lpstr>Microsoft YaHei</vt:lpstr>
      <vt:lpstr>Arial Unicode MS</vt:lpstr>
      <vt:lpstr>DejaVu Sans</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4</cp:revision>
  <dcterms:created xsi:type="dcterms:W3CDTF">2021-04-23T20:29:00Z</dcterms:created>
  <dcterms:modified xsi:type="dcterms:W3CDTF">2024-08-18T07:35:14Z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15CE6A799088429FB51A72B2B8191A58_13</vt:lpwstr>
  </property>
  <property fmtid="{D5CDD505-2E9C-101B-9397-08002B2CF9AE}" pid="3" name="KSOProductBuildVer">
    <vt:lpwstr>1033-12.2.0.17153</vt:lpwstr>
  </property>
</Properties>
</file>