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sldIdLst>
    <p:sldId id="256" r:id="rId7"/>
    <p:sldId id="257" r:id="rId8"/>
    <p:sldId id="260" r:id="rId9"/>
    <p:sldId id="261" r:id="rId10"/>
    <p:sldId id="262" r:id="rId11"/>
    <p:sldId id="263" r:id="rId12"/>
    <p:sldId id="264" r:id="rId13"/>
    <p:sldId id="276" r:id="rId14"/>
    <p:sldId id="265" r:id="rId15"/>
    <p:sldId id="266" r:id="rId16"/>
    <p:sldId id="267" r:id="rId17"/>
    <p:sldId id="277" r:id="rId18"/>
    <p:sldId id="278" r:id="rId19"/>
    <p:sldId id="268" r:id="rId20"/>
    <p:sldId id="258" r:id="rId21"/>
    <p:sldId id="259" r:id="rId22"/>
  </p:sldIdLst>
  <p:sldSz cx="10080625" cy="755967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8" name="PlaceHolder 2"/>
          <p:cNvSpPr>
            <a:spLocks noGrp="1"/>
          </p:cNvSpPr>
          <p:nvPr>
            <p:ph type="body"/>
          </p:nvPr>
        </p:nvSpPr>
        <p:spPr>
          <a:xfrm>
            <a:off x="504000" y="1769040"/>
            <a:ext cx="9071640" cy="209124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3"/>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1"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32"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5"/>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36" name="PlaceHolder 2"/>
          <p:cNvSpPr>
            <a:spLocks noGrp="1"/>
          </p:cNvSpPr>
          <p:nvPr>
            <p:ph type="body"/>
          </p:nvPr>
        </p:nvSpPr>
        <p:spPr>
          <a:xfrm>
            <a:off x="5040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3"/>
          <p:cNvSpPr>
            <a:spLocks noGrp="1"/>
          </p:cNvSpPr>
          <p:nvPr>
            <p:ph type="body"/>
          </p:nvPr>
        </p:nvSpPr>
        <p:spPr>
          <a:xfrm>
            <a:off x="35712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4"/>
          <p:cNvSpPr>
            <a:spLocks noGrp="1"/>
          </p:cNvSpPr>
          <p:nvPr>
            <p:ph type="body"/>
          </p:nvPr>
        </p:nvSpPr>
        <p:spPr>
          <a:xfrm>
            <a:off x="663804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39" name="PlaceHolder 5"/>
          <p:cNvSpPr>
            <a:spLocks noGrp="1"/>
          </p:cNvSpPr>
          <p:nvPr>
            <p:ph type="body"/>
          </p:nvPr>
        </p:nvSpPr>
        <p:spPr>
          <a:xfrm>
            <a:off x="5040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40" name="PlaceHolder 6"/>
          <p:cNvSpPr>
            <a:spLocks noGrp="1"/>
          </p:cNvSpPr>
          <p:nvPr>
            <p:ph type="body"/>
          </p:nvPr>
        </p:nvSpPr>
        <p:spPr>
          <a:xfrm>
            <a:off x="35712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41" name="PlaceHolder 7"/>
          <p:cNvSpPr>
            <a:spLocks noGrp="1"/>
          </p:cNvSpPr>
          <p:nvPr>
            <p:ph type="body"/>
          </p:nvPr>
        </p:nvSpPr>
        <p:spPr>
          <a:xfrm>
            <a:off x="6638040" y="4059360"/>
            <a:ext cx="292068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0" name="PlaceHolder 2"/>
          <p:cNvSpPr>
            <a:spLocks noGrp="1"/>
          </p:cNvSpPr>
          <p:nvPr>
            <p:ph type="subTitle"/>
          </p:nvPr>
        </p:nvSpPr>
        <p:spPr>
          <a:xfrm>
            <a:off x="504000" y="1769040"/>
            <a:ext cx="9071640" cy="43844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2" name="PlaceHolder 2"/>
          <p:cNvSpPr>
            <a:spLocks noGrp="1"/>
          </p:cNvSpPr>
          <p:nvPr>
            <p:ph type="body"/>
          </p:nvPr>
        </p:nvSpPr>
        <p:spPr>
          <a:xfrm>
            <a:off x="504000" y="1769040"/>
            <a:ext cx="907164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37320"/>
            <a:ext cx="9071640" cy="58518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9"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61"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 name="PlaceHolder 2"/>
          <p:cNvSpPr>
            <a:spLocks noGrp="1"/>
          </p:cNvSpPr>
          <p:nvPr>
            <p:ph type="subTitle"/>
          </p:nvPr>
        </p:nvSpPr>
        <p:spPr>
          <a:xfrm>
            <a:off x="504000" y="1769040"/>
            <a:ext cx="9071640" cy="43844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3"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64"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5" name="PlaceHolder 4"/>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7"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9" name="PlaceHolder 4"/>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1" name="PlaceHolder 2"/>
          <p:cNvSpPr>
            <a:spLocks noGrp="1"/>
          </p:cNvSpPr>
          <p:nvPr>
            <p:ph type="body"/>
          </p:nvPr>
        </p:nvSpPr>
        <p:spPr>
          <a:xfrm>
            <a:off x="504000" y="1769040"/>
            <a:ext cx="9071640" cy="209124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3"/>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4"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77" name="PlaceHolder 5"/>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9" name="PlaceHolder 2"/>
          <p:cNvSpPr>
            <a:spLocks noGrp="1"/>
          </p:cNvSpPr>
          <p:nvPr>
            <p:ph type="body"/>
          </p:nvPr>
        </p:nvSpPr>
        <p:spPr>
          <a:xfrm>
            <a:off x="5040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0" name="PlaceHolder 3"/>
          <p:cNvSpPr>
            <a:spLocks noGrp="1"/>
          </p:cNvSpPr>
          <p:nvPr>
            <p:ph type="body"/>
          </p:nvPr>
        </p:nvSpPr>
        <p:spPr>
          <a:xfrm>
            <a:off x="35712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1" name="PlaceHolder 4"/>
          <p:cNvSpPr>
            <a:spLocks noGrp="1"/>
          </p:cNvSpPr>
          <p:nvPr>
            <p:ph type="body"/>
          </p:nvPr>
        </p:nvSpPr>
        <p:spPr>
          <a:xfrm>
            <a:off x="663804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2" name="PlaceHolder 5"/>
          <p:cNvSpPr>
            <a:spLocks noGrp="1"/>
          </p:cNvSpPr>
          <p:nvPr>
            <p:ph type="body"/>
          </p:nvPr>
        </p:nvSpPr>
        <p:spPr>
          <a:xfrm>
            <a:off x="5040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3" name="PlaceHolder 6"/>
          <p:cNvSpPr>
            <a:spLocks noGrp="1"/>
          </p:cNvSpPr>
          <p:nvPr>
            <p:ph type="body"/>
          </p:nvPr>
        </p:nvSpPr>
        <p:spPr>
          <a:xfrm>
            <a:off x="35712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4" name="PlaceHolder 7"/>
          <p:cNvSpPr>
            <a:spLocks noGrp="1"/>
          </p:cNvSpPr>
          <p:nvPr>
            <p:ph type="body"/>
          </p:nvPr>
        </p:nvSpPr>
        <p:spPr>
          <a:xfrm>
            <a:off x="6638040" y="4059360"/>
            <a:ext cx="292068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2" name="PlaceHolder 2"/>
          <p:cNvSpPr>
            <a:spLocks noGrp="1"/>
          </p:cNvSpPr>
          <p:nvPr>
            <p:ph type="subTitle"/>
          </p:nvPr>
        </p:nvSpPr>
        <p:spPr>
          <a:xfrm>
            <a:off x="504000" y="1769040"/>
            <a:ext cx="9071640" cy="43844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4" name="PlaceHolder 2"/>
          <p:cNvSpPr>
            <a:spLocks noGrp="1"/>
          </p:cNvSpPr>
          <p:nvPr>
            <p:ph type="body"/>
          </p:nvPr>
        </p:nvSpPr>
        <p:spPr>
          <a:xfrm>
            <a:off x="504000" y="1769040"/>
            <a:ext cx="907164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 name="PlaceHolder 2"/>
          <p:cNvSpPr>
            <a:spLocks noGrp="1"/>
          </p:cNvSpPr>
          <p:nvPr>
            <p:ph type="body"/>
          </p:nvPr>
        </p:nvSpPr>
        <p:spPr>
          <a:xfrm>
            <a:off x="504000" y="1769040"/>
            <a:ext cx="907164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337320"/>
            <a:ext cx="9071640" cy="58518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1"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103"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5"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07" name="PlaceHolder 4"/>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9"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1" name="PlaceHolder 4"/>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13" name="PlaceHolder 2"/>
          <p:cNvSpPr>
            <a:spLocks noGrp="1"/>
          </p:cNvSpPr>
          <p:nvPr>
            <p:ph type="body"/>
          </p:nvPr>
        </p:nvSpPr>
        <p:spPr>
          <a:xfrm>
            <a:off x="504000" y="1769040"/>
            <a:ext cx="9071640" cy="2091240"/>
          </a:xfrm>
          <a:prstGeom prst="rect">
            <a:avLst/>
          </a:prstGeom>
        </p:spPr>
        <p:txBody>
          <a:bodyPr lIns="0" tIns="0" rIns="0" bIns="0">
            <a:normAutofit/>
          </a:bodyPr>
          <a:p>
            <a:endParaRPr lang="en-US" sz="3200" b="0" strike="noStrike" spc="-1">
              <a:latin typeface="Arial" panose="020B0604020202020204"/>
            </a:endParaRPr>
          </a:p>
        </p:txBody>
      </p:sp>
      <p:sp>
        <p:nvSpPr>
          <p:cNvPr id="114" name="PlaceHolder 3"/>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16"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7"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8"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9" name="PlaceHolder 5"/>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21" name="PlaceHolder 2"/>
          <p:cNvSpPr>
            <a:spLocks noGrp="1"/>
          </p:cNvSpPr>
          <p:nvPr>
            <p:ph type="body"/>
          </p:nvPr>
        </p:nvSpPr>
        <p:spPr>
          <a:xfrm>
            <a:off x="5040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2" name="PlaceHolder 3"/>
          <p:cNvSpPr>
            <a:spLocks noGrp="1"/>
          </p:cNvSpPr>
          <p:nvPr>
            <p:ph type="body"/>
          </p:nvPr>
        </p:nvSpPr>
        <p:spPr>
          <a:xfrm>
            <a:off x="35712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3" name="PlaceHolder 4"/>
          <p:cNvSpPr>
            <a:spLocks noGrp="1"/>
          </p:cNvSpPr>
          <p:nvPr>
            <p:ph type="body"/>
          </p:nvPr>
        </p:nvSpPr>
        <p:spPr>
          <a:xfrm>
            <a:off x="663804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4" name="PlaceHolder 5"/>
          <p:cNvSpPr>
            <a:spLocks noGrp="1"/>
          </p:cNvSpPr>
          <p:nvPr>
            <p:ph type="body"/>
          </p:nvPr>
        </p:nvSpPr>
        <p:spPr>
          <a:xfrm>
            <a:off x="5040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5" name="PlaceHolder 6"/>
          <p:cNvSpPr>
            <a:spLocks noGrp="1"/>
          </p:cNvSpPr>
          <p:nvPr>
            <p:ph type="body"/>
          </p:nvPr>
        </p:nvSpPr>
        <p:spPr>
          <a:xfrm>
            <a:off x="35712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6" name="PlaceHolder 7"/>
          <p:cNvSpPr>
            <a:spLocks noGrp="1"/>
          </p:cNvSpPr>
          <p:nvPr>
            <p:ph type="body"/>
          </p:nvPr>
        </p:nvSpPr>
        <p:spPr>
          <a:xfrm>
            <a:off x="6638040" y="4059360"/>
            <a:ext cx="292068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2" name="PlaceHolder 2"/>
          <p:cNvSpPr>
            <a:spLocks noGrp="1"/>
          </p:cNvSpPr>
          <p:nvPr>
            <p:ph type="subTitle"/>
          </p:nvPr>
        </p:nvSpPr>
        <p:spPr>
          <a:xfrm>
            <a:off x="504000" y="1769040"/>
            <a:ext cx="9071640" cy="43844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4" name="PlaceHolder 2"/>
          <p:cNvSpPr>
            <a:spLocks noGrp="1"/>
          </p:cNvSpPr>
          <p:nvPr>
            <p:ph type="body"/>
          </p:nvPr>
        </p:nvSpPr>
        <p:spPr>
          <a:xfrm>
            <a:off x="504000" y="1769040"/>
            <a:ext cx="907164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1"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12"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337320"/>
            <a:ext cx="9071640" cy="58518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1"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103"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5"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07" name="PlaceHolder 4"/>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09"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1" name="PlaceHolder 4"/>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13" name="PlaceHolder 2"/>
          <p:cNvSpPr>
            <a:spLocks noGrp="1"/>
          </p:cNvSpPr>
          <p:nvPr>
            <p:ph type="body"/>
          </p:nvPr>
        </p:nvSpPr>
        <p:spPr>
          <a:xfrm>
            <a:off x="504000" y="1769040"/>
            <a:ext cx="9071640" cy="2091240"/>
          </a:xfrm>
          <a:prstGeom prst="rect">
            <a:avLst/>
          </a:prstGeom>
        </p:spPr>
        <p:txBody>
          <a:bodyPr lIns="0" tIns="0" rIns="0" bIns="0">
            <a:normAutofit/>
          </a:bodyPr>
          <a:p>
            <a:endParaRPr lang="en-US" sz="3200" b="0" strike="noStrike" spc="-1">
              <a:latin typeface="Arial" panose="020B0604020202020204"/>
            </a:endParaRPr>
          </a:p>
        </p:txBody>
      </p:sp>
      <p:sp>
        <p:nvSpPr>
          <p:cNvPr id="114" name="PlaceHolder 3"/>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16"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7"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8"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19" name="PlaceHolder 5"/>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21" name="PlaceHolder 2"/>
          <p:cNvSpPr>
            <a:spLocks noGrp="1"/>
          </p:cNvSpPr>
          <p:nvPr>
            <p:ph type="body"/>
          </p:nvPr>
        </p:nvSpPr>
        <p:spPr>
          <a:xfrm>
            <a:off x="5040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2" name="PlaceHolder 3"/>
          <p:cNvSpPr>
            <a:spLocks noGrp="1"/>
          </p:cNvSpPr>
          <p:nvPr>
            <p:ph type="body"/>
          </p:nvPr>
        </p:nvSpPr>
        <p:spPr>
          <a:xfrm>
            <a:off x="35712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3" name="PlaceHolder 4"/>
          <p:cNvSpPr>
            <a:spLocks noGrp="1"/>
          </p:cNvSpPr>
          <p:nvPr>
            <p:ph type="body"/>
          </p:nvPr>
        </p:nvSpPr>
        <p:spPr>
          <a:xfrm>
            <a:off x="663804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4" name="PlaceHolder 5"/>
          <p:cNvSpPr>
            <a:spLocks noGrp="1"/>
          </p:cNvSpPr>
          <p:nvPr>
            <p:ph type="body"/>
          </p:nvPr>
        </p:nvSpPr>
        <p:spPr>
          <a:xfrm>
            <a:off x="5040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5" name="PlaceHolder 6"/>
          <p:cNvSpPr>
            <a:spLocks noGrp="1"/>
          </p:cNvSpPr>
          <p:nvPr>
            <p:ph type="body"/>
          </p:nvPr>
        </p:nvSpPr>
        <p:spPr>
          <a:xfrm>
            <a:off x="35712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126" name="PlaceHolder 7"/>
          <p:cNvSpPr>
            <a:spLocks noGrp="1"/>
          </p:cNvSpPr>
          <p:nvPr>
            <p:ph type="body"/>
          </p:nvPr>
        </p:nvSpPr>
        <p:spPr>
          <a:xfrm>
            <a:off x="6638040" y="4059360"/>
            <a:ext cx="292068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0" name="PlaceHolder 2"/>
          <p:cNvSpPr>
            <a:spLocks noGrp="1"/>
          </p:cNvSpPr>
          <p:nvPr>
            <p:ph type="subTitle"/>
          </p:nvPr>
        </p:nvSpPr>
        <p:spPr>
          <a:xfrm>
            <a:off x="504000" y="1769040"/>
            <a:ext cx="9071640" cy="43844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2" name="PlaceHolder 2"/>
          <p:cNvSpPr>
            <a:spLocks noGrp="1"/>
          </p:cNvSpPr>
          <p:nvPr>
            <p:ph type="body"/>
          </p:nvPr>
        </p:nvSpPr>
        <p:spPr>
          <a:xfrm>
            <a:off x="504000" y="1769040"/>
            <a:ext cx="907164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4"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37320"/>
            <a:ext cx="9071640" cy="58518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59"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61"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3"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64"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5" name="PlaceHolder 4"/>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67"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69" name="PlaceHolder 4"/>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1" name="PlaceHolder 2"/>
          <p:cNvSpPr>
            <a:spLocks noGrp="1"/>
          </p:cNvSpPr>
          <p:nvPr>
            <p:ph type="body"/>
          </p:nvPr>
        </p:nvSpPr>
        <p:spPr>
          <a:xfrm>
            <a:off x="504000" y="1769040"/>
            <a:ext cx="9071640" cy="209124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3"/>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4"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77" name="PlaceHolder 5"/>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37320"/>
            <a:ext cx="9071640" cy="585180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79" name="PlaceHolder 2"/>
          <p:cNvSpPr>
            <a:spLocks noGrp="1"/>
          </p:cNvSpPr>
          <p:nvPr>
            <p:ph type="body"/>
          </p:nvPr>
        </p:nvSpPr>
        <p:spPr>
          <a:xfrm>
            <a:off x="5040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0" name="PlaceHolder 3"/>
          <p:cNvSpPr>
            <a:spLocks noGrp="1"/>
          </p:cNvSpPr>
          <p:nvPr>
            <p:ph type="body"/>
          </p:nvPr>
        </p:nvSpPr>
        <p:spPr>
          <a:xfrm>
            <a:off x="357120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1" name="PlaceHolder 4"/>
          <p:cNvSpPr>
            <a:spLocks noGrp="1"/>
          </p:cNvSpPr>
          <p:nvPr>
            <p:ph type="body"/>
          </p:nvPr>
        </p:nvSpPr>
        <p:spPr>
          <a:xfrm>
            <a:off x="6638040" y="176904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2" name="PlaceHolder 5"/>
          <p:cNvSpPr>
            <a:spLocks noGrp="1"/>
          </p:cNvSpPr>
          <p:nvPr>
            <p:ph type="body"/>
          </p:nvPr>
        </p:nvSpPr>
        <p:spPr>
          <a:xfrm>
            <a:off x="5040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3" name="PlaceHolder 6"/>
          <p:cNvSpPr>
            <a:spLocks noGrp="1"/>
          </p:cNvSpPr>
          <p:nvPr>
            <p:ph type="body"/>
          </p:nvPr>
        </p:nvSpPr>
        <p:spPr>
          <a:xfrm>
            <a:off x="3571200" y="4059360"/>
            <a:ext cx="2920680" cy="2091240"/>
          </a:xfrm>
          <a:prstGeom prst="rect">
            <a:avLst/>
          </a:prstGeom>
        </p:spPr>
        <p:txBody>
          <a:bodyPr lIns="0" tIns="0" rIns="0" bIns="0">
            <a:normAutofit/>
          </a:bodyPr>
          <a:p>
            <a:endParaRPr lang="en-US" sz="3200" b="0" strike="noStrike" spc="-1">
              <a:latin typeface="Arial" panose="020B0604020202020204"/>
            </a:endParaRPr>
          </a:p>
        </p:txBody>
      </p:sp>
      <p:sp>
        <p:nvSpPr>
          <p:cNvPr id="84" name="PlaceHolder 7"/>
          <p:cNvSpPr>
            <a:spLocks noGrp="1"/>
          </p:cNvSpPr>
          <p:nvPr>
            <p:ph type="body"/>
          </p:nvPr>
        </p:nvSpPr>
        <p:spPr>
          <a:xfrm>
            <a:off x="6638040" y="4059360"/>
            <a:ext cx="292068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16"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515268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50400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0" name="PlaceHolder 2"/>
          <p:cNvSpPr>
            <a:spLocks noGrp="1"/>
          </p:cNvSpPr>
          <p:nvPr>
            <p:ph type="body"/>
          </p:nvPr>
        </p:nvSpPr>
        <p:spPr>
          <a:xfrm>
            <a:off x="504000" y="1769040"/>
            <a:ext cx="4426920" cy="438444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5152680" y="4059360"/>
            <a:ext cx="442692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37320"/>
            <a:ext cx="9071640" cy="1262160"/>
          </a:xfrm>
          <a:prstGeom prst="rect">
            <a:avLst/>
          </a:prstGeom>
        </p:spPr>
        <p:txBody>
          <a:bodyPr lIns="0" tIns="0" rIns="0" bIns="0" anchor="ctr">
            <a:noAutofit/>
          </a:bodyPr>
          <a:p>
            <a:pPr algn="ctr"/>
            <a:endParaRPr lang="en-US" sz="4400" b="0" strike="noStrike" spc="-1">
              <a:latin typeface="Arial" panose="020B0604020202020204"/>
            </a:endParaRPr>
          </a:p>
        </p:txBody>
      </p:sp>
      <p:sp>
        <p:nvSpPr>
          <p:cNvPr id="24" name="PlaceHolder 2"/>
          <p:cNvSpPr>
            <a:spLocks noGrp="1"/>
          </p:cNvSpPr>
          <p:nvPr>
            <p:ph type="body"/>
          </p:nvPr>
        </p:nvSpPr>
        <p:spPr>
          <a:xfrm>
            <a:off x="50400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5152680" y="1769040"/>
            <a:ext cx="4426920" cy="2091240"/>
          </a:xfrm>
          <a:prstGeom prst="rect">
            <a:avLst/>
          </a:prstGeom>
        </p:spPr>
        <p:txBody>
          <a:bodyPr lIns="0" tIns="0" rIns="0" bIns="0">
            <a:normAutofit/>
          </a:bodyPr>
          <a:p>
            <a:endParaRPr lang="en-US" sz="3200" b="0" strike="noStrike" spc="-1">
              <a:latin typeface="Arial" panose="020B0604020202020204"/>
            </a:endParaRPr>
          </a:p>
        </p:txBody>
      </p:sp>
      <p:sp>
        <p:nvSpPr>
          <p:cNvPr id="26" name="PlaceHolder 4"/>
          <p:cNvSpPr>
            <a:spLocks noGrp="1"/>
          </p:cNvSpPr>
          <p:nvPr>
            <p:ph type="body"/>
          </p:nvPr>
        </p:nvSpPr>
        <p:spPr>
          <a:xfrm>
            <a:off x="504000" y="4059360"/>
            <a:ext cx="9071640" cy="20912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4.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0" name="Picture -1"/>
          <p:cNvPicPr/>
          <p:nvPr/>
        </p:nvPicPr>
        <p:blipFill>
          <a:blip r:embed="rId13"/>
          <a:stretch>
            <a:fillRect/>
          </a:stretch>
        </p:blipFill>
        <p:spPr>
          <a:xfrm>
            <a:off x="-55800" y="0"/>
            <a:ext cx="2892600" cy="7560000"/>
          </a:xfrm>
          <a:prstGeom prst="rect">
            <a:avLst/>
          </a:prstGeom>
          <a:ln w="0">
            <a:noFill/>
          </a:ln>
        </p:spPr>
      </p:pic>
      <p:sp>
        <p:nvSpPr>
          <p:cNvPr id="2" name="PlaceHolder 1"/>
          <p:cNvSpPr>
            <a:spLocks noGrp="1"/>
          </p:cNvSpPr>
          <p:nvPr>
            <p:ph type="title"/>
          </p:nvPr>
        </p:nvSpPr>
        <p:spPr>
          <a:xfrm>
            <a:off x="3096000" y="2193840"/>
            <a:ext cx="655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3" name="PlaceHolder 2"/>
          <p:cNvSpPr>
            <a:spLocks noGrp="1"/>
          </p:cNvSpPr>
          <p:nvPr>
            <p:ph type="body"/>
          </p:nvPr>
        </p:nvSpPr>
        <p:spPr>
          <a:xfrm>
            <a:off x="3096000" y="4104000"/>
            <a:ext cx="6479640" cy="2049480"/>
          </a:xfrm>
          <a:prstGeom prst="rect">
            <a:avLst/>
          </a:prstGeom>
        </p:spPr>
        <p:txBody>
          <a:bodyPr lIns="0" tIns="0" rIns="0" bIns="0">
            <a:normAutofit fontScale="50000"/>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4"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5"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6" name="PlaceHolder 5"/>
          <p:cNvSpPr>
            <a:spLocks noGrp="1"/>
          </p:cNvSpPr>
          <p:nvPr>
            <p:ph type="sldNum"/>
          </p:nvPr>
        </p:nvSpPr>
        <p:spPr>
          <a:xfrm>
            <a:off x="7227360" y="6887160"/>
            <a:ext cx="2348280" cy="521280"/>
          </a:xfrm>
          <a:prstGeom prst="rect">
            <a:avLst/>
          </a:prstGeom>
        </p:spPr>
        <p:txBody>
          <a:bodyPr lIns="0" tIns="0" rIns="0" bIns="0">
            <a:noAutofit/>
          </a:bodyPr>
          <a:p>
            <a:pPr algn="r"/>
            <a:fld id="{67B8773E-F3CB-4AAB-BD40-6BF95C02EF65}"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2" name="Picture 41"/>
          <p:cNvPicPr/>
          <p:nvPr/>
        </p:nvPicPr>
        <p:blipFill>
          <a:blip r:embed="rId13"/>
          <a:stretch>
            <a:fillRect/>
          </a:stretch>
        </p:blipFill>
        <p:spPr>
          <a:xfrm>
            <a:off x="36000" y="6900840"/>
            <a:ext cx="10080000" cy="650520"/>
          </a:xfrm>
          <a:prstGeom prst="rect">
            <a:avLst/>
          </a:prstGeom>
          <a:ln w="0">
            <a:noFill/>
          </a:ln>
        </p:spPr>
      </p:pic>
      <p:pic>
        <p:nvPicPr>
          <p:cNvPr id="43" name="Picture 42"/>
          <p:cNvPicPr/>
          <p:nvPr/>
        </p:nvPicPr>
        <p:blipFill>
          <a:blip r:embed="rId14"/>
          <a:stretch>
            <a:fillRect/>
          </a:stretch>
        </p:blipFill>
        <p:spPr>
          <a:xfrm>
            <a:off x="-5760" y="-25560"/>
            <a:ext cx="10085760" cy="1441440"/>
          </a:xfrm>
          <a:prstGeom prst="rect">
            <a:avLst/>
          </a:prstGeom>
          <a:ln w="0">
            <a:noFill/>
          </a:ln>
        </p:spPr>
      </p:pic>
      <p:sp>
        <p:nvSpPr>
          <p:cNvPr id="44" name="PlaceHolder 1"/>
          <p:cNvSpPr>
            <a:spLocks noGrp="1"/>
          </p:cNvSpPr>
          <p:nvPr>
            <p:ph type="title"/>
          </p:nvPr>
        </p:nvSpPr>
        <p:spPr>
          <a:xfrm>
            <a:off x="504000" y="157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45" name="PlaceHolder 2"/>
          <p:cNvSpPr>
            <a:spLocks noGrp="1"/>
          </p:cNvSpPr>
          <p:nvPr>
            <p:ph type="body"/>
          </p:nvPr>
        </p:nvSpPr>
        <p:spPr>
          <a:xfrm>
            <a:off x="504000" y="1769040"/>
            <a:ext cx="9071640" cy="438444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46"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7"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48" name="PlaceHolder 5"/>
          <p:cNvSpPr>
            <a:spLocks noGrp="1"/>
          </p:cNvSpPr>
          <p:nvPr>
            <p:ph type="sldNum"/>
          </p:nvPr>
        </p:nvSpPr>
        <p:spPr>
          <a:xfrm>
            <a:off x="7227360" y="6887160"/>
            <a:ext cx="2348280" cy="521280"/>
          </a:xfrm>
          <a:prstGeom prst="rect">
            <a:avLst/>
          </a:prstGeom>
        </p:spPr>
        <p:txBody>
          <a:bodyPr lIns="0" tIns="0" rIns="0" bIns="0">
            <a:noAutofit/>
          </a:bodyPr>
          <a:p>
            <a:pPr algn="r"/>
            <a:fld id="{5B149435-73D9-450E-91AC-D8DF996260C0}"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86" name="PlaceHolder 2"/>
          <p:cNvSpPr>
            <a:spLocks noGrp="1"/>
          </p:cNvSpPr>
          <p:nvPr>
            <p:ph type="body"/>
          </p:nvPr>
        </p:nvSpPr>
        <p:spPr>
          <a:xfrm>
            <a:off x="504000" y="1769040"/>
            <a:ext cx="9071640" cy="438444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87"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88"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89" name="CustomShape 5"/>
          <p:cNvSpPr/>
          <p:nvPr/>
        </p:nvSpPr>
        <p:spPr>
          <a:xfrm>
            <a:off x="208800" y="576360"/>
            <a:ext cx="9655200" cy="6336000"/>
          </a:xfrm>
          <a:custGeom>
            <a:avLst/>
            <a:gdLst/>
            <a:ahLst/>
            <a:cxnLst/>
            <a:rect l="0" t="0" r="r" b="b"/>
            <a:pathLst>
              <a:path w="26822" h="17602">
                <a:moveTo>
                  <a:pt x="2933" y="0"/>
                </a:moveTo>
                <a:lnTo>
                  <a:pt x="2933" y="0"/>
                </a:lnTo>
                <a:cubicBezTo>
                  <a:pt x="2419" y="0"/>
                  <a:pt x="1913" y="136"/>
                  <a:pt x="1467" y="393"/>
                </a:cubicBezTo>
                <a:cubicBezTo>
                  <a:pt x="1021" y="650"/>
                  <a:pt x="650" y="1021"/>
                  <a:pt x="393" y="1467"/>
                </a:cubicBezTo>
                <a:cubicBezTo>
                  <a:pt x="136" y="1913"/>
                  <a:pt x="0" y="2419"/>
                  <a:pt x="0" y="2934"/>
                </a:cubicBezTo>
                <a:lnTo>
                  <a:pt x="0" y="14667"/>
                </a:lnTo>
                <a:lnTo>
                  <a:pt x="0" y="14668"/>
                </a:lnTo>
                <a:cubicBezTo>
                  <a:pt x="0" y="15182"/>
                  <a:pt x="136" y="15688"/>
                  <a:pt x="393" y="16134"/>
                </a:cubicBezTo>
                <a:cubicBezTo>
                  <a:pt x="650" y="16580"/>
                  <a:pt x="1021" y="16951"/>
                  <a:pt x="1467" y="17208"/>
                </a:cubicBezTo>
                <a:cubicBezTo>
                  <a:pt x="1913" y="17465"/>
                  <a:pt x="2419" y="17601"/>
                  <a:pt x="2934" y="17601"/>
                </a:cubicBezTo>
                <a:lnTo>
                  <a:pt x="23887" y="17601"/>
                </a:lnTo>
                <a:lnTo>
                  <a:pt x="23888" y="17601"/>
                </a:lnTo>
                <a:cubicBezTo>
                  <a:pt x="24402" y="17601"/>
                  <a:pt x="24908" y="17465"/>
                  <a:pt x="25354" y="17208"/>
                </a:cubicBezTo>
                <a:cubicBezTo>
                  <a:pt x="25800" y="16951"/>
                  <a:pt x="26171" y="16580"/>
                  <a:pt x="26428" y="16134"/>
                </a:cubicBezTo>
                <a:cubicBezTo>
                  <a:pt x="26685" y="15688"/>
                  <a:pt x="26821" y="15182"/>
                  <a:pt x="26821" y="14668"/>
                </a:cubicBezTo>
                <a:lnTo>
                  <a:pt x="26821" y="2933"/>
                </a:lnTo>
                <a:lnTo>
                  <a:pt x="26821" y="2934"/>
                </a:lnTo>
                <a:lnTo>
                  <a:pt x="26821" y="2933"/>
                </a:lnTo>
                <a:cubicBezTo>
                  <a:pt x="26821" y="2419"/>
                  <a:pt x="26685" y="1913"/>
                  <a:pt x="26428" y="1467"/>
                </a:cubicBezTo>
                <a:cubicBezTo>
                  <a:pt x="26171" y="1021"/>
                  <a:pt x="25800" y="650"/>
                  <a:pt x="25354" y="393"/>
                </a:cubicBezTo>
                <a:cubicBezTo>
                  <a:pt x="24908" y="136"/>
                  <a:pt x="24402" y="0"/>
                  <a:pt x="23888" y="0"/>
                </a:cubicBezTo>
                <a:lnTo>
                  <a:pt x="2933" y="0"/>
                </a:lnTo>
              </a:path>
            </a:pathLst>
          </a:custGeom>
          <a:solidFill>
            <a:srgbClr val="FFFFFF">
              <a:alpha val="40000"/>
            </a:srgbClr>
          </a:solidFill>
          <a:ln w="0">
            <a:noFill/>
          </a:ln>
        </p:spPr>
        <p:style>
          <a:lnRef idx="0">
            <a:srgbClr val="FFFFFF"/>
          </a:lnRef>
          <a:fillRef idx="0">
            <a:srgbClr val="FFFFFF"/>
          </a:fillRef>
          <a:effectRef idx="0">
            <a:srgbClr val="FFFFFF"/>
          </a:effectRef>
          <a:fontRef idx="minor"/>
        </p:style>
      </p:sp>
      <p:sp>
        <p:nvSpPr>
          <p:cNvPr id="90" name="PlaceHolder 6"/>
          <p:cNvSpPr>
            <a:spLocks noGrp="1"/>
          </p:cNvSpPr>
          <p:nvPr>
            <p:ph type="sldNum"/>
          </p:nvPr>
        </p:nvSpPr>
        <p:spPr>
          <a:xfrm>
            <a:off x="7227360" y="6887160"/>
            <a:ext cx="2348280" cy="521280"/>
          </a:xfrm>
          <a:prstGeom prst="rect">
            <a:avLst/>
          </a:prstGeom>
        </p:spPr>
        <p:txBody>
          <a:bodyPr lIns="0" tIns="0" rIns="0" bIns="0">
            <a:noAutofit/>
          </a:bodyPr>
          <a:p>
            <a:pPr algn="r"/>
            <a:fld id="{8E544363-C6FE-4375-A20B-76810ED207E6}"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37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86" name="PlaceHolder 2"/>
          <p:cNvSpPr>
            <a:spLocks noGrp="1"/>
          </p:cNvSpPr>
          <p:nvPr>
            <p:ph type="body"/>
          </p:nvPr>
        </p:nvSpPr>
        <p:spPr>
          <a:xfrm>
            <a:off x="504000" y="1769040"/>
            <a:ext cx="9071640" cy="438444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87"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88"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89" name="CustomShape 5"/>
          <p:cNvSpPr/>
          <p:nvPr/>
        </p:nvSpPr>
        <p:spPr>
          <a:xfrm>
            <a:off x="208800" y="576360"/>
            <a:ext cx="9655200" cy="6336000"/>
          </a:xfrm>
          <a:custGeom>
            <a:avLst/>
            <a:gdLst/>
            <a:ahLst/>
            <a:cxnLst/>
            <a:rect l="0" t="0" r="r" b="b"/>
            <a:pathLst>
              <a:path w="26822" h="17602">
                <a:moveTo>
                  <a:pt x="2933" y="0"/>
                </a:moveTo>
                <a:lnTo>
                  <a:pt x="2933" y="0"/>
                </a:lnTo>
                <a:cubicBezTo>
                  <a:pt x="2419" y="0"/>
                  <a:pt x="1913" y="136"/>
                  <a:pt x="1467" y="393"/>
                </a:cubicBezTo>
                <a:cubicBezTo>
                  <a:pt x="1021" y="650"/>
                  <a:pt x="650" y="1021"/>
                  <a:pt x="393" y="1467"/>
                </a:cubicBezTo>
                <a:cubicBezTo>
                  <a:pt x="136" y="1913"/>
                  <a:pt x="0" y="2419"/>
                  <a:pt x="0" y="2934"/>
                </a:cubicBezTo>
                <a:lnTo>
                  <a:pt x="0" y="14667"/>
                </a:lnTo>
                <a:lnTo>
                  <a:pt x="0" y="14668"/>
                </a:lnTo>
                <a:cubicBezTo>
                  <a:pt x="0" y="15182"/>
                  <a:pt x="136" y="15688"/>
                  <a:pt x="393" y="16134"/>
                </a:cubicBezTo>
                <a:cubicBezTo>
                  <a:pt x="650" y="16580"/>
                  <a:pt x="1021" y="16951"/>
                  <a:pt x="1467" y="17208"/>
                </a:cubicBezTo>
                <a:cubicBezTo>
                  <a:pt x="1913" y="17465"/>
                  <a:pt x="2419" y="17601"/>
                  <a:pt x="2934" y="17601"/>
                </a:cubicBezTo>
                <a:lnTo>
                  <a:pt x="23887" y="17601"/>
                </a:lnTo>
                <a:lnTo>
                  <a:pt x="23888" y="17601"/>
                </a:lnTo>
                <a:cubicBezTo>
                  <a:pt x="24402" y="17601"/>
                  <a:pt x="24908" y="17465"/>
                  <a:pt x="25354" y="17208"/>
                </a:cubicBezTo>
                <a:cubicBezTo>
                  <a:pt x="25800" y="16951"/>
                  <a:pt x="26171" y="16580"/>
                  <a:pt x="26428" y="16134"/>
                </a:cubicBezTo>
                <a:cubicBezTo>
                  <a:pt x="26685" y="15688"/>
                  <a:pt x="26821" y="15182"/>
                  <a:pt x="26821" y="14668"/>
                </a:cubicBezTo>
                <a:lnTo>
                  <a:pt x="26821" y="2933"/>
                </a:lnTo>
                <a:lnTo>
                  <a:pt x="26821" y="2934"/>
                </a:lnTo>
                <a:lnTo>
                  <a:pt x="26821" y="2933"/>
                </a:lnTo>
                <a:cubicBezTo>
                  <a:pt x="26821" y="2419"/>
                  <a:pt x="26685" y="1913"/>
                  <a:pt x="26428" y="1467"/>
                </a:cubicBezTo>
                <a:cubicBezTo>
                  <a:pt x="26171" y="1021"/>
                  <a:pt x="25800" y="650"/>
                  <a:pt x="25354" y="393"/>
                </a:cubicBezTo>
                <a:cubicBezTo>
                  <a:pt x="24908" y="136"/>
                  <a:pt x="24402" y="0"/>
                  <a:pt x="23888" y="0"/>
                </a:cubicBezTo>
                <a:lnTo>
                  <a:pt x="2933" y="0"/>
                </a:lnTo>
              </a:path>
            </a:pathLst>
          </a:custGeom>
          <a:solidFill>
            <a:srgbClr val="FFFFFF">
              <a:alpha val="40000"/>
            </a:srgbClr>
          </a:solidFill>
          <a:ln w="0">
            <a:noFill/>
          </a:ln>
        </p:spPr>
        <p:style>
          <a:lnRef idx="0">
            <a:srgbClr val="FFFFFF"/>
          </a:lnRef>
          <a:fillRef idx="0">
            <a:srgbClr val="FFFFFF"/>
          </a:fillRef>
          <a:effectRef idx="0">
            <a:srgbClr val="FFFFFF"/>
          </a:effectRef>
          <a:fontRef idx="minor"/>
        </p:style>
      </p:sp>
      <p:sp>
        <p:nvSpPr>
          <p:cNvPr id="90" name="PlaceHolder 6"/>
          <p:cNvSpPr>
            <a:spLocks noGrp="1"/>
          </p:cNvSpPr>
          <p:nvPr>
            <p:ph type="sldNum"/>
          </p:nvPr>
        </p:nvSpPr>
        <p:spPr>
          <a:xfrm>
            <a:off x="7227360" y="6887160"/>
            <a:ext cx="2348280" cy="521280"/>
          </a:xfrm>
          <a:prstGeom prst="rect">
            <a:avLst/>
          </a:prstGeom>
        </p:spPr>
        <p:txBody>
          <a:bodyPr lIns="0" tIns="0" rIns="0" bIns="0">
            <a:noAutofit/>
          </a:bodyPr>
          <a:p>
            <a:pPr algn="r"/>
            <a:fld id="{8E544363-C6FE-4375-A20B-76810ED207E6}"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2" name="Picture 41"/>
          <p:cNvPicPr/>
          <p:nvPr/>
        </p:nvPicPr>
        <p:blipFill>
          <a:blip r:embed="rId13"/>
          <a:stretch>
            <a:fillRect/>
          </a:stretch>
        </p:blipFill>
        <p:spPr>
          <a:xfrm>
            <a:off x="36000" y="6900840"/>
            <a:ext cx="10080000" cy="650520"/>
          </a:xfrm>
          <a:prstGeom prst="rect">
            <a:avLst/>
          </a:prstGeom>
          <a:ln w="0">
            <a:noFill/>
          </a:ln>
        </p:spPr>
      </p:pic>
      <p:pic>
        <p:nvPicPr>
          <p:cNvPr id="43" name="Picture 42"/>
          <p:cNvPicPr/>
          <p:nvPr/>
        </p:nvPicPr>
        <p:blipFill>
          <a:blip r:embed="rId14"/>
          <a:stretch>
            <a:fillRect/>
          </a:stretch>
        </p:blipFill>
        <p:spPr>
          <a:xfrm>
            <a:off x="-5760" y="-25560"/>
            <a:ext cx="10085760" cy="1441440"/>
          </a:xfrm>
          <a:prstGeom prst="rect">
            <a:avLst/>
          </a:prstGeom>
          <a:ln w="0">
            <a:noFill/>
          </a:ln>
        </p:spPr>
      </p:pic>
      <p:sp>
        <p:nvSpPr>
          <p:cNvPr id="44" name="PlaceHolder 1"/>
          <p:cNvSpPr>
            <a:spLocks noGrp="1"/>
          </p:cNvSpPr>
          <p:nvPr>
            <p:ph type="title"/>
          </p:nvPr>
        </p:nvSpPr>
        <p:spPr>
          <a:xfrm>
            <a:off x="504000" y="157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45" name="PlaceHolder 2"/>
          <p:cNvSpPr>
            <a:spLocks noGrp="1"/>
          </p:cNvSpPr>
          <p:nvPr>
            <p:ph type="body"/>
          </p:nvPr>
        </p:nvSpPr>
        <p:spPr>
          <a:xfrm>
            <a:off x="504000" y="1769040"/>
            <a:ext cx="9071640" cy="438444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46"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7"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48" name="PlaceHolder 5"/>
          <p:cNvSpPr>
            <a:spLocks noGrp="1"/>
          </p:cNvSpPr>
          <p:nvPr>
            <p:ph type="sldNum"/>
          </p:nvPr>
        </p:nvSpPr>
        <p:spPr>
          <a:xfrm>
            <a:off x="7227360" y="6887160"/>
            <a:ext cx="2348280" cy="521280"/>
          </a:xfrm>
          <a:prstGeom prst="rect">
            <a:avLst/>
          </a:prstGeom>
        </p:spPr>
        <p:txBody>
          <a:bodyPr lIns="0" tIns="0" rIns="0" bIns="0">
            <a:noAutofit/>
          </a:bodyPr>
          <a:p>
            <a:pPr algn="r"/>
            <a:fld id="{5B149435-73D9-450E-91AC-D8DF996260C0}"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3096000" y="2627545"/>
            <a:ext cx="655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4838700"/>
          </a:xfrm>
          <a:prstGeom prst="rect">
            <a:avLst/>
          </a:prstGeom>
          <a:noFill/>
          <a:ln w="0">
            <a:noFill/>
          </a:ln>
        </p:spPr>
        <p:txBody>
          <a:bodyPr lIns="0" tIns="0" rIns="0" bIns="0">
            <a:normAutofit lnSpcReduction="10000"/>
          </a:bodyPr>
          <a:p>
            <a:endParaRPr lang="en-US" sz="3200" b="0" strike="noStrike" spc="-1">
              <a:latin typeface="Arial" panose="020B0604020202020204"/>
            </a:endParaRPr>
          </a:p>
          <a:p>
            <a:r>
              <a:rPr lang="en-US" sz="3200" b="0" strike="noStrike" spc="-1">
                <a:latin typeface="Arial" panose="020B0604020202020204"/>
              </a:rPr>
              <a:t>One of the most important decision points for VPN configuration is whether you want to send all the data through VPN (</a:t>
            </a:r>
            <a:r>
              <a:rPr lang="en-US" sz="3200" b="1" strike="noStrike" spc="-1">
                <a:latin typeface="Arial" panose="020B0604020202020204"/>
              </a:rPr>
              <a:t>force tunnel</a:t>
            </a:r>
            <a:r>
              <a:rPr lang="en-US" sz="3200" b="0" strike="noStrike" spc="-1">
                <a:latin typeface="Arial" panose="020B0604020202020204"/>
              </a:rPr>
              <a:t>) or only some data through the VPN (</a:t>
            </a:r>
            <a:r>
              <a:rPr lang="en-US" sz="3200" b="1" strike="noStrike" spc="-1">
                <a:latin typeface="Arial" panose="020B0604020202020204"/>
              </a:rPr>
              <a:t>split tunnel)</a:t>
            </a:r>
            <a:r>
              <a:rPr lang="en-US" sz="3200" b="0" strike="noStrike" spc="-1">
                <a:latin typeface="Arial" panose="020B0604020202020204"/>
              </a:rPr>
              <a:t>.</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The decision impacts the configuration, capacity planning, and security expectations from the connection</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295765" cy="5053965"/>
          </a:xfrm>
          <a:prstGeom prst="rect">
            <a:avLst/>
          </a:prstGeom>
          <a:noFill/>
          <a:ln w="0">
            <a:noFill/>
          </a:ln>
        </p:spPr>
        <p:txBody>
          <a:bodyPr lIns="0" tIns="0" rIns="0" bIns="0">
            <a:normAutofit fontScale="80000"/>
          </a:bodyPr>
          <a:p>
            <a:r>
              <a:rPr lang="en-US" sz="3200" b="0" strike="noStrike" spc="-1">
                <a:latin typeface="Arial" panose="020B0604020202020204"/>
              </a:rPr>
              <a:t>In addition to older and less-secure password-based authentication methods (which should be avoided), the built-in VPN solution uses Extensible Authentication Protocol (EAP) to provide secure authentication using both user name and password, and certificate-based methods. </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You can only configure EAP-based authentication if you select a built-in VPN type (IKEv2, L2TP, PPTP or Automatic).</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Windows supports a number of EAP authentication methods.</a:t>
            </a:r>
            <a:endParaRPr lang="en-US" sz="3200" b="0" strike="noStrike" spc="-1">
              <a:latin typeface="Arial" panose="020B0604020202020204"/>
            </a:endParaRPr>
          </a:p>
          <a:p>
            <a:endParaRPr lang="en-US" sz="3200" b="0" strike="noStrike" spc="-1">
              <a:latin typeface="Arial" panose="020B0604020202020204"/>
            </a:endParaRPr>
          </a:p>
          <a:p>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137150"/>
          </a:xfrm>
          <a:prstGeom prst="rect">
            <a:avLst/>
          </a:prstGeom>
          <a:noFill/>
          <a:ln w="0">
            <a:noFill/>
          </a:ln>
        </p:spPr>
        <p:txBody>
          <a:bodyPr lIns="0" tIns="0" rIns="0" bIns="0">
            <a:noAutofit/>
          </a:bodyPr>
          <a:p>
            <a:r>
              <a:rPr lang="en-US" sz="2400" b="0" u="sng" strike="noStrike" spc="-1">
                <a:latin typeface="Arial" panose="020B0604020202020204"/>
              </a:rPr>
              <a:t>EAP-Microsoft Challenge Handshake Authentication Protocol version 2 (EAP_x0002_MSCHAPv2):</a:t>
            </a:r>
            <a:endParaRPr lang="en-US" sz="2400" b="0" u="sng" strike="noStrike" spc="-1">
              <a:latin typeface="Arial" panose="020B0604020202020204"/>
            </a:endParaRPr>
          </a:p>
          <a:p>
            <a:r>
              <a:rPr lang="en-US" sz="2400" b="0" strike="noStrike" spc="-1">
                <a:latin typeface="Arial" panose="020B0604020202020204"/>
              </a:rPr>
              <a:t>User name and password authentication</a:t>
            </a:r>
            <a:endParaRPr lang="en-US" sz="2400" b="0" strike="noStrike" spc="-1">
              <a:latin typeface="Arial" panose="020B0604020202020204"/>
            </a:endParaRPr>
          </a:p>
          <a:p>
            <a:r>
              <a:rPr lang="en-US" sz="2400" b="0" strike="noStrike" spc="-1">
                <a:latin typeface="Arial" panose="020B0604020202020204"/>
              </a:rPr>
              <a:t>Winlogon credentials - can specify authentication with computer sign-in credentials</a:t>
            </a:r>
            <a:endParaRPr lang="en-US" sz="2400" b="0" strike="noStrike" spc="-1">
              <a:latin typeface="Arial" panose="020B0604020202020204"/>
            </a:endParaRPr>
          </a:p>
          <a:p>
            <a:endParaRPr lang="en-US" sz="2400" b="0" strike="noStrike" spc="-1">
              <a:latin typeface="Arial" panose="020B0604020202020204"/>
            </a:endParaRPr>
          </a:p>
          <a:p>
            <a:r>
              <a:rPr lang="en-US" sz="2400" b="0" u="sng" strike="noStrike" spc="-1">
                <a:latin typeface="Arial" panose="020B0604020202020204"/>
              </a:rPr>
              <a:t>EAP-Transport Layer Security (EAP-TLS):</a:t>
            </a:r>
            <a:endParaRPr lang="en-US" sz="2400" b="0" u="sng" strike="noStrike" spc="-1">
              <a:latin typeface="Arial" panose="020B0604020202020204"/>
            </a:endParaRPr>
          </a:p>
          <a:p>
            <a:endParaRPr lang="en-US" sz="2400" b="0" strike="noStrike" spc="-1">
              <a:latin typeface="Arial" panose="020B0604020202020204"/>
            </a:endParaRPr>
          </a:p>
          <a:p>
            <a:r>
              <a:rPr lang="en-US" sz="2400" b="0" strike="noStrike" spc="-1">
                <a:latin typeface="Arial" panose="020B0604020202020204"/>
              </a:rPr>
              <a:t>Supports the following types of certificate authentication:</a:t>
            </a:r>
            <a:endParaRPr lang="en-US" sz="2400" b="0" strike="noStrike" spc="-1">
              <a:latin typeface="Arial" panose="020B0604020202020204"/>
            </a:endParaRPr>
          </a:p>
          <a:p>
            <a:r>
              <a:rPr lang="en-US" sz="2400" b="0" strike="noStrike" spc="-1">
                <a:latin typeface="Arial" panose="020B0604020202020204"/>
              </a:rPr>
              <a:t>Certificate with keys in the software Key Storage Provider (KSP)</a:t>
            </a:r>
            <a:endParaRPr lang="en-US" sz="2400" b="0" strike="noStrike" spc="-1">
              <a:latin typeface="Arial" panose="020B0604020202020204"/>
            </a:endParaRPr>
          </a:p>
          <a:p>
            <a:r>
              <a:rPr lang="en-US" sz="2400" b="0" strike="noStrike" spc="-1">
                <a:latin typeface="Arial" panose="020B0604020202020204"/>
              </a:rPr>
              <a:t>Certificate with keys in Trusted Platform Module (TPM) KSP</a:t>
            </a:r>
            <a:endParaRPr lang="en-US" sz="2400" b="0" strike="noStrike" spc="-1">
              <a:latin typeface="Arial" panose="020B0604020202020204"/>
            </a:endParaRPr>
          </a:p>
          <a:p>
            <a:r>
              <a:rPr lang="en-US" sz="2400" b="0" strike="noStrike" spc="-1">
                <a:latin typeface="Arial" panose="020B0604020202020204"/>
              </a:rPr>
              <a:t>Smart card certificates</a:t>
            </a:r>
            <a:endParaRPr lang="en-US" sz="2400" b="0" strike="noStrike" spc="-1">
              <a:latin typeface="Arial" panose="020B0604020202020204"/>
            </a:endParaRPr>
          </a:p>
          <a:p>
            <a:r>
              <a:rPr lang="en-US" sz="2400" b="0" strike="noStrike" spc="-1">
                <a:latin typeface="Arial" panose="020B0604020202020204"/>
              </a:rPr>
              <a:t>Windows Hello for Business certificate</a:t>
            </a:r>
            <a:endParaRPr lang="en-US" sz="2400" b="0" strike="noStrike" spc="-1">
              <a:latin typeface="Arial" panose="020B0604020202020204"/>
            </a:endParaRPr>
          </a:p>
          <a:p>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053965"/>
          </a:xfrm>
          <a:prstGeom prst="rect">
            <a:avLst/>
          </a:prstGeom>
          <a:noFill/>
          <a:ln w="0">
            <a:noFill/>
          </a:ln>
        </p:spPr>
        <p:txBody>
          <a:bodyPr lIns="0" tIns="0" rIns="0" bIns="0">
            <a:normAutofit fontScale="70000"/>
          </a:bodyPr>
          <a:p>
            <a:r>
              <a:rPr lang="en-US" sz="3430" b="0" u="sng" strike="noStrike" spc="-1">
                <a:latin typeface="Arial" panose="020B0604020202020204"/>
              </a:rPr>
              <a:t>Certificate filtering:</a:t>
            </a:r>
            <a:endParaRPr lang="en-US" sz="3430" b="0" u="sng" strike="noStrike" spc="-1">
              <a:latin typeface="Arial" panose="020B0604020202020204"/>
            </a:endParaRPr>
          </a:p>
          <a:p>
            <a:endParaRPr lang="en-US" sz="3430" b="0" strike="noStrike" spc="-1">
              <a:latin typeface="Arial" panose="020B0604020202020204"/>
            </a:endParaRPr>
          </a:p>
          <a:p>
            <a:r>
              <a:rPr lang="en-US" sz="3430" b="0" strike="noStrike" spc="-1">
                <a:latin typeface="Arial" panose="020B0604020202020204"/>
              </a:rPr>
              <a:t>Certificate filtering can be enabled to search for a particular certificate to useto authenticate with </a:t>
            </a:r>
            <a:endParaRPr lang="en-US" sz="3430" b="0" strike="noStrike" spc="-1">
              <a:latin typeface="Arial" panose="020B0604020202020204"/>
            </a:endParaRPr>
          </a:p>
          <a:p>
            <a:r>
              <a:rPr lang="en-US" sz="3430" b="0" strike="noStrike" spc="-1">
                <a:latin typeface="Arial" panose="020B0604020202020204"/>
              </a:rPr>
              <a:t>Filtering can be Issuer-based or extended key usage (EKU)-based</a:t>
            </a:r>
            <a:endParaRPr lang="en-US" sz="3430" b="0" strike="noStrike" spc="-1">
              <a:latin typeface="Arial" panose="020B0604020202020204"/>
            </a:endParaRPr>
          </a:p>
          <a:p>
            <a:endParaRPr lang="en-US" sz="3430" b="0" strike="noStrike" spc="-1">
              <a:latin typeface="Arial" panose="020B0604020202020204"/>
            </a:endParaRPr>
          </a:p>
          <a:p>
            <a:r>
              <a:rPr lang="en-US" sz="3430" b="0" u="sng" strike="noStrike" spc="-1">
                <a:latin typeface="Arial" panose="020B0604020202020204"/>
              </a:rPr>
              <a:t>Server validation - with TLS, server validation can be toggled on or off:</a:t>
            </a:r>
            <a:endParaRPr lang="en-US" sz="3430" b="0" u="sng" strike="noStrike" spc="-1">
              <a:latin typeface="Arial" panose="020B0604020202020204"/>
            </a:endParaRPr>
          </a:p>
          <a:p>
            <a:endParaRPr lang="en-US" sz="3430" b="0" strike="noStrike" spc="-1">
              <a:latin typeface="Arial" panose="020B0604020202020204"/>
            </a:endParaRPr>
          </a:p>
          <a:p>
            <a:r>
              <a:rPr lang="en-US" sz="3430" b="0" strike="noStrike" spc="-1">
                <a:latin typeface="Arial" panose="020B0604020202020204"/>
              </a:rPr>
              <a:t>Server name - specify the server to validate</a:t>
            </a:r>
            <a:endParaRPr lang="en-US" sz="3430" b="0" strike="noStrike" spc="-1">
              <a:latin typeface="Arial" panose="020B0604020202020204"/>
            </a:endParaRPr>
          </a:p>
          <a:p>
            <a:r>
              <a:rPr lang="en-US" sz="3430" b="0" strike="noStrike" spc="-1">
                <a:latin typeface="Arial" panose="020B0604020202020204"/>
              </a:rPr>
              <a:t>Server certificate - trusted root certificate to validate the server</a:t>
            </a:r>
            <a:endParaRPr lang="en-US" sz="3430" b="0" strike="noStrike" spc="-1">
              <a:latin typeface="Arial" panose="020B0604020202020204"/>
            </a:endParaRPr>
          </a:p>
          <a:p>
            <a:r>
              <a:rPr lang="en-US" sz="3430" b="0" strike="noStrike" spc="-1">
                <a:latin typeface="Arial" panose="020B0604020202020204"/>
              </a:rPr>
              <a:t>Notification - specify if the user should get a notification asking whether totrust the server or not</a:t>
            </a:r>
            <a:endParaRPr lang="en-US" sz="343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288290" y="1691640"/>
            <a:ext cx="9071610" cy="5022215"/>
          </a:xfrm>
          <a:prstGeom prst="rect">
            <a:avLst/>
          </a:prstGeom>
          <a:noFill/>
          <a:ln w="0">
            <a:noFill/>
          </a:ln>
        </p:spPr>
        <p:txBody>
          <a:bodyPr lIns="0" tIns="0" rIns="0" bIns="0">
            <a:normAutofit fontScale="70000"/>
          </a:bodyPr>
          <a:p>
            <a:r>
              <a:rPr lang="en-US" sz="3430" b="0" u="sng" strike="noStrike" spc="-1">
                <a:latin typeface="Arial" panose="020B0604020202020204"/>
              </a:rPr>
              <a:t>Protected Extensible Authentication Protocol (PEAP):</a:t>
            </a:r>
            <a:endParaRPr lang="en-US" sz="3430" b="0" u="sng" strike="noStrike" spc="-1">
              <a:latin typeface="Arial" panose="020B0604020202020204"/>
            </a:endParaRPr>
          </a:p>
          <a:p>
            <a:r>
              <a:rPr lang="en-US" sz="3430" b="0" strike="noStrike" spc="-1">
                <a:latin typeface="Arial" panose="020B0604020202020204"/>
              </a:rPr>
              <a:t>Server validation - with PEAP, server validation can be toggled on or off:</a:t>
            </a:r>
            <a:endParaRPr lang="en-US" sz="3430" b="0" strike="noStrike" spc="-1">
              <a:latin typeface="Arial" panose="020B0604020202020204"/>
            </a:endParaRPr>
          </a:p>
          <a:p>
            <a:r>
              <a:rPr lang="en-US" sz="3430" b="0" strike="noStrike" spc="-1">
                <a:latin typeface="Arial" panose="020B0604020202020204"/>
              </a:rPr>
              <a:t>Server name - specify the server to validate</a:t>
            </a:r>
            <a:endParaRPr lang="en-US" sz="3430" b="0" strike="noStrike" spc="-1">
              <a:latin typeface="Arial" panose="020B0604020202020204"/>
            </a:endParaRPr>
          </a:p>
          <a:p>
            <a:r>
              <a:rPr lang="en-US" sz="3430" b="0" strike="noStrike" spc="-1">
                <a:latin typeface="Arial" panose="020B0604020202020204"/>
              </a:rPr>
              <a:t>Server certificate - trusted root certificate to validate the server</a:t>
            </a:r>
            <a:endParaRPr lang="en-US" sz="3430" b="0" strike="noStrike" spc="-1">
              <a:latin typeface="Arial" panose="020B0604020202020204"/>
            </a:endParaRPr>
          </a:p>
          <a:p>
            <a:r>
              <a:rPr lang="en-US" sz="3430" b="0" strike="noStrike" spc="-1">
                <a:latin typeface="Arial" panose="020B0604020202020204"/>
              </a:rPr>
              <a:t>Notification - specify if the user should get a notification asking whether to trust the server or not</a:t>
            </a:r>
            <a:endParaRPr lang="en-US" sz="3430" b="0" strike="noStrike" spc="-1">
              <a:latin typeface="Arial" panose="020B0604020202020204"/>
            </a:endParaRPr>
          </a:p>
          <a:p>
            <a:endParaRPr lang="en-US" sz="3430" b="0" strike="noStrike" spc="-1">
              <a:latin typeface="Arial" panose="020B0604020202020204"/>
            </a:endParaRPr>
          </a:p>
          <a:p>
            <a:r>
              <a:rPr lang="en-US" sz="3430" b="0" strike="noStrike" spc="-1">
                <a:latin typeface="Arial" panose="020B0604020202020204"/>
              </a:rPr>
              <a:t>Inner method - the outer method creates a secure tunnel inside while the inner method is used to complete the authentication:</a:t>
            </a:r>
            <a:endParaRPr lang="en-US" sz="3430" b="0" strike="noStrike" spc="-1">
              <a:latin typeface="Arial" panose="020B0604020202020204"/>
            </a:endParaRPr>
          </a:p>
          <a:p>
            <a:r>
              <a:rPr lang="en-US" sz="3430" b="0" strike="noStrike" spc="-1">
                <a:latin typeface="Arial" panose="020B0604020202020204"/>
              </a:rPr>
              <a:t>EAP-MSCHAPv2</a:t>
            </a:r>
            <a:endParaRPr lang="en-US" sz="3430" b="0" strike="noStrike" spc="-1">
              <a:latin typeface="Arial" panose="020B0604020202020204"/>
            </a:endParaRPr>
          </a:p>
          <a:p>
            <a:r>
              <a:rPr lang="en-US" sz="3430" b="0" strike="noStrike" spc="-1">
                <a:latin typeface="Arial" panose="020B0604020202020204"/>
              </a:rPr>
              <a:t>EAP-TLS</a:t>
            </a:r>
            <a:endParaRPr lang="en-US" sz="343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337320"/>
            <a:ext cx="9071640" cy="1262160"/>
          </a:xfrm>
          <a:prstGeom prst="rect">
            <a:avLst/>
          </a:prstGeom>
          <a:noFill/>
          <a:ln w="0">
            <a:noFill/>
          </a:ln>
        </p:spPr>
        <p:txBody>
          <a:bodyPr lIns="0" tIns="0" rIns="0" bIns="0" anchor="ctr">
            <a:noAutofit/>
          </a:bodyPr>
          <a:p>
            <a:pPr algn="ctr"/>
            <a:endParaRPr lang="en-US" sz="4400" b="0" strike="noStrike" spc="-1">
              <a:latin typeface="Arial" panose="020B0604020202020204"/>
            </a:endParaRPr>
          </a:p>
        </p:txBody>
      </p:sp>
      <p:sp>
        <p:nvSpPr>
          <p:cNvPr id="132" name="TextShape 2"/>
          <p:cNvSpPr txBox="1"/>
          <p:nvPr/>
        </p:nvSpPr>
        <p:spPr>
          <a:xfrm>
            <a:off x="504190" y="3131820"/>
            <a:ext cx="9071610" cy="1144905"/>
          </a:xfrm>
          <a:prstGeom prst="rect">
            <a:avLst/>
          </a:prstGeom>
          <a:noFill/>
          <a:ln w="0">
            <a:noFill/>
          </a:ln>
        </p:spPr>
        <p:txBody>
          <a:bodyPr lIns="0" tIns="0" rIns="0" bIns="0">
            <a:normAutofit/>
          </a:bodyPr>
          <a:p>
            <a:pPr algn="ctr"/>
            <a:r>
              <a:rPr lang="en-US" sz="7000" b="0" strike="noStrike" spc="-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a:rPr>
              <a:t>Questions???</a:t>
            </a:r>
            <a:endParaRPr lang="en-US" sz="7000" b="0" strike="noStrike" spc="-1">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337320"/>
            <a:ext cx="9071640" cy="1262160"/>
          </a:xfrm>
          <a:prstGeom prst="rect">
            <a:avLst/>
          </a:prstGeom>
          <a:noFill/>
          <a:ln w="0">
            <a:noFill/>
          </a:ln>
        </p:spPr>
        <p:txBody>
          <a:bodyPr lIns="0" tIns="0" rIns="0" bIns="0" anchor="ctr">
            <a:noAutofit/>
          </a:bodyPr>
          <a:p>
            <a:pPr algn="ctr"/>
            <a:endParaRPr lang="en-US" sz="4400" b="0" strike="noStrike" spc="-1">
              <a:latin typeface="Arial" panose="020B0604020202020204"/>
            </a:endParaRPr>
          </a:p>
        </p:txBody>
      </p:sp>
      <p:sp>
        <p:nvSpPr>
          <p:cNvPr id="132" name="TextShape 2"/>
          <p:cNvSpPr txBox="1"/>
          <p:nvPr/>
        </p:nvSpPr>
        <p:spPr>
          <a:xfrm>
            <a:off x="504190" y="3131820"/>
            <a:ext cx="9071610" cy="1351915"/>
          </a:xfrm>
          <a:prstGeom prst="rect">
            <a:avLst/>
          </a:prstGeom>
          <a:noFill/>
          <a:ln w="0">
            <a:noFill/>
          </a:ln>
        </p:spPr>
        <p:txBody>
          <a:bodyPr lIns="0" tIns="0" rIns="0" bIns="0">
            <a:normAutofit/>
          </a:bodyPr>
          <a:p>
            <a:pPr algn="ctr"/>
            <a:r>
              <a:rPr lang="en-US" sz="7000" b="0" strike="noStrike" spc="-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a:rPr>
              <a:t>Thank You !!</a:t>
            </a:r>
            <a:endParaRPr lang="en-US" sz="7000" b="0" strike="noStrike" spc="-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4972685"/>
          </a:xfrm>
          <a:prstGeom prst="rect">
            <a:avLst/>
          </a:prstGeom>
          <a:noFill/>
          <a:ln w="0">
            <a:noFill/>
          </a:ln>
        </p:spPr>
        <p:txBody>
          <a:bodyPr lIns="0" tIns="0" rIns="0" bIns="0">
            <a:normAutofit lnSpcReduction="20000"/>
          </a:bodyPr>
          <a:p>
            <a:r>
              <a:rPr lang="en-US" sz="3200" b="0" strike="noStrike" spc="-1">
                <a:latin typeface="Arial" panose="020B0604020202020204"/>
              </a:rPr>
              <a:t>When you install the Remote Access Server Role with the Add Roles and Features Wizard or Windows PowerShell, you can choose to install one or more of the following three role services:</a:t>
            </a:r>
            <a:endParaRPr lang="en-US" sz="3200" b="0" strike="noStrike" spc="-1">
              <a:latin typeface="Arial" panose="020B0604020202020204"/>
            </a:endParaRPr>
          </a:p>
          <a:p>
            <a:endParaRPr lang="en-US" sz="3200" b="0" strike="noStrike" spc="-1">
              <a:latin typeface="Arial" panose="020B0604020202020204"/>
            </a:endParaRPr>
          </a:p>
          <a:p>
            <a:pPr indent="457200"/>
            <a:r>
              <a:rPr lang="en-US" sz="3200" b="0" strike="noStrike" spc="-1">
                <a:latin typeface="Arial" panose="020B0604020202020204"/>
              </a:rPr>
              <a:t>Direct Access and VPN (RAS) service</a:t>
            </a:r>
            <a:endParaRPr lang="en-US" sz="3200" b="0" strike="noStrike" spc="-1">
              <a:latin typeface="Arial" panose="020B0604020202020204"/>
            </a:endParaRPr>
          </a:p>
          <a:p>
            <a:pPr indent="457200"/>
            <a:r>
              <a:rPr lang="en-US" sz="3200" b="0" strike="noStrike" spc="-1">
                <a:latin typeface="Arial" panose="020B0604020202020204"/>
              </a:rPr>
              <a:t>Routing service</a:t>
            </a:r>
            <a:endParaRPr lang="en-US" sz="3200" b="0" strike="noStrike" spc="-1">
              <a:latin typeface="Arial" panose="020B0604020202020204"/>
            </a:endParaRPr>
          </a:p>
          <a:p>
            <a:pPr indent="457200"/>
            <a:r>
              <a:rPr lang="en-US" sz="3200" b="0" strike="noStrike" spc="-1">
                <a:latin typeface="Arial" panose="020B0604020202020204"/>
              </a:rPr>
              <a:t>Web Application Proxy service</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Anyone of these services can be installed either individually or on the same server.</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076190"/>
          </a:xfrm>
          <a:prstGeom prst="rect">
            <a:avLst/>
          </a:prstGeom>
          <a:noFill/>
          <a:ln w="0">
            <a:noFill/>
          </a:ln>
        </p:spPr>
        <p:txBody>
          <a:bodyPr lIns="0" tIns="0" rIns="0" bIns="0">
            <a:normAutofit fontScale="80000"/>
          </a:bodyPr>
          <a:p>
            <a:r>
              <a:rPr lang="en-US" sz="3200" b="0" u="sng" strike="noStrike" spc="-1">
                <a:latin typeface="Arial" panose="020B0604020202020204"/>
              </a:rPr>
              <a:t>DirectAccess and VPN service</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VPN (RAS)</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The VPN service uses the connectivity of the internet and a combination of tunneling and data encryption technologies to connect to remote clients and offices.</a:t>
            </a:r>
            <a:endParaRPr lang="en-US" sz="3200" b="0" strike="noStrike" spc="-1">
              <a:latin typeface="Arial" panose="020B0604020202020204"/>
            </a:endParaRPr>
          </a:p>
          <a:p>
            <a:r>
              <a:rPr lang="en-US" sz="3200" b="0" strike="noStrike" spc="-1">
                <a:latin typeface="Arial" panose="020B0604020202020204"/>
              </a:rPr>
              <a:t>With VPN and Routing service, you can also choose to deploy Always On VPN. Always On VPN enables Windows 10 clients to securely access shared resources, intranet Web sites, and the applications on an internal network without having to manually connect.</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022215"/>
          </a:xfrm>
          <a:prstGeom prst="rect">
            <a:avLst/>
          </a:prstGeom>
          <a:noFill/>
          <a:ln w="0">
            <a:noFill/>
          </a:ln>
        </p:spPr>
        <p:txBody>
          <a:bodyPr lIns="0" tIns="0" rIns="0" bIns="0">
            <a:normAutofit fontScale="90000" lnSpcReduction="10000"/>
          </a:bodyPr>
          <a:p>
            <a:r>
              <a:rPr lang="en-US" sz="3200" b="0" u="sng" strike="noStrike" spc="-1">
                <a:latin typeface="Arial" panose="020B0604020202020204"/>
              </a:rPr>
              <a:t>DirectAccess</a:t>
            </a:r>
            <a:endParaRPr lang="en-US" sz="3200" b="0" u="sng"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DirectAccess allows connectivity for remote users to organization network resources without the need for traditional VPN connections. With DirectAccess connections, remote client computers are always connected to your organization. There's no need for remote users to start and stop connections, as is required with VPN connections. In addition, your IT administrators can manage DirectAccess client computers whenever they're' running and Internet connected.</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475615" y="1769110"/>
            <a:ext cx="9100185" cy="4993640"/>
          </a:xfrm>
          <a:prstGeom prst="rect">
            <a:avLst/>
          </a:prstGeom>
          <a:noFill/>
          <a:ln w="0">
            <a:noFill/>
          </a:ln>
        </p:spPr>
        <p:txBody>
          <a:bodyPr lIns="0" tIns="0" rIns="0" bIns="0">
            <a:normAutofit fontScale="90000" lnSpcReduction="10000"/>
          </a:bodyPr>
          <a:p>
            <a:r>
              <a:rPr lang="en-US" sz="3200" b="0" u="sng" strike="noStrike" spc="-1">
                <a:latin typeface="Arial" panose="020B0604020202020204"/>
              </a:rPr>
              <a:t>Routing service</a:t>
            </a:r>
            <a:endParaRPr lang="en-US" sz="3200" b="0" strike="noStrike" spc="-1">
              <a:latin typeface="Arial" panose="020B0604020202020204"/>
            </a:endParaRPr>
          </a:p>
          <a:p>
            <a:r>
              <a:rPr lang="en-US" sz="3200" b="0" strike="noStrike" spc="-1">
                <a:latin typeface="Arial" panose="020B0604020202020204"/>
              </a:rPr>
              <a:t>The Routing service allows you to route network traffic between subnets on your Local Area Network. Routing provides support for the following technologies:</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Network Address Translation (NAT) routers</a:t>
            </a:r>
            <a:endParaRPr lang="en-US" sz="3200" b="0" strike="noStrike" spc="-1">
              <a:latin typeface="Arial" panose="020B0604020202020204"/>
            </a:endParaRPr>
          </a:p>
          <a:p>
            <a:r>
              <a:rPr lang="en-US" sz="3200" b="0" strike="noStrike" spc="-1">
                <a:latin typeface="Arial" panose="020B0604020202020204"/>
              </a:rPr>
              <a:t>LAN routers running Border Gateway Protocol (BGP)</a:t>
            </a:r>
            <a:endParaRPr lang="en-US" sz="3200" b="0" strike="noStrike" spc="-1">
              <a:latin typeface="Arial" panose="020B0604020202020204"/>
            </a:endParaRPr>
          </a:p>
          <a:p>
            <a:r>
              <a:rPr lang="en-US" sz="3200" b="0" strike="noStrike" spc="-1">
                <a:latin typeface="Arial" panose="020B0604020202020204"/>
              </a:rPr>
              <a:t>Routing Information Protocol (RIP)</a:t>
            </a:r>
            <a:endParaRPr lang="en-US" sz="3200" b="0" strike="noStrike" spc="-1">
              <a:latin typeface="Arial" panose="020B0604020202020204"/>
            </a:endParaRPr>
          </a:p>
          <a:p>
            <a:r>
              <a:rPr lang="en-US" sz="3200" b="0" strike="noStrike" spc="-1">
                <a:latin typeface="Arial" panose="020B0604020202020204"/>
              </a:rPr>
              <a:t>Multicast-capable routers using Internet Group 	Management Protocol (IGMP)</a:t>
            </a:r>
            <a:endParaRPr lang="en-US" sz="3200" b="0" strike="noStrike" spc="-1">
              <a:latin typeface="Arial" panose="020B0604020202020204"/>
            </a:endParaRPr>
          </a:p>
          <a:p>
            <a:r>
              <a:rPr lang="en-US" sz="3200" b="0" strike="noStrike" spc="-1">
                <a:latin typeface="Arial" panose="020B0604020202020204"/>
              </a:rPr>
              <a:t>Demand-dial routing</a:t>
            </a:r>
            <a:endParaRPr lang="en-US" sz="3200" b="0" strike="noStrike" spc="-1">
              <a:latin typeface="Arial" panose="020B0604020202020204"/>
            </a:endParaRPr>
          </a:p>
          <a:p>
            <a:r>
              <a:rPr lang="en-US" sz="3200" b="0" strike="noStrike" spc="-1">
                <a:latin typeface="Arial" panose="020B0604020202020204"/>
              </a:rPr>
              <a:t>Unicast IP Routing</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076190"/>
          </a:xfrm>
          <a:prstGeom prst="rect">
            <a:avLst/>
          </a:prstGeom>
          <a:noFill/>
          <a:ln w="0">
            <a:noFill/>
          </a:ln>
        </p:spPr>
        <p:txBody>
          <a:bodyPr lIns="0" tIns="0" rIns="0" bIns="0">
            <a:normAutofit lnSpcReduction="20000"/>
          </a:bodyPr>
          <a:p>
            <a:r>
              <a:rPr lang="en-US" sz="3200" b="0" u="sng" strike="noStrike" spc="-1">
                <a:latin typeface="Arial" panose="020B0604020202020204"/>
              </a:rPr>
              <a:t>Web Application Proxy service</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Web Application Proxy service provides reverse proxy functionality for web applications inside your corporate network to allow users on any device to access them from outside the corporate network.</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Web Application Proxy pre-authenticates access to web applications using Active Directory Federation Services (AD FS), and also functions as an AD FS proxy.</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053965"/>
          </a:xfrm>
          <a:prstGeom prst="rect">
            <a:avLst/>
          </a:prstGeom>
          <a:noFill/>
          <a:ln w="0">
            <a:noFill/>
          </a:ln>
        </p:spPr>
        <p:txBody>
          <a:bodyPr lIns="0" tIns="0" rIns="0" bIns="0">
            <a:normAutofit fontScale="80000"/>
          </a:bodyPr>
          <a:p>
            <a:r>
              <a:rPr lang="en-US" sz="3200" b="0" strike="noStrike" spc="-1">
                <a:latin typeface="Arial" panose="020B0604020202020204"/>
              </a:rPr>
              <a:t>VPNs are point-to-point connections across a private or public network, like the</a:t>
            </a:r>
            <a:endParaRPr lang="en-US" sz="3200" b="0" strike="noStrike" spc="-1">
              <a:latin typeface="Arial" panose="020B0604020202020204"/>
            </a:endParaRPr>
          </a:p>
          <a:p>
            <a:r>
              <a:rPr lang="en-US" sz="3200" b="0" strike="noStrike" spc="-1">
                <a:latin typeface="Arial" panose="020B0604020202020204"/>
              </a:rPr>
              <a:t>Internet. </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A VPN client uses special TCP/IP or UDP-based protocols, called tunneling</a:t>
            </a:r>
            <a:endParaRPr lang="en-US" sz="3200" b="0" strike="noStrike" spc="-1">
              <a:latin typeface="Arial" panose="020B0604020202020204"/>
            </a:endParaRPr>
          </a:p>
          <a:p>
            <a:r>
              <a:rPr lang="en-US" sz="3200" b="0" strike="noStrike" spc="-1">
                <a:latin typeface="Arial" panose="020B0604020202020204"/>
              </a:rPr>
              <a:t>protocols, to make a virtual call to a virtual port on a VPN server.</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In a typical VPN deployment, a client initiates a virtual point-to-point connection to a remote access server over the Internet. </a:t>
            </a:r>
            <a:endParaRPr lang="en-US" sz="3200" b="0" strike="noStrike" spc="-1">
              <a:latin typeface="Arial" panose="020B0604020202020204"/>
            </a:endParaRPr>
          </a:p>
          <a:p>
            <a:endParaRPr lang="en-US" sz="3200" b="0" strike="noStrike" spc="-1">
              <a:latin typeface="Arial" panose="020B0604020202020204"/>
            </a:endParaRPr>
          </a:p>
          <a:p>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9110"/>
            <a:ext cx="9071610" cy="5053965"/>
          </a:xfrm>
          <a:prstGeom prst="rect">
            <a:avLst/>
          </a:prstGeom>
          <a:noFill/>
          <a:ln w="0">
            <a:noFill/>
          </a:ln>
        </p:spPr>
        <p:txBody>
          <a:bodyPr lIns="0" tIns="0" rIns="0" bIns="0">
            <a:normAutofit/>
          </a:bodyPr>
          <a:p>
            <a:r>
              <a:rPr lang="en-US" sz="3200" b="0" strike="noStrike" spc="-1">
                <a:latin typeface="Arial" panose="020B0604020202020204"/>
              </a:rPr>
              <a:t>The remote access server answers the call, authenticates the caller, and transfers data between the VPN client and the organization's private network.</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There are many options for VPN clients. </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In Windows, the built-in plug-in and the Universal Windows Platform (UWP) VPN plug-in platform are built on top of the Windows VPN platform.</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157320"/>
            <a:ext cx="9071640" cy="1262160"/>
          </a:xfrm>
          <a:prstGeom prst="rect">
            <a:avLst/>
          </a:prstGeom>
          <a:noFill/>
          <a:ln w="0">
            <a:noFill/>
          </a:ln>
        </p:spPr>
        <p:txBody>
          <a:bodyPr lIns="0" tIns="0" rIns="0" bIns="0" anchor="ctr">
            <a:noAutofit/>
          </a:bodyPr>
          <a:p>
            <a:pPr algn="ctr"/>
            <a:r>
              <a:rPr lang="en-US" sz="4400" b="0" strike="noStrike" spc="-1">
                <a:latin typeface="Arial" panose="020B0604020202020204"/>
              </a:rPr>
              <a:t>Network Connectivity and Remote Access Solutions</a:t>
            </a:r>
            <a:endParaRPr lang="en-US" sz="4400" b="0" strike="noStrike" spc="-1">
              <a:latin typeface="Arial" panose="020B0604020202020204"/>
            </a:endParaRPr>
          </a:p>
        </p:txBody>
      </p:sp>
      <p:sp>
        <p:nvSpPr>
          <p:cNvPr id="130" name="TextShape 2"/>
          <p:cNvSpPr txBox="1"/>
          <p:nvPr/>
        </p:nvSpPr>
        <p:spPr>
          <a:xfrm>
            <a:off x="504190" y="1763395"/>
            <a:ext cx="9071610" cy="5065395"/>
          </a:xfrm>
          <a:prstGeom prst="rect">
            <a:avLst/>
          </a:prstGeom>
          <a:noFill/>
          <a:ln w="0">
            <a:noFill/>
          </a:ln>
        </p:spPr>
        <p:txBody>
          <a:bodyPr lIns="0" tIns="0" rIns="0" bIns="0">
            <a:normAutofit lnSpcReduction="10000"/>
          </a:bodyPr>
          <a:p>
            <a:r>
              <a:rPr lang="en-US" sz="3200" b="1" strike="noStrike" spc="-1">
                <a:latin typeface="Arial" panose="020B0604020202020204"/>
              </a:rPr>
              <a:t>Built-in VPN client</a:t>
            </a:r>
            <a:endParaRPr lang="en-US" sz="3200" b="1" strike="noStrike" spc="-1">
              <a:latin typeface="Arial" panose="020B0604020202020204"/>
            </a:endParaRPr>
          </a:p>
          <a:p>
            <a:endParaRPr lang="en-US" sz="3200" b="0" strike="noStrike" spc="-1">
              <a:latin typeface="Arial" panose="020B0604020202020204"/>
            </a:endParaRPr>
          </a:p>
          <a:p>
            <a:r>
              <a:rPr lang="en-US" sz="3200" u="sng" strike="noStrike" spc="-1">
                <a:latin typeface="Arial" panose="020B0604020202020204"/>
              </a:rPr>
              <a:t>Tunneling protocols supported :</a:t>
            </a:r>
            <a:endParaRPr lang="en-US" sz="3200" u="sng" strike="noStrike" spc="-1">
              <a:latin typeface="Arial" panose="020B0604020202020204"/>
            </a:endParaRPr>
          </a:p>
          <a:p>
            <a:endParaRPr lang="en-US" sz="3200" u="sng" strike="noStrike" spc="-1">
              <a:latin typeface="Arial" panose="020B0604020202020204"/>
            </a:endParaRPr>
          </a:p>
          <a:p>
            <a:r>
              <a:rPr lang="en-US" sz="3200" b="0" strike="noStrike" spc="-1">
                <a:latin typeface="Arial" panose="020B0604020202020204"/>
              </a:rPr>
              <a:t>Internet Key Exchange version 2 (IKEv2)</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L2TP</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PPTP</a:t>
            </a:r>
            <a:endParaRPr lang="en-US" sz="3200" b="0" strike="noStrike" spc="-1">
              <a:latin typeface="Arial" panose="020B0604020202020204"/>
            </a:endParaRPr>
          </a:p>
          <a:p>
            <a:endParaRPr lang="en-US" sz="3200" b="0" strike="noStrike" spc="-1">
              <a:latin typeface="Arial" panose="020B0604020202020204"/>
            </a:endParaRPr>
          </a:p>
          <a:p>
            <a:r>
              <a:rPr lang="en-US" sz="3200" b="0" strike="noStrike" spc="-1">
                <a:latin typeface="Arial" panose="020B0604020202020204"/>
              </a:rPr>
              <a:t>SSTP</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5719</Words>
  <Application>WPS Presentation</Application>
  <PresentationFormat/>
  <Paragraphs>141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16</vt:i4>
      </vt:variant>
    </vt:vector>
  </HeadingPairs>
  <TitlesOfParts>
    <vt:vector size="31" baseType="lpstr">
      <vt:lpstr>Arial</vt:lpstr>
      <vt:lpstr>SimSun</vt:lpstr>
      <vt:lpstr>Wingdings</vt:lpstr>
      <vt:lpstr>Arial</vt:lpstr>
      <vt:lpstr>Symbol</vt:lpstr>
      <vt:lpstr>Times New Roman</vt:lpstr>
      <vt:lpstr>Microsoft YaHei</vt:lpstr>
      <vt:lpstr>Arial Unicode MS</vt:lpstr>
      <vt:lpstr>DejaVu Sans</vt:lpstr>
      <vt:lpstr>Calibri</vt:lpstr>
      <vt:lpstr>Office Theme</vt:lpstr>
      <vt:lpstr>Office Theme</vt:lpstr>
      <vt:lpstr>Office Theme</vt:lpstr>
      <vt:lpstr>1_Office Theme</vt:lpstr>
      <vt:lpstr>2_Office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3</cp:revision>
  <dcterms:created xsi:type="dcterms:W3CDTF">2021-04-23T20:45:00Z</dcterms:created>
  <dcterms:modified xsi:type="dcterms:W3CDTF">2024-08-20T10:37:34Z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3203BB8D797D4D07918BAE423E07679A_13</vt:lpwstr>
  </property>
  <property fmtid="{D5CDD505-2E9C-101B-9397-08002B2CF9AE}" pid="3" name="KSOProductBuildVer">
    <vt:lpwstr>1033-12.2.0.17153</vt:lpwstr>
  </property>
</Properties>
</file>