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60" r:id="rId3"/>
  </p:sldMasterIdLst>
  <p:notesMasterIdLst>
    <p:notesMasterId r:id="rId5"/>
  </p:notesMasterIdLst>
  <p:handoutMasterIdLst>
    <p:handoutMasterId r:id="rId33"/>
  </p:handoutMasterIdLst>
  <p:sldIdLst>
    <p:sldId id="340" r:id="rId4"/>
    <p:sldId id="372" r:id="rId6"/>
    <p:sldId id="441" r:id="rId7"/>
    <p:sldId id="442" r:id="rId8"/>
    <p:sldId id="443" r:id="rId9"/>
    <p:sldId id="444" r:id="rId10"/>
    <p:sldId id="445" r:id="rId11"/>
    <p:sldId id="446" r:id="rId12"/>
    <p:sldId id="447" r:id="rId13"/>
    <p:sldId id="448" r:id="rId14"/>
    <p:sldId id="449" r:id="rId15"/>
    <p:sldId id="450" r:id="rId16"/>
    <p:sldId id="451" r:id="rId17"/>
    <p:sldId id="452" r:id="rId18"/>
    <p:sldId id="453" r:id="rId19"/>
    <p:sldId id="454" r:id="rId20"/>
    <p:sldId id="455" r:id="rId21"/>
    <p:sldId id="456" r:id="rId22"/>
    <p:sldId id="457" r:id="rId23"/>
    <p:sldId id="458" r:id="rId24"/>
    <p:sldId id="459" r:id="rId25"/>
    <p:sldId id="460" r:id="rId26"/>
    <p:sldId id="461" r:id="rId27"/>
    <p:sldId id="462" r:id="rId28"/>
    <p:sldId id="463" r:id="rId29"/>
    <p:sldId id="464" r:id="rId30"/>
    <p:sldId id="465" r:id="rId31"/>
    <p:sldId id="393" r:id="rId32"/>
  </p:sldIdLst>
  <p:sldSz cx="12192000" cy="6858000"/>
  <p:notesSz cx="6858000" cy="9144000"/>
  <p:embeddedFontLst>
    <p:embeddedFont>
      <p:font typeface="Inter" panose="02000503000000020004" charset="0"/>
      <p:regular r:id="rId37"/>
      <p:bold r:id="rId38"/>
    </p:embeddedFont>
    <p:embeddedFont>
      <p:font typeface="Inter Black" panose="02000503000000020004" charset="0"/>
      <p:bold r:id="rId39"/>
    </p:embeddedFont>
  </p:embeddedFontLst>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DBF8"/>
    <a:srgbClr val="4AC7F9"/>
    <a:srgbClr val="47B2FA"/>
    <a:srgbClr val="54A6FB"/>
    <a:srgbClr val="4589FB"/>
    <a:srgbClr val="4675FC"/>
    <a:srgbClr val="54FDED"/>
    <a:srgbClr val="4EE4F0"/>
    <a:srgbClr val="49CCF3"/>
    <a:srgbClr val="44B3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1"/>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0" Type="http://schemas.openxmlformats.org/officeDocument/2006/relationships/tags" Target="tags/tag233.xml"/><Relationship Id="rId4" Type="http://schemas.openxmlformats.org/officeDocument/2006/relationships/slide" Target="slides/slide1.xml"/><Relationship Id="rId39" Type="http://schemas.openxmlformats.org/officeDocument/2006/relationships/font" Target="fonts/font3.fntdata"/><Relationship Id="rId38" Type="http://schemas.openxmlformats.org/officeDocument/2006/relationships/font" Target="fonts/font2.fntdata"/><Relationship Id="rId37" Type="http://schemas.openxmlformats.org/officeDocument/2006/relationships/font" Target="fonts/font1.fntdata"/><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Inter Black" panose="02000503000000020004" charset="0"/>
              <a:ea typeface="Inter Black" panose="02000503000000020004" charset="0"/>
              <a:cs typeface="Inter" panose="0200050300000002000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Inter Black" panose="02000503000000020004" charset="0"/>
                <a:ea typeface="Inter Black" panose="02000503000000020004" charset="0"/>
                <a:cs typeface="Inter" panose="02000503000000020004" charset="0"/>
              </a:rPr>
            </a:fld>
            <a:endParaRPr lang="zh-CN" altLang="en-US">
              <a:latin typeface="Inter Black" panose="02000503000000020004" charset="0"/>
              <a:ea typeface="Inter Black" panose="02000503000000020004" charset="0"/>
              <a:cs typeface="Inter" panose="0200050300000002000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Inter Black" panose="02000503000000020004" charset="0"/>
              <a:ea typeface="Inter Black" panose="02000503000000020004" charset="0"/>
              <a:cs typeface="Inter" panose="0200050300000002000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Inter Black" panose="02000503000000020004" charset="0"/>
                <a:ea typeface="Inter Black" panose="02000503000000020004" charset="0"/>
                <a:cs typeface="Inter" panose="02000503000000020004" charset="0"/>
              </a:rPr>
            </a:fld>
            <a:endParaRPr lang="zh-CN" altLang="en-US">
              <a:latin typeface="Inter Black" panose="02000503000000020004" charset="0"/>
              <a:ea typeface="Inter Black" panose="02000503000000020004" charset="0"/>
              <a:cs typeface="Inter" panose="0200050300000002000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Inter Black" panose="02000503000000020004" charset="0"/>
                <a:ea typeface="Inter Black" panose="02000503000000020004" charset="0"/>
                <a:cs typeface="Inter" panose="0200050300000002000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Inter Black" panose="02000503000000020004" charset="0"/>
                <a:ea typeface="Inter Black" panose="02000503000000020004" charset="0"/>
                <a:cs typeface="Inter" panose="0200050300000002000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Inter Black" panose="02000503000000020004" charset="0"/>
                <a:ea typeface="Inter Black" panose="02000503000000020004" charset="0"/>
                <a:cs typeface="Inter" panose="0200050300000002000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Inter Black" panose="02000503000000020004" charset="0"/>
                <a:ea typeface="Inter Black" panose="02000503000000020004" charset="0"/>
                <a:cs typeface="Inter" panose="0200050300000002000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Inter Black" panose="02000503000000020004" charset="0"/>
        <a:ea typeface="Inter Black" panose="02000503000000020004" charset="0"/>
        <a:cs typeface="Inter" panose="02000503000000020004" charset="0"/>
      </a:defRPr>
    </a:lvl1pPr>
    <a:lvl2pPr marL="457200" algn="l" defTabSz="914400" rtl="0" eaLnBrk="1" latinLnBrk="0" hangingPunct="1">
      <a:defRPr sz="1200" kern="1200">
        <a:solidFill>
          <a:schemeClr val="tx1"/>
        </a:solidFill>
        <a:latin typeface="Inter Black" panose="02000503000000020004" charset="0"/>
        <a:ea typeface="Inter Black" panose="02000503000000020004" charset="0"/>
        <a:cs typeface="Inter" panose="02000503000000020004" charset="0"/>
      </a:defRPr>
    </a:lvl2pPr>
    <a:lvl3pPr marL="914400" algn="l" defTabSz="914400" rtl="0" eaLnBrk="1" latinLnBrk="0" hangingPunct="1">
      <a:defRPr sz="1200" kern="1200">
        <a:solidFill>
          <a:schemeClr val="tx1"/>
        </a:solidFill>
        <a:latin typeface="Inter Black" panose="02000503000000020004" charset="0"/>
        <a:ea typeface="Inter Black" panose="02000503000000020004" charset="0"/>
        <a:cs typeface="Inter" panose="02000503000000020004" charset="0"/>
      </a:defRPr>
    </a:lvl3pPr>
    <a:lvl4pPr marL="1371600" algn="l" defTabSz="914400" rtl="0" eaLnBrk="1" latinLnBrk="0" hangingPunct="1">
      <a:defRPr sz="1200" kern="1200">
        <a:solidFill>
          <a:schemeClr val="tx1"/>
        </a:solidFill>
        <a:latin typeface="Inter Black" panose="02000503000000020004" charset="0"/>
        <a:ea typeface="Inter Black" panose="02000503000000020004" charset="0"/>
        <a:cs typeface="Inter" panose="02000503000000020004" charset="0"/>
      </a:defRPr>
    </a:lvl4pPr>
    <a:lvl5pPr marL="1828800" algn="l" defTabSz="914400" rtl="0" eaLnBrk="1" latinLnBrk="0" hangingPunct="1">
      <a:defRPr sz="1200" kern="1200">
        <a:solidFill>
          <a:schemeClr val="tx1"/>
        </a:solidFill>
        <a:latin typeface="Inter Black" panose="02000503000000020004" charset="0"/>
        <a:ea typeface="Inter Black" panose="02000503000000020004" charset="0"/>
        <a:cs typeface="Inter" panose="020005030000000200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24.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Inter" panose="02000503000000020004" charset="0"/>
          <a:ea typeface="Inter Black" panose="02000503000000020004" charset="0"/>
          <a:cs typeface="Inter" panose="02000503000000020004" charset="0"/>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Inter" panose="02000503000000020004" charset="0"/>
          <a:ea typeface="Inter Black" panose="02000503000000020004" charset="0"/>
          <a:cs typeface="Inter" panose="02000503000000020004" charset="0"/>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tags" Target="../tags/tag126.xml"/><Relationship Id="rId27" Type="http://schemas.openxmlformats.org/officeDocument/2006/relationships/notesSlide" Target="../notesSlides/notesSlide1.xml"/><Relationship Id="rId26" Type="http://schemas.openxmlformats.org/officeDocument/2006/relationships/slideLayout" Target="../slideLayouts/slideLayout12.xml"/><Relationship Id="rId25" Type="http://schemas.openxmlformats.org/officeDocument/2006/relationships/tags" Target="../tags/tag148.xml"/><Relationship Id="rId24" Type="http://schemas.openxmlformats.org/officeDocument/2006/relationships/tags" Target="../tags/tag147.xml"/><Relationship Id="rId23" Type="http://schemas.openxmlformats.org/officeDocument/2006/relationships/tags" Target="../tags/tag146.xml"/><Relationship Id="rId22" Type="http://schemas.openxmlformats.org/officeDocument/2006/relationships/tags" Target="../tags/tag145.xml"/><Relationship Id="rId21" Type="http://schemas.openxmlformats.org/officeDocument/2006/relationships/tags" Target="../tags/tag144.xml"/><Relationship Id="rId20" Type="http://schemas.openxmlformats.org/officeDocument/2006/relationships/tags" Target="../tags/tag143.xml"/><Relationship Id="rId2" Type="http://schemas.openxmlformats.org/officeDocument/2006/relationships/tags" Target="../tags/tag125.xml"/><Relationship Id="rId19" Type="http://schemas.openxmlformats.org/officeDocument/2006/relationships/tags" Target="../tags/tag142.xml"/><Relationship Id="rId18" Type="http://schemas.openxmlformats.org/officeDocument/2006/relationships/tags" Target="../tags/tag141.xml"/><Relationship Id="rId17" Type="http://schemas.openxmlformats.org/officeDocument/2006/relationships/tags" Target="../tags/tag140.xml"/><Relationship Id="rId16" Type="http://schemas.openxmlformats.org/officeDocument/2006/relationships/tags" Target="../tags/tag139.xml"/><Relationship Id="rId15" Type="http://schemas.openxmlformats.org/officeDocument/2006/relationships/tags" Target="../tags/tag138.xml"/><Relationship Id="rId14" Type="http://schemas.openxmlformats.org/officeDocument/2006/relationships/tags" Target="../tags/tag137.xml"/><Relationship Id="rId13" Type="http://schemas.openxmlformats.org/officeDocument/2006/relationships/tags" Target="../tags/tag136.xml"/><Relationship Id="rId12" Type="http://schemas.openxmlformats.org/officeDocument/2006/relationships/tags" Target="../tags/tag135.xml"/><Relationship Id="rId11" Type="http://schemas.openxmlformats.org/officeDocument/2006/relationships/tags" Target="../tags/tag134.xml"/><Relationship Id="rId10" Type="http://schemas.openxmlformats.org/officeDocument/2006/relationships/tags" Target="../tags/tag13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2.xml"/><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2.xml"/><Relationship Id="rId5" Type="http://schemas.openxmlformats.org/officeDocument/2006/relationships/tags" Target="../tags/tag169.xml"/><Relationship Id="rId4" Type="http://schemas.openxmlformats.org/officeDocument/2006/relationships/image" Target="../media/image3.png"/><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2.xml"/><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2.xml"/><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2.xml"/><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2.xml"/><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12.xml"/><Relationship Id="rId5" Type="http://schemas.openxmlformats.org/officeDocument/2006/relationships/tags" Target="../tags/tag180.xml"/><Relationship Id="rId4" Type="http://schemas.openxmlformats.org/officeDocument/2006/relationships/image" Target="../media/image4.png"/><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12.xml"/><Relationship Id="rId5" Type="http://schemas.openxmlformats.org/officeDocument/2006/relationships/tags" Target="../tags/tag183.xml"/><Relationship Id="rId4" Type="http://schemas.openxmlformats.org/officeDocument/2006/relationships/image" Target="../media/image5.png"/><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12.xml"/><Relationship Id="rId5" Type="http://schemas.openxmlformats.org/officeDocument/2006/relationships/tags" Target="../tags/tag186.xml"/><Relationship Id="rId4" Type="http://schemas.openxmlformats.org/officeDocument/2006/relationships/image" Target="../media/image6.png"/><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12.xml"/><Relationship Id="rId5" Type="http://schemas.openxmlformats.org/officeDocument/2006/relationships/tags" Target="../tags/tag189.xml"/><Relationship Id="rId4" Type="http://schemas.openxmlformats.org/officeDocument/2006/relationships/image" Target="../media/image7.png"/><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2.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2.xml"/><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9" Type="http://schemas.openxmlformats.org/officeDocument/2006/relationships/notesSlide" Target="../notesSlides/notesSlide21.xml"/><Relationship Id="rId8" Type="http://schemas.openxmlformats.org/officeDocument/2006/relationships/slideLayout" Target="../slideLayouts/slideLayout12.xml"/><Relationship Id="rId7" Type="http://schemas.openxmlformats.org/officeDocument/2006/relationships/tags" Target="../tags/tag195.xml"/><Relationship Id="rId6" Type="http://schemas.openxmlformats.org/officeDocument/2006/relationships/image" Target="../media/image9.png"/><Relationship Id="rId5" Type="http://schemas.openxmlformats.org/officeDocument/2006/relationships/tags" Target="../tags/tag194.xml"/><Relationship Id="rId4" Type="http://schemas.openxmlformats.org/officeDocument/2006/relationships/image" Target="../media/image8.png"/><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12.xml"/><Relationship Id="rId5" Type="http://schemas.openxmlformats.org/officeDocument/2006/relationships/tags" Target="../tags/tag198.xml"/><Relationship Id="rId4" Type="http://schemas.openxmlformats.org/officeDocument/2006/relationships/image" Target="../media/image10.png"/><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2.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2.xml"/><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2.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12.xml"/><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image" Target="../media/image2.jpe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12.xml"/><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image" Target="../media/image2.jpeg"/></Relationships>
</file>

<file path=ppt/slides/_rels/slide28.xml.rels><?xml version="1.0" encoding="UTF-8" standalone="yes"?>
<Relationships xmlns="http://schemas.openxmlformats.org/package/2006/relationships"><Relationship Id="rId9" Type="http://schemas.openxmlformats.org/officeDocument/2006/relationships/tags" Target="../tags/tag216.xml"/><Relationship Id="rId8" Type="http://schemas.openxmlformats.org/officeDocument/2006/relationships/tags" Target="../tags/tag215.xml"/><Relationship Id="rId7" Type="http://schemas.openxmlformats.org/officeDocument/2006/relationships/tags" Target="../tags/tag214.xml"/><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tags" Target="../tags/tag211.xml"/><Relationship Id="rId3" Type="http://schemas.openxmlformats.org/officeDocument/2006/relationships/tags" Target="../tags/tag210.xml"/><Relationship Id="rId27" Type="http://schemas.openxmlformats.org/officeDocument/2006/relationships/notesSlide" Target="../notesSlides/notesSlide28.xml"/><Relationship Id="rId26" Type="http://schemas.openxmlformats.org/officeDocument/2006/relationships/slideLayout" Target="../slideLayouts/slideLayout12.xml"/><Relationship Id="rId25" Type="http://schemas.openxmlformats.org/officeDocument/2006/relationships/tags" Target="../tags/tag232.xml"/><Relationship Id="rId24" Type="http://schemas.openxmlformats.org/officeDocument/2006/relationships/tags" Target="../tags/tag231.xml"/><Relationship Id="rId23" Type="http://schemas.openxmlformats.org/officeDocument/2006/relationships/tags" Target="../tags/tag230.xml"/><Relationship Id="rId22" Type="http://schemas.openxmlformats.org/officeDocument/2006/relationships/tags" Target="../tags/tag229.xml"/><Relationship Id="rId21" Type="http://schemas.openxmlformats.org/officeDocument/2006/relationships/tags" Target="../tags/tag228.xml"/><Relationship Id="rId20" Type="http://schemas.openxmlformats.org/officeDocument/2006/relationships/tags" Target="../tags/tag227.xml"/><Relationship Id="rId2" Type="http://schemas.openxmlformats.org/officeDocument/2006/relationships/tags" Target="../tags/tag209.xml"/><Relationship Id="rId19" Type="http://schemas.openxmlformats.org/officeDocument/2006/relationships/tags" Target="../tags/tag226.xml"/><Relationship Id="rId18" Type="http://schemas.openxmlformats.org/officeDocument/2006/relationships/tags" Target="../tags/tag225.xml"/><Relationship Id="rId17" Type="http://schemas.openxmlformats.org/officeDocument/2006/relationships/tags" Target="../tags/tag224.xml"/><Relationship Id="rId16" Type="http://schemas.openxmlformats.org/officeDocument/2006/relationships/tags" Target="../tags/tag223.xml"/><Relationship Id="rId15" Type="http://schemas.openxmlformats.org/officeDocument/2006/relationships/tags" Target="../tags/tag222.xml"/><Relationship Id="rId14" Type="http://schemas.openxmlformats.org/officeDocument/2006/relationships/tags" Target="../tags/tag221.xml"/><Relationship Id="rId13" Type="http://schemas.openxmlformats.org/officeDocument/2006/relationships/tags" Target="../tags/tag220.xml"/><Relationship Id="rId12" Type="http://schemas.openxmlformats.org/officeDocument/2006/relationships/tags" Target="../tags/tag219.xml"/><Relationship Id="rId11" Type="http://schemas.openxmlformats.org/officeDocument/2006/relationships/tags" Target="../tags/tag218.xml"/><Relationship Id="rId10" Type="http://schemas.openxmlformats.org/officeDocument/2006/relationships/tags" Target="../tags/tag217.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2.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2.xml"/><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2.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2.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2.xml"/><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2.xml"/><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2.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52" name="图片 51" descr="VCG21128005867512"/>
          <p:cNvPicPr>
            <a:picLocks noChangeAspect="1"/>
          </p:cNvPicPr>
          <p:nvPr/>
        </p:nvPicPr>
        <p:blipFill>
          <a:blip r:embed="rId1">
            <a:alphaModFix amt="20000"/>
          </a:blip>
          <a:stretch>
            <a:fillRect/>
          </a:stretch>
        </p:blipFill>
        <p:spPr>
          <a:xfrm>
            <a:off x="4445" y="0"/>
            <a:ext cx="12160885" cy="6857365"/>
          </a:xfrm>
          <a:prstGeom prst="rect">
            <a:avLst/>
          </a:prstGeom>
        </p:spPr>
      </p:pic>
      <p:sp>
        <p:nvSpPr>
          <p:cNvPr id="19" name="文本框 18"/>
          <p:cNvSpPr txBox="1"/>
          <p:nvPr>
            <p:custDataLst>
              <p:tags r:id="rId2"/>
            </p:custDataLst>
          </p:nvPr>
        </p:nvSpPr>
        <p:spPr>
          <a:xfrm>
            <a:off x="2255838" y="1976120"/>
            <a:ext cx="7365365" cy="1938020"/>
          </a:xfrm>
          <a:prstGeom prst="rect">
            <a:avLst/>
          </a:prstGeom>
          <a:noFill/>
        </p:spPr>
        <p:txBody>
          <a:bodyPr wrap="square" rtlCol="0" anchor="t">
            <a:spAutoFit/>
          </a:bodyPr>
          <a:p>
            <a:pPr algn="ctr"/>
            <a:r>
              <a:rPr lang="en-US" altLang="zh-CN" sz="6000">
                <a:solidFill>
                  <a:schemeClr val="accent6"/>
                </a:solidFill>
                <a:effectLst/>
                <a:latin typeface="Inter Black" panose="02000503000000020004" charset="0"/>
                <a:ea typeface="Inter Black" panose="02000503000000020004" charset="0"/>
                <a:cs typeface="Inter Black" panose="02000503000000020004" charset="0"/>
              </a:rPr>
              <a:t>Network Load Balancing</a:t>
            </a:r>
            <a:endParaRPr lang="en-US" altLang="zh-CN" sz="6000">
              <a:solidFill>
                <a:schemeClr val="accent6"/>
              </a:solidFill>
              <a:effectLst/>
              <a:latin typeface="Inter Black" panose="02000503000000020004" charset="0"/>
              <a:ea typeface="Inter Black" panose="02000503000000020004" charset="0"/>
              <a:cs typeface="Inter Black" panose="02000503000000020004" charset="0"/>
            </a:endParaRPr>
          </a:p>
        </p:txBody>
      </p:sp>
      <p:sp>
        <p:nvSpPr>
          <p:cNvPr id="22" name="任意多边形: 形状 14"/>
          <p:cNvSpPr/>
          <p:nvPr>
            <p:custDataLst>
              <p:tags r:id="rId3"/>
            </p:custDataLst>
          </p:nvPr>
        </p:nvSpPr>
        <p:spPr>
          <a:xfrm>
            <a:off x="2377516" y="4206476"/>
            <a:ext cx="7438409" cy="110315"/>
          </a:xfrm>
          <a:custGeom>
            <a:avLst/>
            <a:gdLst>
              <a:gd name="connsiteX0" fmla="*/ 0 w 10926501"/>
              <a:gd name="connsiteY0" fmla="*/ 0 h 162045"/>
              <a:gd name="connsiteX1" fmla="*/ 3761772 w 10926501"/>
              <a:gd name="connsiteY1" fmla="*/ 0 h 162045"/>
              <a:gd name="connsiteX2" fmla="*/ 3923817 w 10926501"/>
              <a:gd name="connsiteY2" fmla="*/ 162045 h 162045"/>
              <a:gd name="connsiteX3" fmla="*/ 6979534 w 10926501"/>
              <a:gd name="connsiteY3" fmla="*/ 162045 h 162045"/>
              <a:gd name="connsiteX4" fmla="*/ 7141579 w 10926501"/>
              <a:gd name="connsiteY4" fmla="*/ 0 h 162045"/>
              <a:gd name="connsiteX5" fmla="*/ 10926501 w 10926501"/>
              <a:gd name="connsiteY5" fmla="*/ 0 h 16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6501" h="162045">
                <a:moveTo>
                  <a:pt x="0" y="0"/>
                </a:moveTo>
                <a:lnTo>
                  <a:pt x="3761772" y="0"/>
                </a:lnTo>
                <a:lnTo>
                  <a:pt x="3923817" y="162045"/>
                </a:lnTo>
                <a:lnTo>
                  <a:pt x="6979534" y="162045"/>
                </a:lnTo>
                <a:lnTo>
                  <a:pt x="7141579" y="0"/>
                </a:lnTo>
                <a:lnTo>
                  <a:pt x="10926501" y="0"/>
                </a:lnTo>
              </a:path>
            </a:pathLst>
          </a:custGeom>
          <a:noFill/>
          <a:ln w="38100">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159" name="任意多边形: 形状 158"/>
          <p:cNvSpPr/>
          <p:nvPr/>
        </p:nvSpPr>
        <p:spPr>
          <a:xfrm>
            <a:off x="4629150" y="4827270"/>
            <a:ext cx="2934335" cy="559435"/>
          </a:xfrm>
          <a:custGeom>
            <a:avLst/>
            <a:gdLst>
              <a:gd name="connsiteX0" fmla="*/ 0 w 2880000"/>
              <a:gd name="connsiteY0" fmla="*/ 0 h 3600000"/>
              <a:gd name="connsiteX1" fmla="*/ 882815 w 2880000"/>
              <a:gd name="connsiteY1" fmla="*/ 0 h 3600000"/>
              <a:gd name="connsiteX2" fmla="*/ 942863 w 2880000"/>
              <a:gd name="connsiteY2" fmla="*/ 60048 h 3600000"/>
              <a:gd name="connsiteX3" fmla="*/ 1902766 w 2880000"/>
              <a:gd name="connsiteY3" fmla="*/ 60048 h 3600000"/>
              <a:gd name="connsiteX4" fmla="*/ 1962813 w 2880000"/>
              <a:gd name="connsiteY4" fmla="*/ 0 h 3600000"/>
              <a:gd name="connsiteX5" fmla="*/ 2880000 w 2880000"/>
              <a:gd name="connsiteY5" fmla="*/ 0 h 3600000"/>
              <a:gd name="connsiteX6" fmla="*/ 2880000 w 2880000"/>
              <a:gd name="connsiteY6" fmla="*/ 3600000 h 3600000"/>
              <a:gd name="connsiteX7" fmla="*/ 1957099 w 2880000"/>
              <a:gd name="connsiteY7" fmla="*/ 3600000 h 3600000"/>
              <a:gd name="connsiteX8" fmla="*/ 1902766 w 2880000"/>
              <a:gd name="connsiteY8" fmla="*/ 3545666 h 3600000"/>
              <a:gd name="connsiteX9" fmla="*/ 942863 w 2880000"/>
              <a:gd name="connsiteY9" fmla="*/ 3545666 h 3600000"/>
              <a:gd name="connsiteX10" fmla="*/ 888529 w 2880000"/>
              <a:gd name="connsiteY10" fmla="*/ 3600000 h 3600000"/>
              <a:gd name="connsiteX11" fmla="*/ 0 w 2880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0000" h="3600000">
                <a:moveTo>
                  <a:pt x="0" y="0"/>
                </a:moveTo>
                <a:lnTo>
                  <a:pt x="882815" y="0"/>
                </a:lnTo>
                <a:lnTo>
                  <a:pt x="942863" y="60048"/>
                </a:lnTo>
                <a:lnTo>
                  <a:pt x="1902766" y="60048"/>
                </a:lnTo>
                <a:lnTo>
                  <a:pt x="1962813" y="0"/>
                </a:lnTo>
                <a:lnTo>
                  <a:pt x="2880000" y="0"/>
                </a:lnTo>
                <a:lnTo>
                  <a:pt x="2880000" y="3600000"/>
                </a:lnTo>
                <a:lnTo>
                  <a:pt x="1957099" y="3600000"/>
                </a:lnTo>
                <a:lnTo>
                  <a:pt x="1902766" y="3545666"/>
                </a:lnTo>
                <a:lnTo>
                  <a:pt x="942863" y="3545666"/>
                </a:lnTo>
                <a:lnTo>
                  <a:pt x="888529" y="3600000"/>
                </a:lnTo>
                <a:lnTo>
                  <a:pt x="0" y="3600000"/>
                </a:lnTo>
                <a:close/>
              </a:path>
            </a:pathLst>
          </a:custGeom>
          <a:gradFill>
            <a:gsLst>
              <a:gs pos="0">
                <a:schemeClr val="accent1"/>
              </a:gs>
              <a:gs pos="75000">
                <a:schemeClr val="accent1">
                  <a:alpha val="0"/>
                </a:schemeClr>
              </a:gs>
              <a:gs pos="94000">
                <a:schemeClr val="accent1"/>
              </a:gs>
              <a:gs pos="25000">
                <a:schemeClr val="accent1">
                  <a:alpha val="0"/>
                </a:schemeClr>
              </a:gs>
            </a:gsLst>
            <a:lin ang="0" scaled="0"/>
          </a:gradFill>
          <a:ln w="19050">
            <a:gradFill>
              <a:gsLst>
                <a:gs pos="0">
                  <a:schemeClr val="accent6"/>
                </a:gs>
                <a:gs pos="100000">
                  <a:schemeClr val="accent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dirty="0">
              <a:cs typeface="Inter" panose="02000503000000020004" charset="0"/>
            </a:endParaRPr>
          </a:p>
        </p:txBody>
      </p:sp>
      <p:sp>
        <p:nvSpPr>
          <p:cNvPr id="41" name="任意多边形: 形状 138"/>
          <p:cNvSpPr/>
          <p:nvPr>
            <p:custDataLst>
              <p:tags r:id="rId4"/>
            </p:custDataLst>
          </p:nvPr>
        </p:nvSpPr>
        <p:spPr>
          <a:xfrm>
            <a:off x="308610" y="503873"/>
            <a:ext cx="11576685" cy="585025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cs typeface="Inter" panose="02000503000000020004" charset="0"/>
            </a:endParaRPr>
          </a:p>
        </p:txBody>
      </p:sp>
      <p:grpSp>
        <p:nvGrpSpPr>
          <p:cNvPr id="12" name="组合 11"/>
          <p:cNvGrpSpPr/>
          <p:nvPr/>
        </p:nvGrpSpPr>
        <p:grpSpPr>
          <a:xfrm>
            <a:off x="719455" y="680720"/>
            <a:ext cx="2407920" cy="501650"/>
            <a:chOff x="1133" y="1072"/>
            <a:chExt cx="3792" cy="910"/>
          </a:xfrm>
        </p:grpSpPr>
        <p:sp>
          <p:nvSpPr>
            <p:cNvPr id="16" name="平行四边形 15"/>
            <p:cNvSpPr/>
            <p:nvPr>
              <p:custDataLst>
                <p:tags r:id="rId5"/>
              </p:custDataLst>
            </p:nvPr>
          </p:nvSpPr>
          <p:spPr>
            <a:xfrm>
              <a:off x="1403" y="1216"/>
              <a:ext cx="3361" cy="640"/>
            </a:xfrm>
            <a:prstGeom prst="parallelogram">
              <a:avLst>
                <a:gd name="adj" fmla="val 82143"/>
              </a:avLst>
            </a:prstGeom>
            <a:gradFill>
              <a:gsLst>
                <a:gs pos="0">
                  <a:srgbClr val="4675FC"/>
                </a:gs>
                <a:gs pos="100000">
                  <a:srgbClr val="4675FC">
                    <a:alpha val="0"/>
                  </a:srgbClr>
                </a:gs>
              </a:gsLst>
              <a:lin ang="18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2" name="平行四边形 1"/>
            <p:cNvSpPr/>
            <p:nvPr>
              <p:custDataLst>
                <p:tags r:id="rId6"/>
              </p:custDataLst>
            </p:nvPr>
          </p:nvSpPr>
          <p:spPr>
            <a:xfrm>
              <a:off x="1133" y="1072"/>
              <a:ext cx="3792" cy="910"/>
            </a:xfrm>
            <a:prstGeom prst="parallelogram">
              <a:avLst>
                <a:gd name="adj" fmla="val 82143"/>
              </a:avLst>
            </a:prstGeom>
            <a:noFill/>
            <a:ln w="12700">
              <a:gradFill flip="none" rotWithShape="1">
                <a:gsLst>
                  <a:gs pos="36000">
                    <a:schemeClr val="accent1"/>
                  </a:gs>
                  <a:gs pos="75000">
                    <a:schemeClr val="accent1">
                      <a:alpha val="0"/>
                    </a:schemeClr>
                  </a:gs>
                </a:gsLst>
                <a:lin ang="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5" name="任意多边形: 形状 21"/>
          <p:cNvSpPr/>
          <p:nvPr>
            <p:custDataLst>
              <p:tags r:id="rId7"/>
            </p:custDataLst>
          </p:nvPr>
        </p:nvSpPr>
        <p:spPr>
          <a:xfrm rot="16200000" flipV="1">
            <a:off x="-2199640" y="3370898"/>
            <a:ext cx="4707890" cy="11620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alpha val="70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nvGrpSpPr>
          <p:cNvPr id="30" name="组合 29"/>
          <p:cNvGrpSpPr/>
          <p:nvPr/>
        </p:nvGrpSpPr>
        <p:grpSpPr>
          <a:xfrm>
            <a:off x="317818" y="176530"/>
            <a:ext cx="11556365" cy="135890"/>
            <a:chOff x="625" y="278"/>
            <a:chExt cx="18199" cy="214"/>
          </a:xfrm>
        </p:grpSpPr>
        <p:sp>
          <p:nvSpPr>
            <p:cNvPr id="24" name="任意多边形: 形状 21"/>
            <p:cNvSpPr/>
            <p:nvPr>
              <p:custDataLst>
                <p:tags r:id="rId8"/>
              </p:custDataLst>
            </p:nvPr>
          </p:nvSpPr>
          <p:spPr>
            <a:xfrm flipV="1">
              <a:off x="7028" y="278"/>
              <a:ext cx="5889" cy="21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cxnSp>
          <p:nvCxnSpPr>
            <p:cNvPr id="9" name="直接连接符 8"/>
            <p:cNvCxnSpPr/>
            <p:nvPr>
              <p:custDataLst>
                <p:tags r:id="rId9"/>
              </p:custDataLst>
            </p:nvPr>
          </p:nvCxnSpPr>
          <p:spPr>
            <a:xfrm flipH="1" flipV="1">
              <a:off x="625" y="278"/>
              <a:ext cx="6402" cy="4"/>
            </a:xfrm>
            <a:prstGeom prst="line">
              <a:avLst/>
            </a:prstGeom>
            <a:ln>
              <a:gradFill>
                <a:gsLst>
                  <a:gs pos="0">
                    <a:srgbClr val="4675FC"/>
                  </a:gs>
                  <a:gs pos="49000">
                    <a:srgbClr val="4675FC">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10"/>
              </p:custDataLst>
            </p:nvPr>
          </p:nvCxnSpPr>
          <p:spPr>
            <a:xfrm flipH="1" flipV="1">
              <a:off x="12954" y="278"/>
              <a:ext cx="5871" cy="68"/>
            </a:xfrm>
            <a:prstGeom prst="line">
              <a:avLst/>
            </a:prstGeom>
            <a:ln>
              <a:gradFill>
                <a:gsLst>
                  <a:gs pos="39000">
                    <a:srgbClr val="4675FC">
                      <a:alpha val="0"/>
                    </a:srgbClr>
                  </a:gs>
                  <a:gs pos="55000">
                    <a:srgbClr val="4675FC"/>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rot="16200000">
            <a:off x="11279505" y="749082"/>
            <a:ext cx="252730" cy="375920"/>
            <a:chOff x="17336" y="1136"/>
            <a:chExt cx="466" cy="911"/>
          </a:xfrm>
          <a:solidFill>
            <a:srgbClr val="2CF5FC"/>
          </a:solidFill>
        </p:grpSpPr>
        <p:sp>
          <p:nvSpPr>
            <p:cNvPr id="14" name="矩形 13"/>
            <p:cNvSpPr/>
            <p:nvPr>
              <p:custDataLst>
                <p:tags r:id="rId11"/>
              </p:custDataLst>
            </p:nvPr>
          </p:nvSpPr>
          <p:spPr>
            <a:xfrm>
              <a:off x="17448" y="1136"/>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0" name="矩形 39"/>
            <p:cNvSpPr/>
            <p:nvPr>
              <p:custDataLst>
                <p:tags r:id="rId12"/>
              </p:custDataLst>
            </p:nvPr>
          </p:nvSpPr>
          <p:spPr>
            <a:xfrm>
              <a:off x="17448" y="1532"/>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2" name="矩形 41"/>
            <p:cNvSpPr/>
            <p:nvPr>
              <p:custDataLst>
                <p:tags r:id="rId13"/>
              </p:custDataLst>
            </p:nvPr>
          </p:nvSpPr>
          <p:spPr>
            <a:xfrm>
              <a:off x="17336" y="1334"/>
              <a:ext cx="466" cy="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3" name="矩形 42"/>
            <p:cNvSpPr/>
            <p:nvPr>
              <p:custDataLst>
                <p:tags r:id="rId14"/>
              </p:custDataLst>
            </p:nvPr>
          </p:nvSpPr>
          <p:spPr>
            <a:xfrm>
              <a:off x="17336" y="1729"/>
              <a:ext cx="466" cy="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4" name="矩形 43"/>
            <p:cNvSpPr/>
            <p:nvPr>
              <p:custDataLst>
                <p:tags r:id="rId15"/>
              </p:custDataLst>
            </p:nvPr>
          </p:nvSpPr>
          <p:spPr>
            <a:xfrm>
              <a:off x="17448" y="1927"/>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grpSp>
      <p:sp>
        <p:nvSpPr>
          <p:cNvPr id="29" name="矩形 28"/>
          <p:cNvSpPr/>
          <p:nvPr>
            <p:custDataLst>
              <p:tags r:id="rId16"/>
            </p:custDataLst>
          </p:nvPr>
        </p:nvSpPr>
        <p:spPr>
          <a:xfrm>
            <a:off x="760730" y="5462270"/>
            <a:ext cx="187960" cy="439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nvGrpSpPr>
          <p:cNvPr id="31" name="组合 30"/>
          <p:cNvGrpSpPr/>
          <p:nvPr/>
        </p:nvGrpSpPr>
        <p:grpSpPr>
          <a:xfrm rot="10800000">
            <a:off x="317818" y="6526530"/>
            <a:ext cx="11556365" cy="135890"/>
            <a:chOff x="625" y="278"/>
            <a:chExt cx="18199" cy="214"/>
          </a:xfrm>
        </p:grpSpPr>
        <p:sp>
          <p:nvSpPr>
            <p:cNvPr id="32" name="任意多边形: 形状 21"/>
            <p:cNvSpPr/>
            <p:nvPr>
              <p:custDataLst>
                <p:tags r:id="rId17"/>
              </p:custDataLst>
            </p:nvPr>
          </p:nvSpPr>
          <p:spPr>
            <a:xfrm flipV="1">
              <a:off x="7028" y="278"/>
              <a:ext cx="5889" cy="21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cxnSp>
          <p:nvCxnSpPr>
            <p:cNvPr id="34" name="直接连接符 33"/>
            <p:cNvCxnSpPr/>
            <p:nvPr>
              <p:custDataLst>
                <p:tags r:id="rId18"/>
              </p:custDataLst>
            </p:nvPr>
          </p:nvCxnSpPr>
          <p:spPr>
            <a:xfrm flipH="1" flipV="1">
              <a:off x="625" y="278"/>
              <a:ext cx="6402" cy="4"/>
            </a:xfrm>
            <a:prstGeom prst="line">
              <a:avLst/>
            </a:prstGeom>
            <a:ln>
              <a:gradFill>
                <a:gsLst>
                  <a:gs pos="0">
                    <a:srgbClr val="4675FC"/>
                  </a:gs>
                  <a:gs pos="49000">
                    <a:srgbClr val="4675FC">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custDataLst>
                <p:tags r:id="rId19"/>
              </p:custDataLst>
            </p:nvPr>
          </p:nvCxnSpPr>
          <p:spPr>
            <a:xfrm flipH="1" flipV="1">
              <a:off x="12954" y="278"/>
              <a:ext cx="5871" cy="68"/>
            </a:xfrm>
            <a:prstGeom prst="line">
              <a:avLst/>
            </a:prstGeom>
            <a:ln>
              <a:gradFill>
                <a:gsLst>
                  <a:gs pos="39000">
                    <a:srgbClr val="4675FC">
                      <a:alpha val="0"/>
                    </a:srgbClr>
                  </a:gs>
                  <a:gs pos="55000">
                    <a:srgbClr val="4675FC"/>
                  </a:gs>
                </a:gsLst>
                <a:lin ang="0" scaled="0"/>
              </a:gradFill>
            </a:ln>
          </p:spPr>
          <p:style>
            <a:lnRef idx="1">
              <a:schemeClr val="accent1"/>
            </a:lnRef>
            <a:fillRef idx="0">
              <a:schemeClr val="accent1"/>
            </a:fillRef>
            <a:effectRef idx="0">
              <a:schemeClr val="accent1"/>
            </a:effectRef>
            <a:fontRef idx="minor">
              <a:schemeClr val="tx1"/>
            </a:fontRef>
          </p:style>
        </p:cxnSp>
      </p:grpSp>
      <p:sp>
        <p:nvSpPr>
          <p:cNvPr id="36" name="任意多边形: 形状 21"/>
          <p:cNvSpPr/>
          <p:nvPr>
            <p:custDataLst>
              <p:tags r:id="rId20"/>
            </p:custDataLst>
          </p:nvPr>
        </p:nvSpPr>
        <p:spPr>
          <a:xfrm rot="5400000" flipH="1" flipV="1">
            <a:off x="9685655" y="3370898"/>
            <a:ext cx="4707890" cy="11620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alpha val="70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55" name="半闭框 54"/>
          <p:cNvSpPr/>
          <p:nvPr/>
        </p:nvSpPr>
        <p:spPr>
          <a:xfrm rot="10800000" flipH="1" flipV="1">
            <a:off x="4577154" y="477698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39" name="半闭框 38"/>
          <p:cNvSpPr/>
          <p:nvPr/>
        </p:nvSpPr>
        <p:spPr>
          <a:xfrm flipH="1" flipV="1">
            <a:off x="7279714" y="509956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46" name="矩形 45"/>
          <p:cNvSpPr/>
          <p:nvPr>
            <p:custDataLst>
              <p:tags r:id="rId21"/>
            </p:custDataLst>
          </p:nvPr>
        </p:nvSpPr>
        <p:spPr>
          <a:xfrm>
            <a:off x="890905" y="5485765"/>
            <a:ext cx="187960" cy="1993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7" name="矩形 46"/>
          <p:cNvSpPr/>
          <p:nvPr>
            <p:custDataLst>
              <p:tags r:id="rId22"/>
            </p:custDataLst>
          </p:nvPr>
        </p:nvSpPr>
        <p:spPr>
          <a:xfrm>
            <a:off x="11586845" y="5439410"/>
            <a:ext cx="76200" cy="4394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8" name="矩形 47"/>
          <p:cNvSpPr/>
          <p:nvPr>
            <p:custDataLst>
              <p:tags r:id="rId23"/>
            </p:custDataLst>
          </p:nvPr>
        </p:nvSpPr>
        <p:spPr>
          <a:xfrm flipH="1">
            <a:off x="11461750" y="5718175"/>
            <a:ext cx="150495" cy="1606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9" name="矩形 48"/>
          <p:cNvSpPr/>
          <p:nvPr>
            <p:custDataLst>
              <p:tags r:id="rId24"/>
            </p:custDataLst>
          </p:nvPr>
        </p:nvSpPr>
        <p:spPr>
          <a:xfrm flipH="1">
            <a:off x="11430635" y="5520690"/>
            <a:ext cx="85725" cy="914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Tree>
    <p:custDataLst>
      <p:tags r:id="rId2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Network Load Balancing</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468630" y="1344295"/>
            <a:ext cx="11315065" cy="4739005"/>
          </a:xfrm>
          <a:prstGeom prst="rect">
            <a:avLst/>
          </a:prstGeom>
          <a:noFill/>
        </p:spPr>
        <p:txBody>
          <a:bodyPr wrap="square" rtlCol="0">
            <a:noAutofit/>
          </a:bodyPr>
          <a:p>
            <a:r>
              <a:rPr lang="en-US" sz="2600" b="1">
                <a:solidFill>
                  <a:schemeClr val="bg1"/>
                </a:solidFill>
              </a:rPr>
              <a:t>Important functionality</a:t>
            </a:r>
            <a:endParaRPr lang="en-US" sz="2600">
              <a:solidFill>
                <a:schemeClr val="bg1"/>
              </a:solidFill>
            </a:endParaRPr>
          </a:p>
          <a:p>
            <a:endParaRPr lang="en-US" sz="2600">
              <a:solidFill>
                <a:schemeClr val="bg1"/>
              </a:solidFill>
            </a:endParaRPr>
          </a:p>
          <a:p>
            <a:r>
              <a:rPr lang="en-US" sz="2600">
                <a:solidFill>
                  <a:schemeClr val="bg1"/>
                </a:solidFill>
              </a:rPr>
              <a:t>NLB is installed as a standard Windows Server networking driver component. </a:t>
            </a:r>
            <a:endParaRPr lang="en-US" sz="2600">
              <a:solidFill>
                <a:schemeClr val="bg1"/>
              </a:solidFill>
            </a:endParaRPr>
          </a:p>
          <a:p>
            <a:endParaRPr lang="en-US" sz="2600">
              <a:solidFill>
                <a:schemeClr val="bg1"/>
              </a:solidFill>
            </a:endParaRPr>
          </a:p>
          <a:p>
            <a:r>
              <a:rPr lang="en-US" sz="2600">
                <a:solidFill>
                  <a:schemeClr val="bg1"/>
                </a:solidFill>
              </a:rPr>
              <a:t>Its operations are transparent to the TCP/IP networking stack. </a:t>
            </a:r>
            <a:endParaRPr lang="en-US" sz="2600">
              <a:solidFill>
                <a:schemeClr val="bg1"/>
              </a:solidFill>
            </a:endParaRPr>
          </a:p>
          <a:p>
            <a:endParaRPr lang="en-US" sz="2600">
              <a:solidFill>
                <a:schemeClr val="bg1"/>
              </a:solidFill>
            </a:endParaRPr>
          </a:p>
          <a:p>
            <a:r>
              <a:rPr lang="en-US" sz="2600">
                <a:solidFill>
                  <a:schemeClr val="bg1"/>
                </a:solidFill>
              </a:rPr>
              <a:t>The following figure shows the relationship between NLB and other software components in a typical configuration.</a:t>
            </a:r>
            <a:endParaRPr lang="en-US" sz="2600">
              <a:solidFill>
                <a:schemeClr val="bg1"/>
              </a:solidFill>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Network Load Balancing</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468630" y="1344295"/>
            <a:ext cx="6560185" cy="4739005"/>
          </a:xfrm>
          <a:prstGeom prst="rect">
            <a:avLst/>
          </a:prstGeom>
          <a:noFill/>
        </p:spPr>
        <p:txBody>
          <a:bodyPr wrap="square" rtlCol="0">
            <a:noAutofit/>
          </a:bodyPr>
          <a:p>
            <a:r>
              <a:rPr lang="en-US" sz="2600">
                <a:solidFill>
                  <a:schemeClr val="bg1"/>
                </a:solidFill>
              </a:rPr>
              <a:t>Following are the primary features of NLB.-</a:t>
            </a:r>
            <a:endParaRPr lang="en-US" sz="2600">
              <a:solidFill>
                <a:schemeClr val="bg1"/>
              </a:solidFill>
            </a:endParaRPr>
          </a:p>
          <a:p>
            <a:r>
              <a:rPr lang="en-US" sz="2600">
                <a:solidFill>
                  <a:schemeClr val="bg1"/>
                </a:solidFill>
              </a:rPr>
              <a:t>-&gt;Requires no hardware changes to run.</a:t>
            </a:r>
            <a:endParaRPr lang="en-US" sz="2600">
              <a:solidFill>
                <a:schemeClr val="bg1"/>
              </a:solidFill>
            </a:endParaRPr>
          </a:p>
          <a:p>
            <a:r>
              <a:rPr lang="en-US" sz="2600">
                <a:solidFill>
                  <a:schemeClr val="bg1"/>
                </a:solidFill>
              </a:rPr>
              <a:t>-&gt;Provides Network Load Balancing Tools to configure and manage multiple clusters and all of the hosts from a single remote or local computer.</a:t>
            </a:r>
            <a:endParaRPr lang="en-US" sz="2600">
              <a:solidFill>
                <a:schemeClr val="bg1"/>
              </a:solidFill>
            </a:endParaRPr>
          </a:p>
          <a:p>
            <a:r>
              <a:rPr lang="en-US" sz="2600">
                <a:solidFill>
                  <a:schemeClr val="bg1"/>
                </a:solidFill>
              </a:rPr>
              <a:t>-&gt;Enables clients to access the cluster by using a single, logical Internet name and virtual IP address, which is known as the cluster IP address.</a:t>
            </a:r>
            <a:endParaRPr lang="en-US" sz="2600">
              <a:solidFill>
                <a:schemeClr val="bg1"/>
              </a:solidFill>
            </a:endParaRPr>
          </a:p>
        </p:txBody>
      </p:sp>
      <p:pic>
        <p:nvPicPr>
          <p:cNvPr id="2" name="Picture 1"/>
          <p:cNvPicPr>
            <a:picLocks noChangeAspect="1"/>
          </p:cNvPicPr>
          <p:nvPr>
            <p:custDataLst>
              <p:tags r:id="rId3"/>
            </p:custDataLst>
          </p:nvPr>
        </p:nvPicPr>
        <p:blipFill>
          <a:blip r:embed="rId4"/>
          <a:stretch>
            <a:fillRect/>
          </a:stretch>
        </p:blipFill>
        <p:spPr>
          <a:xfrm>
            <a:off x="7356475" y="1520190"/>
            <a:ext cx="4336415" cy="4318000"/>
          </a:xfrm>
          <a:prstGeom prst="rect">
            <a:avLst/>
          </a:prstGeom>
        </p:spPr>
      </p:pic>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Network Load Balancing</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468630" y="1344295"/>
            <a:ext cx="11315065" cy="4739005"/>
          </a:xfrm>
          <a:prstGeom prst="rect">
            <a:avLst/>
          </a:prstGeom>
          <a:noFill/>
        </p:spPr>
        <p:txBody>
          <a:bodyPr wrap="square" rtlCol="0">
            <a:noAutofit/>
          </a:bodyPr>
          <a:p>
            <a:r>
              <a:rPr lang="en-US" sz="2600">
                <a:solidFill>
                  <a:schemeClr val="bg1"/>
                </a:solidFill>
              </a:rPr>
              <a:t>Enables NLB to be bound to multiple network adapters, which enables you to configure multiple independent clusters on each host. Support for multiple network adapters differs from virtual clusters in that virtual clusters allow you to configure multiple clusters on a single network adapter.</a:t>
            </a:r>
            <a:endParaRPr lang="en-US" sz="2600">
              <a:solidFill>
                <a:schemeClr val="bg1"/>
              </a:solidFill>
            </a:endParaRPr>
          </a:p>
          <a:p>
            <a:endParaRPr lang="en-US" sz="2600">
              <a:solidFill>
                <a:schemeClr val="bg1"/>
              </a:solidFill>
            </a:endParaRPr>
          </a:p>
          <a:p>
            <a:r>
              <a:rPr lang="en-US" sz="2600">
                <a:solidFill>
                  <a:schemeClr val="bg1"/>
                </a:solidFill>
              </a:rPr>
              <a:t>Requires no modifications to server applications so that they can run in an NLB cluster.</a:t>
            </a:r>
            <a:endParaRPr lang="en-US" sz="2600">
              <a:solidFill>
                <a:schemeClr val="bg1"/>
              </a:solidFill>
            </a:endParaRPr>
          </a:p>
          <a:p>
            <a:endParaRPr lang="en-US" sz="2600">
              <a:solidFill>
                <a:schemeClr val="bg1"/>
              </a:solidFill>
            </a:endParaRPr>
          </a:p>
          <a:p>
            <a:r>
              <a:rPr lang="en-US" sz="2600">
                <a:solidFill>
                  <a:schemeClr val="bg1"/>
                </a:solidFill>
              </a:rPr>
              <a:t>Can be configured to automatically add a host to the cluster if that cluster host fails and is subsequently brought back online. The added host can start handling new server requests from clients.</a:t>
            </a:r>
            <a:endParaRPr lang="en-US" sz="2600">
              <a:solidFill>
                <a:schemeClr val="bg1"/>
              </a:solidFill>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Network Load Balancing</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468630" y="1344295"/>
            <a:ext cx="11315065" cy="5213350"/>
          </a:xfrm>
          <a:prstGeom prst="rect">
            <a:avLst/>
          </a:prstGeom>
          <a:noFill/>
        </p:spPr>
        <p:txBody>
          <a:bodyPr wrap="square" rtlCol="0">
            <a:noAutofit/>
          </a:bodyPr>
          <a:p>
            <a:r>
              <a:rPr lang="en-US" sz="2600">
                <a:solidFill>
                  <a:schemeClr val="bg1"/>
                </a:solidFill>
              </a:rPr>
              <a:t>Enables you to take computers offline for preventive maintenance without disturbing the cluster operations on the other hosts.</a:t>
            </a:r>
            <a:endParaRPr lang="en-US" sz="2600">
              <a:solidFill>
                <a:schemeClr val="bg1"/>
              </a:solidFill>
            </a:endParaRPr>
          </a:p>
          <a:p>
            <a:endParaRPr lang="en-US" sz="2600">
              <a:solidFill>
                <a:schemeClr val="bg1"/>
              </a:solidFill>
            </a:endParaRPr>
          </a:p>
          <a:p>
            <a:r>
              <a:rPr lang="en-US" sz="2600" b="1">
                <a:solidFill>
                  <a:schemeClr val="bg1"/>
                </a:solidFill>
              </a:rPr>
              <a:t>Hardware requirements</a:t>
            </a:r>
            <a:endParaRPr lang="en-US" sz="2600">
              <a:solidFill>
                <a:schemeClr val="bg1"/>
              </a:solidFill>
            </a:endParaRPr>
          </a:p>
          <a:p>
            <a:endParaRPr lang="en-US" sz="2600">
              <a:solidFill>
                <a:schemeClr val="bg1"/>
              </a:solidFill>
            </a:endParaRPr>
          </a:p>
          <a:p>
            <a:r>
              <a:rPr lang="en-US" sz="2600">
                <a:solidFill>
                  <a:schemeClr val="bg1"/>
                </a:solidFill>
              </a:rPr>
              <a:t>Following are the hardware requirements to run an NLB cluster.</a:t>
            </a:r>
            <a:endParaRPr lang="en-US" sz="2600">
              <a:solidFill>
                <a:schemeClr val="bg1"/>
              </a:solidFill>
            </a:endParaRPr>
          </a:p>
          <a:p>
            <a:r>
              <a:rPr lang="en-US" sz="2200">
                <a:solidFill>
                  <a:schemeClr val="bg1"/>
                </a:solidFill>
              </a:rPr>
              <a:t>&gt;All hosts in the cluster must reside on the same subnet.</a:t>
            </a:r>
            <a:endParaRPr lang="en-US" sz="2200">
              <a:solidFill>
                <a:schemeClr val="bg1"/>
              </a:solidFill>
            </a:endParaRPr>
          </a:p>
          <a:p>
            <a:r>
              <a:rPr lang="en-US" sz="2200">
                <a:solidFill>
                  <a:schemeClr val="bg1"/>
                </a:solidFill>
              </a:rPr>
              <a:t>&gt;There is no restriction on the number of network adapters on each host, and different hosts can have a different number of adapters.</a:t>
            </a:r>
            <a:endParaRPr lang="en-US" sz="2200">
              <a:solidFill>
                <a:schemeClr val="bg1"/>
              </a:solidFill>
            </a:endParaRPr>
          </a:p>
          <a:p>
            <a:r>
              <a:rPr lang="en-US" sz="2200">
                <a:solidFill>
                  <a:schemeClr val="bg1"/>
                </a:solidFill>
              </a:rPr>
              <a:t>&gt;Within each cluster, all network adapters must be either multicast or unicast.</a:t>
            </a:r>
            <a:endParaRPr lang="en-US" sz="2200">
              <a:solidFill>
                <a:schemeClr val="bg1"/>
              </a:solidFill>
            </a:endParaRPr>
          </a:p>
          <a:p>
            <a:r>
              <a:rPr lang="en-US" sz="2200">
                <a:solidFill>
                  <a:schemeClr val="bg1"/>
                </a:solidFill>
              </a:rPr>
              <a:t>&gt; NLBdoes not support a mixed environment of multicast and unicast within a single cluster.</a:t>
            </a:r>
            <a:endParaRPr lang="en-US" sz="2200">
              <a:solidFill>
                <a:schemeClr val="bg1"/>
              </a:solidFill>
            </a:endParaRPr>
          </a:p>
          <a:p>
            <a:r>
              <a:rPr lang="en-US" sz="2200">
                <a:solidFill>
                  <a:schemeClr val="bg1"/>
                </a:solidFill>
              </a:rPr>
              <a:t>&gt;If you use the unicast mode, the network adapter that is used to handle client-to cluster traffic must support changing its media access control (MAC) address</a:t>
            </a:r>
            <a:endParaRPr lang="en-US" sz="2200">
              <a:solidFill>
                <a:schemeClr val="bg1"/>
              </a:solidFill>
            </a:endParaRPr>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Network Load Balancing</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468630" y="1344295"/>
            <a:ext cx="11315065" cy="5134610"/>
          </a:xfrm>
          <a:prstGeom prst="rect">
            <a:avLst/>
          </a:prstGeom>
          <a:noFill/>
        </p:spPr>
        <p:txBody>
          <a:bodyPr wrap="square" rtlCol="0">
            <a:noAutofit/>
          </a:bodyPr>
          <a:p>
            <a:r>
              <a:rPr lang="en-US" sz="2600" b="1">
                <a:solidFill>
                  <a:schemeClr val="bg1"/>
                </a:solidFill>
              </a:rPr>
              <a:t>Software requirements</a:t>
            </a:r>
            <a:endParaRPr lang="en-US" sz="2600">
              <a:solidFill>
                <a:schemeClr val="bg1"/>
              </a:solidFill>
            </a:endParaRPr>
          </a:p>
          <a:p>
            <a:endParaRPr lang="en-US" sz="2600">
              <a:solidFill>
                <a:schemeClr val="bg1"/>
              </a:solidFill>
            </a:endParaRPr>
          </a:p>
          <a:p>
            <a:r>
              <a:rPr lang="en-US" sz="2600">
                <a:solidFill>
                  <a:schemeClr val="bg1"/>
                </a:solidFill>
              </a:rPr>
              <a:t>Following are the software requirements to run an NLB cluster.</a:t>
            </a:r>
            <a:endParaRPr lang="en-US" sz="2600">
              <a:solidFill>
                <a:schemeClr val="bg1"/>
              </a:solidFill>
            </a:endParaRPr>
          </a:p>
          <a:p>
            <a:r>
              <a:rPr lang="en-US" sz="2600">
                <a:solidFill>
                  <a:schemeClr val="bg1"/>
                </a:solidFill>
              </a:rPr>
              <a:t>Only TCP/IP can be used on the adapter for which NLB is enabled on each host. </a:t>
            </a:r>
            <a:endParaRPr lang="en-US" sz="2600">
              <a:solidFill>
                <a:schemeClr val="bg1"/>
              </a:solidFill>
            </a:endParaRPr>
          </a:p>
          <a:p>
            <a:endParaRPr lang="en-US" sz="2600">
              <a:solidFill>
                <a:schemeClr val="bg1"/>
              </a:solidFill>
            </a:endParaRPr>
          </a:p>
          <a:p>
            <a:r>
              <a:rPr lang="en-US" sz="2600">
                <a:solidFill>
                  <a:schemeClr val="bg1"/>
                </a:solidFill>
              </a:rPr>
              <a:t>Do not add any other protocols (for example, IPX) to this adapter.</a:t>
            </a:r>
            <a:endParaRPr lang="en-US" sz="2600">
              <a:solidFill>
                <a:schemeClr val="bg1"/>
              </a:solidFill>
            </a:endParaRPr>
          </a:p>
          <a:p>
            <a:endParaRPr lang="en-US" sz="2600">
              <a:solidFill>
                <a:schemeClr val="bg1"/>
              </a:solidFill>
            </a:endParaRPr>
          </a:p>
          <a:p>
            <a:r>
              <a:rPr lang="en-US" sz="2600">
                <a:solidFill>
                  <a:schemeClr val="bg1"/>
                </a:solidFill>
              </a:rPr>
              <a:t>The IP addresses of the servers in the cluster must be static.</a:t>
            </a:r>
            <a:endParaRPr lang="en-US" sz="2600">
              <a:solidFill>
                <a:schemeClr val="bg1"/>
              </a:solidFill>
            </a:endParaRPr>
          </a:p>
          <a:p>
            <a:endParaRPr lang="en-US" sz="2600">
              <a:solidFill>
                <a:schemeClr val="bg1"/>
              </a:solidFill>
            </a:endParaRPr>
          </a:p>
          <a:p>
            <a:r>
              <a:rPr lang="en-US" sz="2600">
                <a:solidFill>
                  <a:schemeClr val="bg1"/>
                </a:solidFill>
              </a:rPr>
              <a:t>NLB does not support Dynamic Host Configuration Protocol (DHCP). NLB disables DHCP on each interface that it configures.</a:t>
            </a:r>
            <a:endParaRPr lang="en-US" sz="2600">
              <a:solidFill>
                <a:schemeClr val="bg1"/>
              </a:solidFill>
            </a:endParaRPr>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Network Load Balancing</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468630" y="1344295"/>
            <a:ext cx="11315065" cy="4739005"/>
          </a:xfrm>
          <a:prstGeom prst="rect">
            <a:avLst/>
          </a:prstGeom>
          <a:noFill/>
        </p:spPr>
        <p:txBody>
          <a:bodyPr wrap="square" rtlCol="0">
            <a:noAutofit/>
          </a:bodyPr>
          <a:p>
            <a:r>
              <a:rPr lang="en-US" sz="2600">
                <a:solidFill>
                  <a:schemeClr val="bg1"/>
                </a:solidFill>
              </a:rPr>
              <a:t>Installation</a:t>
            </a:r>
            <a:endParaRPr lang="en-US" sz="2600">
              <a:solidFill>
                <a:schemeClr val="bg1"/>
              </a:solidFill>
            </a:endParaRPr>
          </a:p>
          <a:p>
            <a:endParaRPr lang="en-US" sz="2600">
              <a:solidFill>
                <a:schemeClr val="bg1"/>
              </a:solidFill>
            </a:endParaRPr>
          </a:p>
          <a:p>
            <a:r>
              <a:rPr lang="en-US" sz="2600">
                <a:solidFill>
                  <a:schemeClr val="bg1"/>
                </a:solidFill>
              </a:rPr>
              <a:t>You can install NLB by using either Server Manager or the Windows PowerShell commands for NLB.</a:t>
            </a:r>
            <a:endParaRPr lang="en-US" sz="2600">
              <a:solidFill>
                <a:schemeClr val="bg1"/>
              </a:solidFill>
            </a:endParaRPr>
          </a:p>
          <a:p>
            <a:endParaRPr lang="en-US" sz="2600">
              <a:solidFill>
                <a:schemeClr val="bg1"/>
              </a:solidFill>
            </a:endParaRPr>
          </a:p>
          <a:p>
            <a:r>
              <a:rPr lang="en-US" sz="2600">
                <a:solidFill>
                  <a:schemeClr val="bg1"/>
                </a:solidFill>
              </a:rPr>
              <a:t>Optionally you can install the Network Load Balancing Tools to manage a local or remote NLB cluster. </a:t>
            </a:r>
            <a:endParaRPr lang="en-US" sz="2600">
              <a:solidFill>
                <a:schemeClr val="bg1"/>
              </a:solidFill>
            </a:endParaRPr>
          </a:p>
          <a:p>
            <a:endParaRPr lang="en-US" sz="2600">
              <a:solidFill>
                <a:schemeClr val="bg1"/>
              </a:solidFill>
            </a:endParaRPr>
          </a:p>
          <a:p>
            <a:r>
              <a:rPr lang="en-US" sz="2600">
                <a:solidFill>
                  <a:schemeClr val="bg1"/>
                </a:solidFill>
              </a:rPr>
              <a:t>The tools include Network Load Balancing Manager and the NLB</a:t>
            </a:r>
            <a:endParaRPr lang="en-US" sz="2600">
              <a:solidFill>
                <a:schemeClr val="bg1"/>
              </a:solidFill>
            </a:endParaRPr>
          </a:p>
          <a:p>
            <a:r>
              <a:rPr lang="en-US" sz="2600">
                <a:solidFill>
                  <a:schemeClr val="bg1"/>
                </a:solidFill>
              </a:rPr>
              <a:t>Windows PowerShell commands.</a:t>
            </a:r>
            <a:endParaRPr lang="en-US" sz="2600">
              <a:solidFill>
                <a:schemeClr val="bg1"/>
              </a:solidFill>
            </a:endParaRPr>
          </a:p>
          <a:p>
            <a:endParaRPr lang="en-US" sz="2600">
              <a:solidFill>
                <a:schemeClr val="bg1"/>
              </a:solidFill>
            </a:endParaRPr>
          </a:p>
          <a:p>
            <a:r>
              <a:rPr lang="en-US" sz="2600" b="1" i="1">
                <a:solidFill>
                  <a:schemeClr val="bg1"/>
                </a:solidFill>
              </a:rPr>
              <a:t>Make sure to install the appliation like IIS for which NLB will be used, before the installation of NLB on all nodes.</a:t>
            </a:r>
            <a:endParaRPr lang="en-US" sz="2600" b="1" i="1">
              <a:solidFill>
                <a:schemeClr val="bg1"/>
              </a:solidFill>
            </a:endParaRPr>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Network Load Balancing</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468630" y="1344295"/>
            <a:ext cx="11315065" cy="1595755"/>
          </a:xfrm>
          <a:prstGeom prst="rect">
            <a:avLst/>
          </a:prstGeom>
          <a:noFill/>
        </p:spPr>
        <p:txBody>
          <a:bodyPr wrap="square" rtlCol="0">
            <a:noAutofit/>
          </a:bodyPr>
          <a:p>
            <a:r>
              <a:rPr lang="en-US" sz="2600">
                <a:solidFill>
                  <a:schemeClr val="bg1"/>
                </a:solidFill>
              </a:rPr>
              <a:t>Installation with Server Manager</a:t>
            </a:r>
            <a:endParaRPr lang="en-US" sz="2600">
              <a:solidFill>
                <a:schemeClr val="bg1"/>
              </a:solidFill>
            </a:endParaRPr>
          </a:p>
          <a:p>
            <a:endParaRPr lang="en-US" sz="2600">
              <a:solidFill>
                <a:schemeClr val="bg1"/>
              </a:solidFill>
            </a:endParaRPr>
          </a:p>
          <a:p>
            <a:r>
              <a:rPr lang="en-US" sz="2600">
                <a:solidFill>
                  <a:schemeClr val="bg1"/>
                </a:solidFill>
              </a:rPr>
              <a:t> In the Server Manager window click Manage and select Add Roles and Features.</a:t>
            </a:r>
            <a:endParaRPr lang="en-US" sz="2600">
              <a:solidFill>
                <a:schemeClr val="bg1"/>
              </a:solidFill>
            </a:endParaRPr>
          </a:p>
        </p:txBody>
      </p:sp>
      <p:pic>
        <p:nvPicPr>
          <p:cNvPr id="2" name="Picture 1"/>
          <p:cNvPicPr>
            <a:picLocks noChangeAspect="1"/>
          </p:cNvPicPr>
          <p:nvPr>
            <p:custDataLst>
              <p:tags r:id="rId3"/>
            </p:custDataLst>
          </p:nvPr>
        </p:nvPicPr>
        <p:blipFill>
          <a:blip r:embed="rId4"/>
          <a:stretch>
            <a:fillRect/>
          </a:stretch>
        </p:blipFill>
        <p:spPr>
          <a:xfrm>
            <a:off x="949325" y="3037840"/>
            <a:ext cx="9429750" cy="3406140"/>
          </a:xfrm>
          <a:prstGeom prst="rect">
            <a:avLst/>
          </a:prstGeom>
        </p:spPr>
      </p:pic>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Network Load Balancing</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468630" y="1344295"/>
            <a:ext cx="11315065" cy="1305560"/>
          </a:xfrm>
          <a:prstGeom prst="rect">
            <a:avLst/>
          </a:prstGeom>
          <a:noFill/>
        </p:spPr>
        <p:txBody>
          <a:bodyPr wrap="square" rtlCol="0">
            <a:noAutofit/>
          </a:bodyPr>
          <a:p>
            <a:r>
              <a:rPr lang="en-US" sz="2600">
                <a:solidFill>
                  <a:schemeClr val="bg1"/>
                </a:solidFill>
              </a:rPr>
              <a:t>In the wizard that starts click Next till you reach the Add Features window. In that search for Network Load Balancing and select the check box. A separate window opens as shown below.</a:t>
            </a:r>
            <a:endParaRPr lang="en-US" sz="2600">
              <a:solidFill>
                <a:schemeClr val="bg1"/>
              </a:solidFill>
            </a:endParaRPr>
          </a:p>
        </p:txBody>
      </p:sp>
      <p:pic>
        <p:nvPicPr>
          <p:cNvPr id="2" name="Picture 1"/>
          <p:cNvPicPr>
            <a:picLocks noChangeAspect="1"/>
          </p:cNvPicPr>
          <p:nvPr>
            <p:custDataLst>
              <p:tags r:id="rId3"/>
            </p:custDataLst>
          </p:nvPr>
        </p:nvPicPr>
        <p:blipFill>
          <a:blip r:embed="rId4"/>
          <a:stretch>
            <a:fillRect/>
          </a:stretch>
        </p:blipFill>
        <p:spPr>
          <a:xfrm>
            <a:off x="564515" y="2649855"/>
            <a:ext cx="10204450" cy="4055745"/>
          </a:xfrm>
          <a:prstGeom prst="rect">
            <a:avLst/>
          </a:prstGeom>
        </p:spPr>
      </p:pic>
    </p:spTree>
    <p:custDataLst>
      <p:tags r:id="rId5"/>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Network Load Balancing</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468630" y="1344295"/>
            <a:ext cx="11315065" cy="1402080"/>
          </a:xfrm>
          <a:prstGeom prst="rect">
            <a:avLst/>
          </a:prstGeom>
          <a:noFill/>
        </p:spPr>
        <p:txBody>
          <a:bodyPr wrap="square" rtlCol="0">
            <a:noAutofit/>
          </a:bodyPr>
          <a:p>
            <a:r>
              <a:rPr lang="en-US" sz="2600">
                <a:solidFill>
                  <a:schemeClr val="bg1"/>
                </a:solidFill>
              </a:rPr>
              <a:t>Click Add features button. The window will close. In the main window click Next. The following window will open. Click Install button to install the Network Load Balancing feature.</a:t>
            </a:r>
            <a:endParaRPr lang="en-US" sz="2600">
              <a:solidFill>
                <a:schemeClr val="bg1"/>
              </a:solidFill>
            </a:endParaRPr>
          </a:p>
        </p:txBody>
      </p:sp>
      <p:pic>
        <p:nvPicPr>
          <p:cNvPr id="2" name="Picture 1"/>
          <p:cNvPicPr>
            <a:picLocks noChangeAspect="1"/>
          </p:cNvPicPr>
          <p:nvPr>
            <p:custDataLst>
              <p:tags r:id="rId3"/>
            </p:custDataLst>
          </p:nvPr>
        </p:nvPicPr>
        <p:blipFill>
          <a:blip r:embed="rId4"/>
          <a:stretch>
            <a:fillRect/>
          </a:stretch>
        </p:blipFill>
        <p:spPr>
          <a:xfrm>
            <a:off x="1442720" y="2747010"/>
            <a:ext cx="9305925" cy="3811270"/>
          </a:xfrm>
          <a:prstGeom prst="rect">
            <a:avLst/>
          </a:prstGeom>
        </p:spPr>
      </p:pic>
    </p:spTree>
    <p:custDataLst>
      <p:tags r:id="rId5"/>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Network Load Balancing</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468630" y="1344295"/>
            <a:ext cx="11315065" cy="664845"/>
          </a:xfrm>
          <a:prstGeom prst="rect">
            <a:avLst/>
          </a:prstGeom>
          <a:noFill/>
        </p:spPr>
        <p:txBody>
          <a:bodyPr wrap="square" rtlCol="0">
            <a:noAutofit/>
          </a:bodyPr>
          <a:p>
            <a:r>
              <a:rPr lang="en-US" sz="2600">
                <a:solidFill>
                  <a:schemeClr val="bg1"/>
                </a:solidFill>
              </a:rPr>
              <a:t>Once the installation is complete, click close.</a:t>
            </a:r>
            <a:endParaRPr lang="en-US" sz="2600">
              <a:solidFill>
                <a:schemeClr val="bg1"/>
              </a:solidFill>
            </a:endParaRPr>
          </a:p>
        </p:txBody>
      </p:sp>
      <p:pic>
        <p:nvPicPr>
          <p:cNvPr id="2" name="Picture 1"/>
          <p:cNvPicPr>
            <a:picLocks noChangeAspect="1"/>
          </p:cNvPicPr>
          <p:nvPr>
            <p:custDataLst>
              <p:tags r:id="rId3"/>
            </p:custDataLst>
          </p:nvPr>
        </p:nvPicPr>
        <p:blipFill>
          <a:blip r:embed="rId4"/>
          <a:stretch>
            <a:fillRect/>
          </a:stretch>
        </p:blipFill>
        <p:spPr>
          <a:xfrm>
            <a:off x="889000" y="2132330"/>
            <a:ext cx="9872980" cy="4155440"/>
          </a:xfrm>
          <a:prstGeom prst="rect">
            <a:avLst/>
          </a:prstGeom>
        </p:spPr>
      </p:pic>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Network Load Balancing</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468630" y="1344295"/>
            <a:ext cx="11315065" cy="4739005"/>
          </a:xfrm>
          <a:prstGeom prst="rect">
            <a:avLst/>
          </a:prstGeom>
          <a:noFill/>
        </p:spPr>
        <p:txBody>
          <a:bodyPr wrap="square" rtlCol="0">
            <a:noAutofit/>
          </a:bodyPr>
          <a:p>
            <a:r>
              <a:rPr lang="en-US" sz="2600">
                <a:solidFill>
                  <a:schemeClr val="bg1"/>
                </a:solidFill>
              </a:rPr>
              <a:t>You can use NLB to manage two or more servers as a</a:t>
            </a:r>
            <a:endParaRPr lang="en-US" sz="2600">
              <a:solidFill>
                <a:schemeClr val="bg1"/>
              </a:solidFill>
            </a:endParaRPr>
          </a:p>
          <a:p>
            <a:r>
              <a:rPr lang="en-US" sz="2600">
                <a:solidFill>
                  <a:schemeClr val="bg1"/>
                </a:solidFill>
              </a:rPr>
              <a:t>single virtual cluster. </a:t>
            </a:r>
            <a:endParaRPr lang="en-US" sz="2600">
              <a:solidFill>
                <a:schemeClr val="bg1"/>
              </a:solidFill>
            </a:endParaRPr>
          </a:p>
          <a:p>
            <a:endParaRPr lang="en-US" sz="2600">
              <a:solidFill>
                <a:schemeClr val="bg1"/>
              </a:solidFill>
            </a:endParaRPr>
          </a:p>
          <a:p>
            <a:r>
              <a:rPr lang="en-US" sz="2600">
                <a:solidFill>
                  <a:schemeClr val="bg1"/>
                </a:solidFill>
              </a:rPr>
              <a:t>NLB enhances the availability and scalability of Internet server</a:t>
            </a:r>
            <a:endParaRPr lang="en-US" sz="2600">
              <a:solidFill>
                <a:schemeClr val="bg1"/>
              </a:solidFill>
            </a:endParaRPr>
          </a:p>
          <a:p>
            <a:r>
              <a:rPr lang="en-US" sz="2600">
                <a:solidFill>
                  <a:schemeClr val="bg1"/>
                </a:solidFill>
              </a:rPr>
              <a:t>applications such as those used on web, FTP, firewall, proxy, virtual private network (VPN), and other mission-critical servers.</a:t>
            </a:r>
            <a:endParaRPr lang="en-US" sz="2600">
              <a:solidFill>
                <a:schemeClr val="bg1"/>
              </a:solidFill>
            </a:endParaRPr>
          </a:p>
          <a:p>
            <a:endParaRPr lang="en-US" sz="2600">
              <a:solidFill>
                <a:schemeClr val="bg1"/>
              </a:solidFill>
            </a:endParaRPr>
          </a:p>
          <a:p>
            <a:r>
              <a:rPr lang="en-US" sz="2600">
                <a:solidFill>
                  <a:schemeClr val="bg1"/>
                </a:solidFill>
              </a:rPr>
              <a:t>The Network Load Balancing (NLB) feature distributes traffic across several servers by using the TCP/IP networking protocol.</a:t>
            </a:r>
            <a:endParaRPr lang="en-US" sz="2600">
              <a:solidFill>
                <a:schemeClr val="bg1"/>
              </a:solidFill>
            </a:endParaRPr>
          </a:p>
          <a:p>
            <a:endParaRPr lang="en-US" sz="2600">
              <a:solidFill>
                <a:schemeClr val="bg1"/>
              </a:solidFill>
            </a:endParaRPr>
          </a:p>
          <a:p>
            <a:r>
              <a:rPr lang="en-US" sz="2600">
                <a:solidFill>
                  <a:schemeClr val="bg1"/>
                </a:solidFill>
              </a:rPr>
              <a:t>By combining two or more computers that are</a:t>
            </a:r>
            <a:endParaRPr lang="en-US" sz="2600">
              <a:solidFill>
                <a:schemeClr val="bg1"/>
              </a:solidFill>
            </a:endParaRPr>
          </a:p>
          <a:p>
            <a:r>
              <a:rPr lang="en-US" sz="2600">
                <a:solidFill>
                  <a:schemeClr val="bg1"/>
                </a:solidFill>
              </a:rPr>
              <a:t>running applications into a single virtual cluster, NLB provides reliability and performance for web servers and other mission-critical servers.</a:t>
            </a:r>
            <a:endParaRPr lang="en-US" sz="2600">
              <a:solidFill>
                <a:schemeClr val="bg1"/>
              </a:solidFill>
            </a:endParaRPr>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Network Load Balancing</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468630" y="1344295"/>
            <a:ext cx="11315065" cy="4951095"/>
          </a:xfrm>
          <a:prstGeom prst="rect">
            <a:avLst/>
          </a:prstGeom>
          <a:noFill/>
        </p:spPr>
        <p:txBody>
          <a:bodyPr wrap="square" rtlCol="0">
            <a:noAutofit/>
          </a:bodyPr>
          <a:p>
            <a:r>
              <a:rPr lang="en-US" sz="2600">
                <a:solidFill>
                  <a:schemeClr val="bg1"/>
                </a:solidFill>
              </a:rPr>
              <a:t>Installation with Windows PowerShell</a:t>
            </a:r>
            <a:endParaRPr lang="en-US" sz="2600">
              <a:solidFill>
                <a:schemeClr val="bg1"/>
              </a:solidFill>
            </a:endParaRPr>
          </a:p>
          <a:p>
            <a:endParaRPr lang="en-US" sz="2600">
              <a:solidFill>
                <a:schemeClr val="bg1"/>
              </a:solidFill>
            </a:endParaRPr>
          </a:p>
          <a:p>
            <a:r>
              <a:rPr lang="en-US" sz="2600">
                <a:solidFill>
                  <a:schemeClr val="bg1"/>
                </a:solidFill>
              </a:rPr>
              <a:t>To install NLB by using Windows PowerShell, run the following command at an elevated Windows PowerShell prompt on the computer where you want to install NLB.</a:t>
            </a:r>
            <a:endParaRPr lang="en-US" sz="2600">
              <a:solidFill>
                <a:schemeClr val="bg1"/>
              </a:solidFill>
            </a:endParaRPr>
          </a:p>
          <a:p>
            <a:r>
              <a:rPr lang="en-US" sz="2600">
                <a:solidFill>
                  <a:schemeClr val="bg1"/>
                </a:solidFill>
              </a:rPr>
              <a:t>PowerShell command</a:t>
            </a:r>
            <a:endParaRPr lang="en-US" sz="2600">
              <a:solidFill>
                <a:schemeClr val="bg1"/>
              </a:solidFill>
            </a:endParaRPr>
          </a:p>
          <a:p>
            <a:endParaRPr lang="en-US" sz="2600">
              <a:solidFill>
                <a:schemeClr val="bg1"/>
              </a:solidFill>
            </a:endParaRPr>
          </a:p>
          <a:p>
            <a:r>
              <a:rPr lang="en-US" sz="2600" b="1" i="1">
                <a:solidFill>
                  <a:schemeClr val="bg1"/>
                </a:solidFill>
              </a:rPr>
              <a:t>Install-WindowsFeature  NLB   -IncludeManagementTools</a:t>
            </a:r>
            <a:endParaRPr lang="en-US" sz="2600">
              <a:solidFill>
                <a:schemeClr val="bg1"/>
              </a:solidFill>
            </a:endParaRPr>
          </a:p>
          <a:p>
            <a:endParaRPr lang="en-US" sz="2600">
              <a:solidFill>
                <a:schemeClr val="bg1"/>
              </a:solidFill>
            </a:endParaRPr>
          </a:p>
          <a:p>
            <a:r>
              <a:rPr lang="en-US" sz="2600">
                <a:solidFill>
                  <a:schemeClr val="bg1"/>
                </a:solidFill>
              </a:rPr>
              <a:t>After installation is complete, no restart of the computer is required.</a:t>
            </a:r>
            <a:endParaRPr lang="en-US" sz="2600">
              <a:solidFill>
                <a:schemeClr val="bg1"/>
              </a:solidFill>
            </a:endParaRPr>
          </a:p>
          <a:p>
            <a:endParaRPr lang="en-US" sz="2600">
              <a:solidFill>
                <a:schemeClr val="bg1"/>
              </a:solidFill>
            </a:endParaRPr>
          </a:p>
          <a:p>
            <a:r>
              <a:rPr lang="en-US" sz="2600" u="sng">
                <a:solidFill>
                  <a:schemeClr val="bg1"/>
                </a:solidFill>
              </a:rPr>
              <a:t>Install NLB feature on all nodes of the cluster using one of the method.</a:t>
            </a:r>
            <a:endParaRPr lang="en-US" sz="2600" u="sng">
              <a:solidFill>
                <a:schemeClr val="bg1"/>
              </a:solidFill>
            </a:endParaRPr>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Network Load Balancing</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468630" y="1344295"/>
            <a:ext cx="11315065" cy="962025"/>
          </a:xfrm>
          <a:prstGeom prst="rect">
            <a:avLst/>
          </a:prstGeom>
          <a:noFill/>
        </p:spPr>
        <p:txBody>
          <a:bodyPr wrap="square" rtlCol="0">
            <a:noAutofit/>
          </a:bodyPr>
          <a:p>
            <a:r>
              <a:rPr lang="en-US" sz="2600">
                <a:solidFill>
                  <a:schemeClr val="bg1"/>
                </a:solidFill>
              </a:rPr>
              <a:t>The NLB can be managed using the Network Load Balancing Manager. The utility is available in Server Manager below Tools as shown below.</a:t>
            </a:r>
            <a:endParaRPr lang="en-US" sz="2600">
              <a:solidFill>
                <a:schemeClr val="bg1"/>
              </a:solidFill>
            </a:endParaRPr>
          </a:p>
        </p:txBody>
      </p:sp>
      <p:pic>
        <p:nvPicPr>
          <p:cNvPr id="2" name="Picture 1"/>
          <p:cNvPicPr>
            <a:picLocks noChangeAspect="1"/>
          </p:cNvPicPr>
          <p:nvPr>
            <p:custDataLst>
              <p:tags r:id="rId3"/>
            </p:custDataLst>
          </p:nvPr>
        </p:nvPicPr>
        <p:blipFill>
          <a:blip r:embed="rId4"/>
          <a:stretch>
            <a:fillRect/>
          </a:stretch>
        </p:blipFill>
        <p:spPr>
          <a:xfrm>
            <a:off x="387350" y="2372360"/>
            <a:ext cx="4562475" cy="3705225"/>
          </a:xfrm>
          <a:prstGeom prst="rect">
            <a:avLst/>
          </a:prstGeom>
        </p:spPr>
      </p:pic>
      <p:pic>
        <p:nvPicPr>
          <p:cNvPr id="6" name="Picture 5"/>
          <p:cNvPicPr>
            <a:picLocks noChangeAspect="1"/>
          </p:cNvPicPr>
          <p:nvPr>
            <p:custDataLst>
              <p:tags r:id="rId5"/>
            </p:custDataLst>
          </p:nvPr>
        </p:nvPicPr>
        <p:blipFill>
          <a:blip r:embed="rId6"/>
          <a:stretch>
            <a:fillRect/>
          </a:stretch>
        </p:blipFill>
        <p:spPr>
          <a:xfrm>
            <a:off x="6517640" y="2372360"/>
            <a:ext cx="5266690" cy="3840480"/>
          </a:xfrm>
          <a:prstGeom prst="rect">
            <a:avLst/>
          </a:prstGeom>
        </p:spPr>
      </p:pic>
    </p:spTree>
    <p:custDataLst>
      <p:tags r:id="rId7"/>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Network Load Balancing</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468630" y="1344295"/>
            <a:ext cx="11315065" cy="537210"/>
          </a:xfrm>
          <a:prstGeom prst="rect">
            <a:avLst/>
          </a:prstGeom>
          <a:noFill/>
        </p:spPr>
        <p:txBody>
          <a:bodyPr wrap="square" rtlCol="0">
            <a:noAutofit/>
          </a:bodyPr>
          <a:p>
            <a:r>
              <a:rPr lang="en-US" sz="2600" b="1">
                <a:solidFill>
                  <a:schemeClr val="bg1"/>
                </a:solidFill>
              </a:rPr>
              <a:t>NLB Operation Modes</a:t>
            </a:r>
            <a:endParaRPr lang="en-US" sz="2600" b="1">
              <a:solidFill>
                <a:schemeClr val="bg1"/>
              </a:solidFill>
            </a:endParaRPr>
          </a:p>
        </p:txBody>
      </p:sp>
      <p:pic>
        <p:nvPicPr>
          <p:cNvPr id="2" name="Picture 1"/>
          <p:cNvPicPr>
            <a:picLocks noChangeAspect="1"/>
          </p:cNvPicPr>
          <p:nvPr>
            <p:custDataLst>
              <p:tags r:id="rId3"/>
            </p:custDataLst>
          </p:nvPr>
        </p:nvPicPr>
        <p:blipFill>
          <a:blip r:embed="rId4"/>
          <a:stretch>
            <a:fillRect/>
          </a:stretch>
        </p:blipFill>
        <p:spPr>
          <a:xfrm>
            <a:off x="1155700" y="1881505"/>
            <a:ext cx="9816465" cy="4419600"/>
          </a:xfrm>
          <a:prstGeom prst="rect">
            <a:avLst/>
          </a:prstGeom>
        </p:spPr>
      </p:pic>
    </p:spTree>
    <p:custDataLst>
      <p:tags r:id="rId5"/>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Network Load Balancing</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468630" y="1344295"/>
            <a:ext cx="11315065" cy="4739005"/>
          </a:xfrm>
          <a:prstGeom prst="rect">
            <a:avLst/>
          </a:prstGeom>
          <a:noFill/>
        </p:spPr>
        <p:txBody>
          <a:bodyPr wrap="square" rtlCol="0">
            <a:noAutofit/>
          </a:bodyPr>
          <a:p>
            <a:r>
              <a:rPr lang="en-US" sz="2600">
                <a:solidFill>
                  <a:schemeClr val="bg1"/>
                </a:solidFill>
              </a:rPr>
              <a:t>You can configure an NLB cluster in one of three operation modes: Unicast, multicast, or IMGP multicast. </a:t>
            </a:r>
            <a:endParaRPr lang="en-US" sz="2600">
              <a:solidFill>
                <a:schemeClr val="bg1"/>
              </a:solidFill>
            </a:endParaRPr>
          </a:p>
          <a:p>
            <a:r>
              <a:rPr lang="en-US" sz="2600">
                <a:solidFill>
                  <a:schemeClr val="bg1"/>
                </a:solidFill>
              </a:rPr>
              <a:t>All three modes work very well if your infrastructure is correctly configured.</a:t>
            </a:r>
            <a:endParaRPr lang="en-US" sz="2600">
              <a:solidFill>
                <a:schemeClr val="bg1"/>
              </a:solidFill>
            </a:endParaRPr>
          </a:p>
          <a:p>
            <a:endParaRPr lang="en-US" sz="2600">
              <a:solidFill>
                <a:schemeClr val="bg1"/>
              </a:solidFill>
            </a:endParaRPr>
          </a:p>
          <a:p>
            <a:r>
              <a:rPr lang="en-US" sz="2600" b="1">
                <a:solidFill>
                  <a:schemeClr val="bg1"/>
                </a:solidFill>
              </a:rPr>
              <a:t>Unicast</a:t>
            </a:r>
            <a:endParaRPr lang="en-US" sz="2600">
              <a:solidFill>
                <a:schemeClr val="bg1"/>
              </a:solidFill>
            </a:endParaRPr>
          </a:p>
          <a:p>
            <a:r>
              <a:rPr lang="en-US" sz="2600">
                <a:solidFill>
                  <a:schemeClr val="bg1"/>
                </a:solidFill>
              </a:rPr>
              <a:t>Unicast is the simplest operation mode to configure. In theory, you don't have to do anything else in your network infrastructure.</a:t>
            </a:r>
            <a:endParaRPr lang="en-US" sz="2600">
              <a:solidFill>
                <a:schemeClr val="bg1"/>
              </a:solidFill>
            </a:endParaRPr>
          </a:p>
          <a:p>
            <a:endParaRPr lang="en-US" sz="2600">
              <a:solidFill>
                <a:schemeClr val="bg1"/>
              </a:solidFill>
            </a:endParaRPr>
          </a:p>
          <a:p>
            <a:r>
              <a:rPr lang="en-US" sz="2600">
                <a:solidFill>
                  <a:schemeClr val="bg1"/>
                </a:solidFill>
                <a:sym typeface="+mn-ea"/>
              </a:rPr>
              <a:t>In unicast mode, NLB uses the NLB MAC address to replace the original hardware MAC address of each adapter in each node of the cluster.</a:t>
            </a:r>
            <a:endParaRPr lang="en-US" sz="2600">
              <a:solidFill>
                <a:schemeClr val="bg1"/>
              </a:solidFill>
            </a:endParaRPr>
          </a:p>
          <a:p>
            <a:endParaRPr lang="en-US" sz="2600">
              <a:solidFill>
                <a:schemeClr val="bg1"/>
              </a:solidFill>
            </a:endParaRPr>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Network Load Balancing</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468630" y="1344295"/>
            <a:ext cx="11315065" cy="4739005"/>
          </a:xfrm>
          <a:prstGeom prst="rect">
            <a:avLst/>
          </a:prstGeom>
          <a:noFill/>
        </p:spPr>
        <p:txBody>
          <a:bodyPr wrap="square" rtlCol="0">
            <a:noAutofit/>
          </a:bodyPr>
          <a:p>
            <a:r>
              <a:rPr lang="en-US" sz="2600">
                <a:solidFill>
                  <a:schemeClr val="bg1"/>
                </a:solidFill>
              </a:rPr>
              <a:t> Because multiple adapters now have the same address, any physical switches in the network can no longer correctly maintain their MAC address tables. </a:t>
            </a:r>
            <a:endParaRPr lang="en-US" sz="2600">
              <a:solidFill>
                <a:schemeClr val="bg1"/>
              </a:solidFill>
            </a:endParaRPr>
          </a:p>
          <a:p>
            <a:r>
              <a:rPr lang="en-US" sz="2600">
                <a:solidFill>
                  <a:schemeClr val="bg1"/>
                </a:solidFill>
              </a:rPr>
              <a:t>Because they cannot determine which traffic goes to which switch port, the switches start sending all traffic to all ports to make sure that the traffic reaches its destination. </a:t>
            </a:r>
            <a:endParaRPr lang="en-US" sz="2600">
              <a:solidFill>
                <a:schemeClr val="bg1"/>
              </a:solidFill>
            </a:endParaRPr>
          </a:p>
          <a:p>
            <a:r>
              <a:rPr lang="en-US" sz="2600">
                <a:solidFill>
                  <a:schemeClr val="bg1"/>
                </a:solidFill>
              </a:rPr>
              <a:t>This is known as a </a:t>
            </a:r>
            <a:r>
              <a:rPr lang="en-US" sz="2600" b="1" i="1">
                <a:solidFill>
                  <a:schemeClr val="bg1"/>
                </a:solidFill>
              </a:rPr>
              <a:t>unicast flood</a:t>
            </a:r>
            <a:r>
              <a:rPr lang="en-US" sz="2600">
                <a:solidFill>
                  <a:schemeClr val="bg1"/>
                </a:solidFill>
              </a:rPr>
              <a:t> scenario.</a:t>
            </a:r>
            <a:endParaRPr lang="en-US" sz="2600">
              <a:solidFill>
                <a:schemeClr val="bg1"/>
              </a:solidFill>
            </a:endParaRPr>
          </a:p>
          <a:p>
            <a:endParaRPr lang="en-US" sz="2600">
              <a:solidFill>
                <a:schemeClr val="bg1"/>
              </a:solidFill>
            </a:endParaRPr>
          </a:p>
          <a:p>
            <a:r>
              <a:rPr lang="en-US" sz="2600">
                <a:solidFill>
                  <a:schemeClr val="bg1"/>
                </a:solidFill>
              </a:rPr>
              <a:t>A unicast flood can seriously affect the network performance. In addition to the regular network traffic, every NLB node sends out a heartbeat packets (each heartbeat packet contains about 1500 bytes of data). </a:t>
            </a:r>
            <a:endParaRPr lang="en-US" sz="2600">
              <a:solidFill>
                <a:schemeClr val="bg1"/>
              </a:solidFill>
            </a:endParaRPr>
          </a:p>
          <a:p>
            <a:endParaRPr lang="en-US" sz="2600">
              <a:solidFill>
                <a:schemeClr val="bg1"/>
              </a:solidFill>
            </a:endParaRPr>
          </a:p>
        </p:txBody>
      </p:sp>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Network Load Balancing</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468630" y="1344295"/>
            <a:ext cx="11315065" cy="4739005"/>
          </a:xfrm>
          <a:prstGeom prst="rect">
            <a:avLst/>
          </a:prstGeom>
          <a:noFill/>
        </p:spPr>
        <p:txBody>
          <a:bodyPr wrap="square" rtlCol="0">
            <a:noAutofit/>
          </a:bodyPr>
          <a:p>
            <a:r>
              <a:rPr lang="en-US" sz="2600">
                <a:solidFill>
                  <a:schemeClr val="bg1"/>
                </a:solidFill>
              </a:rPr>
              <a:t>By default, a node sends a heartbeat packet each second and waits for five of those packets to be received until it considers the node as converged.</a:t>
            </a:r>
            <a:endParaRPr lang="en-US" sz="2600">
              <a:solidFill>
                <a:schemeClr val="bg1"/>
              </a:solidFill>
            </a:endParaRPr>
          </a:p>
          <a:p>
            <a:endParaRPr lang="en-US" sz="2600">
              <a:solidFill>
                <a:schemeClr val="bg1"/>
              </a:solidFill>
            </a:endParaRPr>
          </a:p>
          <a:p>
            <a:r>
              <a:rPr lang="en-US" sz="2600">
                <a:solidFill>
                  <a:schemeClr val="bg1"/>
                </a:solidFill>
              </a:rPr>
              <a:t>In a unicast flood situation, any switches rebroadcast this heartbeat traffic to all switch ports just like the regular network traffic. </a:t>
            </a:r>
            <a:endParaRPr lang="en-US" sz="2600">
              <a:solidFill>
                <a:schemeClr val="bg1"/>
              </a:solidFill>
            </a:endParaRPr>
          </a:p>
          <a:p>
            <a:endParaRPr lang="en-US" sz="2600">
              <a:solidFill>
                <a:schemeClr val="bg1"/>
              </a:solidFill>
            </a:endParaRPr>
          </a:p>
          <a:p>
            <a:r>
              <a:rPr lang="en-US" sz="2600">
                <a:solidFill>
                  <a:schemeClr val="bg1"/>
                </a:solidFill>
              </a:rPr>
              <a:t>For example, if your network has a 24-port or 48-port switch, and only two of those ports connect to NLB nodes, the switch may end up broadcasting significant network traffic to 22 (or 46) servers that don't need it.</a:t>
            </a:r>
            <a:endParaRPr lang="en-US" sz="2600">
              <a:solidFill>
                <a:schemeClr val="bg1"/>
              </a:solidFill>
            </a:endParaRPr>
          </a:p>
        </p:txBody>
      </p:sp>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Network Load Balancing</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468630" y="1344295"/>
            <a:ext cx="11315065" cy="4739005"/>
          </a:xfrm>
          <a:prstGeom prst="rect">
            <a:avLst/>
          </a:prstGeom>
          <a:noFill/>
        </p:spPr>
        <p:txBody>
          <a:bodyPr wrap="square" rtlCol="0">
            <a:noAutofit/>
          </a:bodyPr>
          <a:p>
            <a:r>
              <a:rPr lang="en-US" sz="2600" b="1">
                <a:solidFill>
                  <a:schemeClr val="bg1"/>
                </a:solidFill>
              </a:rPr>
              <a:t>Multicast</a:t>
            </a:r>
            <a:endParaRPr lang="en-US" sz="2600" b="1">
              <a:solidFill>
                <a:schemeClr val="bg1"/>
              </a:solidFill>
            </a:endParaRPr>
          </a:p>
          <a:p>
            <a:endParaRPr lang="en-US" sz="2600">
              <a:solidFill>
                <a:schemeClr val="bg1"/>
              </a:solidFill>
            </a:endParaRPr>
          </a:p>
          <a:p>
            <a:r>
              <a:rPr lang="en-US" sz="2600">
                <a:solidFill>
                  <a:schemeClr val="bg1"/>
                </a:solidFill>
              </a:rPr>
              <a:t>Multicast mode differs from unicast mode. </a:t>
            </a:r>
            <a:endParaRPr lang="en-US" sz="2600">
              <a:solidFill>
                <a:schemeClr val="bg1"/>
              </a:solidFill>
            </a:endParaRPr>
          </a:p>
          <a:p>
            <a:r>
              <a:rPr lang="en-US" sz="2600">
                <a:solidFill>
                  <a:schemeClr val="bg1"/>
                </a:solidFill>
              </a:rPr>
              <a:t>Instead of changing the MAC addresses on the network adapters, NLB converts the NLB virtual IP (VIP) address to an NLB multicast MAC address. </a:t>
            </a:r>
            <a:endParaRPr lang="en-US" sz="2600">
              <a:solidFill>
                <a:schemeClr val="bg1"/>
              </a:solidFill>
            </a:endParaRPr>
          </a:p>
          <a:p>
            <a:r>
              <a:rPr lang="en-US" sz="2600">
                <a:solidFill>
                  <a:schemeClr val="bg1"/>
                </a:solidFill>
              </a:rPr>
              <a:t>This MAC has the format of 03-BF-XX-XX-XX-XX. NLB also makes sure that the cluster's primary IP address resolves to this multicast address as part of the Address Resolution Protocol (ARP). </a:t>
            </a:r>
            <a:endParaRPr lang="en-US" sz="2600">
              <a:solidFill>
                <a:schemeClr val="bg1"/>
              </a:solidFill>
            </a:endParaRPr>
          </a:p>
          <a:p>
            <a:r>
              <a:rPr lang="en-US" sz="2600">
                <a:solidFill>
                  <a:schemeClr val="bg1"/>
                </a:solidFill>
              </a:rPr>
              <a:t>Although the individual network adapters retain their original MAC addresses, the NLB traffic is addressed to the NLB multicast MAC address.</a:t>
            </a:r>
            <a:endParaRPr lang="en-US" sz="2600">
              <a:solidFill>
                <a:schemeClr val="bg1"/>
              </a:solidFill>
            </a:endParaRPr>
          </a:p>
        </p:txBody>
      </p:sp>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Network Load Balancing</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468630" y="1344295"/>
            <a:ext cx="11315065" cy="4739005"/>
          </a:xfrm>
          <a:prstGeom prst="rect">
            <a:avLst/>
          </a:prstGeom>
          <a:noFill/>
        </p:spPr>
        <p:txBody>
          <a:bodyPr wrap="square" rtlCol="0">
            <a:noAutofit/>
          </a:bodyPr>
          <a:p>
            <a:r>
              <a:rPr lang="en-US" sz="2600" b="1">
                <a:solidFill>
                  <a:schemeClr val="bg1"/>
                </a:solidFill>
              </a:rPr>
              <a:t>IGMP multicast</a:t>
            </a:r>
            <a:endParaRPr lang="en-US" sz="2600">
              <a:solidFill>
                <a:schemeClr val="bg1"/>
              </a:solidFill>
            </a:endParaRPr>
          </a:p>
          <a:p>
            <a:endParaRPr lang="en-US" sz="2600">
              <a:solidFill>
                <a:schemeClr val="bg1"/>
              </a:solidFill>
            </a:endParaRPr>
          </a:p>
          <a:p>
            <a:r>
              <a:rPr lang="en-US" sz="2400">
                <a:solidFill>
                  <a:schemeClr val="bg1"/>
                </a:solidFill>
              </a:rPr>
              <a:t>To use IGMP multicast, the network switches must be capable of IGMP snooping.</a:t>
            </a:r>
            <a:endParaRPr lang="en-US" sz="2400">
              <a:solidFill>
                <a:schemeClr val="bg1"/>
              </a:solidFill>
            </a:endParaRPr>
          </a:p>
          <a:p>
            <a:endParaRPr lang="en-US" sz="2400">
              <a:solidFill>
                <a:schemeClr val="bg1"/>
              </a:solidFill>
            </a:endParaRPr>
          </a:p>
          <a:p>
            <a:r>
              <a:rPr lang="en-US" sz="2400">
                <a:solidFill>
                  <a:schemeClr val="bg1"/>
                </a:solidFill>
              </a:rPr>
              <a:t>This mode is basically the same as multicast mode, except that the switches can automatically build their MAC address tables in this mode.</a:t>
            </a:r>
            <a:endParaRPr lang="en-US" sz="2400">
              <a:solidFill>
                <a:schemeClr val="bg1"/>
              </a:solidFill>
            </a:endParaRPr>
          </a:p>
          <a:p>
            <a:r>
              <a:rPr lang="en-US" sz="2400">
                <a:solidFill>
                  <a:schemeClr val="bg1"/>
                </a:solidFill>
              </a:rPr>
              <a:t>When you enable IGMP multicast, the NLB nodes send IGMP Join messages to the 239.255.x.y multicast address (in this address, x.y represents the last two octets of the NLB VIP). </a:t>
            </a:r>
            <a:endParaRPr lang="en-US" sz="2400">
              <a:solidFill>
                <a:schemeClr val="bg1"/>
              </a:solidFill>
            </a:endParaRPr>
          </a:p>
          <a:p>
            <a:r>
              <a:rPr lang="en-US" sz="2400">
                <a:solidFill>
                  <a:schemeClr val="bg1"/>
                </a:solidFill>
              </a:rPr>
              <a:t>For example, if the NLB VIP is 10.0.0.1, the multicast address for IGMP Join messages is 239.244.0.1. These messages indicate the group membership of the NLB nodes. The switches use this information to configure the MAC address table.</a:t>
            </a:r>
            <a:endParaRPr lang="en-US" sz="2400">
              <a:solidFill>
                <a:schemeClr val="bg1"/>
              </a:solidFill>
            </a:endParaRPr>
          </a:p>
        </p:txBody>
      </p:sp>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52" name="图片 51" descr="VCG21128005867512"/>
          <p:cNvPicPr>
            <a:picLocks noChangeAspect="1"/>
          </p:cNvPicPr>
          <p:nvPr/>
        </p:nvPicPr>
        <p:blipFill>
          <a:blip r:embed="rId1">
            <a:alphaModFix amt="20000"/>
          </a:blip>
          <a:stretch>
            <a:fillRect/>
          </a:stretch>
        </p:blipFill>
        <p:spPr>
          <a:xfrm>
            <a:off x="4445" y="0"/>
            <a:ext cx="12160885" cy="6857365"/>
          </a:xfrm>
          <a:prstGeom prst="rect">
            <a:avLst/>
          </a:prstGeom>
        </p:spPr>
      </p:pic>
      <p:sp>
        <p:nvSpPr>
          <p:cNvPr id="19" name="文本框 18"/>
          <p:cNvSpPr txBox="1"/>
          <p:nvPr>
            <p:custDataLst>
              <p:tags r:id="rId2"/>
            </p:custDataLst>
          </p:nvPr>
        </p:nvSpPr>
        <p:spPr>
          <a:xfrm>
            <a:off x="2413318" y="3166110"/>
            <a:ext cx="7365365" cy="1014730"/>
          </a:xfrm>
          <a:prstGeom prst="rect">
            <a:avLst/>
          </a:prstGeom>
          <a:noFill/>
        </p:spPr>
        <p:txBody>
          <a:bodyPr wrap="square" rtlCol="0" anchor="t">
            <a:spAutoFit/>
          </a:bodyPr>
          <a:p>
            <a:pPr algn="ctr"/>
            <a:r>
              <a:rPr lang="zh-CN" altLang="en-US" sz="6000">
                <a:solidFill>
                  <a:schemeClr val="accent6"/>
                </a:solidFill>
                <a:effectLst/>
                <a:latin typeface="Inter Black" panose="02000503000000020004" charset="0"/>
                <a:ea typeface="Inter Black" panose="02000503000000020004" charset="0"/>
                <a:cs typeface="Inter Black" panose="02000503000000020004" charset="0"/>
              </a:rPr>
              <a:t>THANK YOU</a:t>
            </a:r>
            <a:endParaRPr lang="zh-CN" altLang="en-US" sz="6000">
              <a:solidFill>
                <a:schemeClr val="accent6"/>
              </a:solidFill>
              <a:effectLst/>
              <a:latin typeface="Inter Black" panose="02000503000000020004" charset="0"/>
              <a:ea typeface="Inter Black" panose="02000503000000020004" charset="0"/>
              <a:cs typeface="Inter Black" panose="02000503000000020004" charset="0"/>
            </a:endParaRPr>
          </a:p>
        </p:txBody>
      </p:sp>
      <p:sp>
        <p:nvSpPr>
          <p:cNvPr id="22" name="任意多边形: 形状 14"/>
          <p:cNvSpPr/>
          <p:nvPr>
            <p:custDataLst>
              <p:tags r:id="rId3"/>
            </p:custDataLst>
          </p:nvPr>
        </p:nvSpPr>
        <p:spPr>
          <a:xfrm>
            <a:off x="2377516" y="4206476"/>
            <a:ext cx="7438409" cy="110315"/>
          </a:xfrm>
          <a:custGeom>
            <a:avLst/>
            <a:gdLst>
              <a:gd name="connsiteX0" fmla="*/ 0 w 10926501"/>
              <a:gd name="connsiteY0" fmla="*/ 0 h 162045"/>
              <a:gd name="connsiteX1" fmla="*/ 3761772 w 10926501"/>
              <a:gd name="connsiteY1" fmla="*/ 0 h 162045"/>
              <a:gd name="connsiteX2" fmla="*/ 3923817 w 10926501"/>
              <a:gd name="connsiteY2" fmla="*/ 162045 h 162045"/>
              <a:gd name="connsiteX3" fmla="*/ 6979534 w 10926501"/>
              <a:gd name="connsiteY3" fmla="*/ 162045 h 162045"/>
              <a:gd name="connsiteX4" fmla="*/ 7141579 w 10926501"/>
              <a:gd name="connsiteY4" fmla="*/ 0 h 162045"/>
              <a:gd name="connsiteX5" fmla="*/ 10926501 w 10926501"/>
              <a:gd name="connsiteY5" fmla="*/ 0 h 16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6501" h="162045">
                <a:moveTo>
                  <a:pt x="0" y="0"/>
                </a:moveTo>
                <a:lnTo>
                  <a:pt x="3761772" y="0"/>
                </a:lnTo>
                <a:lnTo>
                  <a:pt x="3923817" y="162045"/>
                </a:lnTo>
                <a:lnTo>
                  <a:pt x="6979534" y="162045"/>
                </a:lnTo>
                <a:lnTo>
                  <a:pt x="7141579" y="0"/>
                </a:lnTo>
                <a:lnTo>
                  <a:pt x="10926501" y="0"/>
                </a:lnTo>
              </a:path>
            </a:pathLst>
          </a:custGeom>
          <a:noFill/>
          <a:ln w="38100">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159" name="任意多边形: 形状 158"/>
          <p:cNvSpPr/>
          <p:nvPr/>
        </p:nvSpPr>
        <p:spPr>
          <a:xfrm>
            <a:off x="4629150" y="4827270"/>
            <a:ext cx="2934335" cy="559435"/>
          </a:xfrm>
          <a:custGeom>
            <a:avLst/>
            <a:gdLst>
              <a:gd name="connsiteX0" fmla="*/ 0 w 2880000"/>
              <a:gd name="connsiteY0" fmla="*/ 0 h 3600000"/>
              <a:gd name="connsiteX1" fmla="*/ 882815 w 2880000"/>
              <a:gd name="connsiteY1" fmla="*/ 0 h 3600000"/>
              <a:gd name="connsiteX2" fmla="*/ 942863 w 2880000"/>
              <a:gd name="connsiteY2" fmla="*/ 60048 h 3600000"/>
              <a:gd name="connsiteX3" fmla="*/ 1902766 w 2880000"/>
              <a:gd name="connsiteY3" fmla="*/ 60048 h 3600000"/>
              <a:gd name="connsiteX4" fmla="*/ 1962813 w 2880000"/>
              <a:gd name="connsiteY4" fmla="*/ 0 h 3600000"/>
              <a:gd name="connsiteX5" fmla="*/ 2880000 w 2880000"/>
              <a:gd name="connsiteY5" fmla="*/ 0 h 3600000"/>
              <a:gd name="connsiteX6" fmla="*/ 2880000 w 2880000"/>
              <a:gd name="connsiteY6" fmla="*/ 3600000 h 3600000"/>
              <a:gd name="connsiteX7" fmla="*/ 1957099 w 2880000"/>
              <a:gd name="connsiteY7" fmla="*/ 3600000 h 3600000"/>
              <a:gd name="connsiteX8" fmla="*/ 1902766 w 2880000"/>
              <a:gd name="connsiteY8" fmla="*/ 3545666 h 3600000"/>
              <a:gd name="connsiteX9" fmla="*/ 942863 w 2880000"/>
              <a:gd name="connsiteY9" fmla="*/ 3545666 h 3600000"/>
              <a:gd name="connsiteX10" fmla="*/ 888529 w 2880000"/>
              <a:gd name="connsiteY10" fmla="*/ 3600000 h 3600000"/>
              <a:gd name="connsiteX11" fmla="*/ 0 w 2880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0000" h="3600000">
                <a:moveTo>
                  <a:pt x="0" y="0"/>
                </a:moveTo>
                <a:lnTo>
                  <a:pt x="882815" y="0"/>
                </a:lnTo>
                <a:lnTo>
                  <a:pt x="942863" y="60048"/>
                </a:lnTo>
                <a:lnTo>
                  <a:pt x="1902766" y="60048"/>
                </a:lnTo>
                <a:lnTo>
                  <a:pt x="1962813" y="0"/>
                </a:lnTo>
                <a:lnTo>
                  <a:pt x="2880000" y="0"/>
                </a:lnTo>
                <a:lnTo>
                  <a:pt x="2880000" y="3600000"/>
                </a:lnTo>
                <a:lnTo>
                  <a:pt x="1957099" y="3600000"/>
                </a:lnTo>
                <a:lnTo>
                  <a:pt x="1902766" y="3545666"/>
                </a:lnTo>
                <a:lnTo>
                  <a:pt x="942863" y="3545666"/>
                </a:lnTo>
                <a:lnTo>
                  <a:pt x="888529" y="3600000"/>
                </a:lnTo>
                <a:lnTo>
                  <a:pt x="0" y="3600000"/>
                </a:lnTo>
                <a:close/>
              </a:path>
            </a:pathLst>
          </a:custGeom>
          <a:gradFill>
            <a:gsLst>
              <a:gs pos="0">
                <a:schemeClr val="accent1"/>
              </a:gs>
              <a:gs pos="75000">
                <a:schemeClr val="accent1">
                  <a:alpha val="0"/>
                </a:schemeClr>
              </a:gs>
              <a:gs pos="94000">
                <a:schemeClr val="accent1"/>
              </a:gs>
              <a:gs pos="25000">
                <a:schemeClr val="accent1">
                  <a:alpha val="0"/>
                </a:schemeClr>
              </a:gs>
            </a:gsLst>
            <a:lin ang="0" scaled="0"/>
          </a:gradFill>
          <a:ln w="19050">
            <a:gradFill>
              <a:gsLst>
                <a:gs pos="0">
                  <a:schemeClr val="accent6"/>
                </a:gs>
                <a:gs pos="100000">
                  <a:schemeClr val="accent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dirty="0">
              <a:cs typeface="Inter" panose="02000503000000020004" charset="0"/>
            </a:endParaRPr>
          </a:p>
        </p:txBody>
      </p:sp>
      <p:sp>
        <p:nvSpPr>
          <p:cNvPr id="41" name="任意多边形: 形状 138"/>
          <p:cNvSpPr/>
          <p:nvPr>
            <p:custDataLst>
              <p:tags r:id="rId4"/>
            </p:custDataLst>
          </p:nvPr>
        </p:nvSpPr>
        <p:spPr>
          <a:xfrm>
            <a:off x="308610" y="503873"/>
            <a:ext cx="11576685" cy="585025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cs typeface="Inter" panose="02000503000000020004" charset="0"/>
            </a:endParaRPr>
          </a:p>
        </p:txBody>
      </p:sp>
      <p:grpSp>
        <p:nvGrpSpPr>
          <p:cNvPr id="12" name="组合 11"/>
          <p:cNvGrpSpPr/>
          <p:nvPr/>
        </p:nvGrpSpPr>
        <p:grpSpPr>
          <a:xfrm>
            <a:off x="719455" y="680720"/>
            <a:ext cx="2407920" cy="501650"/>
            <a:chOff x="1133" y="1072"/>
            <a:chExt cx="3792" cy="910"/>
          </a:xfrm>
        </p:grpSpPr>
        <p:sp>
          <p:nvSpPr>
            <p:cNvPr id="16" name="平行四边形 15"/>
            <p:cNvSpPr/>
            <p:nvPr>
              <p:custDataLst>
                <p:tags r:id="rId5"/>
              </p:custDataLst>
            </p:nvPr>
          </p:nvSpPr>
          <p:spPr>
            <a:xfrm>
              <a:off x="1403" y="1216"/>
              <a:ext cx="3361" cy="640"/>
            </a:xfrm>
            <a:prstGeom prst="parallelogram">
              <a:avLst>
                <a:gd name="adj" fmla="val 82143"/>
              </a:avLst>
            </a:prstGeom>
            <a:gradFill>
              <a:gsLst>
                <a:gs pos="0">
                  <a:srgbClr val="4675FC"/>
                </a:gs>
                <a:gs pos="100000">
                  <a:srgbClr val="4675FC">
                    <a:alpha val="0"/>
                  </a:srgbClr>
                </a:gs>
              </a:gsLst>
              <a:lin ang="18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2" name="平行四边形 1"/>
            <p:cNvSpPr/>
            <p:nvPr>
              <p:custDataLst>
                <p:tags r:id="rId6"/>
              </p:custDataLst>
            </p:nvPr>
          </p:nvSpPr>
          <p:spPr>
            <a:xfrm>
              <a:off x="1133" y="1072"/>
              <a:ext cx="3792" cy="910"/>
            </a:xfrm>
            <a:prstGeom prst="parallelogram">
              <a:avLst>
                <a:gd name="adj" fmla="val 82143"/>
              </a:avLst>
            </a:prstGeom>
            <a:noFill/>
            <a:ln w="12700">
              <a:gradFill flip="none" rotWithShape="1">
                <a:gsLst>
                  <a:gs pos="36000">
                    <a:schemeClr val="accent1"/>
                  </a:gs>
                  <a:gs pos="75000">
                    <a:schemeClr val="accent1">
                      <a:alpha val="0"/>
                    </a:schemeClr>
                  </a:gs>
                </a:gsLst>
                <a:lin ang="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5" name="任意多边形: 形状 21"/>
          <p:cNvSpPr/>
          <p:nvPr>
            <p:custDataLst>
              <p:tags r:id="rId7"/>
            </p:custDataLst>
          </p:nvPr>
        </p:nvSpPr>
        <p:spPr>
          <a:xfrm rot="16200000" flipV="1">
            <a:off x="-2199640" y="3370898"/>
            <a:ext cx="4707890" cy="11620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alpha val="70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nvGrpSpPr>
          <p:cNvPr id="30" name="组合 29"/>
          <p:cNvGrpSpPr/>
          <p:nvPr/>
        </p:nvGrpSpPr>
        <p:grpSpPr>
          <a:xfrm>
            <a:off x="317818" y="176530"/>
            <a:ext cx="11556365" cy="135890"/>
            <a:chOff x="625" y="278"/>
            <a:chExt cx="18199" cy="214"/>
          </a:xfrm>
        </p:grpSpPr>
        <p:sp>
          <p:nvSpPr>
            <p:cNvPr id="24" name="任意多边形: 形状 21"/>
            <p:cNvSpPr/>
            <p:nvPr>
              <p:custDataLst>
                <p:tags r:id="rId8"/>
              </p:custDataLst>
            </p:nvPr>
          </p:nvSpPr>
          <p:spPr>
            <a:xfrm flipV="1">
              <a:off x="7028" y="278"/>
              <a:ext cx="5889" cy="21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cxnSp>
          <p:nvCxnSpPr>
            <p:cNvPr id="9" name="直接连接符 8"/>
            <p:cNvCxnSpPr/>
            <p:nvPr>
              <p:custDataLst>
                <p:tags r:id="rId9"/>
              </p:custDataLst>
            </p:nvPr>
          </p:nvCxnSpPr>
          <p:spPr>
            <a:xfrm flipH="1" flipV="1">
              <a:off x="625" y="278"/>
              <a:ext cx="6402" cy="4"/>
            </a:xfrm>
            <a:prstGeom prst="line">
              <a:avLst/>
            </a:prstGeom>
            <a:ln>
              <a:gradFill>
                <a:gsLst>
                  <a:gs pos="0">
                    <a:srgbClr val="4675FC"/>
                  </a:gs>
                  <a:gs pos="49000">
                    <a:srgbClr val="4675FC">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10"/>
              </p:custDataLst>
            </p:nvPr>
          </p:nvCxnSpPr>
          <p:spPr>
            <a:xfrm flipH="1" flipV="1">
              <a:off x="12954" y="278"/>
              <a:ext cx="5871" cy="68"/>
            </a:xfrm>
            <a:prstGeom prst="line">
              <a:avLst/>
            </a:prstGeom>
            <a:ln>
              <a:gradFill>
                <a:gsLst>
                  <a:gs pos="39000">
                    <a:srgbClr val="4675FC">
                      <a:alpha val="0"/>
                    </a:srgbClr>
                  </a:gs>
                  <a:gs pos="55000">
                    <a:srgbClr val="4675FC"/>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rot="16200000">
            <a:off x="11279505" y="749082"/>
            <a:ext cx="252730" cy="375920"/>
            <a:chOff x="17336" y="1136"/>
            <a:chExt cx="466" cy="911"/>
          </a:xfrm>
          <a:solidFill>
            <a:srgbClr val="2CF5FC"/>
          </a:solidFill>
        </p:grpSpPr>
        <p:sp>
          <p:nvSpPr>
            <p:cNvPr id="14" name="矩形 13"/>
            <p:cNvSpPr/>
            <p:nvPr>
              <p:custDataLst>
                <p:tags r:id="rId11"/>
              </p:custDataLst>
            </p:nvPr>
          </p:nvSpPr>
          <p:spPr>
            <a:xfrm>
              <a:off x="17448" y="1136"/>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0" name="矩形 39"/>
            <p:cNvSpPr/>
            <p:nvPr>
              <p:custDataLst>
                <p:tags r:id="rId12"/>
              </p:custDataLst>
            </p:nvPr>
          </p:nvSpPr>
          <p:spPr>
            <a:xfrm>
              <a:off x="17448" y="1532"/>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2" name="矩形 41"/>
            <p:cNvSpPr/>
            <p:nvPr>
              <p:custDataLst>
                <p:tags r:id="rId13"/>
              </p:custDataLst>
            </p:nvPr>
          </p:nvSpPr>
          <p:spPr>
            <a:xfrm>
              <a:off x="17336" y="1334"/>
              <a:ext cx="466" cy="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3" name="矩形 42"/>
            <p:cNvSpPr/>
            <p:nvPr>
              <p:custDataLst>
                <p:tags r:id="rId14"/>
              </p:custDataLst>
            </p:nvPr>
          </p:nvSpPr>
          <p:spPr>
            <a:xfrm>
              <a:off x="17336" y="1729"/>
              <a:ext cx="466" cy="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4" name="矩形 43"/>
            <p:cNvSpPr/>
            <p:nvPr>
              <p:custDataLst>
                <p:tags r:id="rId15"/>
              </p:custDataLst>
            </p:nvPr>
          </p:nvSpPr>
          <p:spPr>
            <a:xfrm>
              <a:off x="17448" y="1927"/>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grpSp>
      <p:sp>
        <p:nvSpPr>
          <p:cNvPr id="29" name="矩形 28"/>
          <p:cNvSpPr/>
          <p:nvPr>
            <p:custDataLst>
              <p:tags r:id="rId16"/>
            </p:custDataLst>
          </p:nvPr>
        </p:nvSpPr>
        <p:spPr>
          <a:xfrm>
            <a:off x="760730" y="5462270"/>
            <a:ext cx="187960" cy="439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nvGrpSpPr>
          <p:cNvPr id="31" name="组合 30"/>
          <p:cNvGrpSpPr/>
          <p:nvPr/>
        </p:nvGrpSpPr>
        <p:grpSpPr>
          <a:xfrm rot="10800000">
            <a:off x="317818" y="6526530"/>
            <a:ext cx="11556365" cy="135890"/>
            <a:chOff x="625" y="278"/>
            <a:chExt cx="18199" cy="214"/>
          </a:xfrm>
        </p:grpSpPr>
        <p:sp>
          <p:nvSpPr>
            <p:cNvPr id="32" name="任意多边形: 形状 21"/>
            <p:cNvSpPr/>
            <p:nvPr>
              <p:custDataLst>
                <p:tags r:id="rId17"/>
              </p:custDataLst>
            </p:nvPr>
          </p:nvSpPr>
          <p:spPr>
            <a:xfrm flipV="1">
              <a:off x="7028" y="278"/>
              <a:ext cx="5889" cy="21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cxnSp>
          <p:nvCxnSpPr>
            <p:cNvPr id="34" name="直接连接符 33"/>
            <p:cNvCxnSpPr/>
            <p:nvPr>
              <p:custDataLst>
                <p:tags r:id="rId18"/>
              </p:custDataLst>
            </p:nvPr>
          </p:nvCxnSpPr>
          <p:spPr>
            <a:xfrm flipH="1" flipV="1">
              <a:off x="625" y="278"/>
              <a:ext cx="6402" cy="4"/>
            </a:xfrm>
            <a:prstGeom prst="line">
              <a:avLst/>
            </a:prstGeom>
            <a:ln>
              <a:gradFill>
                <a:gsLst>
                  <a:gs pos="0">
                    <a:srgbClr val="4675FC"/>
                  </a:gs>
                  <a:gs pos="49000">
                    <a:srgbClr val="4675FC">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custDataLst>
                <p:tags r:id="rId19"/>
              </p:custDataLst>
            </p:nvPr>
          </p:nvCxnSpPr>
          <p:spPr>
            <a:xfrm flipH="1" flipV="1">
              <a:off x="12954" y="278"/>
              <a:ext cx="5871" cy="68"/>
            </a:xfrm>
            <a:prstGeom prst="line">
              <a:avLst/>
            </a:prstGeom>
            <a:ln>
              <a:gradFill>
                <a:gsLst>
                  <a:gs pos="39000">
                    <a:srgbClr val="4675FC">
                      <a:alpha val="0"/>
                    </a:srgbClr>
                  </a:gs>
                  <a:gs pos="55000">
                    <a:srgbClr val="4675FC"/>
                  </a:gs>
                </a:gsLst>
                <a:lin ang="0" scaled="0"/>
              </a:gradFill>
            </a:ln>
          </p:spPr>
          <p:style>
            <a:lnRef idx="1">
              <a:schemeClr val="accent1"/>
            </a:lnRef>
            <a:fillRef idx="0">
              <a:schemeClr val="accent1"/>
            </a:fillRef>
            <a:effectRef idx="0">
              <a:schemeClr val="accent1"/>
            </a:effectRef>
            <a:fontRef idx="minor">
              <a:schemeClr val="tx1"/>
            </a:fontRef>
          </p:style>
        </p:cxnSp>
      </p:grpSp>
      <p:sp>
        <p:nvSpPr>
          <p:cNvPr id="36" name="任意多边形: 形状 21"/>
          <p:cNvSpPr/>
          <p:nvPr>
            <p:custDataLst>
              <p:tags r:id="rId20"/>
            </p:custDataLst>
          </p:nvPr>
        </p:nvSpPr>
        <p:spPr>
          <a:xfrm rot="5400000" flipH="1" flipV="1">
            <a:off x="9685655" y="3370898"/>
            <a:ext cx="4707890" cy="11620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alpha val="70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55" name="半闭框 54"/>
          <p:cNvSpPr/>
          <p:nvPr/>
        </p:nvSpPr>
        <p:spPr>
          <a:xfrm rot="10800000" flipH="1" flipV="1">
            <a:off x="4577154" y="477698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39" name="半闭框 38"/>
          <p:cNvSpPr/>
          <p:nvPr/>
        </p:nvSpPr>
        <p:spPr>
          <a:xfrm flipH="1" flipV="1">
            <a:off x="7279714" y="509956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46" name="矩形 45"/>
          <p:cNvSpPr/>
          <p:nvPr>
            <p:custDataLst>
              <p:tags r:id="rId21"/>
            </p:custDataLst>
          </p:nvPr>
        </p:nvSpPr>
        <p:spPr>
          <a:xfrm>
            <a:off x="890905" y="5485765"/>
            <a:ext cx="187960" cy="1993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7" name="矩形 46"/>
          <p:cNvSpPr/>
          <p:nvPr>
            <p:custDataLst>
              <p:tags r:id="rId22"/>
            </p:custDataLst>
          </p:nvPr>
        </p:nvSpPr>
        <p:spPr>
          <a:xfrm>
            <a:off x="11586845" y="5439410"/>
            <a:ext cx="76200" cy="4394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8" name="矩形 47"/>
          <p:cNvSpPr/>
          <p:nvPr>
            <p:custDataLst>
              <p:tags r:id="rId23"/>
            </p:custDataLst>
          </p:nvPr>
        </p:nvSpPr>
        <p:spPr>
          <a:xfrm flipH="1">
            <a:off x="11461750" y="5718175"/>
            <a:ext cx="150495" cy="1606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9" name="矩形 48"/>
          <p:cNvSpPr/>
          <p:nvPr>
            <p:custDataLst>
              <p:tags r:id="rId24"/>
            </p:custDataLst>
          </p:nvPr>
        </p:nvSpPr>
        <p:spPr>
          <a:xfrm flipH="1">
            <a:off x="11430635" y="5520690"/>
            <a:ext cx="85725" cy="914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Tree>
    <p:custDataLst>
      <p:tags r:id="rId2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Network Load Balancing</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468630" y="1344295"/>
            <a:ext cx="11315065" cy="4739005"/>
          </a:xfrm>
          <a:prstGeom prst="rect">
            <a:avLst/>
          </a:prstGeom>
          <a:noFill/>
        </p:spPr>
        <p:txBody>
          <a:bodyPr wrap="square" rtlCol="0">
            <a:noAutofit/>
          </a:bodyPr>
          <a:p>
            <a:r>
              <a:rPr lang="en-US" sz="2600">
                <a:solidFill>
                  <a:schemeClr val="bg1"/>
                </a:solidFill>
              </a:rPr>
              <a:t>The servers in an NLB cluster are called hosts, and each host runs a separate copy of the server applications. </a:t>
            </a:r>
            <a:endParaRPr lang="en-US" sz="2600">
              <a:solidFill>
                <a:schemeClr val="bg1"/>
              </a:solidFill>
            </a:endParaRPr>
          </a:p>
          <a:p>
            <a:endParaRPr lang="en-US" sz="2600">
              <a:solidFill>
                <a:schemeClr val="bg1"/>
              </a:solidFill>
            </a:endParaRPr>
          </a:p>
          <a:p>
            <a:r>
              <a:rPr lang="en-US" sz="2600">
                <a:solidFill>
                  <a:schemeClr val="bg1"/>
                </a:solidFill>
              </a:rPr>
              <a:t>NLB distributes incoming client requests across the hosts in the</a:t>
            </a:r>
            <a:endParaRPr lang="en-US" sz="2600">
              <a:solidFill>
                <a:schemeClr val="bg1"/>
              </a:solidFill>
            </a:endParaRPr>
          </a:p>
          <a:p>
            <a:r>
              <a:rPr lang="en-US" sz="2600">
                <a:solidFill>
                  <a:schemeClr val="bg1"/>
                </a:solidFill>
              </a:rPr>
              <a:t>cluster. </a:t>
            </a:r>
            <a:endParaRPr lang="en-US" sz="2600">
              <a:solidFill>
                <a:schemeClr val="bg1"/>
              </a:solidFill>
            </a:endParaRPr>
          </a:p>
          <a:p>
            <a:endParaRPr lang="en-US" sz="2600">
              <a:solidFill>
                <a:schemeClr val="bg1"/>
              </a:solidFill>
            </a:endParaRPr>
          </a:p>
          <a:p>
            <a:r>
              <a:rPr lang="en-US" sz="2600">
                <a:solidFill>
                  <a:schemeClr val="bg1"/>
                </a:solidFill>
              </a:rPr>
              <a:t>You can configure the load that is to be handled by each host. You can also add hosts dynamically to the cluster to handle increased load. </a:t>
            </a:r>
            <a:endParaRPr lang="en-US" sz="2600">
              <a:solidFill>
                <a:schemeClr val="bg1"/>
              </a:solidFill>
            </a:endParaRPr>
          </a:p>
          <a:p>
            <a:endParaRPr lang="en-US" sz="2600">
              <a:solidFill>
                <a:schemeClr val="bg1"/>
              </a:solidFill>
            </a:endParaRPr>
          </a:p>
          <a:p>
            <a:r>
              <a:rPr lang="en-US" sz="2600">
                <a:solidFill>
                  <a:schemeClr val="bg1"/>
                </a:solidFill>
              </a:rPr>
              <a:t>NLB can also direct all traffic to a designated single host, which is called the default host.</a:t>
            </a:r>
            <a:endParaRPr lang="en-US" sz="2600">
              <a:solidFill>
                <a:schemeClr val="bg1"/>
              </a:solidFill>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Network Load Balancing</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468630" y="1344295"/>
            <a:ext cx="11315065" cy="4739005"/>
          </a:xfrm>
          <a:prstGeom prst="rect">
            <a:avLst/>
          </a:prstGeom>
          <a:noFill/>
        </p:spPr>
        <p:txBody>
          <a:bodyPr wrap="square" rtlCol="0">
            <a:noAutofit/>
          </a:bodyPr>
          <a:p>
            <a:r>
              <a:rPr lang="en-US" sz="2600">
                <a:solidFill>
                  <a:schemeClr val="bg1"/>
                </a:solidFill>
              </a:rPr>
              <a:t>NLB allows all of the computers in the cluster to be addressed by the same set of IP addresses, and it maintains a set of unique, dedicated IP addresses for each host. </a:t>
            </a:r>
            <a:endParaRPr lang="en-US" sz="2600">
              <a:solidFill>
                <a:schemeClr val="bg1"/>
              </a:solidFill>
            </a:endParaRPr>
          </a:p>
          <a:p>
            <a:endParaRPr lang="en-US" sz="2600">
              <a:solidFill>
                <a:schemeClr val="bg1"/>
              </a:solidFill>
            </a:endParaRPr>
          </a:p>
          <a:p>
            <a:r>
              <a:rPr lang="en-US" sz="2600">
                <a:solidFill>
                  <a:schemeClr val="bg1"/>
                </a:solidFill>
              </a:rPr>
              <a:t>For load-balanced applications, when a host fails or goes offline, the load is automatically redistributed among the computers that are still operating. </a:t>
            </a:r>
            <a:endParaRPr lang="en-US" sz="2600">
              <a:solidFill>
                <a:schemeClr val="bg1"/>
              </a:solidFill>
            </a:endParaRPr>
          </a:p>
          <a:p>
            <a:endParaRPr lang="en-US" sz="2600">
              <a:solidFill>
                <a:schemeClr val="bg1"/>
              </a:solidFill>
            </a:endParaRPr>
          </a:p>
          <a:p>
            <a:r>
              <a:rPr lang="en-US" sz="2600">
                <a:solidFill>
                  <a:schemeClr val="bg1"/>
                </a:solidFill>
              </a:rPr>
              <a:t>When it is ready, the offline computer can transparently rejoin the cluster and regain its share of the workload, which allows the other computers in the cluster to handle less traffic.</a:t>
            </a:r>
            <a:endParaRPr lang="en-US" sz="2600">
              <a:solidFill>
                <a:schemeClr val="bg1"/>
              </a:solidFill>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Network Load Balancing</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468630" y="1344295"/>
            <a:ext cx="11315065" cy="4739005"/>
          </a:xfrm>
          <a:prstGeom prst="rect">
            <a:avLst/>
          </a:prstGeom>
          <a:noFill/>
        </p:spPr>
        <p:txBody>
          <a:bodyPr wrap="square" rtlCol="0">
            <a:noAutofit/>
          </a:bodyPr>
          <a:p>
            <a:r>
              <a:rPr lang="en-US" sz="2600">
                <a:solidFill>
                  <a:schemeClr val="bg1"/>
                </a:solidFill>
              </a:rPr>
              <a:t>NLB is useful for ensuring that stateless applications, such as web servers running Internet Information Services (IIS), are available with minimal downtime, and that they are scalable (by adding additional servers as the load increases).</a:t>
            </a:r>
            <a:endParaRPr lang="en-US" sz="2600">
              <a:solidFill>
                <a:schemeClr val="bg1"/>
              </a:solidFill>
            </a:endParaRPr>
          </a:p>
          <a:p>
            <a:endParaRPr lang="en-US" sz="2600">
              <a:solidFill>
                <a:schemeClr val="bg1"/>
              </a:solidFill>
            </a:endParaRPr>
          </a:p>
          <a:p>
            <a:r>
              <a:rPr lang="en-US" sz="2600" b="1">
                <a:solidFill>
                  <a:schemeClr val="bg1"/>
                </a:solidFill>
              </a:rPr>
              <a:t>High availability</a:t>
            </a:r>
            <a:endParaRPr lang="en-US" sz="2600">
              <a:solidFill>
                <a:schemeClr val="bg1"/>
              </a:solidFill>
            </a:endParaRPr>
          </a:p>
          <a:p>
            <a:endParaRPr lang="en-US" sz="2600">
              <a:solidFill>
                <a:schemeClr val="bg1"/>
              </a:solidFill>
            </a:endParaRPr>
          </a:p>
          <a:p>
            <a:r>
              <a:rPr lang="en-US" sz="2600">
                <a:solidFill>
                  <a:schemeClr val="bg1"/>
                </a:solidFill>
              </a:rPr>
              <a:t>A high availability system reliably provides an acceptable level of service with minimal downtime. To provide high availability, NLB includes built-in features that can automatically:</a:t>
            </a:r>
            <a:endParaRPr lang="en-US" sz="2600">
              <a:solidFill>
                <a:schemeClr val="bg1"/>
              </a:solidFill>
            </a:endParaRPr>
          </a:p>
          <a:p>
            <a:r>
              <a:rPr lang="en-US" sz="2600">
                <a:solidFill>
                  <a:schemeClr val="bg1"/>
                </a:solidFill>
              </a:rPr>
              <a:t>Detect a cluster host that fails or goes offline, and then recover.</a:t>
            </a:r>
            <a:endParaRPr lang="en-US" sz="2600">
              <a:solidFill>
                <a:schemeClr val="bg1"/>
              </a:solidFill>
            </a:endParaRPr>
          </a:p>
          <a:p>
            <a:r>
              <a:rPr lang="en-US" sz="2600">
                <a:solidFill>
                  <a:schemeClr val="bg1"/>
                </a:solidFill>
              </a:rPr>
              <a:t>Balance the network load when hosts are added or removed.</a:t>
            </a:r>
            <a:endParaRPr lang="en-US" sz="2600">
              <a:solidFill>
                <a:schemeClr val="bg1"/>
              </a:solidFill>
            </a:endParaRPr>
          </a:p>
          <a:p>
            <a:r>
              <a:rPr lang="en-US" sz="2600">
                <a:solidFill>
                  <a:schemeClr val="bg1"/>
                </a:solidFill>
              </a:rPr>
              <a:t>Recover and redistribute the workload within ten seconds.</a:t>
            </a:r>
            <a:endParaRPr lang="en-US" sz="2600">
              <a:solidFill>
                <a:schemeClr val="bg1"/>
              </a:solidFill>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Network Load Balancing</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468630" y="1344295"/>
            <a:ext cx="11315065" cy="4739005"/>
          </a:xfrm>
          <a:prstGeom prst="rect">
            <a:avLst/>
          </a:prstGeom>
          <a:noFill/>
        </p:spPr>
        <p:txBody>
          <a:bodyPr wrap="square" rtlCol="0">
            <a:noAutofit/>
          </a:bodyPr>
          <a:p>
            <a:r>
              <a:rPr lang="en-US" sz="2600" b="1">
                <a:solidFill>
                  <a:schemeClr val="bg1"/>
                </a:solidFill>
              </a:rPr>
              <a:t>Scalability</a:t>
            </a:r>
            <a:endParaRPr lang="en-US" sz="2600" b="1">
              <a:solidFill>
                <a:schemeClr val="bg1"/>
              </a:solidFill>
            </a:endParaRPr>
          </a:p>
          <a:p>
            <a:endParaRPr lang="en-US" sz="2600">
              <a:solidFill>
                <a:schemeClr val="bg1"/>
              </a:solidFill>
            </a:endParaRPr>
          </a:p>
          <a:p>
            <a:r>
              <a:rPr lang="en-US" sz="2600">
                <a:solidFill>
                  <a:schemeClr val="bg1"/>
                </a:solidFill>
              </a:rPr>
              <a:t>Scalability is the measure of how well a computer, service, or application can grow to meet increasing performance demands. </a:t>
            </a:r>
            <a:endParaRPr lang="en-US" sz="2600">
              <a:solidFill>
                <a:schemeClr val="bg1"/>
              </a:solidFill>
            </a:endParaRPr>
          </a:p>
          <a:p>
            <a:endParaRPr lang="en-US" sz="2600">
              <a:solidFill>
                <a:schemeClr val="bg1"/>
              </a:solidFill>
            </a:endParaRPr>
          </a:p>
          <a:p>
            <a:r>
              <a:rPr lang="en-US" sz="2600">
                <a:solidFill>
                  <a:schemeClr val="bg1"/>
                </a:solidFill>
              </a:rPr>
              <a:t>For NLB clusters, scalability is the ability to incrementally add one or more systems to an existing cluster when the overall load of the cluster exceeds its capabilities. </a:t>
            </a:r>
            <a:endParaRPr lang="en-US" sz="2600">
              <a:solidFill>
                <a:schemeClr val="bg1"/>
              </a:solidFill>
            </a:endParaRPr>
          </a:p>
          <a:p>
            <a:endParaRPr lang="en-US" sz="2600">
              <a:solidFill>
                <a:schemeClr val="bg1"/>
              </a:solidFill>
            </a:endParaRPr>
          </a:p>
          <a:p>
            <a:r>
              <a:rPr lang="en-US" sz="2600">
                <a:solidFill>
                  <a:schemeClr val="bg1"/>
                </a:solidFill>
              </a:rPr>
              <a:t>To support scalability, you can do the following with NLB:</a:t>
            </a:r>
            <a:endParaRPr lang="en-US" sz="2600">
              <a:solidFill>
                <a:schemeClr val="bg1"/>
              </a:solidFill>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Network Load Balancing</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468630" y="1344295"/>
            <a:ext cx="11315065" cy="4739005"/>
          </a:xfrm>
          <a:prstGeom prst="rect">
            <a:avLst/>
          </a:prstGeom>
          <a:noFill/>
        </p:spPr>
        <p:txBody>
          <a:bodyPr wrap="square" rtlCol="0">
            <a:noAutofit/>
          </a:bodyPr>
          <a:p>
            <a:r>
              <a:rPr lang="en-US" sz="2600">
                <a:solidFill>
                  <a:schemeClr val="bg1"/>
                </a:solidFill>
              </a:rPr>
              <a:t>1. Balance load requests across the NLB cluster for individual TCP/IP services.</a:t>
            </a:r>
            <a:endParaRPr lang="en-US" sz="2600">
              <a:solidFill>
                <a:schemeClr val="bg1"/>
              </a:solidFill>
            </a:endParaRPr>
          </a:p>
          <a:p>
            <a:r>
              <a:rPr lang="en-US" sz="2600">
                <a:solidFill>
                  <a:schemeClr val="bg1"/>
                </a:solidFill>
              </a:rPr>
              <a:t>2. Support up to 32 computers in a single cluster.</a:t>
            </a:r>
            <a:endParaRPr lang="en-US" sz="2600">
              <a:solidFill>
                <a:schemeClr val="bg1"/>
              </a:solidFill>
            </a:endParaRPr>
          </a:p>
          <a:p>
            <a:r>
              <a:rPr lang="en-US" sz="2600">
                <a:solidFill>
                  <a:schemeClr val="bg1"/>
                </a:solidFill>
              </a:rPr>
              <a:t>3. Balance multiple server load requests (from the same client or from several clients) across multiple hosts in the cluster.</a:t>
            </a:r>
            <a:endParaRPr lang="en-US" sz="2600">
              <a:solidFill>
                <a:schemeClr val="bg1"/>
              </a:solidFill>
            </a:endParaRPr>
          </a:p>
          <a:p>
            <a:r>
              <a:rPr lang="en-US" sz="2600">
                <a:solidFill>
                  <a:schemeClr val="bg1"/>
                </a:solidFill>
              </a:rPr>
              <a:t>4. Add hosts to the NLB cluster as the load increases, without causing the cluster to fail.</a:t>
            </a:r>
            <a:endParaRPr lang="en-US" sz="2600">
              <a:solidFill>
                <a:schemeClr val="bg1"/>
              </a:solidFill>
            </a:endParaRPr>
          </a:p>
          <a:p>
            <a:r>
              <a:rPr lang="en-US" sz="2600">
                <a:solidFill>
                  <a:schemeClr val="bg1"/>
                </a:solidFill>
              </a:rPr>
              <a:t>5. Remove hosts from the cluster when the load decreases.</a:t>
            </a:r>
            <a:endParaRPr lang="en-US" sz="2600">
              <a:solidFill>
                <a:schemeClr val="bg1"/>
              </a:solidFill>
            </a:endParaRPr>
          </a:p>
          <a:p>
            <a:r>
              <a:rPr lang="en-US" sz="2600">
                <a:solidFill>
                  <a:schemeClr val="bg1"/>
                </a:solidFill>
              </a:rPr>
              <a:t>6. Enable high performance and low overhead through a fully pipelined</a:t>
            </a:r>
            <a:endParaRPr lang="en-US" sz="2600">
              <a:solidFill>
                <a:schemeClr val="bg1"/>
              </a:solidFill>
            </a:endParaRPr>
          </a:p>
          <a:p>
            <a:r>
              <a:rPr lang="en-US" sz="2600">
                <a:solidFill>
                  <a:schemeClr val="bg1"/>
                </a:solidFill>
              </a:rPr>
              <a:t>implementation. Pipelining allows requests to be sent to the NLB cluster without waiting for a response to a previous request.</a:t>
            </a:r>
            <a:endParaRPr lang="en-US" sz="2600">
              <a:solidFill>
                <a:schemeClr val="bg1"/>
              </a:solidFill>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Network Load Balancing</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468630" y="1344295"/>
            <a:ext cx="11315065" cy="4739005"/>
          </a:xfrm>
          <a:prstGeom prst="rect">
            <a:avLst/>
          </a:prstGeom>
          <a:noFill/>
        </p:spPr>
        <p:txBody>
          <a:bodyPr wrap="square" rtlCol="0">
            <a:noAutofit/>
          </a:bodyPr>
          <a:p>
            <a:r>
              <a:rPr lang="en-US" sz="2600" b="1">
                <a:solidFill>
                  <a:schemeClr val="bg1"/>
                </a:solidFill>
              </a:rPr>
              <a:t>Manageability</a:t>
            </a:r>
            <a:endParaRPr lang="en-US" sz="2600">
              <a:solidFill>
                <a:schemeClr val="bg1"/>
              </a:solidFill>
            </a:endParaRPr>
          </a:p>
          <a:p>
            <a:endParaRPr lang="en-US" sz="2600">
              <a:solidFill>
                <a:schemeClr val="bg1"/>
              </a:solidFill>
            </a:endParaRPr>
          </a:p>
          <a:p>
            <a:r>
              <a:rPr lang="en-US" sz="2600">
                <a:solidFill>
                  <a:schemeClr val="bg1"/>
                </a:solidFill>
              </a:rPr>
              <a:t>To support manageability, you can do the following with NLB:</a:t>
            </a:r>
            <a:endParaRPr lang="en-US" sz="2600">
              <a:solidFill>
                <a:schemeClr val="bg1"/>
              </a:solidFill>
            </a:endParaRPr>
          </a:p>
          <a:p>
            <a:r>
              <a:rPr lang="en-US" sz="2600">
                <a:solidFill>
                  <a:schemeClr val="bg1"/>
                </a:solidFill>
              </a:rPr>
              <a:t>1. Manage and configure multiple NLB clusters and the cluster hosts from a single computer by using NLB Manager or the Network Load Balancing (NLB) Cmdlets in Windows PowerShell.</a:t>
            </a:r>
            <a:endParaRPr lang="en-US" sz="2600">
              <a:solidFill>
                <a:schemeClr val="bg1"/>
              </a:solidFill>
            </a:endParaRPr>
          </a:p>
          <a:p>
            <a:r>
              <a:rPr lang="en-US" sz="2600">
                <a:solidFill>
                  <a:schemeClr val="bg1"/>
                </a:solidFill>
              </a:rPr>
              <a:t>2. Specify the load balancing behavior for a single IP port or group of ports by using port management rules.</a:t>
            </a:r>
            <a:endParaRPr lang="en-US" sz="2600">
              <a:solidFill>
                <a:schemeClr val="bg1"/>
              </a:solidFill>
            </a:endParaRPr>
          </a:p>
          <a:p>
            <a:r>
              <a:rPr lang="en-US" sz="2600">
                <a:solidFill>
                  <a:schemeClr val="bg1"/>
                </a:solidFill>
              </a:rPr>
              <a:t>3. Define different port rules for each website. If you use the same set of load balanced servers for multiple applications or websites, port rules are based on the destination virtual IP address (using virtual clusters).</a:t>
            </a:r>
            <a:endParaRPr lang="en-US" sz="2600">
              <a:solidFill>
                <a:schemeClr val="bg1"/>
              </a:solidFill>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Network Load Balancing</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468630" y="1344295"/>
            <a:ext cx="11315065" cy="4739005"/>
          </a:xfrm>
          <a:prstGeom prst="rect">
            <a:avLst/>
          </a:prstGeom>
          <a:noFill/>
        </p:spPr>
        <p:txBody>
          <a:bodyPr wrap="square" rtlCol="0">
            <a:noAutofit/>
          </a:bodyPr>
          <a:p>
            <a:r>
              <a:rPr lang="en-US" sz="2600">
                <a:solidFill>
                  <a:schemeClr val="bg1"/>
                </a:solidFill>
              </a:rPr>
              <a:t>4. Direct all client requests to a single host by using optional, single-host rules. NLBroutes client requests to a particular host that is running specific applications.</a:t>
            </a:r>
            <a:endParaRPr lang="en-US" sz="2600">
              <a:solidFill>
                <a:schemeClr val="bg1"/>
              </a:solidFill>
            </a:endParaRPr>
          </a:p>
          <a:p>
            <a:r>
              <a:rPr lang="en-US" sz="2600">
                <a:solidFill>
                  <a:schemeClr val="bg1"/>
                </a:solidFill>
              </a:rPr>
              <a:t>5. Block undesired network access to certain IP ports.</a:t>
            </a:r>
            <a:endParaRPr lang="en-US" sz="2600">
              <a:solidFill>
                <a:schemeClr val="bg1"/>
              </a:solidFill>
            </a:endParaRPr>
          </a:p>
          <a:p>
            <a:r>
              <a:rPr lang="en-US" sz="2600">
                <a:solidFill>
                  <a:schemeClr val="bg1"/>
                </a:solidFill>
              </a:rPr>
              <a:t>6. Enable Internet Group Management Protocol (IGMP) support on the cluster hosts to control switch port flooding (where incoming network packets are sent to all ports on the switch) when operating in multicast mode.</a:t>
            </a:r>
            <a:endParaRPr lang="en-US" sz="2600">
              <a:solidFill>
                <a:schemeClr val="bg1"/>
              </a:solidFill>
            </a:endParaRPr>
          </a:p>
          <a:p>
            <a:r>
              <a:rPr lang="en-US" sz="2600">
                <a:solidFill>
                  <a:schemeClr val="bg1"/>
                </a:solidFill>
              </a:rPr>
              <a:t>7. Start, stop, and control NLB actions remotely by using Windows PowerShell commands or scripts.</a:t>
            </a:r>
            <a:endParaRPr lang="en-US" sz="2600">
              <a:solidFill>
                <a:schemeClr val="bg1"/>
              </a:solidFill>
            </a:endParaRPr>
          </a:p>
          <a:p>
            <a:r>
              <a:rPr lang="en-US" sz="2600">
                <a:solidFill>
                  <a:schemeClr val="bg1"/>
                </a:solidFill>
              </a:rPr>
              <a:t>8. View the Windows Event Log to check NLB events. NLB logs all actions and cluster changes in the event log.</a:t>
            </a:r>
            <a:endParaRPr lang="en-US" sz="2600">
              <a:solidFill>
                <a:schemeClr val="bg1"/>
              </a:solidFill>
            </a:endParaRP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25.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2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2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BRIGHTNESS" val="0"/>
  <p:tag name="KSO_WM_UNIT_LINE_FORE_SCHEMECOLOR_INDEX" val="6"/>
  <p:tag name="KSO_WM_UNIT_LINE_FILL_TYPE" val="2"/>
</p:tagLst>
</file>

<file path=ppt/tags/tag128.xml><?xml version="1.0" encoding="utf-8"?>
<p:tagLst xmlns:p="http://schemas.openxmlformats.org/presentationml/2006/main">
  <p:tag name="KSO_WM_UNIT_LINE_FORE_SCHEMECOLOR_INDEX_1_BRIGHTNESS" val="-0.25"/>
  <p:tag name="KSO_WM_UNIT_LINE_FORE_SCHEMECOLOR_INDEX_1" val="16"/>
  <p:tag name="KSO_WM_UNIT_LINE_FORE_SCHEMECOLOR_INDEX_1_POS" val="0.3"/>
  <p:tag name="KSO_WM_UNIT_LINE_FORE_SCHEMECOLOR_INDEX_1_TRANS" val="1"/>
  <p:tag name="KSO_WM_UNIT_LINE_FORE_SCHEMECOLOR_INDEX_2_BRIGHTNESS" val="-0.25"/>
  <p:tag name="KSO_WM_UNIT_LINE_FORE_SCHEMECOLOR_INDEX_2" val="16"/>
  <p:tag name="KSO_WM_UNIT_LINE_FORE_SCHEMECOLOR_INDEX_2_POS" val="1"/>
  <p:tag name="KSO_WM_UNIT_LINE_FORE_SCHEMECOLOR_INDEX_2_TRANS" val="0"/>
  <p:tag name="KSO_WM_UNIT_LINE_GRADIENT_TYPE" val="0"/>
  <p:tag name="KSO_WM_UNIT_LINE_GRADIENT_ANGLE" val="0"/>
  <p:tag name="KSO_WM_UNIT_LINE_GRADIENT_Direction" val="3"/>
  <p:tag name="KSO_WM_UNIT_LINE_FILL_TYPE" val="5"/>
  <p:tag name="KSO_WM_UNIT_TEXT_FILL_FORE_SCHEMECOLOR_INDEX_BRIGHTNESS" val="0"/>
  <p:tag name="KSO_WM_UNIT_TEXT_FILL_FORE_SCHEMECOLOR_INDEX" val="2"/>
  <p:tag name="KSO_WM_UNIT_TEXT_FILL_TYPE" val="1"/>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1"/>
  <p:tag name="KSO_WM_UNIT_FILL_FORE_SCHEMECOLOR_INDEX_2_TRANS" val="1"/>
  <p:tag name="KSO_WM_UNIT_FILL_GRADIENT_TYPE" val="0"/>
  <p:tag name="KSO_WM_UNIT_FILL_GRADIENT_ANGLE" val="30"/>
  <p:tag name="KSO_WM_UNIT_FILL_GRADIENT_Direction" val="-2"/>
  <p:tag name="KSO_WM_UNIT_FILL_TYPE" val="3"/>
</p:tagLst>
</file>

<file path=ppt/tags/tag129.xml><?xml version="1.0" encoding="utf-8"?>
<p:tagLst xmlns:p="http://schemas.openxmlformats.org/presentationml/2006/main">
  <p:tag name="KSO_WM_UNIT_LINE_FORE_SCHEMECOLOR_INDEX_1_BRIGHTNESS" val="-0.25"/>
  <p:tag name="KSO_WM_UNIT_LINE_FORE_SCHEMECOLOR_INDEX_1" val="16"/>
  <p:tag name="KSO_WM_UNIT_LINE_FORE_SCHEMECOLOR_INDEX_1_POS" val="0.3"/>
  <p:tag name="KSO_WM_UNIT_LINE_FORE_SCHEMECOLOR_INDEX_1_TRANS" val="1"/>
  <p:tag name="KSO_WM_UNIT_LINE_FORE_SCHEMECOLOR_INDEX_2_BRIGHTNESS" val="-0.25"/>
  <p:tag name="KSO_WM_UNIT_LINE_FORE_SCHEMECOLOR_INDEX_2" val="16"/>
  <p:tag name="KSO_WM_UNIT_LINE_FORE_SCHEMECOLOR_INDEX_2_POS" val="1"/>
  <p:tag name="KSO_WM_UNIT_LINE_FORE_SCHEMECOLOR_INDEX_2_TRANS" val="0"/>
  <p:tag name="KSO_WM_UNIT_LINE_GRADIENT_TYPE" val="0"/>
  <p:tag name="KSO_WM_UNIT_LINE_GRADIENT_ANGLE" val="0"/>
  <p:tag name="KSO_WM_UNIT_LINE_GRADIENT_Direction" val="3"/>
  <p:tag name="KSO_WM_UNIT_LINE_FILL_TYPE" val="5"/>
  <p:tag name="KSO_WM_UNIT_TEXT_FILL_FORE_SCHEMECOLOR_INDEX_BRIGHTNESS" val="0"/>
  <p:tag name="KSO_WM_UNIT_TEXT_FILL_FORE_SCHEMECOLOR_INDEX" val="2"/>
  <p:tag name="KSO_WM_UNIT_TEX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31.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32.xml><?xml version="1.0" encoding="utf-8"?>
<p:tagLst xmlns:p="http://schemas.openxmlformats.org/presentationml/2006/main">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49"/>
  <p:tag name="KSO_WM_UNIT_LINE_FORE_SCHEMECOLOR_INDEX_2_TRANS" val="1"/>
  <p:tag name="KSO_WM_UNIT_LINE_GRADIENT_TYPE" val="0"/>
  <p:tag name="KSO_WM_UNIT_LINE_GRADIENT_ANGLE" val="0"/>
  <p:tag name="KSO_WM_UNIT_LINE_GRADIENT_Direction" val="3"/>
  <p:tag name="KSO_WM_UNIT_LINE_FILL_TYPE" val="5"/>
</p:tagLst>
</file>

<file path=ppt/tags/tag133.xml><?xml version="1.0" encoding="utf-8"?>
<p:tagLst xmlns:p="http://schemas.openxmlformats.org/presentationml/2006/main">
  <p:tag name="KSO_WM_UNIT_LINE_FORE_SCHEMECOLOR_INDEX_1_BRIGHTNESS" val="0"/>
  <p:tag name="KSO_WM_UNIT_LINE_FORE_SCHEMECOLOR_INDEX_1" val="5"/>
  <p:tag name="KSO_WM_UNIT_LINE_FORE_SCHEMECOLOR_INDEX_1_POS" val="0.39"/>
  <p:tag name="KSO_WM_UNIT_LINE_FORE_SCHEMECOLOR_INDEX_1_TRANS" val="1"/>
  <p:tag name="KSO_WM_UNIT_LINE_FORE_SCHEMECOLOR_INDEX_2_BRIGHTNESS" val="0"/>
  <p:tag name="KSO_WM_UNIT_LINE_FORE_SCHEMECOLOR_INDEX_2" val="5"/>
  <p:tag name="KSO_WM_UNIT_LINE_FORE_SCHEMECOLOR_INDEX_2_POS" val="0.55"/>
  <p:tag name="KSO_WM_UNIT_LINE_FORE_SCHEMECOLOR_INDEX_2_TRANS" val="0"/>
  <p:tag name="KSO_WM_UNIT_LINE_GRADIENT_TYPE" val="0"/>
  <p:tag name="KSO_WM_UNIT_LINE_GRADIENT_ANGLE" val="0"/>
  <p:tag name="KSO_WM_UNIT_LINE_GRADIENT_Direction" val="3"/>
  <p:tag name="KSO_WM_UNIT_LINE_FILL_TYPE" val="5"/>
</p:tagLst>
</file>

<file path=ppt/tags/tag134.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135.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136.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137.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138.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139.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1.xml><?xml version="1.0" encoding="utf-8"?>
<p:tagLst xmlns:p="http://schemas.openxmlformats.org/presentationml/2006/main">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49"/>
  <p:tag name="KSO_WM_UNIT_LINE_FORE_SCHEMECOLOR_INDEX_2_TRANS" val="1"/>
  <p:tag name="KSO_WM_UNIT_LINE_GRADIENT_TYPE" val="0"/>
  <p:tag name="KSO_WM_UNIT_LINE_GRADIENT_ANGLE" val="0"/>
  <p:tag name="KSO_WM_UNIT_LINE_GRADIENT_Direction" val="3"/>
  <p:tag name="KSO_WM_UNIT_LINE_FILL_TYPE" val="5"/>
</p:tagLst>
</file>

<file path=ppt/tags/tag142.xml><?xml version="1.0" encoding="utf-8"?>
<p:tagLst xmlns:p="http://schemas.openxmlformats.org/presentationml/2006/main">
  <p:tag name="KSO_WM_UNIT_LINE_FORE_SCHEMECOLOR_INDEX_1_BRIGHTNESS" val="0"/>
  <p:tag name="KSO_WM_UNIT_LINE_FORE_SCHEMECOLOR_INDEX_1" val="5"/>
  <p:tag name="KSO_WM_UNIT_LINE_FORE_SCHEMECOLOR_INDEX_1_POS" val="0.39"/>
  <p:tag name="KSO_WM_UNIT_LINE_FORE_SCHEMECOLOR_INDEX_1_TRANS" val="1"/>
  <p:tag name="KSO_WM_UNIT_LINE_FORE_SCHEMECOLOR_INDEX_2_BRIGHTNESS" val="0"/>
  <p:tag name="KSO_WM_UNIT_LINE_FORE_SCHEMECOLOR_INDEX_2" val="5"/>
  <p:tag name="KSO_WM_UNIT_LINE_FORE_SCHEMECOLOR_INDEX_2_POS" val="0.55"/>
  <p:tag name="KSO_WM_UNIT_LINE_FORE_SCHEMECOLOR_INDEX_2_TRANS" val="0"/>
  <p:tag name="KSO_WM_UNIT_LINE_GRADIENT_TYPE" val="0"/>
  <p:tag name="KSO_WM_UNIT_LINE_GRADIENT_ANGLE" val="0"/>
  <p:tag name="KSO_WM_UNIT_LINE_GRADIENT_Direction" val="3"/>
  <p:tag name="KSO_WM_UNIT_LINE_FILL_TYPE" val="5"/>
</p:tagLst>
</file>

<file path=ppt/tags/tag143.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4.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7.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5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5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5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6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7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2.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4.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7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7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8.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4.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9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92.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9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9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0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20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0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20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0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20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0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20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09.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1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BRIGHTNESS" val="0"/>
  <p:tag name="KSO_WM_UNIT_LINE_FORE_SCHEMECOLOR_INDEX" val="6"/>
  <p:tag name="KSO_WM_UNIT_LINE_FILL_TYPE" val="2"/>
</p:tagLst>
</file>

<file path=ppt/tags/tag212.xml><?xml version="1.0" encoding="utf-8"?>
<p:tagLst xmlns:p="http://schemas.openxmlformats.org/presentationml/2006/main">
  <p:tag name="KSO_WM_UNIT_LINE_FORE_SCHEMECOLOR_INDEX_1_BRIGHTNESS" val="-0.25"/>
  <p:tag name="KSO_WM_UNIT_LINE_FORE_SCHEMECOLOR_INDEX_1" val="16"/>
  <p:tag name="KSO_WM_UNIT_LINE_FORE_SCHEMECOLOR_INDEX_1_POS" val="0.3"/>
  <p:tag name="KSO_WM_UNIT_LINE_FORE_SCHEMECOLOR_INDEX_1_TRANS" val="1"/>
  <p:tag name="KSO_WM_UNIT_LINE_FORE_SCHEMECOLOR_INDEX_2_BRIGHTNESS" val="-0.25"/>
  <p:tag name="KSO_WM_UNIT_LINE_FORE_SCHEMECOLOR_INDEX_2" val="16"/>
  <p:tag name="KSO_WM_UNIT_LINE_FORE_SCHEMECOLOR_INDEX_2_POS" val="1"/>
  <p:tag name="KSO_WM_UNIT_LINE_FORE_SCHEMECOLOR_INDEX_2_TRANS" val="0"/>
  <p:tag name="KSO_WM_UNIT_LINE_GRADIENT_TYPE" val="0"/>
  <p:tag name="KSO_WM_UNIT_LINE_GRADIENT_ANGLE" val="0"/>
  <p:tag name="KSO_WM_UNIT_LINE_GRADIENT_Direction" val="3"/>
  <p:tag name="KSO_WM_UNIT_LINE_FILL_TYPE" val="5"/>
  <p:tag name="KSO_WM_UNIT_TEXT_FILL_FORE_SCHEMECOLOR_INDEX_BRIGHTNESS" val="0"/>
  <p:tag name="KSO_WM_UNIT_TEXT_FILL_FORE_SCHEMECOLOR_INDEX" val="2"/>
  <p:tag name="KSO_WM_UNIT_TEXT_FILL_TYPE" val="1"/>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1"/>
  <p:tag name="KSO_WM_UNIT_FILL_FORE_SCHEMECOLOR_INDEX_2_TRANS" val="1"/>
  <p:tag name="KSO_WM_UNIT_FILL_GRADIENT_TYPE" val="0"/>
  <p:tag name="KSO_WM_UNIT_FILL_GRADIENT_ANGLE" val="30"/>
  <p:tag name="KSO_WM_UNIT_FILL_GRADIENT_Direction" val="-2"/>
  <p:tag name="KSO_WM_UNIT_FILL_TYPE" val="3"/>
</p:tagLst>
</file>

<file path=ppt/tags/tag213.xml><?xml version="1.0" encoding="utf-8"?>
<p:tagLst xmlns:p="http://schemas.openxmlformats.org/presentationml/2006/main">
  <p:tag name="KSO_WM_UNIT_LINE_FORE_SCHEMECOLOR_INDEX_1_BRIGHTNESS" val="-0.25"/>
  <p:tag name="KSO_WM_UNIT_LINE_FORE_SCHEMECOLOR_INDEX_1" val="16"/>
  <p:tag name="KSO_WM_UNIT_LINE_FORE_SCHEMECOLOR_INDEX_1_POS" val="0.3"/>
  <p:tag name="KSO_WM_UNIT_LINE_FORE_SCHEMECOLOR_INDEX_1_TRANS" val="1"/>
  <p:tag name="KSO_WM_UNIT_LINE_FORE_SCHEMECOLOR_INDEX_2_BRIGHTNESS" val="-0.25"/>
  <p:tag name="KSO_WM_UNIT_LINE_FORE_SCHEMECOLOR_INDEX_2" val="16"/>
  <p:tag name="KSO_WM_UNIT_LINE_FORE_SCHEMECOLOR_INDEX_2_POS" val="1"/>
  <p:tag name="KSO_WM_UNIT_LINE_FORE_SCHEMECOLOR_INDEX_2_TRANS" val="0"/>
  <p:tag name="KSO_WM_UNIT_LINE_GRADIENT_TYPE" val="0"/>
  <p:tag name="KSO_WM_UNIT_LINE_GRADIENT_ANGLE" val="0"/>
  <p:tag name="KSO_WM_UNIT_LINE_GRADIENT_Direction" val="3"/>
  <p:tag name="KSO_WM_UNIT_LINE_FILL_TYPE" val="5"/>
  <p:tag name="KSO_WM_UNIT_TEXT_FILL_FORE_SCHEMECOLOR_INDEX_BRIGHTNESS" val="0"/>
  <p:tag name="KSO_WM_UNIT_TEXT_FILL_FORE_SCHEMECOLOR_INDEX" val="2"/>
  <p:tag name="KSO_WM_UNIT_TEXT_FILL_TYPE" val="1"/>
</p:tagLst>
</file>

<file path=ppt/tags/tag214.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1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16.xml><?xml version="1.0" encoding="utf-8"?>
<p:tagLst xmlns:p="http://schemas.openxmlformats.org/presentationml/2006/main">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49"/>
  <p:tag name="KSO_WM_UNIT_LINE_FORE_SCHEMECOLOR_INDEX_2_TRANS" val="1"/>
  <p:tag name="KSO_WM_UNIT_LINE_GRADIENT_TYPE" val="0"/>
  <p:tag name="KSO_WM_UNIT_LINE_GRADIENT_ANGLE" val="0"/>
  <p:tag name="KSO_WM_UNIT_LINE_GRADIENT_Direction" val="3"/>
  <p:tag name="KSO_WM_UNIT_LINE_FILL_TYPE" val="5"/>
</p:tagLst>
</file>

<file path=ppt/tags/tag217.xml><?xml version="1.0" encoding="utf-8"?>
<p:tagLst xmlns:p="http://schemas.openxmlformats.org/presentationml/2006/main">
  <p:tag name="KSO_WM_UNIT_LINE_FORE_SCHEMECOLOR_INDEX_1_BRIGHTNESS" val="0"/>
  <p:tag name="KSO_WM_UNIT_LINE_FORE_SCHEMECOLOR_INDEX_1" val="5"/>
  <p:tag name="KSO_WM_UNIT_LINE_FORE_SCHEMECOLOR_INDEX_1_POS" val="0.39"/>
  <p:tag name="KSO_WM_UNIT_LINE_FORE_SCHEMECOLOR_INDEX_1_TRANS" val="1"/>
  <p:tag name="KSO_WM_UNIT_LINE_FORE_SCHEMECOLOR_INDEX_2_BRIGHTNESS" val="0"/>
  <p:tag name="KSO_WM_UNIT_LINE_FORE_SCHEMECOLOR_INDEX_2" val="5"/>
  <p:tag name="KSO_WM_UNIT_LINE_FORE_SCHEMECOLOR_INDEX_2_POS" val="0.55"/>
  <p:tag name="KSO_WM_UNIT_LINE_FORE_SCHEMECOLOR_INDEX_2_TRANS" val="0"/>
  <p:tag name="KSO_WM_UNIT_LINE_GRADIENT_TYPE" val="0"/>
  <p:tag name="KSO_WM_UNIT_LINE_GRADIENT_ANGLE" val="0"/>
  <p:tag name="KSO_WM_UNIT_LINE_GRADIENT_Direction" val="3"/>
  <p:tag name="KSO_WM_UNIT_LINE_FILL_TYPE" val="5"/>
</p:tagLst>
</file>

<file path=ppt/tags/tag218.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219.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221.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222.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223.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24.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25.xml><?xml version="1.0" encoding="utf-8"?>
<p:tagLst xmlns:p="http://schemas.openxmlformats.org/presentationml/2006/main">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49"/>
  <p:tag name="KSO_WM_UNIT_LINE_FORE_SCHEMECOLOR_INDEX_2_TRANS" val="1"/>
  <p:tag name="KSO_WM_UNIT_LINE_GRADIENT_TYPE" val="0"/>
  <p:tag name="KSO_WM_UNIT_LINE_GRADIENT_ANGLE" val="0"/>
  <p:tag name="KSO_WM_UNIT_LINE_GRADIENT_Direction" val="3"/>
  <p:tag name="KSO_WM_UNIT_LINE_FILL_TYPE" val="5"/>
</p:tagLst>
</file>

<file path=ppt/tags/tag226.xml><?xml version="1.0" encoding="utf-8"?>
<p:tagLst xmlns:p="http://schemas.openxmlformats.org/presentationml/2006/main">
  <p:tag name="KSO_WM_UNIT_LINE_FORE_SCHEMECOLOR_INDEX_1_BRIGHTNESS" val="0"/>
  <p:tag name="KSO_WM_UNIT_LINE_FORE_SCHEMECOLOR_INDEX_1" val="5"/>
  <p:tag name="KSO_WM_UNIT_LINE_FORE_SCHEMECOLOR_INDEX_1_POS" val="0.39"/>
  <p:tag name="KSO_WM_UNIT_LINE_FORE_SCHEMECOLOR_INDEX_1_TRANS" val="1"/>
  <p:tag name="KSO_WM_UNIT_LINE_FORE_SCHEMECOLOR_INDEX_2_BRIGHTNESS" val="0"/>
  <p:tag name="KSO_WM_UNIT_LINE_FORE_SCHEMECOLOR_INDEX_2" val="5"/>
  <p:tag name="KSO_WM_UNIT_LINE_FORE_SCHEMECOLOR_INDEX_2_POS" val="0.55"/>
  <p:tag name="KSO_WM_UNIT_LINE_FORE_SCHEMECOLOR_INDEX_2_TRANS" val="0"/>
  <p:tag name="KSO_WM_UNIT_LINE_GRADIENT_TYPE" val="0"/>
  <p:tag name="KSO_WM_UNIT_LINE_GRADIENT_ANGLE" val="0"/>
  <p:tag name="KSO_WM_UNIT_LINE_GRADIENT_Direction" val="3"/>
  <p:tag name="KSO_WM_UNIT_LINE_FILL_TYPE" val="5"/>
</p:tagLst>
</file>

<file path=ppt/tags/tag227.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28.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29.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31.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3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33.xml><?xml version="1.0" encoding="utf-8"?>
<p:tagLst xmlns:p="http://schemas.openxmlformats.org/presentationml/2006/main">
  <p:tag name="COMMONDATA" val="eyJoZGlkIjoiMmNmYmEwOWQ4Y2Q0M2IxMGZkNjI4ZjhkZDQyNzg1OTYifQ=="/>
  <p:tag name="KSO_WPP_MARK_KEY" val="37523c5a-f9bd-4157-ab56-121979c0b78d"/>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Inter"/>
        <a:ea typeface="Inter Black"/>
        <a:cs typeface=""/>
      </a:majorFont>
      <a:minorFont>
        <a:latin typeface="Inter"/>
        <a:ea typeface="Inter Blac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0F1423"/>
      </a:dk2>
      <a:lt2>
        <a:srgbClr val="FFFFFF"/>
      </a:lt2>
      <a:accent1>
        <a:srgbClr val="4675FC"/>
      </a:accent1>
      <a:accent2>
        <a:srgbClr val="4589FB"/>
      </a:accent2>
      <a:accent3>
        <a:srgbClr val="54A6FB"/>
      </a:accent3>
      <a:accent4>
        <a:srgbClr val="47B2FA"/>
      </a:accent4>
      <a:accent5>
        <a:srgbClr val="4AC7F9"/>
      </a:accent5>
      <a:accent6>
        <a:srgbClr val="4DDBF8"/>
      </a:accent6>
      <a:hlink>
        <a:srgbClr val="0563C1"/>
      </a:hlink>
      <a:folHlink>
        <a:srgbClr val="954D72"/>
      </a:folHlink>
    </a:clrScheme>
    <a:fontScheme name="自定义 9">
      <a:majorFont>
        <a:latin typeface="Inter"/>
        <a:ea typeface="Inter Black"/>
        <a:cs typeface=""/>
      </a:majorFont>
      <a:minorFont>
        <a:latin typeface="Inter"/>
        <a:ea typeface="Inter Blac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Inter Black"/>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nter Black"/>
        <a:ea typeface=""/>
        <a:cs typeface=""/>
        <a:font script="Jpan" typeface="ＭＳ Ｐゴシック"/>
        <a:font script="Hang" typeface="맑은 고딕"/>
        <a:font script="Hans" typeface="Inter Black"/>
        <a:font script="Hant" typeface="新細明體"/>
        <a:font script="Arab" typeface="Inter"/>
        <a:font script="Hebr" typeface="Inte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nte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Inter Black"/>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nter Black"/>
        <a:ea typeface=""/>
        <a:cs typeface=""/>
        <a:font script="Jpan" typeface="ＭＳ Ｐゴシック"/>
        <a:font script="Hang" typeface="맑은 고딕"/>
        <a:font script="Hans" typeface="Inter Black"/>
        <a:font script="Hant" typeface="新細明體"/>
        <a:font script="Arab" typeface="Inter"/>
        <a:font script="Hebr" typeface="Inte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nte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11456</Words>
  <Application>WPS Presentation</Application>
  <PresentationFormat>宽屏</PresentationFormat>
  <Paragraphs>234</Paragraphs>
  <Slides>28</Slides>
  <Notes>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28</vt:i4>
      </vt:variant>
    </vt:vector>
  </HeadingPairs>
  <TitlesOfParts>
    <vt:vector size="38" baseType="lpstr">
      <vt:lpstr>Arial</vt:lpstr>
      <vt:lpstr>SimSun</vt:lpstr>
      <vt:lpstr>Wingdings</vt:lpstr>
      <vt:lpstr>Inter</vt:lpstr>
      <vt:lpstr>Inter Black</vt:lpstr>
      <vt:lpstr>Wingdings</vt:lpstr>
      <vt:lpstr>Microsoft YaHei</vt:lpstr>
      <vt:lpstr>Arial Unicode MS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lenovo</cp:lastModifiedBy>
  <cp:revision>168</cp:revision>
  <dcterms:created xsi:type="dcterms:W3CDTF">2019-06-19T02:08:00Z</dcterms:created>
  <dcterms:modified xsi:type="dcterms:W3CDTF">2024-09-25T13:56:28Z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1033-12.2.0.17562</vt:lpwstr>
  </property>
  <property fmtid="{D5CDD505-2E9C-101B-9397-08002B2CF9AE}" pid="3" name="ICV">
    <vt:lpwstr>9CE7D828A0974456B51F808E66773BCF_11</vt:lpwstr>
  </property>
</Properties>
</file>