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jpeg" ContentType="image/jpeg"/>
  <Override PartName="/ppt/media/image2.jpeg" ContentType="image/jpeg"/>
  <Override PartName="/ppt/media/image3.jpeg" ContentType="image/jpeg"/>
  <Override PartName="/ppt/media/image4.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7.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769040"/>
            <a:ext cx="9071280" cy="20908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9000"/>
            <a:ext cx="90712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4059000"/>
            <a:ext cx="4426560" cy="209088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504000" y="1769040"/>
            <a:ext cx="2920680" cy="209088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4059000"/>
            <a:ext cx="2920680" cy="209088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subTitle"/>
          </p:nvPr>
        </p:nvSpPr>
        <p:spPr>
          <a:xfrm>
            <a:off x="504000" y="1769040"/>
            <a:ext cx="907128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504000" y="1769040"/>
            <a:ext cx="907128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504000" y="1769040"/>
            <a:ext cx="4426560" cy="43840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37320"/>
            <a:ext cx="907128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50400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504000" y="1769040"/>
            <a:ext cx="907128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504000" y="1769040"/>
            <a:ext cx="4426560" cy="43840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504000" y="4059000"/>
            <a:ext cx="90712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504000" y="1769040"/>
            <a:ext cx="9071280" cy="20908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04000" y="4059000"/>
            <a:ext cx="90712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504000" y="4059000"/>
            <a:ext cx="4426560" cy="209088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515232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504000" y="1769040"/>
            <a:ext cx="2920680" cy="209088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3571200" y="1769040"/>
            <a:ext cx="2920680" cy="209088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6638040" y="1769040"/>
            <a:ext cx="2920680" cy="209088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504000" y="4059000"/>
            <a:ext cx="2920680" cy="209088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3571200" y="4059000"/>
            <a:ext cx="2920680" cy="209088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6638040" y="4059000"/>
            <a:ext cx="29206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83" name="PlaceHolder 2"/>
          <p:cNvSpPr>
            <a:spLocks noGrp="1"/>
          </p:cNvSpPr>
          <p:nvPr>
            <p:ph type="subTitle"/>
          </p:nvPr>
        </p:nvSpPr>
        <p:spPr>
          <a:xfrm>
            <a:off x="504000" y="1769040"/>
            <a:ext cx="907128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body"/>
          </p:nvPr>
        </p:nvSpPr>
        <p:spPr>
          <a:xfrm>
            <a:off x="504000" y="1769040"/>
            <a:ext cx="907128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87" name="PlaceHolder 2"/>
          <p:cNvSpPr>
            <a:spLocks noGrp="1"/>
          </p:cNvSpPr>
          <p:nvPr>
            <p:ph type="body"/>
          </p:nvPr>
        </p:nvSpPr>
        <p:spPr>
          <a:xfrm>
            <a:off x="504000" y="1769040"/>
            <a:ext cx="4426560" cy="4384080"/>
          </a:xfrm>
          <a:prstGeom prst="rect">
            <a:avLst/>
          </a:prstGeom>
        </p:spPr>
        <p:txBody>
          <a:bodyPr lIns="0" rIns="0" tIns="0" bIns="0">
            <a:normAutofit/>
          </a:bodyPr>
          <a:p>
            <a:endParaRPr b="0" lang="en-IN" sz="3200" spc="-1" strike="noStrike">
              <a:latin typeface="Arial"/>
            </a:endParaRPr>
          </a:p>
        </p:txBody>
      </p:sp>
      <p:sp>
        <p:nvSpPr>
          <p:cNvPr id="88"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504000" y="1769040"/>
            <a:ext cx="907128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504000" y="337320"/>
            <a:ext cx="907128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93"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N" sz="3200" spc="-1" strike="noStrike">
              <a:latin typeface="Arial"/>
            </a:endParaRPr>
          </a:p>
        </p:txBody>
      </p:sp>
      <p:sp>
        <p:nvSpPr>
          <p:cNvPr id="94" name="PlaceHolder 4"/>
          <p:cNvSpPr>
            <a:spLocks noGrp="1"/>
          </p:cNvSpPr>
          <p:nvPr>
            <p:ph type="body"/>
          </p:nvPr>
        </p:nvSpPr>
        <p:spPr>
          <a:xfrm>
            <a:off x="50400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504000" y="1769040"/>
            <a:ext cx="4426560" cy="43840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N" sz="3200" spc="-1" strike="noStrike">
              <a:latin typeface="Arial"/>
            </a:endParaRPr>
          </a:p>
        </p:txBody>
      </p:sp>
      <p:sp>
        <p:nvSpPr>
          <p:cNvPr id="98" name="PlaceHolder 4"/>
          <p:cNvSpPr>
            <a:spLocks noGrp="1"/>
          </p:cNvSpPr>
          <p:nvPr>
            <p:ph type="body"/>
          </p:nvPr>
        </p:nvSpPr>
        <p:spPr>
          <a:xfrm>
            <a:off x="515232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100"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101"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N" sz="3200" spc="-1" strike="noStrike">
              <a:latin typeface="Arial"/>
            </a:endParaRPr>
          </a:p>
        </p:txBody>
      </p:sp>
      <p:sp>
        <p:nvSpPr>
          <p:cNvPr id="102" name="PlaceHolder 4"/>
          <p:cNvSpPr>
            <a:spLocks noGrp="1"/>
          </p:cNvSpPr>
          <p:nvPr>
            <p:ph type="body"/>
          </p:nvPr>
        </p:nvSpPr>
        <p:spPr>
          <a:xfrm>
            <a:off x="504000" y="4059000"/>
            <a:ext cx="90712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104" name="PlaceHolder 2"/>
          <p:cNvSpPr>
            <a:spLocks noGrp="1"/>
          </p:cNvSpPr>
          <p:nvPr>
            <p:ph type="body"/>
          </p:nvPr>
        </p:nvSpPr>
        <p:spPr>
          <a:xfrm>
            <a:off x="504000" y="1769040"/>
            <a:ext cx="9071280" cy="2090880"/>
          </a:xfrm>
          <a:prstGeom prst="rect">
            <a:avLst/>
          </a:prstGeom>
        </p:spPr>
        <p:txBody>
          <a:bodyPr lIns="0" rIns="0" tIns="0" bIns="0">
            <a:normAutofit/>
          </a:bodyPr>
          <a:p>
            <a:endParaRPr b="0" lang="en-IN" sz="3200" spc="-1" strike="noStrike">
              <a:latin typeface="Arial"/>
            </a:endParaRPr>
          </a:p>
        </p:txBody>
      </p:sp>
      <p:sp>
        <p:nvSpPr>
          <p:cNvPr id="105" name="PlaceHolder 3"/>
          <p:cNvSpPr>
            <a:spLocks noGrp="1"/>
          </p:cNvSpPr>
          <p:nvPr>
            <p:ph type="body"/>
          </p:nvPr>
        </p:nvSpPr>
        <p:spPr>
          <a:xfrm>
            <a:off x="504000" y="4059000"/>
            <a:ext cx="90712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107"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10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N" sz="3200" spc="-1" strike="noStrike">
              <a:latin typeface="Arial"/>
            </a:endParaRPr>
          </a:p>
        </p:txBody>
      </p:sp>
      <p:sp>
        <p:nvSpPr>
          <p:cNvPr id="109" name="PlaceHolder 4"/>
          <p:cNvSpPr>
            <a:spLocks noGrp="1"/>
          </p:cNvSpPr>
          <p:nvPr>
            <p:ph type="body"/>
          </p:nvPr>
        </p:nvSpPr>
        <p:spPr>
          <a:xfrm>
            <a:off x="504000" y="4059000"/>
            <a:ext cx="4426560" cy="2090880"/>
          </a:xfrm>
          <a:prstGeom prst="rect">
            <a:avLst/>
          </a:prstGeom>
        </p:spPr>
        <p:txBody>
          <a:bodyPr lIns="0" rIns="0" tIns="0" bIns="0">
            <a:normAutofit/>
          </a:bodyPr>
          <a:p>
            <a:endParaRPr b="0" lang="en-IN" sz="3200" spc="-1" strike="noStrike">
              <a:latin typeface="Arial"/>
            </a:endParaRPr>
          </a:p>
        </p:txBody>
      </p:sp>
      <p:sp>
        <p:nvSpPr>
          <p:cNvPr id="110" name="PlaceHolder 5"/>
          <p:cNvSpPr>
            <a:spLocks noGrp="1"/>
          </p:cNvSpPr>
          <p:nvPr>
            <p:ph type="body"/>
          </p:nvPr>
        </p:nvSpPr>
        <p:spPr>
          <a:xfrm>
            <a:off x="515232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112" name="PlaceHolder 2"/>
          <p:cNvSpPr>
            <a:spLocks noGrp="1"/>
          </p:cNvSpPr>
          <p:nvPr>
            <p:ph type="body"/>
          </p:nvPr>
        </p:nvSpPr>
        <p:spPr>
          <a:xfrm>
            <a:off x="504000" y="1769040"/>
            <a:ext cx="2920680" cy="2090880"/>
          </a:xfrm>
          <a:prstGeom prst="rect">
            <a:avLst/>
          </a:prstGeom>
        </p:spPr>
        <p:txBody>
          <a:bodyPr lIns="0" rIns="0" tIns="0" bIns="0">
            <a:normAutofit/>
          </a:bodyPr>
          <a:p>
            <a:endParaRPr b="0" lang="en-IN" sz="3200" spc="-1" strike="noStrike">
              <a:latin typeface="Arial"/>
            </a:endParaRPr>
          </a:p>
        </p:txBody>
      </p:sp>
      <p:sp>
        <p:nvSpPr>
          <p:cNvPr id="113" name="PlaceHolder 3"/>
          <p:cNvSpPr>
            <a:spLocks noGrp="1"/>
          </p:cNvSpPr>
          <p:nvPr>
            <p:ph type="body"/>
          </p:nvPr>
        </p:nvSpPr>
        <p:spPr>
          <a:xfrm>
            <a:off x="3571200" y="1769040"/>
            <a:ext cx="2920680" cy="2090880"/>
          </a:xfrm>
          <a:prstGeom prst="rect">
            <a:avLst/>
          </a:prstGeom>
        </p:spPr>
        <p:txBody>
          <a:bodyPr lIns="0" rIns="0" tIns="0" bIns="0">
            <a:normAutofit/>
          </a:bodyPr>
          <a:p>
            <a:endParaRPr b="0" lang="en-IN" sz="3200" spc="-1" strike="noStrike">
              <a:latin typeface="Arial"/>
            </a:endParaRPr>
          </a:p>
        </p:txBody>
      </p:sp>
      <p:sp>
        <p:nvSpPr>
          <p:cNvPr id="114" name="PlaceHolder 4"/>
          <p:cNvSpPr>
            <a:spLocks noGrp="1"/>
          </p:cNvSpPr>
          <p:nvPr>
            <p:ph type="body"/>
          </p:nvPr>
        </p:nvSpPr>
        <p:spPr>
          <a:xfrm>
            <a:off x="6638040" y="1769040"/>
            <a:ext cx="2920680" cy="2090880"/>
          </a:xfrm>
          <a:prstGeom prst="rect">
            <a:avLst/>
          </a:prstGeom>
        </p:spPr>
        <p:txBody>
          <a:bodyPr lIns="0" rIns="0" tIns="0" bIns="0">
            <a:normAutofit/>
          </a:bodyPr>
          <a:p>
            <a:endParaRPr b="0" lang="en-IN" sz="3200" spc="-1" strike="noStrike">
              <a:latin typeface="Arial"/>
            </a:endParaRPr>
          </a:p>
        </p:txBody>
      </p:sp>
      <p:sp>
        <p:nvSpPr>
          <p:cNvPr id="115" name="PlaceHolder 5"/>
          <p:cNvSpPr>
            <a:spLocks noGrp="1"/>
          </p:cNvSpPr>
          <p:nvPr>
            <p:ph type="body"/>
          </p:nvPr>
        </p:nvSpPr>
        <p:spPr>
          <a:xfrm>
            <a:off x="504000" y="4059000"/>
            <a:ext cx="2920680" cy="2090880"/>
          </a:xfrm>
          <a:prstGeom prst="rect">
            <a:avLst/>
          </a:prstGeom>
        </p:spPr>
        <p:txBody>
          <a:bodyPr lIns="0" rIns="0" tIns="0" bIns="0">
            <a:normAutofit/>
          </a:bodyPr>
          <a:p>
            <a:endParaRPr b="0" lang="en-IN" sz="3200" spc="-1" strike="noStrike">
              <a:latin typeface="Arial"/>
            </a:endParaRPr>
          </a:p>
        </p:txBody>
      </p:sp>
      <p:sp>
        <p:nvSpPr>
          <p:cNvPr id="116" name="PlaceHolder 6"/>
          <p:cNvSpPr>
            <a:spLocks noGrp="1"/>
          </p:cNvSpPr>
          <p:nvPr>
            <p:ph type="body"/>
          </p:nvPr>
        </p:nvSpPr>
        <p:spPr>
          <a:xfrm>
            <a:off x="3571200" y="4059000"/>
            <a:ext cx="2920680" cy="2090880"/>
          </a:xfrm>
          <a:prstGeom prst="rect">
            <a:avLst/>
          </a:prstGeom>
        </p:spPr>
        <p:txBody>
          <a:bodyPr lIns="0" rIns="0" tIns="0" bIns="0">
            <a:normAutofit/>
          </a:bodyPr>
          <a:p>
            <a:endParaRPr b="0" lang="en-IN" sz="3200" spc="-1" strike="noStrike">
              <a:latin typeface="Arial"/>
            </a:endParaRPr>
          </a:p>
        </p:txBody>
      </p:sp>
      <p:sp>
        <p:nvSpPr>
          <p:cNvPr id="117" name="PlaceHolder 7"/>
          <p:cNvSpPr>
            <a:spLocks noGrp="1"/>
          </p:cNvSpPr>
          <p:nvPr>
            <p:ph type="body"/>
          </p:nvPr>
        </p:nvSpPr>
        <p:spPr>
          <a:xfrm>
            <a:off x="6638040" y="4059000"/>
            <a:ext cx="292068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769040"/>
            <a:ext cx="4426560" cy="43840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37320"/>
            <a:ext cx="907128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320" y="1769040"/>
            <a:ext cx="4426560" cy="43840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769040"/>
            <a:ext cx="4426560" cy="43840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320" y="4059000"/>
            <a:ext cx="442656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37320"/>
            <a:ext cx="9071280" cy="1261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769040"/>
            <a:ext cx="4426560" cy="20908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320" y="1769040"/>
            <a:ext cx="4426560" cy="20908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9000"/>
            <a:ext cx="907128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55800" y="0"/>
            <a:ext cx="2892240" cy="7559640"/>
          </a:xfrm>
          <a:prstGeom prst="rect">
            <a:avLst/>
          </a:prstGeom>
          <a:ln w="0">
            <a:noFill/>
          </a:ln>
        </p:spPr>
      </p:pic>
      <p:sp>
        <p:nvSpPr>
          <p:cNvPr id="1" name="PlaceHolder 1"/>
          <p:cNvSpPr>
            <a:spLocks noGrp="1"/>
          </p:cNvSpPr>
          <p:nvPr>
            <p:ph type="title"/>
          </p:nvPr>
        </p:nvSpPr>
        <p:spPr>
          <a:xfrm>
            <a:off x="504000" y="337320"/>
            <a:ext cx="9071280" cy="1261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9" name="" descr=""/>
          <p:cNvPicPr/>
          <p:nvPr/>
        </p:nvPicPr>
        <p:blipFill>
          <a:blip r:embed="rId2"/>
          <a:stretch/>
        </p:blipFill>
        <p:spPr>
          <a:xfrm>
            <a:off x="36000" y="6900840"/>
            <a:ext cx="10079640" cy="650160"/>
          </a:xfrm>
          <a:prstGeom prst="rect">
            <a:avLst/>
          </a:prstGeom>
          <a:ln w="0">
            <a:noFill/>
          </a:ln>
        </p:spPr>
      </p:pic>
      <p:pic>
        <p:nvPicPr>
          <p:cNvPr id="40" name="" descr=""/>
          <p:cNvPicPr/>
          <p:nvPr/>
        </p:nvPicPr>
        <p:blipFill>
          <a:blip r:embed="rId3"/>
          <a:stretch/>
        </p:blipFill>
        <p:spPr>
          <a:xfrm>
            <a:off x="-5760" y="-25560"/>
            <a:ext cx="10085400" cy="1441080"/>
          </a:xfrm>
          <a:prstGeom prst="rect">
            <a:avLst/>
          </a:prstGeom>
          <a:ln w="0">
            <a:noFill/>
          </a:ln>
        </p:spPr>
      </p:pic>
      <p:sp>
        <p:nvSpPr>
          <p:cNvPr id="41" name="PlaceHolder 1"/>
          <p:cNvSpPr>
            <a:spLocks noGrp="1"/>
          </p:cNvSpPr>
          <p:nvPr>
            <p:ph type="title"/>
          </p:nvPr>
        </p:nvSpPr>
        <p:spPr>
          <a:xfrm>
            <a:off x="504000" y="337320"/>
            <a:ext cx="9071280" cy="1261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42" name="PlaceHolder 2"/>
          <p:cNvSpPr>
            <a:spLocks noGrp="1"/>
          </p:cNvSpPr>
          <p:nvPr>
            <p:ph type="body"/>
          </p:nvPr>
        </p:nvSpPr>
        <p:spPr>
          <a:xfrm>
            <a:off x="504000" y="1769040"/>
            <a:ext cx="90712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79" name="CustomShape 5"/>
          <p:cNvSpPr/>
          <p:nvPr/>
        </p:nvSpPr>
        <p:spPr>
          <a:xfrm>
            <a:off x="208800" y="576360"/>
            <a:ext cx="9654840" cy="6335640"/>
          </a:xfrm>
          <a:custGeom>
            <a:avLst/>
            <a:gdLst/>
            <a:ahLst/>
            <a:rect l="l" t="t" r="r" b="b"/>
            <a:pathLst>
              <a:path w="26822" h="17602">
                <a:moveTo>
                  <a:pt x="2933" y="0"/>
                </a:moveTo>
                <a:lnTo>
                  <a:pt x="2933" y="0"/>
                </a:lnTo>
                <a:cubicBezTo>
                  <a:pt x="2419" y="0"/>
                  <a:pt x="1913" y="136"/>
                  <a:pt x="1467" y="393"/>
                </a:cubicBezTo>
                <a:cubicBezTo>
                  <a:pt x="1021" y="650"/>
                  <a:pt x="650" y="1021"/>
                  <a:pt x="393" y="1467"/>
                </a:cubicBezTo>
                <a:cubicBezTo>
                  <a:pt x="136" y="1913"/>
                  <a:pt x="0" y="2419"/>
                  <a:pt x="0" y="2934"/>
                </a:cubicBezTo>
                <a:lnTo>
                  <a:pt x="0" y="14667"/>
                </a:lnTo>
                <a:lnTo>
                  <a:pt x="0" y="14668"/>
                </a:lnTo>
                <a:cubicBezTo>
                  <a:pt x="0" y="15182"/>
                  <a:pt x="136" y="15688"/>
                  <a:pt x="393" y="16134"/>
                </a:cubicBezTo>
                <a:cubicBezTo>
                  <a:pt x="650" y="16580"/>
                  <a:pt x="1021" y="16951"/>
                  <a:pt x="1467" y="17208"/>
                </a:cubicBezTo>
                <a:cubicBezTo>
                  <a:pt x="1913" y="17465"/>
                  <a:pt x="2419" y="17601"/>
                  <a:pt x="2934" y="17601"/>
                </a:cubicBezTo>
                <a:lnTo>
                  <a:pt x="23887" y="17601"/>
                </a:lnTo>
                <a:lnTo>
                  <a:pt x="23888" y="17601"/>
                </a:lnTo>
                <a:cubicBezTo>
                  <a:pt x="24402" y="17601"/>
                  <a:pt x="24908" y="17465"/>
                  <a:pt x="25354" y="17208"/>
                </a:cubicBezTo>
                <a:cubicBezTo>
                  <a:pt x="25800" y="16951"/>
                  <a:pt x="26171" y="16580"/>
                  <a:pt x="26428" y="16134"/>
                </a:cubicBezTo>
                <a:cubicBezTo>
                  <a:pt x="26685" y="15688"/>
                  <a:pt x="26821" y="15182"/>
                  <a:pt x="26821" y="14668"/>
                </a:cubicBezTo>
                <a:lnTo>
                  <a:pt x="26821" y="2933"/>
                </a:lnTo>
                <a:lnTo>
                  <a:pt x="26821" y="2934"/>
                </a:lnTo>
                <a:lnTo>
                  <a:pt x="26821" y="2933"/>
                </a:lnTo>
                <a:cubicBezTo>
                  <a:pt x="26821" y="2419"/>
                  <a:pt x="26685" y="1913"/>
                  <a:pt x="26428" y="1467"/>
                </a:cubicBezTo>
                <a:cubicBezTo>
                  <a:pt x="26171" y="1021"/>
                  <a:pt x="25800" y="650"/>
                  <a:pt x="25354" y="393"/>
                </a:cubicBezTo>
                <a:cubicBezTo>
                  <a:pt x="24908" y="136"/>
                  <a:pt x="24402" y="0"/>
                  <a:pt x="23888" y="0"/>
                </a:cubicBezTo>
                <a:lnTo>
                  <a:pt x="2933" y="0"/>
                </a:lnTo>
              </a:path>
            </a:pathLst>
          </a:custGeom>
          <a:solidFill>
            <a:srgbClr val="ffffff">
              <a:alpha val="40000"/>
            </a:srgbClr>
          </a:solidFill>
          <a:ln w="0">
            <a:noFill/>
          </a:ln>
        </p:spPr>
        <p:style>
          <a:lnRef idx="0"/>
          <a:fillRef idx="0"/>
          <a:effectRef idx="0"/>
          <a:fontRef idx="minor"/>
        </p:style>
      </p:sp>
      <p:sp>
        <p:nvSpPr>
          <p:cNvPr id="80" name="PlaceHolder 1"/>
          <p:cNvSpPr>
            <a:spLocks noGrp="1"/>
          </p:cNvSpPr>
          <p:nvPr>
            <p:ph type="title"/>
          </p:nvPr>
        </p:nvSpPr>
        <p:spPr>
          <a:xfrm>
            <a:off x="504000" y="337320"/>
            <a:ext cx="9071280" cy="126180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81" name="PlaceHolder 2"/>
          <p:cNvSpPr>
            <a:spLocks noGrp="1"/>
          </p:cNvSpPr>
          <p:nvPr>
            <p:ph type="body"/>
          </p:nvPr>
        </p:nvSpPr>
        <p:spPr>
          <a:xfrm>
            <a:off x="504000" y="1769040"/>
            <a:ext cx="907128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Shape 1_0"/>
          <p:cNvSpPr/>
          <p:nvPr/>
        </p:nvSpPr>
        <p:spPr>
          <a:xfrm>
            <a:off x="504000" y="337320"/>
            <a:ext cx="9071280" cy="1261800"/>
          </a:xfrm>
          <a:prstGeom prst="rect">
            <a:avLst/>
          </a:prstGeom>
          <a:noFill/>
          <a:ln w="0">
            <a:noFill/>
          </a:ln>
        </p:spPr>
        <p:style>
          <a:lnRef idx="0"/>
          <a:fillRef idx="0"/>
          <a:effectRef idx="0"/>
          <a:fontRef idx="minor"/>
        </p:style>
      </p:sp>
      <p:sp>
        <p:nvSpPr>
          <p:cNvPr id="119" name="TextShape 2_1"/>
          <p:cNvSpPr/>
          <p:nvPr/>
        </p:nvSpPr>
        <p:spPr>
          <a:xfrm>
            <a:off x="504000" y="1769040"/>
            <a:ext cx="9071280" cy="4384080"/>
          </a:xfrm>
          <a:prstGeom prst="rect">
            <a:avLst/>
          </a:prstGeom>
          <a:noFill/>
          <a:ln w="0">
            <a:noFill/>
          </a:ln>
        </p:spPr>
        <p:style>
          <a:lnRef idx="0"/>
          <a:fillRef idx="0"/>
          <a:effectRef idx="0"/>
          <a:fontRef idx="minor"/>
        </p:style>
      </p:sp>
      <p:sp>
        <p:nvSpPr>
          <p:cNvPr id="120" name=""/>
          <p:cNvSpPr txBox="1"/>
          <p:nvPr/>
        </p:nvSpPr>
        <p:spPr>
          <a:xfrm>
            <a:off x="540000" y="342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21" name=""/>
          <p:cNvSpPr txBox="1"/>
          <p:nvPr/>
        </p:nvSpPr>
        <p:spPr>
          <a:xfrm>
            <a:off x="2700000" y="2366280"/>
            <a:ext cx="4469400" cy="715320"/>
          </a:xfrm>
          <a:prstGeom prst="rect">
            <a:avLst/>
          </a:prstGeom>
          <a:noFill/>
          <a:ln w="0">
            <a:noFill/>
          </a:ln>
        </p:spPr>
        <p:txBody>
          <a:bodyPr lIns="90000" rIns="90000" tIns="45000" bIns="45000">
            <a:noAutofit/>
          </a:bodyPr>
          <a:p>
            <a:r>
              <a:rPr b="1" lang="en-IN" sz="4400" spc="-1" strike="noStrike">
                <a:latin typeface="Arial"/>
              </a:rPr>
              <a:t>Active Directory</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_7"/>
          <p:cNvSpPr/>
          <p:nvPr/>
        </p:nvSpPr>
        <p:spPr>
          <a:xfrm>
            <a:off x="504000" y="157320"/>
            <a:ext cx="9071280" cy="1261800"/>
          </a:xfrm>
          <a:prstGeom prst="rect">
            <a:avLst/>
          </a:prstGeom>
          <a:noFill/>
          <a:ln w="0">
            <a:noFill/>
          </a:ln>
        </p:spPr>
        <p:style>
          <a:lnRef idx="0"/>
          <a:fillRef idx="0"/>
          <a:effectRef idx="0"/>
          <a:fontRef idx="minor"/>
        </p:style>
      </p:sp>
      <p:sp>
        <p:nvSpPr>
          <p:cNvPr id="155" name="TextShape 2_8"/>
          <p:cNvSpPr/>
          <p:nvPr/>
        </p:nvSpPr>
        <p:spPr>
          <a:xfrm>
            <a:off x="504000" y="1769040"/>
            <a:ext cx="9071280" cy="4384080"/>
          </a:xfrm>
          <a:prstGeom prst="rect">
            <a:avLst/>
          </a:prstGeom>
          <a:noFill/>
          <a:ln w="0">
            <a:noFill/>
          </a:ln>
        </p:spPr>
        <p:style>
          <a:lnRef idx="0"/>
          <a:fillRef idx="0"/>
          <a:effectRef idx="0"/>
          <a:fontRef idx="minor"/>
        </p:style>
      </p:sp>
      <p:sp>
        <p:nvSpPr>
          <p:cNvPr id="156"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57" name=""/>
          <p:cNvSpPr txBox="1"/>
          <p:nvPr/>
        </p:nvSpPr>
        <p:spPr>
          <a:xfrm>
            <a:off x="320760" y="1539000"/>
            <a:ext cx="9215280" cy="5527800"/>
          </a:xfrm>
          <a:prstGeom prst="rect">
            <a:avLst/>
          </a:prstGeom>
          <a:noFill/>
          <a:ln w="0">
            <a:noFill/>
          </a:ln>
        </p:spPr>
        <p:txBody>
          <a:bodyPr lIns="90000" rIns="90000" tIns="45000" bIns="45000">
            <a:noAutofit/>
          </a:bodyPr>
          <a:p>
            <a:r>
              <a:rPr b="1" lang="en-IN" sz="2400" spc="-1" strike="noStrike">
                <a:latin typeface="Arial"/>
              </a:rPr>
              <a:t>PDC emulator FSMO role</a:t>
            </a:r>
            <a:endParaRPr b="0" lang="en-IN" sz="2400" spc="-1" strike="noStrike">
              <a:latin typeface="Arial"/>
            </a:endParaRPr>
          </a:p>
          <a:p>
            <a:endParaRPr b="0" lang="en-IN" sz="2400" spc="-1" strike="noStrike">
              <a:latin typeface="Arial"/>
            </a:endParaRPr>
          </a:p>
          <a:p>
            <a:r>
              <a:rPr b="0" lang="en-IN" sz="2400" spc="-1" strike="noStrike">
                <a:latin typeface="Arial"/>
              </a:rPr>
              <a:t>The PDC emulator is necessary to synchronize time in an enterprise.</a:t>
            </a:r>
            <a:endParaRPr b="0" lang="en-IN" sz="2400" spc="-1" strike="noStrike">
              <a:latin typeface="Arial"/>
            </a:endParaRPr>
          </a:p>
          <a:p>
            <a:endParaRPr b="0" lang="en-IN" sz="2400" spc="-1" strike="noStrike">
              <a:latin typeface="Arial"/>
            </a:endParaRPr>
          </a:p>
          <a:p>
            <a:r>
              <a:rPr b="0" lang="en-IN" sz="2400" spc="-1" strike="noStrike">
                <a:latin typeface="Arial"/>
              </a:rPr>
              <a:t>Windows includes the W32Time (Windows Time) time service that is required by the Kerberos authentication protocol. </a:t>
            </a:r>
            <a:endParaRPr b="0" lang="en-IN" sz="2400" spc="-1" strike="noStrike">
              <a:latin typeface="Arial"/>
            </a:endParaRPr>
          </a:p>
          <a:p>
            <a:endParaRPr b="0" lang="en-IN" sz="2400" spc="-1" strike="noStrike">
              <a:latin typeface="Arial"/>
            </a:endParaRPr>
          </a:p>
          <a:p>
            <a:r>
              <a:rPr b="0" lang="en-IN" sz="2400" spc="-1" strike="noStrike">
                <a:latin typeface="Arial"/>
              </a:rPr>
              <a:t>All Windows-based computers within an enterprise use a common time. </a:t>
            </a:r>
            <a:endParaRPr b="0" lang="en-IN" sz="2400" spc="-1" strike="noStrike">
              <a:latin typeface="Arial"/>
            </a:endParaRPr>
          </a:p>
          <a:p>
            <a:endParaRPr b="0" lang="en-IN" sz="2400" spc="-1" strike="noStrike">
              <a:latin typeface="Arial"/>
            </a:endParaRPr>
          </a:p>
          <a:p>
            <a:r>
              <a:rPr b="0" lang="en-IN" sz="2400" spc="-1" strike="noStrike">
                <a:latin typeface="Arial"/>
              </a:rPr>
              <a:t>The purpose of the time service is to ensure that the Windows Time service uses a hierarchical relationship that controls authority. </a:t>
            </a:r>
            <a:endParaRPr b="0" lang="en-IN" sz="2400" spc="-1" strike="noStrike">
              <a:latin typeface="Arial"/>
            </a:endParaRPr>
          </a:p>
          <a:p>
            <a:endParaRPr b="0" lang="en-IN" sz="2400" spc="-1" strike="noStrike">
              <a:latin typeface="Arial"/>
            </a:endParaRPr>
          </a:p>
          <a:p>
            <a:r>
              <a:rPr b="0" lang="en-IN" sz="2400" spc="-1" strike="noStrike">
                <a:latin typeface="Arial"/>
              </a:rPr>
              <a:t>It doesn't permit loops to ensure appropriate common time usage.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_13"/>
          <p:cNvSpPr/>
          <p:nvPr/>
        </p:nvSpPr>
        <p:spPr>
          <a:xfrm>
            <a:off x="504000" y="157320"/>
            <a:ext cx="9071280" cy="1261800"/>
          </a:xfrm>
          <a:prstGeom prst="rect">
            <a:avLst/>
          </a:prstGeom>
          <a:noFill/>
          <a:ln w="0">
            <a:noFill/>
          </a:ln>
        </p:spPr>
        <p:style>
          <a:lnRef idx="0"/>
          <a:fillRef idx="0"/>
          <a:effectRef idx="0"/>
          <a:fontRef idx="minor"/>
        </p:style>
      </p:sp>
      <p:sp>
        <p:nvSpPr>
          <p:cNvPr id="159" name="TextShape 2_14"/>
          <p:cNvSpPr/>
          <p:nvPr/>
        </p:nvSpPr>
        <p:spPr>
          <a:xfrm>
            <a:off x="504000" y="1769040"/>
            <a:ext cx="9071280" cy="4384080"/>
          </a:xfrm>
          <a:prstGeom prst="rect">
            <a:avLst/>
          </a:prstGeom>
          <a:noFill/>
          <a:ln w="0">
            <a:noFill/>
          </a:ln>
        </p:spPr>
        <p:style>
          <a:lnRef idx="0"/>
          <a:fillRef idx="0"/>
          <a:effectRef idx="0"/>
          <a:fontRef idx="minor"/>
        </p:style>
      </p:sp>
      <p:sp>
        <p:nvSpPr>
          <p:cNvPr id="160"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61" name=""/>
          <p:cNvSpPr txBox="1"/>
          <p:nvPr/>
        </p:nvSpPr>
        <p:spPr>
          <a:xfrm>
            <a:off x="320760" y="1539000"/>
            <a:ext cx="9579240" cy="5121000"/>
          </a:xfrm>
          <a:prstGeom prst="rect">
            <a:avLst/>
          </a:prstGeom>
          <a:noFill/>
          <a:ln w="0">
            <a:noFill/>
          </a:ln>
        </p:spPr>
        <p:txBody>
          <a:bodyPr lIns="90000" rIns="90000" tIns="45000" bIns="45000">
            <a:noAutofit/>
          </a:bodyPr>
          <a:p>
            <a:r>
              <a:rPr b="0" lang="en-IN" sz="2400" spc="-1" strike="noStrike">
                <a:latin typeface="Arial"/>
              </a:rPr>
              <a:t>The PDC emulator of a domain is authoritative for the domain. </a:t>
            </a:r>
            <a:endParaRPr b="0" lang="en-IN" sz="2400" spc="-1" strike="noStrike">
              <a:latin typeface="Arial"/>
            </a:endParaRPr>
          </a:p>
          <a:p>
            <a:endParaRPr b="0" lang="en-IN" sz="2400" spc="-1" strike="noStrike">
              <a:latin typeface="Arial"/>
            </a:endParaRPr>
          </a:p>
          <a:p>
            <a:r>
              <a:rPr b="0" lang="en-IN" sz="2400" spc="-1" strike="noStrike">
                <a:latin typeface="Arial"/>
              </a:rPr>
              <a:t>The PDC emulator at the root of the forest becomes authoritative for the enterprise, and should be configured to gather the time from an external source. </a:t>
            </a:r>
            <a:endParaRPr b="0" lang="en-IN" sz="2400" spc="-1" strike="noStrike">
              <a:latin typeface="Arial"/>
            </a:endParaRPr>
          </a:p>
          <a:p>
            <a:endParaRPr b="0" lang="en-IN" sz="2400" spc="-1" strike="noStrike">
              <a:latin typeface="Arial"/>
            </a:endParaRPr>
          </a:p>
          <a:p>
            <a:r>
              <a:rPr b="0" lang="en-IN" sz="2400" spc="-1" strike="noStrike">
                <a:latin typeface="Arial"/>
              </a:rPr>
              <a:t>All PDC FSMO role holders follow the hierarchy of domains in the selection of their in-bound time partner.</a:t>
            </a:r>
            <a:endParaRPr b="0" lang="en-IN" sz="2400" spc="-1" strike="noStrike">
              <a:latin typeface="Arial"/>
            </a:endParaRPr>
          </a:p>
          <a:p>
            <a:endParaRPr b="0" lang="en-IN" sz="2400" spc="-1" strike="noStrike">
              <a:latin typeface="Arial"/>
            </a:endParaRPr>
          </a:p>
          <a:p>
            <a:r>
              <a:rPr b="0" lang="en-IN" sz="2400" spc="-1" strike="noStrike">
                <a:latin typeface="Arial"/>
              </a:rPr>
              <a:t>In a Windows domain, the PDC emulator role holder retains the following functions:</a:t>
            </a:r>
            <a:endParaRPr b="0" lang="en-IN" sz="2400" spc="-1" strike="noStrike">
              <a:latin typeface="Arial"/>
            </a:endParaRPr>
          </a:p>
          <a:p>
            <a:endParaRPr b="0" lang="en-IN" sz="2400" spc="-1" strike="noStrike">
              <a:latin typeface="Arial"/>
            </a:endParaRPr>
          </a:p>
          <a:p>
            <a:r>
              <a:rPr b="0" lang="en-IN" sz="2400" spc="-1" strike="noStrike">
                <a:latin typeface="Arial"/>
              </a:rPr>
              <a:t>Password changes done by other DCs in the domain are replicated preferentially to the PDC emulator.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_14"/>
          <p:cNvSpPr/>
          <p:nvPr/>
        </p:nvSpPr>
        <p:spPr>
          <a:xfrm>
            <a:off x="504000" y="157320"/>
            <a:ext cx="9071280" cy="1261800"/>
          </a:xfrm>
          <a:prstGeom prst="rect">
            <a:avLst/>
          </a:prstGeom>
          <a:noFill/>
          <a:ln w="0">
            <a:noFill/>
          </a:ln>
        </p:spPr>
        <p:style>
          <a:lnRef idx="0"/>
          <a:fillRef idx="0"/>
          <a:effectRef idx="0"/>
          <a:fontRef idx="minor"/>
        </p:style>
      </p:sp>
      <p:sp>
        <p:nvSpPr>
          <p:cNvPr id="163" name="TextShape 2_15"/>
          <p:cNvSpPr/>
          <p:nvPr/>
        </p:nvSpPr>
        <p:spPr>
          <a:xfrm>
            <a:off x="504000" y="1769040"/>
            <a:ext cx="9071280" cy="4384080"/>
          </a:xfrm>
          <a:prstGeom prst="rect">
            <a:avLst/>
          </a:prstGeom>
          <a:noFill/>
          <a:ln w="0">
            <a:noFill/>
          </a:ln>
        </p:spPr>
        <p:style>
          <a:lnRef idx="0"/>
          <a:fillRef idx="0"/>
          <a:effectRef idx="0"/>
          <a:fontRef idx="minor"/>
        </p:style>
      </p:sp>
      <p:sp>
        <p:nvSpPr>
          <p:cNvPr id="164"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65" name=""/>
          <p:cNvSpPr txBox="1"/>
          <p:nvPr/>
        </p:nvSpPr>
        <p:spPr>
          <a:xfrm>
            <a:off x="320760" y="1539000"/>
            <a:ext cx="9579240" cy="5527800"/>
          </a:xfrm>
          <a:prstGeom prst="rect">
            <a:avLst/>
          </a:prstGeom>
          <a:noFill/>
          <a:ln w="0">
            <a:noFill/>
          </a:ln>
        </p:spPr>
        <p:txBody>
          <a:bodyPr lIns="90000" rIns="90000" tIns="45000" bIns="45000">
            <a:noAutofit/>
          </a:bodyPr>
          <a:p>
            <a:r>
              <a:rPr b="0" lang="en-IN" sz="2400" spc="-1" strike="noStrike">
                <a:latin typeface="Arial"/>
              </a:rPr>
              <a:t>When authentication failures occur at a given DC because of an incorrect password, the failures are forwarded to the PDC emulator before a bad password failure message is reported to the user.</a:t>
            </a:r>
            <a:endParaRPr b="0" lang="en-IN" sz="2400" spc="-1" strike="noStrike">
              <a:latin typeface="Arial"/>
            </a:endParaRPr>
          </a:p>
          <a:p>
            <a:endParaRPr b="0" lang="en-IN" sz="2400" spc="-1" strike="noStrike">
              <a:latin typeface="Arial"/>
            </a:endParaRPr>
          </a:p>
          <a:p>
            <a:r>
              <a:rPr b="0" lang="en-IN" sz="2400" spc="-1" strike="noStrike">
                <a:latin typeface="Arial"/>
              </a:rPr>
              <a:t>Account lockout is processed on the PDC emulator.</a:t>
            </a:r>
            <a:endParaRPr b="0" lang="en-IN" sz="2400" spc="-1" strike="noStrike">
              <a:latin typeface="Arial"/>
            </a:endParaRPr>
          </a:p>
          <a:p>
            <a:endParaRPr b="0" lang="en-IN" sz="2400" spc="-1" strike="noStrike">
              <a:latin typeface="Arial"/>
            </a:endParaRPr>
          </a:p>
          <a:p>
            <a:r>
              <a:rPr b="0" lang="en-IN" sz="2400" spc="-1" strike="noStrike">
                <a:latin typeface="Arial"/>
              </a:rPr>
              <a:t>The PDC emulator performs all of the functionality that a Windows NT 4.0 Server-based PDC or earlier PDC performs for Windows NT 4.0-based or earlier clients.</a:t>
            </a:r>
            <a:endParaRPr b="0" lang="en-IN" sz="2400" spc="-1" strike="noStrike">
              <a:latin typeface="Arial"/>
            </a:endParaRPr>
          </a:p>
          <a:p>
            <a:endParaRPr b="0" lang="en-IN" sz="2400" spc="-1" strike="noStrike">
              <a:latin typeface="Arial"/>
            </a:endParaRPr>
          </a:p>
          <a:p>
            <a:r>
              <a:rPr b="0" lang="en-IN" sz="2400" spc="-1" strike="noStrike">
                <a:latin typeface="Arial"/>
              </a:rPr>
              <a:t>This part of the PDC emulator role becomes unnecessary under the following situation:</a:t>
            </a:r>
            <a:endParaRPr b="0" lang="en-IN" sz="2400" spc="-1" strike="noStrike">
              <a:latin typeface="Arial"/>
            </a:endParaRPr>
          </a:p>
          <a:p>
            <a:endParaRPr b="0" lang="en-IN" sz="2400" spc="-1" strike="noStrike">
              <a:latin typeface="Arial"/>
            </a:endParaRPr>
          </a:p>
          <a:p>
            <a:r>
              <a:rPr b="0" lang="en-IN" sz="2400" spc="-1" strike="noStrike">
                <a:latin typeface="Arial"/>
              </a:rPr>
              <a:t>All workstations, member servers, and domain controllers (DCs) that are running Windows NT 4.0 or earlier are all upgraded to Windows 2000.</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TextShape 1_8"/>
          <p:cNvSpPr/>
          <p:nvPr/>
        </p:nvSpPr>
        <p:spPr>
          <a:xfrm>
            <a:off x="504000" y="157320"/>
            <a:ext cx="9071280" cy="1261800"/>
          </a:xfrm>
          <a:prstGeom prst="rect">
            <a:avLst/>
          </a:prstGeom>
          <a:noFill/>
          <a:ln w="0">
            <a:noFill/>
          </a:ln>
        </p:spPr>
        <p:style>
          <a:lnRef idx="0"/>
          <a:fillRef idx="0"/>
          <a:effectRef idx="0"/>
          <a:fontRef idx="minor"/>
        </p:style>
      </p:sp>
      <p:sp>
        <p:nvSpPr>
          <p:cNvPr id="167" name="TextShape 2_9"/>
          <p:cNvSpPr/>
          <p:nvPr/>
        </p:nvSpPr>
        <p:spPr>
          <a:xfrm>
            <a:off x="504000" y="1769040"/>
            <a:ext cx="9071280" cy="4384080"/>
          </a:xfrm>
          <a:prstGeom prst="rect">
            <a:avLst/>
          </a:prstGeom>
          <a:noFill/>
          <a:ln w="0">
            <a:noFill/>
          </a:ln>
        </p:spPr>
        <p:style>
          <a:lnRef idx="0"/>
          <a:fillRef idx="0"/>
          <a:effectRef idx="0"/>
          <a:fontRef idx="minor"/>
        </p:style>
      </p:sp>
      <p:sp>
        <p:nvSpPr>
          <p:cNvPr id="168"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69" name=""/>
          <p:cNvSpPr txBox="1"/>
          <p:nvPr/>
        </p:nvSpPr>
        <p:spPr>
          <a:xfrm>
            <a:off x="320760" y="1539000"/>
            <a:ext cx="9215280" cy="4860000"/>
          </a:xfrm>
          <a:prstGeom prst="rect">
            <a:avLst/>
          </a:prstGeom>
          <a:noFill/>
          <a:ln w="0">
            <a:noFill/>
          </a:ln>
        </p:spPr>
        <p:txBody>
          <a:bodyPr lIns="90000" rIns="90000" tIns="45000" bIns="45000">
            <a:noAutofit/>
          </a:bodyPr>
          <a:p>
            <a:r>
              <a:rPr b="1" lang="en-IN" sz="2400" spc="-1" strike="noStrike">
                <a:latin typeface="Arial"/>
              </a:rPr>
              <a:t>Infrastructure master FSMO role</a:t>
            </a:r>
            <a:endParaRPr b="0" lang="en-IN" sz="2400" spc="-1" strike="noStrike">
              <a:latin typeface="Arial"/>
            </a:endParaRPr>
          </a:p>
          <a:p>
            <a:endParaRPr b="0" lang="en-IN" sz="2400" spc="-1" strike="noStrike">
              <a:latin typeface="Arial"/>
            </a:endParaRPr>
          </a:p>
          <a:p>
            <a:r>
              <a:rPr b="0" lang="en-IN" sz="2400" spc="-1" strike="noStrike">
                <a:latin typeface="Arial"/>
              </a:rPr>
              <a:t>When an object in one domain is referenced by another object in another domain, it represents the reference by:</a:t>
            </a:r>
            <a:endParaRPr b="0" lang="en-IN" sz="2400" spc="-1" strike="noStrike">
              <a:latin typeface="Arial"/>
            </a:endParaRPr>
          </a:p>
          <a:p>
            <a:endParaRPr b="0" lang="en-IN" sz="2400" spc="-1" strike="noStrike">
              <a:latin typeface="Arial"/>
            </a:endParaRPr>
          </a:p>
          <a:p>
            <a:r>
              <a:rPr b="0" lang="en-IN" sz="2400" spc="-1" strike="noStrike">
                <a:latin typeface="Arial"/>
              </a:rPr>
              <a:t>The GUID</a:t>
            </a:r>
            <a:endParaRPr b="0" lang="en-IN" sz="2400" spc="-1" strike="noStrike">
              <a:latin typeface="Arial"/>
            </a:endParaRPr>
          </a:p>
          <a:p>
            <a:r>
              <a:rPr b="0" lang="en-IN" sz="2400" spc="-1" strike="noStrike">
                <a:latin typeface="Arial"/>
              </a:rPr>
              <a:t>The SID (for references to security principals)</a:t>
            </a:r>
            <a:endParaRPr b="0" lang="en-IN" sz="2400" spc="-1" strike="noStrike">
              <a:latin typeface="Arial"/>
            </a:endParaRPr>
          </a:p>
          <a:p>
            <a:r>
              <a:rPr b="0" lang="en-IN" sz="2400" spc="-1" strike="noStrike">
                <a:latin typeface="Arial"/>
              </a:rPr>
              <a:t>The DN of the object being referenced</a:t>
            </a:r>
            <a:endParaRPr b="0" lang="en-IN" sz="2400" spc="-1" strike="noStrike">
              <a:latin typeface="Arial"/>
            </a:endParaRPr>
          </a:p>
          <a:p>
            <a:endParaRPr b="0" lang="en-IN" sz="2400" spc="-1" strike="noStrike">
              <a:latin typeface="Arial"/>
            </a:endParaRPr>
          </a:p>
          <a:p>
            <a:r>
              <a:rPr b="0" lang="en-IN" sz="2400" spc="-1" strike="noStrike">
                <a:latin typeface="Arial"/>
              </a:rPr>
              <a:t>The infrastructure FSMO role holder is the DC responsible for updating an object's SID and distinguished name in a cross-domain object reference.</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_9"/>
          <p:cNvSpPr/>
          <p:nvPr/>
        </p:nvSpPr>
        <p:spPr>
          <a:xfrm>
            <a:off x="504000" y="157320"/>
            <a:ext cx="9071280" cy="1261800"/>
          </a:xfrm>
          <a:prstGeom prst="rect">
            <a:avLst/>
          </a:prstGeom>
          <a:noFill/>
          <a:ln w="0">
            <a:noFill/>
          </a:ln>
        </p:spPr>
        <p:style>
          <a:lnRef idx="0"/>
          <a:fillRef idx="0"/>
          <a:effectRef idx="0"/>
          <a:fontRef idx="minor"/>
        </p:style>
      </p:sp>
      <p:sp>
        <p:nvSpPr>
          <p:cNvPr id="171" name="TextShape 2_10"/>
          <p:cNvSpPr/>
          <p:nvPr/>
        </p:nvSpPr>
        <p:spPr>
          <a:xfrm>
            <a:off x="504000" y="1769040"/>
            <a:ext cx="9071280" cy="4384080"/>
          </a:xfrm>
          <a:prstGeom prst="rect">
            <a:avLst/>
          </a:prstGeom>
          <a:noFill/>
          <a:ln w="0">
            <a:noFill/>
          </a:ln>
        </p:spPr>
        <p:style>
          <a:lnRef idx="0"/>
          <a:fillRef idx="0"/>
          <a:effectRef idx="0"/>
          <a:fontRef idx="minor"/>
        </p:style>
      </p:sp>
      <p:sp>
        <p:nvSpPr>
          <p:cNvPr id="172"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73" name=""/>
          <p:cNvSpPr txBox="1"/>
          <p:nvPr/>
        </p:nvSpPr>
        <p:spPr>
          <a:xfrm>
            <a:off x="320760" y="1539000"/>
            <a:ext cx="9215280" cy="4860000"/>
          </a:xfrm>
          <a:prstGeom prst="rect">
            <a:avLst/>
          </a:prstGeom>
          <a:noFill/>
          <a:ln w="0">
            <a:noFill/>
          </a:ln>
        </p:spPr>
        <p:txBody>
          <a:bodyPr lIns="90000" rIns="90000" tIns="45000" bIns="45000">
            <a:noAutofit/>
          </a:bodyPr>
          <a:p>
            <a:r>
              <a:rPr b="0" lang="en-IN" sz="2400" spc="-1" strike="noStrike">
                <a:latin typeface="Arial"/>
              </a:rPr>
              <a:t>If all the DCs in a domain also host the global catalog, all the DCs have the current data. It isn't important which DC holds the infrastructure master role.</a:t>
            </a:r>
            <a:endParaRPr b="0" lang="en-IN" sz="2400" spc="-1" strike="noStrike">
              <a:latin typeface="Arial"/>
            </a:endParaRPr>
          </a:p>
          <a:p>
            <a:endParaRPr b="0" lang="en-IN" sz="2400" spc="-1" strike="noStrike">
              <a:latin typeface="Arial"/>
            </a:endParaRPr>
          </a:p>
          <a:p>
            <a:r>
              <a:rPr b="0" lang="en-IN" sz="2400" spc="-1" strike="noStrike">
                <a:latin typeface="Arial"/>
              </a:rPr>
              <a:t>When the Recycle Bin optional feature is enabled, every DC is responsible to update its cross-domain object references when the referenced object is moved, renamed, or deleted. </a:t>
            </a:r>
            <a:endParaRPr b="0" lang="en-IN" sz="2400" spc="-1" strike="noStrike">
              <a:latin typeface="Arial"/>
            </a:endParaRPr>
          </a:p>
          <a:p>
            <a:endParaRPr b="0" lang="en-IN" sz="2400" spc="-1" strike="noStrike">
              <a:latin typeface="Arial"/>
            </a:endParaRPr>
          </a:p>
          <a:p>
            <a:r>
              <a:rPr b="0" lang="en-IN" sz="2400" spc="-1" strike="noStrike">
                <a:latin typeface="Arial"/>
              </a:rPr>
              <a:t>In this case, there are no tasks associated with the Infrastructure FSMO role. And it isn't important which domain controller owns the Infrastructure Master role.</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_10"/>
          <p:cNvSpPr/>
          <p:nvPr/>
        </p:nvSpPr>
        <p:spPr>
          <a:xfrm>
            <a:off x="504000" y="157320"/>
            <a:ext cx="9071280" cy="1261800"/>
          </a:xfrm>
          <a:prstGeom prst="rect">
            <a:avLst/>
          </a:prstGeom>
          <a:noFill/>
          <a:ln w="0">
            <a:noFill/>
          </a:ln>
        </p:spPr>
        <p:style>
          <a:lnRef idx="0"/>
          <a:fillRef idx="0"/>
          <a:effectRef idx="0"/>
          <a:fontRef idx="minor"/>
        </p:style>
      </p:sp>
      <p:sp>
        <p:nvSpPr>
          <p:cNvPr id="175" name="TextShape 2_11"/>
          <p:cNvSpPr/>
          <p:nvPr/>
        </p:nvSpPr>
        <p:spPr>
          <a:xfrm>
            <a:off x="504000" y="1769040"/>
            <a:ext cx="9071280" cy="4384080"/>
          </a:xfrm>
          <a:prstGeom prst="rect">
            <a:avLst/>
          </a:prstGeom>
          <a:noFill/>
          <a:ln w="0">
            <a:noFill/>
          </a:ln>
        </p:spPr>
        <p:style>
          <a:lnRef idx="0"/>
          <a:fillRef idx="0"/>
          <a:effectRef idx="0"/>
          <a:fontRef idx="minor"/>
        </p:style>
      </p:sp>
      <p:sp>
        <p:nvSpPr>
          <p:cNvPr id="176"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77" name=""/>
          <p:cNvSpPr txBox="1"/>
          <p:nvPr/>
        </p:nvSpPr>
        <p:spPr>
          <a:xfrm>
            <a:off x="320760" y="1539000"/>
            <a:ext cx="9215280" cy="5187960"/>
          </a:xfrm>
          <a:prstGeom prst="rect">
            <a:avLst/>
          </a:prstGeom>
          <a:noFill/>
          <a:ln w="0">
            <a:noFill/>
          </a:ln>
        </p:spPr>
        <p:txBody>
          <a:bodyPr lIns="90000" rIns="90000" tIns="45000" bIns="45000">
            <a:noAutofit/>
          </a:bodyPr>
          <a:p>
            <a:r>
              <a:rPr b="0" lang="en-IN" sz="2400" spc="-1" strike="noStrike">
                <a:latin typeface="Arial"/>
              </a:rPr>
              <a:t>The Infrastructure Master (IM) role should be held by a DC that is not a Global Catalog server(GC). </a:t>
            </a:r>
            <a:endParaRPr b="0" lang="en-IN" sz="2400" spc="-1" strike="noStrike">
              <a:latin typeface="Arial"/>
            </a:endParaRPr>
          </a:p>
          <a:p>
            <a:endParaRPr b="0" lang="en-IN" sz="2400" spc="-1" strike="noStrike">
              <a:latin typeface="Arial"/>
            </a:endParaRPr>
          </a:p>
          <a:p>
            <a:r>
              <a:rPr b="0" lang="en-IN" sz="2400" spc="-1" strike="noStrike">
                <a:latin typeface="Arial"/>
              </a:rPr>
              <a:t>If the Infrastructure Master runs on a Global Catalog server it will stop updating object information because it does not contain any references to objects that it does not hold. </a:t>
            </a:r>
            <a:endParaRPr b="0" lang="en-IN" sz="2400" spc="-1" strike="noStrike">
              <a:latin typeface="Arial"/>
            </a:endParaRPr>
          </a:p>
          <a:p>
            <a:endParaRPr b="0" lang="en-IN" sz="2400" spc="-1" strike="noStrike">
              <a:latin typeface="Arial"/>
            </a:endParaRPr>
          </a:p>
          <a:p>
            <a:r>
              <a:rPr b="0" lang="en-IN" sz="2400" spc="-1" strike="noStrike">
                <a:latin typeface="Arial"/>
              </a:rPr>
              <a:t>This is because a Global Catalog server holds a partial replica of every object in the forest. </a:t>
            </a:r>
            <a:endParaRPr b="0" lang="en-IN" sz="2400" spc="-1" strike="noStrike">
              <a:latin typeface="Arial"/>
            </a:endParaRPr>
          </a:p>
          <a:p>
            <a:endParaRPr b="0" lang="en-IN" sz="2400" spc="-1" strike="noStrike">
              <a:latin typeface="Arial"/>
            </a:endParaRPr>
          </a:p>
          <a:p>
            <a:r>
              <a:rPr b="0" lang="en-IN" sz="2400" spc="-1" strike="noStrike">
                <a:latin typeface="Arial"/>
              </a:rPr>
              <a:t>As a result, cross-domain object references in that domain will not be updated and a warning to that effect will be logged on that DC's event log.</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TextShape 1_16"/>
          <p:cNvSpPr/>
          <p:nvPr/>
        </p:nvSpPr>
        <p:spPr>
          <a:xfrm>
            <a:off x="504000" y="157320"/>
            <a:ext cx="9071280" cy="1261800"/>
          </a:xfrm>
          <a:prstGeom prst="rect">
            <a:avLst/>
          </a:prstGeom>
          <a:noFill/>
          <a:ln w="0">
            <a:noFill/>
          </a:ln>
        </p:spPr>
        <p:style>
          <a:lnRef idx="0"/>
          <a:fillRef idx="0"/>
          <a:effectRef idx="0"/>
          <a:fontRef idx="minor"/>
        </p:style>
      </p:sp>
      <p:sp>
        <p:nvSpPr>
          <p:cNvPr id="179" name="TextShape 2_17"/>
          <p:cNvSpPr/>
          <p:nvPr/>
        </p:nvSpPr>
        <p:spPr>
          <a:xfrm>
            <a:off x="504000" y="1769040"/>
            <a:ext cx="9071280" cy="4384080"/>
          </a:xfrm>
          <a:prstGeom prst="rect">
            <a:avLst/>
          </a:prstGeom>
          <a:noFill/>
          <a:ln w="0">
            <a:noFill/>
          </a:ln>
        </p:spPr>
        <p:style>
          <a:lnRef idx="0"/>
          <a:fillRef idx="0"/>
          <a:effectRef idx="0"/>
          <a:fontRef idx="minor"/>
        </p:style>
      </p:sp>
      <p:sp>
        <p:nvSpPr>
          <p:cNvPr id="180"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81" name=""/>
          <p:cNvSpPr txBox="1"/>
          <p:nvPr/>
        </p:nvSpPr>
        <p:spPr>
          <a:xfrm>
            <a:off x="320760" y="1539000"/>
            <a:ext cx="9215280" cy="5867640"/>
          </a:xfrm>
          <a:prstGeom prst="rect">
            <a:avLst/>
          </a:prstGeom>
          <a:noFill/>
          <a:ln w="0">
            <a:noFill/>
          </a:ln>
        </p:spPr>
        <p:txBody>
          <a:bodyPr lIns="90000" rIns="90000" tIns="45000" bIns="45000">
            <a:noAutofit/>
          </a:bodyPr>
          <a:p>
            <a:r>
              <a:rPr b="1" lang="en-IN" sz="2400" spc="-1" strike="noStrike">
                <a:latin typeface="Arial"/>
              </a:rPr>
              <a:t>Determine when to transfer or seize roles</a:t>
            </a:r>
            <a:endParaRPr b="0" lang="en-IN" sz="2400" spc="-1" strike="noStrike">
              <a:latin typeface="Arial"/>
            </a:endParaRPr>
          </a:p>
          <a:p>
            <a:endParaRPr b="0" lang="en-IN" sz="2400" spc="-1" strike="noStrike">
              <a:latin typeface="Arial"/>
            </a:endParaRPr>
          </a:p>
          <a:p>
            <a:r>
              <a:rPr b="0" lang="en-IN" sz="2400" spc="-1" strike="noStrike">
                <a:latin typeface="Arial"/>
              </a:rPr>
              <a:t>Under typical conditions, all five roles must be assigned to "live" DCs in the forest. </a:t>
            </a:r>
            <a:endParaRPr b="0" lang="en-IN" sz="2400" spc="-1" strike="noStrike">
              <a:latin typeface="Arial"/>
            </a:endParaRPr>
          </a:p>
          <a:p>
            <a:endParaRPr b="0" lang="en-IN" sz="2400" spc="-1" strike="noStrike">
              <a:latin typeface="Arial"/>
            </a:endParaRPr>
          </a:p>
          <a:p>
            <a:r>
              <a:rPr b="0" lang="en-IN" sz="2400" spc="-1" strike="noStrike">
                <a:latin typeface="Arial"/>
              </a:rPr>
              <a:t>When you create an Active Directory forest, the Active Directory Installation Wizard assigns all five FSMO roles to the first DC that it creates in the forest root domain. </a:t>
            </a:r>
            <a:endParaRPr b="0" lang="en-IN" sz="2400" spc="-1" strike="noStrike">
              <a:latin typeface="Arial"/>
            </a:endParaRPr>
          </a:p>
          <a:p>
            <a:endParaRPr b="0" lang="en-IN" sz="2400" spc="-1" strike="noStrike">
              <a:latin typeface="Arial"/>
            </a:endParaRPr>
          </a:p>
          <a:p>
            <a:r>
              <a:rPr b="0" lang="en-IN" sz="2400" spc="-1" strike="noStrike">
                <a:latin typeface="Arial"/>
              </a:rPr>
              <a:t>When you create a child or tree domain, AD installation wizard assigns the three domain-wide roles to the first DC in the domain.</a:t>
            </a:r>
            <a:endParaRPr b="0" lang="en-IN" sz="2400" spc="-1" strike="noStrike">
              <a:latin typeface="Arial"/>
            </a:endParaRPr>
          </a:p>
          <a:p>
            <a:endParaRPr b="0" lang="en-IN" sz="2400" spc="-1" strike="noStrike">
              <a:latin typeface="Arial"/>
            </a:endParaRPr>
          </a:p>
          <a:p>
            <a:r>
              <a:rPr b="0" lang="en-IN" sz="2400" spc="-1" strike="noStrike">
                <a:latin typeface="Arial"/>
              </a:rPr>
              <a:t>DCs continue to own FSMO roles until they are reassigned by using one of the following methods:</a:t>
            </a:r>
            <a:endParaRPr b="0" lang="en-IN" sz="2400" spc="-1" strike="noStrike">
              <a:latin typeface="Arial"/>
            </a:endParaRPr>
          </a:p>
          <a:p>
            <a:endParaRPr b="0" lang="en-IN" sz="2400" spc="-1" strike="noStrike">
              <a:latin typeface="Arial"/>
            </a:endParaRPr>
          </a:p>
          <a:p>
            <a:r>
              <a:rPr b="0" lang="en-IN" sz="2400" spc="-1" strike="noStrike">
                <a:latin typeface="Arial"/>
              </a:rPr>
              <a:t>An administrator reassigns the role by using a GUI administrative tool.</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_11"/>
          <p:cNvSpPr/>
          <p:nvPr/>
        </p:nvSpPr>
        <p:spPr>
          <a:xfrm>
            <a:off x="504000" y="157320"/>
            <a:ext cx="9071280" cy="1261800"/>
          </a:xfrm>
          <a:prstGeom prst="rect">
            <a:avLst/>
          </a:prstGeom>
          <a:noFill/>
          <a:ln w="0">
            <a:noFill/>
          </a:ln>
        </p:spPr>
        <p:style>
          <a:lnRef idx="0"/>
          <a:fillRef idx="0"/>
          <a:effectRef idx="0"/>
          <a:fontRef idx="minor"/>
        </p:style>
      </p:sp>
      <p:sp>
        <p:nvSpPr>
          <p:cNvPr id="183" name="TextShape 2_12"/>
          <p:cNvSpPr/>
          <p:nvPr/>
        </p:nvSpPr>
        <p:spPr>
          <a:xfrm>
            <a:off x="504000" y="1769040"/>
            <a:ext cx="9071280" cy="4384080"/>
          </a:xfrm>
          <a:prstGeom prst="rect">
            <a:avLst/>
          </a:prstGeom>
          <a:noFill/>
          <a:ln w="0">
            <a:noFill/>
          </a:ln>
        </p:spPr>
        <p:style>
          <a:lnRef idx="0"/>
          <a:fillRef idx="0"/>
          <a:effectRef idx="0"/>
          <a:fontRef idx="minor"/>
        </p:style>
      </p:sp>
      <p:sp>
        <p:nvSpPr>
          <p:cNvPr id="184"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85" name=""/>
          <p:cNvSpPr txBox="1"/>
          <p:nvPr/>
        </p:nvSpPr>
        <p:spPr>
          <a:xfrm>
            <a:off x="320760" y="1539000"/>
            <a:ext cx="9215280" cy="5867640"/>
          </a:xfrm>
          <a:prstGeom prst="rect">
            <a:avLst/>
          </a:prstGeom>
          <a:noFill/>
          <a:ln w="0">
            <a:noFill/>
          </a:ln>
        </p:spPr>
        <p:txBody>
          <a:bodyPr lIns="90000" rIns="90000" tIns="45000" bIns="45000">
            <a:noAutofit/>
          </a:bodyPr>
          <a:p>
            <a:r>
              <a:rPr b="0" lang="en-IN" sz="2400" spc="-1" strike="noStrike">
                <a:latin typeface="Arial"/>
              </a:rPr>
              <a:t>An administrator reassigns the role by using the ntdsutil /roles command.</a:t>
            </a:r>
            <a:endParaRPr b="0" lang="en-IN" sz="2400" spc="-1" strike="noStrike">
              <a:latin typeface="Arial"/>
            </a:endParaRPr>
          </a:p>
          <a:p>
            <a:endParaRPr b="0" lang="en-IN" sz="2400" spc="-1" strike="noStrike">
              <a:latin typeface="Arial"/>
            </a:endParaRPr>
          </a:p>
          <a:p>
            <a:r>
              <a:rPr b="0" lang="en-IN" sz="2400" spc="-1" strike="noStrike">
                <a:latin typeface="Arial"/>
              </a:rPr>
              <a:t>An administrator gracefully demotes a role-holding DC by using the Active Directory Installation Wizard. </a:t>
            </a:r>
            <a:endParaRPr b="0" lang="en-IN" sz="2400" spc="-1" strike="noStrike">
              <a:latin typeface="Arial"/>
            </a:endParaRPr>
          </a:p>
          <a:p>
            <a:endParaRPr b="0" lang="en-IN" sz="2400" spc="-1" strike="noStrike">
              <a:latin typeface="Arial"/>
            </a:endParaRPr>
          </a:p>
          <a:p>
            <a:r>
              <a:rPr b="0" lang="en-IN" sz="2400" spc="-1" strike="noStrike">
                <a:latin typeface="Arial"/>
              </a:rPr>
              <a:t>This wizard reassigns any locally held roles to an existing DC in the forest.</a:t>
            </a:r>
            <a:endParaRPr b="0" lang="en-IN" sz="2400" spc="-1" strike="noStrike">
              <a:latin typeface="Arial"/>
            </a:endParaRPr>
          </a:p>
          <a:p>
            <a:endParaRPr b="0" lang="en-IN" sz="2400" spc="-1" strike="noStrike">
              <a:latin typeface="Arial"/>
            </a:endParaRPr>
          </a:p>
          <a:p>
            <a:r>
              <a:rPr b="0" lang="en-IN" sz="2400" spc="-1" strike="noStrike">
                <a:latin typeface="Arial"/>
              </a:rPr>
              <a:t>An administrator demotes a role-holding DC by using the dcpromo /forceremoval command.</a:t>
            </a:r>
            <a:endParaRPr b="0" lang="en-IN" sz="2400" spc="-1" strike="noStrike">
              <a:latin typeface="Arial"/>
            </a:endParaRPr>
          </a:p>
          <a:p>
            <a:endParaRPr b="0" lang="en-IN" sz="2400" spc="-1" strike="noStrike">
              <a:latin typeface="Arial"/>
            </a:endParaRPr>
          </a:p>
          <a:p>
            <a:r>
              <a:rPr b="0" lang="en-IN" sz="2400" spc="-1" strike="noStrike">
                <a:latin typeface="Arial"/>
              </a:rPr>
              <a:t>The DC shuts down and restarts. When the DC restarts, it receives inbound replication information that indicates that another DC is the role holder. In this case, the newly started DC relinquishes the role (as described previously).</a:t>
            </a:r>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_17"/>
          <p:cNvSpPr/>
          <p:nvPr/>
        </p:nvSpPr>
        <p:spPr>
          <a:xfrm>
            <a:off x="504000" y="157320"/>
            <a:ext cx="9071280" cy="1261800"/>
          </a:xfrm>
          <a:prstGeom prst="rect">
            <a:avLst/>
          </a:prstGeom>
          <a:noFill/>
          <a:ln w="0">
            <a:noFill/>
          </a:ln>
        </p:spPr>
        <p:style>
          <a:lnRef idx="0"/>
          <a:fillRef idx="0"/>
          <a:effectRef idx="0"/>
          <a:fontRef idx="minor"/>
        </p:style>
      </p:sp>
      <p:sp>
        <p:nvSpPr>
          <p:cNvPr id="187" name="TextShape 2_18"/>
          <p:cNvSpPr/>
          <p:nvPr/>
        </p:nvSpPr>
        <p:spPr>
          <a:xfrm>
            <a:off x="504000" y="1769040"/>
            <a:ext cx="9071280" cy="4384080"/>
          </a:xfrm>
          <a:prstGeom prst="rect">
            <a:avLst/>
          </a:prstGeom>
          <a:noFill/>
          <a:ln w="0">
            <a:noFill/>
          </a:ln>
        </p:spPr>
        <p:style>
          <a:lnRef idx="0"/>
          <a:fillRef idx="0"/>
          <a:effectRef idx="0"/>
          <a:fontRef idx="minor"/>
        </p:style>
      </p:sp>
      <p:sp>
        <p:nvSpPr>
          <p:cNvPr id="188"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89" name=""/>
          <p:cNvSpPr txBox="1"/>
          <p:nvPr/>
        </p:nvSpPr>
        <p:spPr>
          <a:xfrm>
            <a:off x="320760" y="1539000"/>
            <a:ext cx="9215280" cy="5867640"/>
          </a:xfrm>
          <a:prstGeom prst="rect">
            <a:avLst/>
          </a:prstGeom>
          <a:noFill/>
          <a:ln w="0">
            <a:noFill/>
          </a:ln>
        </p:spPr>
        <p:txBody>
          <a:bodyPr lIns="90000" rIns="90000" tIns="45000" bIns="45000">
            <a:noAutofit/>
          </a:bodyPr>
          <a:p>
            <a:r>
              <a:rPr b="0" lang="en-IN" sz="2400" spc="-1" strike="noStrike">
                <a:latin typeface="Arial"/>
              </a:rPr>
              <a:t>If an FSMO role holder experiences a failure or is otherwise taken out of service before its roles are transferred, you must seize and transfer all roles to an appropriate and healthy DC.</a:t>
            </a:r>
            <a:endParaRPr b="0" lang="en-IN" sz="2400" spc="-1" strike="noStrike">
              <a:latin typeface="Arial"/>
            </a:endParaRPr>
          </a:p>
          <a:p>
            <a:endParaRPr b="0" lang="en-IN" sz="2400" spc="-1" strike="noStrike">
              <a:latin typeface="Arial"/>
            </a:endParaRPr>
          </a:p>
          <a:p>
            <a:r>
              <a:rPr b="0" lang="en-IN" sz="2400" spc="-1" strike="noStrike">
                <a:latin typeface="Arial"/>
              </a:rPr>
              <a:t>Microsoft recommends that you transfer FSMO roles in the following scenarios:</a:t>
            </a:r>
            <a:endParaRPr b="0" lang="en-IN" sz="2400" spc="-1" strike="noStrike">
              <a:latin typeface="Arial"/>
            </a:endParaRPr>
          </a:p>
          <a:p>
            <a:endParaRPr b="0" lang="en-IN" sz="2400" spc="-1" strike="noStrike">
              <a:latin typeface="Arial"/>
            </a:endParaRPr>
          </a:p>
          <a:p>
            <a:r>
              <a:rPr b="0" lang="en-IN" sz="2400" spc="-1" strike="noStrike">
                <a:latin typeface="Arial"/>
              </a:rPr>
              <a:t>The current role holder is operational and can be accessed on the network by the new FSMO owner.</a:t>
            </a:r>
            <a:endParaRPr b="0" lang="en-IN" sz="2400" spc="-1" strike="noStrike">
              <a:latin typeface="Arial"/>
            </a:endParaRPr>
          </a:p>
          <a:p>
            <a:endParaRPr b="0" lang="en-IN" sz="2400" spc="-1" strike="noStrike">
              <a:latin typeface="Arial"/>
            </a:endParaRPr>
          </a:p>
          <a:p>
            <a:r>
              <a:rPr b="0" lang="en-IN" sz="2400" spc="-1" strike="noStrike">
                <a:latin typeface="Arial"/>
              </a:rPr>
              <a:t>You are gracefully demoting a DC that currently owns FSMO roles that you want to assign to a specific DC in your Active Directory forest.</a:t>
            </a:r>
            <a:endParaRPr b="0" lang="en-IN" sz="2400" spc="-1" strike="noStrike">
              <a:latin typeface="Arial"/>
            </a:endParaRPr>
          </a:p>
          <a:p>
            <a:endParaRPr b="0" lang="en-IN" sz="2400" spc="-1" strike="noStrike">
              <a:latin typeface="Arial"/>
            </a:endParaRPr>
          </a:p>
          <a:p>
            <a:r>
              <a:rPr b="0" lang="en-IN" sz="2400" spc="-1" strike="noStrike">
                <a:latin typeface="Arial"/>
              </a:rPr>
              <a:t>The DC that currently owns FSMO roles is being taken offline for scheduled maintenance, and you have to assign specific FSMO roles to live DCs.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TextShape 1_18"/>
          <p:cNvSpPr/>
          <p:nvPr/>
        </p:nvSpPr>
        <p:spPr>
          <a:xfrm>
            <a:off x="504000" y="157320"/>
            <a:ext cx="9071280" cy="1261800"/>
          </a:xfrm>
          <a:prstGeom prst="rect">
            <a:avLst/>
          </a:prstGeom>
          <a:noFill/>
          <a:ln w="0">
            <a:noFill/>
          </a:ln>
        </p:spPr>
        <p:style>
          <a:lnRef idx="0"/>
          <a:fillRef idx="0"/>
          <a:effectRef idx="0"/>
          <a:fontRef idx="minor"/>
        </p:style>
      </p:sp>
      <p:sp>
        <p:nvSpPr>
          <p:cNvPr id="191" name="TextShape 2_19"/>
          <p:cNvSpPr/>
          <p:nvPr/>
        </p:nvSpPr>
        <p:spPr>
          <a:xfrm>
            <a:off x="504000" y="1769040"/>
            <a:ext cx="9071280" cy="4384080"/>
          </a:xfrm>
          <a:prstGeom prst="rect">
            <a:avLst/>
          </a:prstGeom>
          <a:noFill/>
          <a:ln w="0">
            <a:noFill/>
          </a:ln>
        </p:spPr>
        <p:style>
          <a:lnRef idx="0"/>
          <a:fillRef idx="0"/>
          <a:effectRef idx="0"/>
          <a:fontRef idx="minor"/>
        </p:style>
      </p:sp>
      <p:sp>
        <p:nvSpPr>
          <p:cNvPr id="192"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93" name=""/>
          <p:cNvSpPr txBox="1"/>
          <p:nvPr/>
        </p:nvSpPr>
        <p:spPr>
          <a:xfrm>
            <a:off x="320760" y="1539000"/>
            <a:ext cx="9215280" cy="5867640"/>
          </a:xfrm>
          <a:prstGeom prst="rect">
            <a:avLst/>
          </a:prstGeom>
          <a:noFill/>
          <a:ln w="0">
            <a:noFill/>
          </a:ln>
        </p:spPr>
        <p:txBody>
          <a:bodyPr lIns="90000" rIns="90000" tIns="45000" bIns="45000">
            <a:noAutofit/>
          </a:bodyPr>
          <a:p>
            <a:r>
              <a:rPr b="0" lang="en-IN" sz="2400" spc="-1" strike="noStrike">
                <a:latin typeface="Arial"/>
              </a:rPr>
              <a:t>You may have to transfer roles to perform operations that affect the FSMO owner. </a:t>
            </a:r>
            <a:endParaRPr b="0" lang="en-IN" sz="2400" spc="-1" strike="noStrike">
              <a:latin typeface="Arial"/>
            </a:endParaRPr>
          </a:p>
          <a:p>
            <a:endParaRPr b="0" lang="en-IN" sz="2400" spc="-1" strike="noStrike">
              <a:latin typeface="Arial"/>
            </a:endParaRPr>
          </a:p>
          <a:p>
            <a:r>
              <a:rPr b="0" lang="en-IN" sz="2400" spc="-1" strike="noStrike">
                <a:latin typeface="Arial"/>
              </a:rPr>
              <a:t>This is especially true for the PDC Emulator role. </a:t>
            </a:r>
            <a:endParaRPr b="0" lang="en-IN" sz="2400" spc="-1" strike="noStrike">
              <a:latin typeface="Arial"/>
            </a:endParaRPr>
          </a:p>
          <a:p>
            <a:endParaRPr b="0" lang="en-IN" sz="2400" spc="-1" strike="noStrike">
              <a:latin typeface="Arial"/>
            </a:endParaRPr>
          </a:p>
          <a:p>
            <a:r>
              <a:rPr b="0" lang="en-IN" sz="2400" spc="-1" strike="noStrike">
                <a:latin typeface="Arial"/>
              </a:rPr>
              <a:t>This is a less important issue for the RID master role, the Domain naming master role, and the Schema master roles.</a:t>
            </a:r>
            <a:endParaRPr b="0" lang="en-IN" sz="2400" spc="-1" strike="noStrike">
              <a:latin typeface="Arial"/>
            </a:endParaRPr>
          </a:p>
          <a:p>
            <a:endParaRPr b="0" lang="en-IN" sz="2400" spc="-1" strike="noStrike">
              <a:latin typeface="Arial"/>
            </a:endParaRPr>
          </a:p>
          <a:p>
            <a:r>
              <a:rPr b="0" lang="en-IN" sz="2400" spc="-1" strike="noStrike">
                <a:latin typeface="Arial"/>
              </a:rPr>
              <a:t>Microsoft recommends that you seize FSMO roles in the following scenarios:</a:t>
            </a:r>
            <a:endParaRPr b="0" lang="en-IN" sz="2400" spc="-1" strike="noStrike">
              <a:latin typeface="Arial"/>
            </a:endParaRPr>
          </a:p>
          <a:p>
            <a:endParaRPr b="0" lang="en-IN" sz="2400" spc="-1" strike="noStrike">
              <a:latin typeface="Arial"/>
            </a:endParaRPr>
          </a:p>
          <a:p>
            <a:r>
              <a:rPr b="0" lang="en-IN" sz="2400" spc="-1" strike="noStrike">
                <a:latin typeface="Arial"/>
              </a:rPr>
              <a:t>The current role holder is experiencing an operational error that prevents an FSMO-dependent operation from completing successfully, and you cannot transfer the role.</a:t>
            </a:r>
            <a:endParaRPr b="0" lang="en-IN" sz="2400" spc="-1" strike="noStrike">
              <a:latin typeface="Arial"/>
            </a:endParaRPr>
          </a:p>
          <a:p>
            <a:endParaRPr b="0" lang="en-IN" sz="2400" spc="-1" strike="noStrike">
              <a:latin typeface="Arial"/>
            </a:endParaRPr>
          </a:p>
          <a:p>
            <a:r>
              <a:rPr b="0" lang="en-IN" sz="2400" spc="-1" strike="noStrike">
                <a:latin typeface="Arial"/>
              </a:rPr>
              <a:t>You use the dcpromo /forceremoval command to force-demote a DC that owns an FSMO role.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p:nvPr/>
        </p:nvSpPr>
        <p:spPr>
          <a:xfrm>
            <a:off x="504000" y="157320"/>
            <a:ext cx="9071280" cy="1261800"/>
          </a:xfrm>
          <a:prstGeom prst="rect">
            <a:avLst/>
          </a:prstGeom>
          <a:noFill/>
          <a:ln w="0">
            <a:noFill/>
          </a:ln>
        </p:spPr>
        <p:style>
          <a:lnRef idx="0"/>
          <a:fillRef idx="0"/>
          <a:effectRef idx="0"/>
          <a:fontRef idx="minor"/>
        </p:style>
      </p:sp>
      <p:sp>
        <p:nvSpPr>
          <p:cNvPr id="123" name="TextShape 2"/>
          <p:cNvSpPr/>
          <p:nvPr/>
        </p:nvSpPr>
        <p:spPr>
          <a:xfrm>
            <a:off x="504000" y="1769040"/>
            <a:ext cx="9071280" cy="4384080"/>
          </a:xfrm>
          <a:prstGeom prst="rect">
            <a:avLst/>
          </a:prstGeom>
          <a:noFill/>
          <a:ln w="0">
            <a:noFill/>
          </a:ln>
        </p:spPr>
        <p:style>
          <a:lnRef idx="0"/>
          <a:fillRef idx="0"/>
          <a:effectRef idx="0"/>
          <a:fontRef idx="minor"/>
        </p:style>
      </p:sp>
      <p:sp>
        <p:nvSpPr>
          <p:cNvPr id="124"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25" name=""/>
          <p:cNvSpPr txBox="1"/>
          <p:nvPr/>
        </p:nvSpPr>
        <p:spPr>
          <a:xfrm>
            <a:off x="333720" y="1604520"/>
            <a:ext cx="9215280" cy="5867640"/>
          </a:xfrm>
          <a:prstGeom prst="rect">
            <a:avLst/>
          </a:prstGeom>
          <a:noFill/>
          <a:ln w="0">
            <a:noFill/>
          </a:ln>
        </p:spPr>
        <p:txBody>
          <a:bodyPr lIns="90000" rIns="90000" tIns="45000" bIns="45000">
            <a:noAutofit/>
          </a:bodyPr>
          <a:p>
            <a:r>
              <a:rPr b="0" lang="en-IN" sz="2400" spc="-1" strike="noStrike">
                <a:latin typeface="Arial"/>
              </a:rPr>
              <a:t>Active Directory is the central repository in which all objects in an enterprise and their respective attributes are stored.</a:t>
            </a:r>
            <a:endParaRPr b="0" lang="en-IN" sz="2400" spc="-1" strike="noStrike">
              <a:latin typeface="Arial"/>
            </a:endParaRPr>
          </a:p>
          <a:p>
            <a:endParaRPr b="0" lang="en-IN" sz="2400" spc="-1" strike="noStrike">
              <a:latin typeface="Arial"/>
            </a:endParaRPr>
          </a:p>
          <a:p>
            <a:r>
              <a:rPr b="0" lang="en-IN" sz="2400" spc="-1" strike="noStrike">
                <a:latin typeface="Arial"/>
              </a:rPr>
              <a:t>It's a hierarchical, multi-master enabled database that can store millions of objects. </a:t>
            </a:r>
            <a:endParaRPr b="0" lang="en-IN" sz="2400" spc="-1" strike="noStrike">
              <a:latin typeface="Arial"/>
            </a:endParaRPr>
          </a:p>
          <a:p>
            <a:endParaRPr b="0" lang="en-IN" sz="2400" spc="-1" strike="noStrike">
              <a:latin typeface="Arial"/>
            </a:endParaRPr>
          </a:p>
          <a:p>
            <a:r>
              <a:rPr b="0" lang="en-IN" sz="2400" spc="-1" strike="noStrike">
                <a:latin typeface="Arial"/>
              </a:rPr>
              <a:t>Changes to the database can be processed at any given domain controller (DC) in the enterprise, regardless of whether the DC is connected or disconnected from the network.</a:t>
            </a:r>
            <a:endParaRPr b="0" lang="en-IN" sz="2400" spc="-1" strike="noStrike">
              <a:latin typeface="Arial"/>
            </a:endParaRPr>
          </a:p>
          <a:p>
            <a:endParaRPr b="0" lang="en-IN" sz="2400" spc="-1" strike="noStrike">
              <a:latin typeface="Arial"/>
            </a:endParaRPr>
          </a:p>
          <a:p>
            <a:r>
              <a:rPr b="0" lang="en-IN" sz="2400" spc="-1" strike="noStrike">
                <a:latin typeface="Arial"/>
              </a:rPr>
              <a:t>A multi-master enabled database, such as the Active Directory, provides the flexibility of allowing changes to occur at any DC in the enterprise. </a:t>
            </a:r>
            <a:endParaRPr b="0" lang="en-IN" sz="2400" spc="-1" strike="noStrike">
              <a:latin typeface="Arial"/>
            </a:endParaRPr>
          </a:p>
          <a:p>
            <a:endParaRPr b="0" lang="en-IN" sz="2400" spc="-1" strike="noStrike">
              <a:latin typeface="Arial"/>
            </a:endParaRPr>
          </a:p>
          <a:p>
            <a:r>
              <a:rPr b="0" lang="en-IN" sz="2400" spc="-1" strike="noStrike">
                <a:latin typeface="Arial"/>
              </a:rPr>
              <a:t>But it also introduces the possibility of conflicts that can potentially lead to problems once the data is replicated to the rest of the enterprise. </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TextShape 1_15"/>
          <p:cNvSpPr/>
          <p:nvPr/>
        </p:nvSpPr>
        <p:spPr>
          <a:xfrm>
            <a:off x="504000" y="157320"/>
            <a:ext cx="9071280" cy="1261800"/>
          </a:xfrm>
          <a:prstGeom prst="rect">
            <a:avLst/>
          </a:prstGeom>
          <a:noFill/>
          <a:ln w="0">
            <a:noFill/>
          </a:ln>
        </p:spPr>
        <p:style>
          <a:lnRef idx="0"/>
          <a:fillRef idx="0"/>
          <a:effectRef idx="0"/>
          <a:fontRef idx="minor"/>
        </p:style>
      </p:sp>
      <p:sp>
        <p:nvSpPr>
          <p:cNvPr id="195" name="TextShape 2_16"/>
          <p:cNvSpPr/>
          <p:nvPr/>
        </p:nvSpPr>
        <p:spPr>
          <a:xfrm>
            <a:off x="504000" y="1769040"/>
            <a:ext cx="9071280" cy="4384080"/>
          </a:xfrm>
          <a:prstGeom prst="rect">
            <a:avLst/>
          </a:prstGeom>
          <a:noFill/>
          <a:ln w="0">
            <a:noFill/>
          </a:ln>
        </p:spPr>
        <p:style>
          <a:lnRef idx="0"/>
          <a:fillRef idx="0"/>
          <a:effectRef idx="0"/>
          <a:fontRef idx="minor"/>
        </p:style>
      </p:sp>
      <p:sp>
        <p:nvSpPr>
          <p:cNvPr id="196"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97" name=""/>
          <p:cNvSpPr txBox="1"/>
          <p:nvPr/>
        </p:nvSpPr>
        <p:spPr>
          <a:xfrm>
            <a:off x="320760" y="1539000"/>
            <a:ext cx="9579240" cy="6887160"/>
          </a:xfrm>
          <a:prstGeom prst="rect">
            <a:avLst/>
          </a:prstGeom>
          <a:noFill/>
          <a:ln w="0">
            <a:noFill/>
          </a:ln>
        </p:spPr>
        <p:txBody>
          <a:bodyPr lIns="90000" rIns="90000" tIns="45000" bIns="45000">
            <a:noAutofit/>
          </a:bodyPr>
          <a:p>
            <a:r>
              <a:rPr b="0" lang="en-IN" sz="2400" spc="-1" strike="noStrike">
                <a:latin typeface="Arial"/>
              </a:rPr>
              <a:t>The operating system on the computer that originally owned a specific role no longer exists or has been reinstalled.</a:t>
            </a:r>
            <a:endParaRPr b="0" lang="en-IN" sz="2400" spc="-1" strike="noStrike">
              <a:latin typeface="Arial"/>
            </a:endParaRPr>
          </a:p>
          <a:p>
            <a:endParaRPr b="0" lang="en-IN" sz="2400" spc="-1" strike="noStrike">
              <a:latin typeface="Arial"/>
            </a:endParaRPr>
          </a:p>
          <a:p>
            <a:pPr>
              <a:lnSpc>
                <a:spcPct val="100000"/>
              </a:lnSpc>
            </a:pPr>
            <a:r>
              <a:rPr b="0" lang="en-IN" sz="2400" spc="-1" strike="noStrike">
                <a:latin typeface="Arial"/>
              </a:rPr>
              <a:t>The dcpromo /forceremoval command leaves FSMO roles in an invalid state until they are reassigned by an administrator.</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latin typeface="Arial"/>
              </a:rPr>
              <a:t>Microsoft recommends that you only seize all roles when the previous role holder is not returning to the domain.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latin typeface="Arial"/>
              </a:rPr>
              <a:t>The best candidate for the new role holder is a DC that meets the following criteria:</a:t>
            </a:r>
            <a:endParaRPr b="0" lang="en-IN" sz="2400" spc="-1" strike="noStrike">
              <a:latin typeface="Arial"/>
            </a:endParaRPr>
          </a:p>
          <a:p>
            <a:pPr>
              <a:lnSpc>
                <a:spcPct val="100000"/>
              </a:lnSpc>
            </a:pPr>
            <a:r>
              <a:rPr b="0" lang="en-IN" sz="2400" spc="-1" strike="noStrike">
                <a:latin typeface="Arial"/>
              </a:rPr>
              <a:t>It resides in the same domain as the previous role holder.</a:t>
            </a:r>
            <a:endParaRPr b="0" lang="en-IN" sz="2400" spc="-1" strike="noStrike">
              <a:latin typeface="Arial"/>
            </a:endParaRPr>
          </a:p>
          <a:p>
            <a:pPr>
              <a:lnSpc>
                <a:spcPct val="100000"/>
              </a:lnSpc>
            </a:pPr>
            <a:r>
              <a:rPr b="0" lang="en-IN" sz="2400" spc="-1" strike="noStrike">
                <a:latin typeface="Arial"/>
              </a:rPr>
              <a:t>It has the most recent replicated writable copy of the role partition.</a:t>
            </a:r>
            <a:endParaRPr b="0" lang="en-IN" sz="2400" spc="-1" strike="noStrike">
              <a:latin typeface="Arial"/>
            </a:endParaRPr>
          </a:p>
          <a:p>
            <a:pPr>
              <a:lnSpc>
                <a:spcPct val="100000"/>
              </a:lnSpc>
            </a:pPr>
            <a:endParaRPr b="0" lang="en-IN" sz="2400" spc="-1" strike="noStrike">
              <a:latin typeface="Arial"/>
            </a:endParaRPr>
          </a:p>
          <a:p>
            <a:pPr>
              <a:lnSpc>
                <a:spcPct val="100000"/>
              </a:lnSpc>
            </a:pPr>
            <a:r>
              <a:rPr b="0" lang="en-IN" sz="2400" spc="-1" strike="noStrike">
                <a:latin typeface="Arial"/>
              </a:rPr>
              <a:t>The best candidate for a new role holder is a DC that also resides in the forest root domain, and in the same Active Directory site as the current role holder.</a:t>
            </a: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_1"/>
          <p:cNvSpPr/>
          <p:nvPr/>
        </p:nvSpPr>
        <p:spPr>
          <a:xfrm>
            <a:off x="504000" y="157320"/>
            <a:ext cx="9071280" cy="1261800"/>
          </a:xfrm>
          <a:prstGeom prst="rect">
            <a:avLst/>
          </a:prstGeom>
          <a:noFill/>
          <a:ln w="0">
            <a:noFill/>
          </a:ln>
        </p:spPr>
        <p:style>
          <a:lnRef idx="0"/>
          <a:fillRef idx="0"/>
          <a:effectRef idx="0"/>
          <a:fontRef idx="minor"/>
        </p:style>
      </p:sp>
      <p:sp>
        <p:nvSpPr>
          <p:cNvPr id="127" name="TextShape 2_2"/>
          <p:cNvSpPr/>
          <p:nvPr/>
        </p:nvSpPr>
        <p:spPr>
          <a:xfrm>
            <a:off x="504000" y="1769040"/>
            <a:ext cx="9071280" cy="4384080"/>
          </a:xfrm>
          <a:prstGeom prst="rect">
            <a:avLst/>
          </a:prstGeom>
          <a:noFill/>
          <a:ln w="0">
            <a:noFill/>
          </a:ln>
        </p:spPr>
        <p:style>
          <a:lnRef idx="0"/>
          <a:fillRef idx="0"/>
          <a:effectRef idx="0"/>
          <a:fontRef idx="minor"/>
        </p:style>
      </p:sp>
      <p:sp>
        <p:nvSpPr>
          <p:cNvPr id="128"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29" name=""/>
          <p:cNvSpPr txBox="1"/>
          <p:nvPr/>
        </p:nvSpPr>
        <p:spPr>
          <a:xfrm>
            <a:off x="320760" y="1539000"/>
            <a:ext cx="9215280" cy="5527800"/>
          </a:xfrm>
          <a:prstGeom prst="rect">
            <a:avLst/>
          </a:prstGeom>
          <a:noFill/>
          <a:ln w="0">
            <a:noFill/>
          </a:ln>
        </p:spPr>
        <p:txBody>
          <a:bodyPr lIns="90000" rIns="90000" tIns="45000" bIns="45000">
            <a:noAutofit/>
          </a:bodyPr>
          <a:p>
            <a:r>
              <a:rPr b="0" lang="en-IN" sz="2400" spc="-1" strike="noStrike">
                <a:latin typeface="Arial"/>
              </a:rPr>
              <a:t>One-way Windows deals with conflicting updates is by having a conflict resolution algorithm handle discrepancies in values. </a:t>
            </a:r>
            <a:endParaRPr b="0" lang="en-IN" sz="2400" spc="-1" strike="noStrike">
              <a:latin typeface="Arial"/>
            </a:endParaRPr>
          </a:p>
          <a:p>
            <a:endParaRPr b="0" lang="en-IN" sz="2400" spc="-1" strike="noStrike">
              <a:latin typeface="Arial"/>
            </a:endParaRPr>
          </a:p>
          <a:p>
            <a:r>
              <a:rPr b="0" lang="en-IN" sz="2400" spc="-1" strike="noStrike">
                <a:latin typeface="Arial"/>
              </a:rPr>
              <a:t>It's done by resolving to the DC to which changes were written last, which is the </a:t>
            </a:r>
            <a:r>
              <a:rPr b="1" lang="en-IN" sz="2400" spc="-1" strike="noStrike">
                <a:latin typeface="Arial"/>
              </a:rPr>
              <a:t>last writer wins</a:t>
            </a:r>
            <a:r>
              <a:rPr b="0" lang="en-IN" sz="2400" spc="-1" strike="noStrike">
                <a:latin typeface="Arial"/>
              </a:rPr>
              <a:t>. </a:t>
            </a:r>
            <a:endParaRPr b="0" lang="en-IN" sz="2400" spc="-1" strike="noStrike">
              <a:latin typeface="Arial"/>
            </a:endParaRPr>
          </a:p>
          <a:p>
            <a:endParaRPr b="0" lang="en-IN" sz="2400" spc="-1" strike="noStrike">
              <a:latin typeface="Arial"/>
            </a:endParaRPr>
          </a:p>
          <a:p>
            <a:r>
              <a:rPr b="0" lang="en-IN" sz="2400" spc="-1" strike="noStrike">
                <a:latin typeface="Arial"/>
              </a:rPr>
              <a:t>The changes in all other DCs are discarded. </a:t>
            </a:r>
            <a:endParaRPr b="0" lang="en-IN" sz="2400" spc="-1" strike="noStrike">
              <a:latin typeface="Arial"/>
            </a:endParaRPr>
          </a:p>
          <a:p>
            <a:endParaRPr b="0" lang="en-IN" sz="2400" spc="-1" strike="noStrike">
              <a:latin typeface="Arial"/>
            </a:endParaRPr>
          </a:p>
          <a:p>
            <a:r>
              <a:rPr b="0" lang="en-IN" sz="2400" spc="-1" strike="noStrike">
                <a:latin typeface="Arial"/>
              </a:rPr>
              <a:t>Although this method may be acceptable in some cases, there are times when conflicts are too difficult to resolve using the last writer wins approach. </a:t>
            </a:r>
            <a:endParaRPr b="0" lang="en-IN" sz="2400" spc="-1" strike="noStrike">
              <a:latin typeface="Arial"/>
            </a:endParaRPr>
          </a:p>
          <a:p>
            <a:endParaRPr b="0" lang="en-IN" sz="2400" spc="-1" strike="noStrike">
              <a:latin typeface="Arial"/>
            </a:endParaRPr>
          </a:p>
          <a:p>
            <a:r>
              <a:rPr b="0" lang="en-IN" sz="2400" spc="-1" strike="noStrike">
                <a:latin typeface="Arial"/>
              </a:rPr>
              <a:t>In such cases, it's best to prevent the conflict from occurring rather than to try to resolve it after the fact.</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_2"/>
          <p:cNvSpPr/>
          <p:nvPr/>
        </p:nvSpPr>
        <p:spPr>
          <a:xfrm>
            <a:off x="504000" y="157320"/>
            <a:ext cx="9071280" cy="1261800"/>
          </a:xfrm>
          <a:prstGeom prst="rect">
            <a:avLst/>
          </a:prstGeom>
          <a:noFill/>
          <a:ln w="0">
            <a:noFill/>
          </a:ln>
        </p:spPr>
        <p:style>
          <a:lnRef idx="0"/>
          <a:fillRef idx="0"/>
          <a:effectRef idx="0"/>
          <a:fontRef idx="minor"/>
        </p:style>
      </p:sp>
      <p:sp>
        <p:nvSpPr>
          <p:cNvPr id="131" name="TextShape 2_3"/>
          <p:cNvSpPr/>
          <p:nvPr/>
        </p:nvSpPr>
        <p:spPr>
          <a:xfrm>
            <a:off x="504000" y="1769040"/>
            <a:ext cx="9071280" cy="4384080"/>
          </a:xfrm>
          <a:prstGeom prst="rect">
            <a:avLst/>
          </a:prstGeom>
          <a:noFill/>
          <a:ln w="0">
            <a:noFill/>
          </a:ln>
        </p:spPr>
        <p:style>
          <a:lnRef idx="0"/>
          <a:fillRef idx="0"/>
          <a:effectRef idx="0"/>
          <a:fontRef idx="minor"/>
        </p:style>
      </p:sp>
      <p:sp>
        <p:nvSpPr>
          <p:cNvPr id="132"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33" name=""/>
          <p:cNvSpPr txBox="1"/>
          <p:nvPr/>
        </p:nvSpPr>
        <p:spPr>
          <a:xfrm>
            <a:off x="320760" y="1539000"/>
            <a:ext cx="9215280" cy="5867640"/>
          </a:xfrm>
          <a:prstGeom prst="rect">
            <a:avLst/>
          </a:prstGeom>
          <a:noFill/>
          <a:ln w="0">
            <a:noFill/>
          </a:ln>
        </p:spPr>
        <p:txBody>
          <a:bodyPr lIns="90000" rIns="90000" tIns="45000" bIns="45000">
            <a:noAutofit/>
          </a:bodyPr>
          <a:p>
            <a:r>
              <a:rPr b="0" lang="en-IN" sz="2400" spc="-1" strike="noStrike">
                <a:latin typeface="Arial"/>
              </a:rPr>
              <a:t>For certain types of changes, Windows incorporates methods to prevent conflicting Active Directory updates from occurring.</a:t>
            </a:r>
            <a:endParaRPr b="0" lang="en-IN" sz="2400" spc="-1" strike="noStrike">
              <a:latin typeface="Arial"/>
            </a:endParaRPr>
          </a:p>
          <a:p>
            <a:endParaRPr b="0" lang="en-IN" sz="2400" spc="-1" strike="noStrike">
              <a:latin typeface="Arial"/>
            </a:endParaRPr>
          </a:p>
          <a:p>
            <a:r>
              <a:rPr b="0" lang="en-IN" sz="2400" spc="-1" strike="noStrike">
                <a:latin typeface="Arial"/>
              </a:rPr>
              <a:t>To prevent conflicting updates in Windows, the Active Directory performs updates to certain objects in a single-master fashion.</a:t>
            </a:r>
            <a:endParaRPr b="0" lang="en-IN" sz="2400" spc="-1" strike="noStrike">
              <a:latin typeface="Arial"/>
            </a:endParaRPr>
          </a:p>
          <a:p>
            <a:endParaRPr b="0" lang="en-IN" sz="2400" spc="-1" strike="noStrike">
              <a:latin typeface="Arial"/>
            </a:endParaRPr>
          </a:p>
          <a:p>
            <a:r>
              <a:rPr b="0" lang="en-IN" sz="2400" spc="-1" strike="noStrike">
                <a:latin typeface="Arial"/>
              </a:rPr>
              <a:t>In a single-master model, only one DC in the entire directory is allowed to process updates.</a:t>
            </a:r>
            <a:endParaRPr b="0" lang="en-IN" sz="2400" spc="-1" strike="noStrike">
              <a:latin typeface="Arial"/>
            </a:endParaRPr>
          </a:p>
          <a:p>
            <a:endParaRPr b="0" lang="en-IN" sz="2400" spc="-1" strike="noStrike">
              <a:latin typeface="Arial"/>
            </a:endParaRPr>
          </a:p>
          <a:p>
            <a:r>
              <a:rPr b="0" lang="en-IN" sz="2400" spc="-1" strike="noStrike">
                <a:latin typeface="Arial"/>
              </a:rPr>
              <a:t>Active Directory extends the single-master model found in earlier versions of Windows to include multiple roles, and the ability to transfer roles to any DC in the enterprise. </a:t>
            </a:r>
            <a:endParaRPr b="0" lang="en-IN" sz="2400" spc="-1" strike="noStrike">
              <a:latin typeface="Arial"/>
            </a:endParaRPr>
          </a:p>
          <a:p>
            <a:endParaRPr b="0" lang="en-IN" sz="2400" spc="-1" strike="noStrike">
              <a:latin typeface="Arial"/>
            </a:endParaRPr>
          </a:p>
          <a:p>
            <a:r>
              <a:rPr b="0" lang="en-IN" sz="2400" spc="-1" strike="noStrike">
                <a:latin typeface="Arial"/>
              </a:rPr>
              <a:t>Because an Active Directory role isn't bound to a single DC, it's referred to as an FSMO role</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_3"/>
          <p:cNvSpPr/>
          <p:nvPr/>
        </p:nvSpPr>
        <p:spPr>
          <a:xfrm>
            <a:off x="504000" y="157320"/>
            <a:ext cx="9071280" cy="1261800"/>
          </a:xfrm>
          <a:prstGeom prst="rect">
            <a:avLst/>
          </a:prstGeom>
          <a:noFill/>
          <a:ln w="0">
            <a:noFill/>
          </a:ln>
        </p:spPr>
        <p:style>
          <a:lnRef idx="0"/>
          <a:fillRef idx="0"/>
          <a:effectRef idx="0"/>
          <a:fontRef idx="minor"/>
        </p:style>
      </p:sp>
      <p:sp>
        <p:nvSpPr>
          <p:cNvPr id="135" name="TextShape 2_4"/>
          <p:cNvSpPr/>
          <p:nvPr/>
        </p:nvSpPr>
        <p:spPr>
          <a:xfrm>
            <a:off x="504000" y="1769040"/>
            <a:ext cx="9071280" cy="4384080"/>
          </a:xfrm>
          <a:prstGeom prst="rect">
            <a:avLst/>
          </a:prstGeom>
          <a:noFill/>
          <a:ln w="0">
            <a:noFill/>
          </a:ln>
        </p:spPr>
        <p:style>
          <a:lnRef idx="0"/>
          <a:fillRef idx="0"/>
          <a:effectRef idx="0"/>
          <a:fontRef idx="minor"/>
        </p:style>
      </p:sp>
      <p:sp>
        <p:nvSpPr>
          <p:cNvPr id="136"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37" name=""/>
          <p:cNvSpPr txBox="1"/>
          <p:nvPr/>
        </p:nvSpPr>
        <p:spPr>
          <a:xfrm>
            <a:off x="320760" y="1539000"/>
            <a:ext cx="9215280" cy="4860000"/>
          </a:xfrm>
          <a:prstGeom prst="rect">
            <a:avLst/>
          </a:prstGeom>
          <a:noFill/>
          <a:ln w="0">
            <a:noFill/>
          </a:ln>
        </p:spPr>
        <p:txBody>
          <a:bodyPr lIns="90000" rIns="90000" tIns="45000" bIns="45000">
            <a:noAutofit/>
          </a:bodyPr>
          <a:p>
            <a:r>
              <a:rPr b="0" lang="en-IN" sz="2400" spc="-1" strike="noStrike">
                <a:latin typeface="Arial"/>
              </a:rPr>
              <a:t>Currently in Windows there are five FSMO roles:</a:t>
            </a:r>
            <a:endParaRPr b="0" lang="en-IN" sz="2400" spc="-1" strike="noStrike">
              <a:latin typeface="Arial"/>
            </a:endParaRPr>
          </a:p>
          <a:p>
            <a:endParaRPr b="0" lang="en-IN" sz="2400" spc="-1" strike="noStrike">
              <a:latin typeface="Arial"/>
            </a:endParaRPr>
          </a:p>
          <a:p>
            <a:r>
              <a:rPr b="0" lang="en-IN" sz="2400" spc="-1" strike="noStrike">
                <a:latin typeface="Arial"/>
              </a:rPr>
              <a:t>1.Schema master</a:t>
            </a:r>
            <a:endParaRPr b="0" lang="en-IN" sz="2400" spc="-1" strike="noStrike">
              <a:latin typeface="Arial"/>
            </a:endParaRPr>
          </a:p>
          <a:p>
            <a:endParaRPr b="0" lang="en-IN" sz="2400" spc="-1" strike="noStrike">
              <a:latin typeface="Arial"/>
            </a:endParaRPr>
          </a:p>
          <a:p>
            <a:r>
              <a:rPr b="0" lang="en-IN" sz="2400" spc="-1" strike="noStrike">
                <a:latin typeface="Arial"/>
              </a:rPr>
              <a:t>2.Domain naming master</a:t>
            </a:r>
            <a:endParaRPr b="0" lang="en-IN" sz="2400" spc="-1" strike="noStrike">
              <a:latin typeface="Arial"/>
            </a:endParaRPr>
          </a:p>
          <a:p>
            <a:endParaRPr b="0" lang="en-IN" sz="2400" spc="-1" strike="noStrike">
              <a:latin typeface="Arial"/>
            </a:endParaRPr>
          </a:p>
          <a:p>
            <a:r>
              <a:rPr b="0" lang="en-IN" sz="2400" spc="-1" strike="noStrike">
                <a:latin typeface="Arial"/>
              </a:rPr>
              <a:t>3.RID master</a:t>
            </a:r>
            <a:endParaRPr b="0" lang="en-IN" sz="2400" spc="-1" strike="noStrike">
              <a:latin typeface="Arial"/>
            </a:endParaRPr>
          </a:p>
          <a:p>
            <a:endParaRPr b="0" lang="en-IN" sz="2400" spc="-1" strike="noStrike">
              <a:latin typeface="Arial"/>
            </a:endParaRPr>
          </a:p>
          <a:p>
            <a:r>
              <a:rPr b="0" lang="en-IN" sz="2400" spc="-1" strike="noStrike">
                <a:latin typeface="Arial"/>
              </a:rPr>
              <a:t>4.PDC emulator</a:t>
            </a:r>
            <a:endParaRPr b="0" lang="en-IN" sz="2400" spc="-1" strike="noStrike">
              <a:latin typeface="Arial"/>
            </a:endParaRPr>
          </a:p>
          <a:p>
            <a:endParaRPr b="0" lang="en-IN" sz="2400" spc="-1" strike="noStrike">
              <a:latin typeface="Arial"/>
            </a:endParaRPr>
          </a:p>
          <a:p>
            <a:r>
              <a:rPr b="0" lang="en-IN" sz="2400" spc="-1" strike="noStrike">
                <a:latin typeface="Arial"/>
              </a:rPr>
              <a:t>5.Infrastructure master.</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_4"/>
          <p:cNvSpPr/>
          <p:nvPr/>
        </p:nvSpPr>
        <p:spPr>
          <a:xfrm>
            <a:off x="504000" y="157320"/>
            <a:ext cx="9071280" cy="1261800"/>
          </a:xfrm>
          <a:prstGeom prst="rect">
            <a:avLst/>
          </a:prstGeom>
          <a:noFill/>
          <a:ln w="0">
            <a:noFill/>
          </a:ln>
        </p:spPr>
        <p:style>
          <a:lnRef idx="0"/>
          <a:fillRef idx="0"/>
          <a:effectRef idx="0"/>
          <a:fontRef idx="minor"/>
        </p:style>
      </p:sp>
      <p:sp>
        <p:nvSpPr>
          <p:cNvPr id="139" name="TextShape 2_5"/>
          <p:cNvSpPr/>
          <p:nvPr/>
        </p:nvSpPr>
        <p:spPr>
          <a:xfrm>
            <a:off x="504000" y="1769040"/>
            <a:ext cx="9071280" cy="4384080"/>
          </a:xfrm>
          <a:prstGeom prst="rect">
            <a:avLst/>
          </a:prstGeom>
          <a:noFill/>
          <a:ln w="0">
            <a:noFill/>
          </a:ln>
        </p:spPr>
        <p:style>
          <a:lnRef idx="0"/>
          <a:fillRef idx="0"/>
          <a:effectRef idx="0"/>
          <a:fontRef idx="minor"/>
        </p:style>
      </p:sp>
      <p:sp>
        <p:nvSpPr>
          <p:cNvPr id="140"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41" name=""/>
          <p:cNvSpPr txBox="1"/>
          <p:nvPr/>
        </p:nvSpPr>
        <p:spPr>
          <a:xfrm>
            <a:off x="320760" y="1539000"/>
            <a:ext cx="9215280" cy="5527800"/>
          </a:xfrm>
          <a:prstGeom prst="rect">
            <a:avLst/>
          </a:prstGeom>
          <a:noFill/>
          <a:ln w="0">
            <a:noFill/>
          </a:ln>
        </p:spPr>
        <p:txBody>
          <a:bodyPr lIns="90000" rIns="90000" tIns="45000" bIns="45000">
            <a:noAutofit/>
          </a:bodyPr>
          <a:p>
            <a:r>
              <a:rPr b="1" lang="en-IN" sz="2400" spc="-1" strike="noStrike">
                <a:latin typeface="Arial"/>
              </a:rPr>
              <a:t>Schema master FSMO role</a:t>
            </a:r>
            <a:endParaRPr b="0" lang="en-IN" sz="2400" spc="-1" strike="noStrike">
              <a:latin typeface="Arial"/>
            </a:endParaRPr>
          </a:p>
          <a:p>
            <a:endParaRPr b="0" lang="en-IN" sz="2400" spc="-1" strike="noStrike">
              <a:latin typeface="Arial"/>
            </a:endParaRPr>
          </a:p>
          <a:p>
            <a:r>
              <a:rPr b="0" lang="en-IN" sz="2400" spc="-1" strike="noStrike">
                <a:latin typeface="Arial"/>
              </a:rPr>
              <a:t>The schema master FSMO role holder is the DC responsible for performing updates to the directory schema, that is, the schema naming context or LDAP://cn=schema,cn=configuration,dc=&lt;domain&gt;. </a:t>
            </a:r>
            <a:endParaRPr b="0" lang="en-IN" sz="2400" spc="-1" strike="noStrike">
              <a:latin typeface="Arial"/>
            </a:endParaRPr>
          </a:p>
          <a:p>
            <a:endParaRPr b="0" lang="en-IN" sz="2400" spc="-1" strike="noStrike">
              <a:latin typeface="Arial"/>
            </a:endParaRPr>
          </a:p>
          <a:p>
            <a:r>
              <a:rPr b="0" lang="en-IN" sz="2400" spc="-1" strike="noStrike">
                <a:latin typeface="Arial"/>
              </a:rPr>
              <a:t>This DC is the only one that can process updates to the directory schema. </a:t>
            </a:r>
            <a:endParaRPr b="0" lang="en-IN" sz="2400" spc="-1" strike="noStrike">
              <a:latin typeface="Arial"/>
            </a:endParaRPr>
          </a:p>
          <a:p>
            <a:endParaRPr b="0" lang="en-IN" sz="2400" spc="-1" strike="noStrike">
              <a:latin typeface="Arial"/>
            </a:endParaRPr>
          </a:p>
          <a:p>
            <a:r>
              <a:rPr b="0" lang="en-IN" sz="2400" spc="-1" strike="noStrike">
                <a:latin typeface="Arial"/>
              </a:rPr>
              <a:t>Once the Schema update is complete, it's replicated from the schema master to all other DCs in the directory. </a:t>
            </a:r>
            <a:endParaRPr b="0" lang="en-IN" sz="2400" spc="-1" strike="noStrike">
              <a:latin typeface="Arial"/>
            </a:endParaRPr>
          </a:p>
          <a:p>
            <a:endParaRPr b="0" lang="en-IN" sz="2400" spc="-1" strike="noStrike">
              <a:latin typeface="Arial"/>
            </a:endParaRPr>
          </a:p>
          <a:p>
            <a:r>
              <a:rPr b="0" lang="en-IN" sz="2400" spc="-1" strike="noStrike">
                <a:latin typeface="Arial"/>
              </a:rPr>
              <a:t>There's only one schema master per directory (i.e. entire Forest).</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Shape 1_5"/>
          <p:cNvSpPr/>
          <p:nvPr/>
        </p:nvSpPr>
        <p:spPr>
          <a:xfrm>
            <a:off x="504000" y="157320"/>
            <a:ext cx="9071280" cy="1261800"/>
          </a:xfrm>
          <a:prstGeom prst="rect">
            <a:avLst/>
          </a:prstGeom>
          <a:noFill/>
          <a:ln w="0">
            <a:noFill/>
          </a:ln>
        </p:spPr>
        <p:style>
          <a:lnRef idx="0"/>
          <a:fillRef idx="0"/>
          <a:effectRef idx="0"/>
          <a:fontRef idx="minor"/>
        </p:style>
      </p:sp>
      <p:sp>
        <p:nvSpPr>
          <p:cNvPr id="143" name="TextShape 2_6"/>
          <p:cNvSpPr/>
          <p:nvPr/>
        </p:nvSpPr>
        <p:spPr>
          <a:xfrm>
            <a:off x="504000" y="1769040"/>
            <a:ext cx="9071280" cy="4384080"/>
          </a:xfrm>
          <a:prstGeom prst="rect">
            <a:avLst/>
          </a:prstGeom>
          <a:noFill/>
          <a:ln w="0">
            <a:noFill/>
          </a:ln>
        </p:spPr>
        <p:style>
          <a:lnRef idx="0"/>
          <a:fillRef idx="0"/>
          <a:effectRef idx="0"/>
          <a:fontRef idx="minor"/>
        </p:style>
      </p:sp>
      <p:sp>
        <p:nvSpPr>
          <p:cNvPr id="144"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45" name=""/>
          <p:cNvSpPr txBox="1"/>
          <p:nvPr/>
        </p:nvSpPr>
        <p:spPr>
          <a:xfrm>
            <a:off x="320760" y="1539000"/>
            <a:ext cx="9215280" cy="5867640"/>
          </a:xfrm>
          <a:prstGeom prst="rect">
            <a:avLst/>
          </a:prstGeom>
          <a:noFill/>
          <a:ln w="0">
            <a:noFill/>
          </a:ln>
        </p:spPr>
        <p:txBody>
          <a:bodyPr lIns="90000" rIns="90000" tIns="45000" bIns="45000">
            <a:noAutofit/>
          </a:bodyPr>
          <a:p>
            <a:r>
              <a:rPr b="1" lang="en-IN" sz="2400" spc="-1" strike="noStrike">
                <a:latin typeface="Arial"/>
              </a:rPr>
              <a:t>Domain naming master FSMO role</a:t>
            </a:r>
            <a:endParaRPr b="0" lang="en-IN" sz="2400" spc="-1" strike="noStrike">
              <a:latin typeface="Arial"/>
            </a:endParaRPr>
          </a:p>
          <a:p>
            <a:endParaRPr b="0" lang="en-IN" sz="2400" spc="-1" strike="noStrike">
              <a:latin typeface="Arial"/>
            </a:endParaRPr>
          </a:p>
          <a:p>
            <a:r>
              <a:rPr b="0" lang="en-IN" sz="2400" spc="-1" strike="noStrike">
                <a:latin typeface="Arial"/>
              </a:rPr>
              <a:t>The domain naming master FSMO role holder is the DC responsible for making changes to the forest-wide domain name space of the directory, that is, the Partitions\Configuration naming context or LDAP://CN=Partitions, CN=Configuration, DC=&lt;domain&gt;. </a:t>
            </a:r>
            <a:endParaRPr b="0" lang="en-IN" sz="2400" spc="-1" strike="noStrike">
              <a:latin typeface="Arial"/>
            </a:endParaRPr>
          </a:p>
          <a:p>
            <a:endParaRPr b="0" lang="en-IN" sz="2400" spc="-1" strike="noStrike">
              <a:latin typeface="Arial"/>
            </a:endParaRPr>
          </a:p>
          <a:p>
            <a:r>
              <a:rPr b="0" lang="en-IN" sz="2400" spc="-1" strike="noStrike">
                <a:latin typeface="Arial"/>
              </a:rPr>
              <a:t>This DC is the only one that can add or remove a domain from the directory. </a:t>
            </a:r>
            <a:endParaRPr b="0" lang="en-IN" sz="2400" spc="-1" strike="noStrike">
              <a:latin typeface="Arial"/>
            </a:endParaRPr>
          </a:p>
          <a:p>
            <a:endParaRPr b="0" lang="en-IN" sz="2400" spc="-1" strike="noStrike">
              <a:latin typeface="Arial"/>
            </a:endParaRPr>
          </a:p>
          <a:p>
            <a:r>
              <a:rPr b="0" lang="en-IN" sz="2400" spc="-1" strike="noStrike">
                <a:latin typeface="Arial"/>
              </a:rPr>
              <a:t>It can also add or remove cross references to domains in external directories.</a:t>
            </a:r>
            <a:endParaRPr b="0" lang="en-IN" sz="2400" spc="-1" strike="noStrike">
              <a:latin typeface="Arial"/>
            </a:endParaRPr>
          </a:p>
          <a:p>
            <a:endParaRPr b="0" lang="en-IN" sz="2400" spc="-1" strike="noStrike">
              <a:latin typeface="Arial"/>
            </a:endParaRPr>
          </a:p>
          <a:p>
            <a:r>
              <a:rPr b="0" lang="en-IN" sz="2400" spc="-1" strike="noStrike">
                <a:latin typeface="Arial"/>
              </a:rPr>
              <a:t>Only one DC in the entire forest can aquire this role.</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_6"/>
          <p:cNvSpPr/>
          <p:nvPr/>
        </p:nvSpPr>
        <p:spPr>
          <a:xfrm>
            <a:off x="504000" y="157320"/>
            <a:ext cx="9071280" cy="1261800"/>
          </a:xfrm>
          <a:prstGeom prst="rect">
            <a:avLst/>
          </a:prstGeom>
          <a:noFill/>
          <a:ln w="0">
            <a:noFill/>
          </a:ln>
        </p:spPr>
        <p:style>
          <a:lnRef idx="0"/>
          <a:fillRef idx="0"/>
          <a:effectRef idx="0"/>
          <a:fontRef idx="minor"/>
        </p:style>
      </p:sp>
      <p:sp>
        <p:nvSpPr>
          <p:cNvPr id="147" name="TextShape 2_7"/>
          <p:cNvSpPr/>
          <p:nvPr/>
        </p:nvSpPr>
        <p:spPr>
          <a:xfrm>
            <a:off x="504000" y="1769040"/>
            <a:ext cx="9071280" cy="4384080"/>
          </a:xfrm>
          <a:prstGeom prst="rect">
            <a:avLst/>
          </a:prstGeom>
          <a:noFill/>
          <a:ln w="0">
            <a:noFill/>
          </a:ln>
        </p:spPr>
        <p:style>
          <a:lnRef idx="0"/>
          <a:fillRef idx="0"/>
          <a:effectRef idx="0"/>
          <a:fontRef idx="minor"/>
        </p:style>
      </p:sp>
      <p:sp>
        <p:nvSpPr>
          <p:cNvPr id="148"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49" name=""/>
          <p:cNvSpPr txBox="1"/>
          <p:nvPr/>
        </p:nvSpPr>
        <p:spPr>
          <a:xfrm>
            <a:off x="320760" y="1539000"/>
            <a:ext cx="9215280" cy="5527800"/>
          </a:xfrm>
          <a:prstGeom prst="rect">
            <a:avLst/>
          </a:prstGeom>
          <a:noFill/>
          <a:ln w="0">
            <a:noFill/>
          </a:ln>
        </p:spPr>
        <p:txBody>
          <a:bodyPr lIns="90000" rIns="90000" tIns="45000" bIns="45000">
            <a:noAutofit/>
          </a:bodyPr>
          <a:p>
            <a:r>
              <a:rPr b="1" lang="en-IN" sz="2400" spc="-1" strike="noStrike">
                <a:latin typeface="Arial"/>
              </a:rPr>
              <a:t>RID master FSMO role</a:t>
            </a:r>
            <a:endParaRPr b="0" lang="en-IN" sz="2400" spc="-1" strike="noStrike">
              <a:latin typeface="Arial"/>
            </a:endParaRPr>
          </a:p>
          <a:p>
            <a:endParaRPr b="0" lang="en-IN" sz="2400" spc="-1" strike="noStrike">
              <a:latin typeface="Arial"/>
            </a:endParaRPr>
          </a:p>
          <a:p>
            <a:r>
              <a:rPr b="0" lang="en-IN" sz="2400" spc="-1" strike="noStrike">
                <a:latin typeface="Arial"/>
              </a:rPr>
              <a:t>The RID master FSMO role holder is the single DC responsible for processing RID Pool requests from all DCs within a given domain.</a:t>
            </a:r>
            <a:endParaRPr b="0" lang="en-IN" sz="2400" spc="-1" strike="noStrike">
              <a:latin typeface="Arial"/>
            </a:endParaRPr>
          </a:p>
          <a:p>
            <a:endParaRPr b="0" lang="en-IN" sz="2400" spc="-1" strike="noStrike">
              <a:latin typeface="Arial"/>
            </a:endParaRPr>
          </a:p>
          <a:p>
            <a:r>
              <a:rPr b="0" lang="en-IN" sz="2400" spc="-1" strike="noStrike">
                <a:latin typeface="Arial"/>
              </a:rPr>
              <a:t>It's also responsible for removing an object from its domain and putting it in another domain during an object move.</a:t>
            </a:r>
            <a:endParaRPr b="0" lang="en-IN" sz="2400" spc="-1" strike="noStrike">
              <a:latin typeface="Arial"/>
            </a:endParaRPr>
          </a:p>
          <a:p>
            <a:endParaRPr b="0" lang="en-IN" sz="2400" spc="-1" strike="noStrike">
              <a:latin typeface="Arial"/>
            </a:endParaRPr>
          </a:p>
          <a:p>
            <a:r>
              <a:rPr b="0" lang="en-IN" sz="2400" spc="-1" strike="noStrike">
                <a:latin typeface="Arial"/>
              </a:rPr>
              <a:t>When a DC creates a security principal object, such as a user or group, it attaches a unique Security ID (SID) to the object. This SID consists of:</a:t>
            </a:r>
            <a:endParaRPr b="0" lang="en-IN" sz="2400" spc="-1" strike="noStrike">
              <a:latin typeface="Arial"/>
            </a:endParaRPr>
          </a:p>
          <a:p>
            <a:endParaRPr b="0" lang="en-IN" sz="2400" spc="-1" strike="noStrike">
              <a:latin typeface="Arial"/>
            </a:endParaRPr>
          </a:p>
          <a:p>
            <a:r>
              <a:rPr b="0" lang="en-IN" sz="2400" spc="-1" strike="noStrike">
                <a:latin typeface="Arial"/>
              </a:rPr>
              <a:t>A domain SID that's the same for all SIDs created in a domain.</a:t>
            </a:r>
            <a:endParaRPr b="0" lang="en-IN" sz="2400" spc="-1" strike="noStrike">
              <a:latin typeface="Arial"/>
            </a:endParaRPr>
          </a:p>
          <a:p>
            <a:r>
              <a:rPr b="0" lang="en-IN" sz="2400" spc="-1" strike="noStrike">
                <a:latin typeface="Arial"/>
              </a:rPr>
              <a:t>A relative ID (RID) that's unique for each security principal SID created in a domain.</a:t>
            </a:r>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_12"/>
          <p:cNvSpPr/>
          <p:nvPr/>
        </p:nvSpPr>
        <p:spPr>
          <a:xfrm>
            <a:off x="504000" y="157320"/>
            <a:ext cx="9071280" cy="1261800"/>
          </a:xfrm>
          <a:prstGeom prst="rect">
            <a:avLst/>
          </a:prstGeom>
          <a:noFill/>
          <a:ln w="0">
            <a:noFill/>
          </a:ln>
        </p:spPr>
        <p:style>
          <a:lnRef idx="0"/>
          <a:fillRef idx="0"/>
          <a:effectRef idx="0"/>
          <a:fontRef idx="minor"/>
        </p:style>
      </p:sp>
      <p:sp>
        <p:nvSpPr>
          <p:cNvPr id="151" name="TextShape 2_13"/>
          <p:cNvSpPr/>
          <p:nvPr/>
        </p:nvSpPr>
        <p:spPr>
          <a:xfrm>
            <a:off x="504000" y="1769040"/>
            <a:ext cx="9071280" cy="4384080"/>
          </a:xfrm>
          <a:prstGeom prst="rect">
            <a:avLst/>
          </a:prstGeom>
          <a:noFill/>
          <a:ln w="0">
            <a:noFill/>
          </a:ln>
        </p:spPr>
        <p:style>
          <a:lnRef idx="0"/>
          <a:fillRef idx="0"/>
          <a:effectRef idx="0"/>
          <a:fontRef idx="minor"/>
        </p:style>
      </p:sp>
      <p:sp>
        <p:nvSpPr>
          <p:cNvPr id="152" name=""/>
          <p:cNvSpPr txBox="1"/>
          <p:nvPr/>
        </p:nvSpPr>
        <p:spPr>
          <a:xfrm>
            <a:off x="180000" y="360000"/>
            <a:ext cx="8849160" cy="715320"/>
          </a:xfrm>
          <a:prstGeom prst="rect">
            <a:avLst/>
          </a:prstGeom>
          <a:noFill/>
          <a:ln w="0">
            <a:noFill/>
          </a:ln>
        </p:spPr>
        <p:txBody>
          <a:bodyPr lIns="90000" rIns="90000" tIns="45000" bIns="45000">
            <a:noAutofit/>
          </a:bodyPr>
          <a:p>
            <a:r>
              <a:rPr b="1" lang="en-IN" sz="4400" spc="-1" strike="noStrike">
                <a:latin typeface="Arial"/>
              </a:rPr>
              <a:t>Flexible Single Master Operation</a:t>
            </a:r>
            <a:endParaRPr b="0" lang="en-IN" sz="4400" spc="-1" strike="noStrike">
              <a:latin typeface="Arial"/>
            </a:endParaRPr>
          </a:p>
        </p:txBody>
      </p:sp>
      <p:sp>
        <p:nvSpPr>
          <p:cNvPr id="153" name=""/>
          <p:cNvSpPr txBox="1"/>
          <p:nvPr/>
        </p:nvSpPr>
        <p:spPr>
          <a:xfrm>
            <a:off x="320760" y="1539000"/>
            <a:ext cx="9215280" cy="4860000"/>
          </a:xfrm>
          <a:prstGeom prst="rect">
            <a:avLst/>
          </a:prstGeom>
          <a:noFill/>
          <a:ln w="0">
            <a:noFill/>
          </a:ln>
        </p:spPr>
        <p:txBody>
          <a:bodyPr lIns="90000" rIns="90000" tIns="45000" bIns="45000">
            <a:noAutofit/>
          </a:bodyPr>
          <a:p>
            <a:r>
              <a:rPr b="0" lang="en-IN" sz="2400" spc="-1" strike="noStrike">
                <a:latin typeface="Arial"/>
              </a:rPr>
              <a:t>Each Windows DC in a domain is allocated a pool of RIDs that it's allowed to assign to the security principals it creates.</a:t>
            </a:r>
            <a:endParaRPr b="0" lang="en-IN" sz="2400" spc="-1" strike="noStrike">
              <a:latin typeface="Arial"/>
            </a:endParaRPr>
          </a:p>
          <a:p>
            <a:endParaRPr b="0" lang="en-IN" sz="2400" spc="-1" strike="noStrike">
              <a:latin typeface="Arial"/>
            </a:endParaRPr>
          </a:p>
          <a:p>
            <a:r>
              <a:rPr b="0" lang="en-IN" sz="2400" spc="-1" strike="noStrike">
                <a:latin typeface="Arial"/>
              </a:rPr>
              <a:t>When a DC's allocated RID pool falls below a threshold, that DC issues a request for additional RIDs to the domain's RID master.</a:t>
            </a:r>
            <a:endParaRPr b="0" lang="en-IN" sz="2400" spc="-1" strike="noStrike">
              <a:latin typeface="Arial"/>
            </a:endParaRPr>
          </a:p>
          <a:p>
            <a:endParaRPr b="0" lang="en-IN" sz="2400" spc="-1" strike="noStrike">
              <a:latin typeface="Arial"/>
            </a:endParaRPr>
          </a:p>
          <a:p>
            <a:r>
              <a:rPr b="0" lang="en-IN" sz="2400" spc="-1" strike="noStrike">
                <a:latin typeface="Arial"/>
              </a:rPr>
              <a:t>The domain RID master responds to the request by retrieving RIDs from the domain's unallocated RID pool, and assigns them to the pool of the requesting DC. </a:t>
            </a:r>
            <a:endParaRPr b="0" lang="en-IN" sz="2400" spc="-1" strike="noStrike">
              <a:latin typeface="Arial"/>
            </a:endParaRPr>
          </a:p>
          <a:p>
            <a:endParaRPr b="0" lang="en-IN" sz="2400" spc="-1" strike="noStrike">
              <a:latin typeface="Arial"/>
            </a:endParaRPr>
          </a:p>
          <a:p>
            <a:r>
              <a:rPr b="0" lang="en-IN" sz="2400" spc="-1" strike="noStrike">
                <a:latin typeface="Arial"/>
              </a:rPr>
              <a:t>There's one RID master per domain in a directory.</a:t>
            </a:r>
            <a:endParaRPr b="0" lang="en-IN" sz="2400" spc="-1" strike="noStrike">
              <a:latin typeface="Arial"/>
            </a:endParaRPr>
          </a:p>
          <a:p>
            <a:endParaRPr b="0" lang="en-IN" sz="2400" spc="-1" strike="noStrike">
              <a:latin typeface="Arial"/>
            </a:endParaRPr>
          </a:p>
          <a:p>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LibreOffice/7.1.2.2$Windows_X86_64 LibreOffice_project/8a45595d069ef5570103caea1b71cc9d82b2aae4</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2021-04-23T20:45:04Z</dcterms:created>
  <dc:creator/>
  <dc:description/>
  <dc:language>en-IN</dc:language>
  <cp:lastModifiedBy/>
  <dcterms:modified xsi:type="dcterms:W3CDTF">2021-07-27T18:45:45Z</dcterms:modified>
  <cp:revision>2</cp:revision>
  <dc:subject/>
  <dc:title/>
</cp:coreProperties>
</file>