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3"/>
    <p:sldId id="295" r:id="rId4"/>
    <p:sldId id="296" r:id="rId5"/>
    <p:sldId id="297" r:id="rId6"/>
    <p:sldId id="309" r:id="rId7"/>
    <p:sldId id="298" r:id="rId8"/>
    <p:sldId id="310" r:id="rId9"/>
    <p:sldId id="311" r:id="rId10"/>
    <p:sldId id="312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25" r:id="rId21"/>
    <p:sldId id="326" r:id="rId22"/>
    <p:sldId id="328" r:id="rId23"/>
    <p:sldId id="27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3D"/>
    <a:srgbClr val="0094A8"/>
    <a:srgbClr val="00162B"/>
    <a:srgbClr val="01172E"/>
    <a:srgbClr val="0194D7"/>
    <a:srgbClr val="112B42"/>
    <a:srgbClr val="98A5AE"/>
    <a:srgbClr val="9DA4A9"/>
    <a:srgbClr val="CDD7D9"/>
    <a:srgbClr val="9AA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7" autoAdjust="0"/>
    <p:restoredTop sz="94628" autoAdjust="0"/>
  </p:normalViewPr>
  <p:slideViewPr>
    <p:cSldViewPr snapToGrid="0">
      <p:cViewPr varScale="1">
        <p:scale>
          <a:sx n="83" d="100"/>
          <a:sy n="83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tags" Target="../tags/tag134.xml"/><Relationship Id="rId19" Type="http://schemas.openxmlformats.org/officeDocument/2006/relationships/tags" Target="../tags/tag150.xml"/><Relationship Id="rId18" Type="http://schemas.openxmlformats.org/officeDocument/2006/relationships/image" Target="../media/image2.png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1.pn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image" Target="../media/image4.png"/><Relationship Id="rId2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4" Type="http://schemas.openxmlformats.org/officeDocument/2006/relationships/image" Target="../media/image2.png"/><Relationship Id="rId23" Type="http://schemas.openxmlformats.org/officeDocument/2006/relationships/tags" Target="../tags/tag186.xml"/><Relationship Id="rId22" Type="http://schemas.openxmlformats.org/officeDocument/2006/relationships/tags" Target="../tags/tag185.xml"/><Relationship Id="rId21" Type="http://schemas.openxmlformats.org/officeDocument/2006/relationships/tags" Target="../tags/tag184.xml"/><Relationship Id="rId20" Type="http://schemas.openxmlformats.org/officeDocument/2006/relationships/tags" Target="../tags/tag183.xml"/><Relationship Id="rId2" Type="http://schemas.openxmlformats.org/officeDocument/2006/relationships/tags" Target="../tags/tag165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image" Target="../media/image5.png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image" Target="../media/image6.pn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image" Target="../media/image7.pn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image" Target="../media/image4.png"/><Relationship Id="rId2" Type="http://schemas.openxmlformats.org/officeDocument/2006/relationships/tags" Target="../tags/tag211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image" Target="../media/image9.png"/><Relationship Id="rId6" Type="http://schemas.openxmlformats.org/officeDocument/2006/relationships/tags" Target="../tags/tag224.xml"/><Relationship Id="rId5" Type="http://schemas.openxmlformats.org/officeDocument/2006/relationships/image" Target="../media/image8.png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2" Type="http://schemas.openxmlformats.org/officeDocument/2006/relationships/tags" Target="../tags/tag229.xml"/><Relationship Id="rId11" Type="http://schemas.openxmlformats.org/officeDocument/2006/relationships/tags" Target="../tags/tag228.xml"/><Relationship Id="rId10" Type="http://schemas.openxmlformats.org/officeDocument/2006/relationships/tags" Target="../tags/tag22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9.xml"/><Relationship Id="rId19" Type="http://schemas.openxmlformats.org/officeDocument/2006/relationships/tags" Target="../tags/tag25.xml"/><Relationship Id="rId18" Type="http://schemas.openxmlformats.org/officeDocument/2006/relationships/image" Target="../media/image2.png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.png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7.xml"/><Relationship Id="rId19" Type="http://schemas.openxmlformats.org/officeDocument/2006/relationships/tags" Target="../tags/tag53.xml"/><Relationship Id="rId18" Type="http://schemas.openxmlformats.org/officeDocument/2006/relationships/image" Target="../media/image2.png"/><Relationship Id="rId17" Type="http://schemas.openxmlformats.org/officeDocument/2006/relationships/tags" Target="../tags/tag52.xml"/><Relationship Id="rId16" Type="http://schemas.openxmlformats.org/officeDocument/2006/relationships/tags" Target="../tags/tag51.xml"/><Relationship Id="rId15" Type="http://schemas.openxmlformats.org/officeDocument/2006/relationships/tags" Target="../tags/tag50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9.xml"/><Relationship Id="rId19" Type="http://schemas.openxmlformats.org/officeDocument/2006/relationships/tags" Target="../tags/tag75.xml"/><Relationship Id="rId18" Type="http://schemas.openxmlformats.org/officeDocument/2006/relationships/image" Target="../media/image2.png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3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1.xml"/><Relationship Id="rId19" Type="http://schemas.openxmlformats.org/officeDocument/2006/relationships/tags" Target="../tags/tag107.xml"/><Relationship Id="rId18" Type="http://schemas.openxmlformats.org/officeDocument/2006/relationships/image" Target="../media/image2.png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3.xml"/><Relationship Id="rId19" Type="http://schemas.openxmlformats.org/officeDocument/2006/relationships/tags" Target="../tags/tag129.xml"/><Relationship Id="rId18" Type="http://schemas.openxmlformats.org/officeDocument/2006/relationships/image" Target="../media/image2.png"/><Relationship Id="rId17" Type="http://schemas.openxmlformats.org/officeDocument/2006/relationships/tags" Target="../tags/tag128.xml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>
            <p:custDataLst>
              <p:tags r:id="rId7"/>
            </p:custDataLst>
          </p:nvPr>
        </p:nvCxnSpPr>
        <p:spPr>
          <a:xfrm>
            <a:off x="1094591" y="4366260"/>
            <a:ext cx="5186086" cy="0"/>
          </a:xfrm>
          <a:prstGeom prst="line">
            <a:avLst/>
          </a:prstGeom>
          <a:ln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4757" y="2841935"/>
            <a:ext cx="5718996" cy="950983"/>
          </a:xfrm>
        </p:spPr>
        <p:txBody>
          <a:bodyPr lIns="90170" tIns="46990" rIns="90170" bIns="46990" anchor="t" anchorCtr="0">
            <a:normAutofit/>
          </a:bodyPr>
          <a:lstStyle>
            <a:lvl1pPr algn="ctr">
              <a:defRPr sz="5400" spc="600" baseline="0">
                <a:solidFill>
                  <a:schemeClr val="bg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644758" y="3886213"/>
            <a:ext cx="5718996" cy="634302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>
            <p:custDataLst>
              <p:tags r:id="rId10"/>
            </p:custDataLst>
          </p:nvPr>
        </p:nvCxnSpPr>
        <p:spPr>
          <a:xfrm>
            <a:off x="1094591" y="3878875"/>
            <a:ext cx="5186086" cy="0"/>
          </a:xfrm>
          <a:prstGeom prst="line">
            <a:avLst/>
          </a:prstGeom>
          <a:ln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25" name="组合 24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27" name="椭圆 26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27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2" idx="5"/>
                <a:endCxn id="31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0" idx="6"/>
                <a:endCxn id="31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9" idx="0"/>
                <a:endCxn id="31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8" idx="3"/>
                <a:endCxn id="29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9" idx="7"/>
                <a:endCxn id="27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图片 25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72947" y="2857500"/>
            <a:ext cx="5904053" cy="108585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572947" y="4041691"/>
            <a:ext cx="5904052" cy="762000"/>
          </a:xfrm>
        </p:spPr>
        <p:txBody>
          <a:bodyPr lIns="90000" rIns="90000" bIns="46800">
            <a:normAutofit/>
          </a:bodyPr>
          <a:lstStyle>
            <a:lvl1pPr marL="0" indent="0" algn="ctr"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7028" y="5396768"/>
            <a:ext cx="1494971" cy="14612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5" name="组合 24"/>
          <p:cNvGrpSpPr/>
          <p:nvPr userDrawn="1">
            <p:custDataLst>
              <p:tags r:id="rId8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41" name="组合 40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44" name="椭圆 43"/>
              <p:cNvSpPr/>
              <p:nvPr userDrawn="1">
                <p:custDataLst>
                  <p:tags r:id="rId9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 userDrawn="1">
                <p:custDataLst>
                  <p:tags r:id="rId10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 userDrawn="1">
                <p:custDataLst>
                  <p:tags r:id="rId12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 userDrawn="1">
                <p:custDataLst>
                  <p:tags r:id="rId13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 userDrawn="1">
                <p:custDataLst>
                  <p:tags r:id="rId14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 userDrawn="1">
                <p:custDataLst>
                  <p:tags r:id="rId15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endCxn id="44" idx="1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49" idx="5"/>
                <a:endCxn id="48" idx="1"/>
              </p:cNvCxnSpPr>
              <p:nvPr userDrawn="1">
                <p:custDataLst>
                  <p:tags r:id="rId17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7" idx="6"/>
                <a:endCxn id="48" idx="2"/>
              </p:cNvCxnSpPr>
              <p:nvPr userDrawn="1">
                <p:custDataLst>
                  <p:tags r:id="rId18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>
                <a:stCxn id="46" idx="0"/>
                <a:endCxn id="48" idx="4"/>
              </p:cNvCxnSpPr>
              <p:nvPr userDrawn="1">
                <p:custDataLst>
                  <p:tags r:id="rId19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45" idx="3"/>
                <a:endCxn id="46" idx="0"/>
              </p:cNvCxnSpPr>
              <p:nvPr userDrawn="1">
                <p:custDataLst>
                  <p:tags r:id="rId20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椭圆 55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连接符 56"/>
              <p:cNvCxnSpPr>
                <a:stCxn id="56" idx="7"/>
                <a:endCxn id="44" idx="3"/>
              </p:cNvCxnSpPr>
              <p:nvPr userDrawn="1">
                <p:custDataLst>
                  <p:tags r:id="rId22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3" name="图片 42"/>
            <p:cNvPicPr>
              <a:picLocks noChangeAspect="1"/>
            </p:cNvPicPr>
            <p:nvPr userDrawn="1">
              <p:custDataLst>
                <p:tags r:id="rId23"/>
              </p:custDataLst>
            </p:nvPr>
          </p:nvPicPr>
          <p:blipFill rotWithShape="1"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175" y="-4445"/>
            <a:ext cx="494538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73521"/>
            <a:ext cx="2150699" cy="21844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6" name="图片 2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0800000">
            <a:off x="10464799" y="21769"/>
            <a:ext cx="1727199" cy="17543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0667999" y="5310064"/>
            <a:ext cx="1524000" cy="15479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7028" y="5396768"/>
            <a:ext cx="1494971" cy="1461232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127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4" y="1592687"/>
            <a:ext cx="12195174" cy="3672626"/>
            <a:chOff x="-3174" y="1592687"/>
            <a:chExt cx="12195174" cy="3672626"/>
          </a:xfrm>
        </p:grpSpPr>
        <p:pic>
          <p:nvPicPr>
            <p:cNvPr id="39" name="图片 38"/>
            <p:cNvPicPr>
              <a:picLocks noChangeAspect="1"/>
            </p:cNvPicPr>
            <p:nvPr userDrawn="1"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3174" y="1592687"/>
              <a:ext cx="1294564" cy="3672626"/>
            </a:xfrm>
            <a:prstGeom prst="rect">
              <a:avLst/>
            </a:prstGeom>
          </p:spPr>
        </p:pic>
        <p:pic>
          <p:nvPicPr>
            <p:cNvPr id="40" name="图片 39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894737" y="1592687"/>
              <a:ext cx="1297263" cy="367262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7" name="组合 6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8" name="椭圆 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endCxn id="8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3" idx="5"/>
                <a:endCxn id="12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1" idx="6"/>
                <a:endCxn id="12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0" idx="0"/>
                <a:endCxn id="12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9" idx="3"/>
                <a:endCxn id="10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椭圆 19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>
                <a:stCxn id="20" idx="7"/>
                <a:endCxn id="8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图片 21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1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1300480" y="3602734"/>
            <a:ext cx="4795520" cy="0"/>
          </a:xfrm>
          <a:prstGeom prst="line">
            <a:avLst/>
          </a:prstGeom>
          <a:ln>
            <a:solidFill>
              <a:srgbClr val="00AAED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29030" y="3633470"/>
            <a:ext cx="5290820" cy="859155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1129030" y="4523094"/>
            <a:ext cx="5290820" cy="1015658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26" name="组合 25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28" name="椭圆 2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28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3" idx="5"/>
                <a:endCxn id="32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1" idx="6"/>
                <a:endCxn id="32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0" idx="0"/>
                <a:endCxn id="32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9" idx="3"/>
                <a:endCxn id="30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>
                <a:stCxn id="40" idx="7"/>
                <a:endCxn id="28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图片 26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1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28" name="组合 27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30" name="椭圆 29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endCxn id="30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5" idx="5"/>
                <a:endCxn id="34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3" idx="6"/>
                <a:endCxn id="34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2" idx="0"/>
                <a:endCxn id="34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1" idx="3"/>
                <a:endCxn id="32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椭圆 41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3" name="直接连接符 42"/>
              <p:cNvCxnSpPr>
                <a:stCxn id="42" idx="7"/>
                <a:endCxn id="30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图片 28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0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2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2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2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26" name="组合 25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28" name="椭圆 27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endCxn id="28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3" idx="5"/>
                <a:endCxn id="32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1" idx="6"/>
                <a:endCxn id="32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30" idx="0"/>
                <a:endCxn id="32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9" idx="3"/>
                <a:endCxn id="30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椭圆 39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/>
              <p:cNvCxnSpPr>
                <a:stCxn id="40" idx="7"/>
                <a:endCxn id="28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图片 26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53980" y="104021"/>
            <a:ext cx="12245979" cy="6753978"/>
            <a:chOff x="-53980" y="104021"/>
            <a:chExt cx="12245979" cy="6753978"/>
          </a:xfrm>
        </p:grpSpPr>
        <p:grpSp>
          <p:nvGrpSpPr>
            <p:cNvPr id="25" name="组合 24"/>
            <p:cNvGrpSpPr/>
            <p:nvPr userDrawn="1"/>
          </p:nvGrpSpPr>
          <p:grpSpPr>
            <a:xfrm rot="8285907">
              <a:off x="-53980" y="104021"/>
              <a:ext cx="1156039" cy="854157"/>
              <a:chOff x="7153275" y="3100388"/>
              <a:chExt cx="1885950" cy="1462087"/>
            </a:xfrm>
          </p:grpSpPr>
          <p:sp>
            <p:nvSpPr>
              <p:cNvPr id="27" name="椭圆 26"/>
              <p:cNvSpPr/>
              <p:nvPr userDrawn="1">
                <p:custDataLst>
                  <p:tags r:id="rId3"/>
                </p:custDataLst>
              </p:nvPr>
            </p:nvSpPr>
            <p:spPr>
              <a:xfrm>
                <a:off x="71532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7562850" y="442912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7867650" y="358140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8905875" y="38385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7991475" y="4057650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>
                <p:custDataLst>
                  <p:tags r:id="rId8"/>
                </p:custDataLst>
              </p:nvPr>
            </p:nvSpPr>
            <p:spPr>
              <a:xfrm>
                <a:off x="8610600" y="4295775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32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7203281" y="3624263"/>
                <a:ext cx="764381" cy="28098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>
                <a:endCxn id="27" idx="1"/>
              </p:cNvCxnSpPr>
              <p:nvPr userDrawn="1">
                <p:custDataLst>
                  <p:tags r:id="rId10"/>
                </p:custDataLst>
              </p:nvPr>
            </p:nvCxnSpPr>
            <p:spPr>
              <a:xfrm flipH="1" flipV="1">
                <a:off x="7172804" y="3858104"/>
                <a:ext cx="436480" cy="64484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2" idx="5"/>
                <a:endCxn id="31" idx="1"/>
              </p:cNvCxnSpPr>
              <p:nvPr userDrawn="1">
                <p:custDataLst>
                  <p:tags r:id="rId11"/>
                </p:custDataLst>
              </p:nvPr>
            </p:nvCxnSpPr>
            <p:spPr>
              <a:xfrm flipH="1" flipV="1">
                <a:off x="8011004" y="4077179"/>
                <a:ext cx="713417" cy="332417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>
                <a:stCxn id="30" idx="6"/>
                <a:endCxn id="31" idx="2"/>
              </p:cNvCxnSpPr>
              <p:nvPr userDrawn="1">
                <p:custDataLst>
                  <p:tags r:id="rId12"/>
                </p:custDataLst>
              </p:nvPr>
            </p:nvCxnSpPr>
            <p:spPr>
              <a:xfrm flipH="1">
                <a:off x="7991475" y="3905250"/>
                <a:ext cx="1047750" cy="219075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29" idx="0"/>
                <a:endCxn id="31" idx="4"/>
              </p:cNvCxnSpPr>
              <p:nvPr userDrawn="1">
                <p:custDataLst>
                  <p:tags r:id="rId13"/>
                </p:custDataLst>
              </p:nvPr>
            </p:nvCxnSpPr>
            <p:spPr>
              <a:xfrm>
                <a:off x="7934325" y="3581400"/>
                <a:ext cx="123825" cy="609600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28" idx="3"/>
                <a:endCxn id="29" idx="0"/>
              </p:cNvCxnSpPr>
              <p:nvPr userDrawn="1">
                <p:custDataLst>
                  <p:tags r:id="rId14"/>
                </p:custDataLst>
              </p:nvPr>
            </p:nvCxnSpPr>
            <p:spPr>
              <a:xfrm flipV="1">
                <a:off x="7582379" y="3581400"/>
                <a:ext cx="351946" cy="961546"/>
              </a:xfrm>
              <a:prstGeom prst="line">
                <a:avLst/>
              </a:pr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/>
              <p:cNvSpPr/>
              <p:nvPr userDrawn="1">
                <p:custDataLst>
                  <p:tags r:id="rId15"/>
                </p:custDataLst>
              </p:nvPr>
            </p:nvSpPr>
            <p:spPr>
              <a:xfrm>
                <a:off x="7609284" y="3100388"/>
                <a:ext cx="133350" cy="1333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0" name="直接连接符 39"/>
              <p:cNvCxnSpPr>
                <a:stCxn id="39" idx="7"/>
                <a:endCxn id="27" idx="3"/>
              </p:cNvCxnSpPr>
              <p:nvPr userDrawn="1">
                <p:custDataLst>
                  <p:tags r:id="rId16"/>
                </p:custDataLst>
              </p:nvPr>
            </p:nvCxnSpPr>
            <p:spPr>
              <a:xfrm flipH="1">
                <a:off x="7172804" y="3119917"/>
                <a:ext cx="550301" cy="832479"/>
              </a:xfrm>
              <a:prstGeom prst="line">
                <a:avLst/>
              </a:prstGeom>
              <a:ln w="15875">
                <a:solidFill>
                  <a:srgbClr val="0194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6" name="图片 25"/>
            <p:cNvPicPr>
              <a:picLocks noChangeAspect="1"/>
            </p:cNvPicPr>
            <p:nvPr userDrawn="1">
              <p:custDataLst>
                <p:tags r:id="rId17"/>
              </p:custDataLst>
            </p:nvPr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987314" y="5680502"/>
              <a:ext cx="1204685" cy="1177497"/>
            </a:xfrm>
            <a:prstGeom prst="rect">
              <a:avLst/>
            </a:prstGeom>
          </p:spPr>
        </p:pic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35.xml"/><Relationship Id="rId23" Type="http://schemas.openxmlformats.org/officeDocument/2006/relationships/tags" Target="../tags/tag234.xml"/><Relationship Id="rId22" Type="http://schemas.openxmlformats.org/officeDocument/2006/relationships/tags" Target="../tags/tag233.xml"/><Relationship Id="rId21" Type="http://schemas.openxmlformats.org/officeDocument/2006/relationships/tags" Target="../tags/tag232.xml"/><Relationship Id="rId20" Type="http://schemas.openxmlformats.org/officeDocument/2006/relationships/tags" Target="../tags/tag23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0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170" tIns="46990" rIns="90170" bIns="4699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3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37465" y="2351882"/>
            <a:ext cx="6738657" cy="950983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/>
              <a:t>Microsoft Windows</a:t>
            </a:r>
            <a:endParaRPr lang="en-IN" altLang="en-US" dirty="0" smtClean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altLang="en-US" smtClean="0"/>
              <a:t>Administration</a:t>
            </a:r>
            <a:endParaRPr lang="en-IN" altLang="en-US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70965"/>
            <a:ext cx="11593195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Features present in Windows 10 Pro and Enterprise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1. Active DIrectory Support - Domain Join and Group Policy: IT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staff can easily manage PCs, user accounts and groups,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security policies, and get easy access to files and printers by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connectiong the PC to a Windows domain.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2. Group Policy -  Manage PCs, user accounts and groups, and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get easy access to files and printers. Define specific security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and networking policies for your users and devices.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58265"/>
            <a:ext cx="11650345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3. Remote Desktop - This feature allows administrators or users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to remotely access the computer and work on it.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4. Hyper-V - It is the hypervisor from Microsoft which allows to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create virtual machines.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5. Bitlocker Encryption - It is a full volume encryption.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407795"/>
            <a:ext cx="11410950" cy="60007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Major difference Between Windows Desktop and Server OS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1. Higher Scalability in terms of Hardware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edition support more amount of RAM as compared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to Desktop editions.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pro workstation and Enterprise editions support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upto 6 TB of RAM while Windows Pro supports 2TB and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Home supports 128 GB of RAM.  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 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47370" y="1420495"/>
            <a:ext cx="1150112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Windows Server 2016 supports 24TB of RAM.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Server 2012 Datacenter and Standard support upto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4TB of RAM.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Server 2008R2 Datacenter and Enterprise support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maximum upto 2 TB of RAM.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Similarly the number of processors supported is also different.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Windows 10 Home edition support only one physical CPU.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Windows 10 Pro supports 2 physical CPU. 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95730"/>
            <a:ext cx="11749405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  <a:sym typeface="+mn-ea"/>
              </a:rPr>
              <a:t>WIndows 10 32-bit edition supports only 32 cores.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  <a:sym typeface="+mn-ea"/>
              </a:rPr>
              <a:t>Windows 10 64-bit edition supports 256 cores.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The Windows 10 Pro workstation edition supports 4 CPU's.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Server 2016 and 2019 support 64 sockets.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These server editions support almost unlimited number of cores.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482090"/>
            <a:ext cx="1183957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2. The number of users (incoming connections) supported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supports a maximum of 20 incoming connections.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editions support almost unlimited number of incoming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connection. 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However for Server editions you need to purchase  the license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for each user connection to the server. 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432560"/>
            <a:ext cx="10846435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3. Server OS customized for better performance.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operating systems are designed for better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performance as they are used for hosting network services.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Thus Sever OS does not include services like Cortana,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Microsoft edge etc. 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OS is designed to run with less overheads and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perform background tasks more efficiently.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408430"/>
            <a:ext cx="11748135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4. Supports lot of network services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Windows Server OS comes with a lot of built in network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services.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OS can be configured to work as DHCP, DNS,WEB,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Domain services server, Remote Desktop for application sharing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Similar other services support is built into the server editions.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 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58900"/>
            <a:ext cx="11570335" cy="40309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5. Better storage support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 Server OS has built in support for a lot of storage protocols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and technologies. 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Thus Server OS can support large storage capacities.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Also RAID volume support is available in Server OS.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58900"/>
            <a:ext cx="11194415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WIndows 10 Licensing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Full Packaged Product (Retail)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Home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Pro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Preinstalled of PC (OEM)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Pro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Home (*In select emerging markets, a local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language-only edition of Windows 10 may be available)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559435" y="1617980"/>
            <a:ext cx="10642600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Microsoft Windows is one of the most popular operating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system.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OS is available in two flavours.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Server OS and Windows Desktop OS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Desktop OS is designed for end users and small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offices whereas Server OS is designed for medium to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large enterprises. 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58900"/>
            <a:ext cx="114477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WIndows 10 Licensing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Commercial Licensing (Volume Licensing)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Pro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Enterprise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Enterprise LTSC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	Windows 10 Education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There are two core Windows 10 Enterprise offers: Windows 10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Enterprise E3 and Windows 10 Enterprise E5.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Each of these can be purchased on a per device or per user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basis, and are available only through Commercial Licensing,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including the Cloud Solution Provider program.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58900"/>
            <a:ext cx="1111694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For licensing information about Windows 10 and all Server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editions, it is always better to visit Microsoft site and refer the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licensing guide for respective OS.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Click here to add a subtitle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46200"/>
            <a:ext cx="111937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Microsoft Windows Desktop OS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Current Windows Desktop OS available is Windows 10.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There are 10 different editions of Windows 10.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Home, Pro, Pro for Workstations, Enterprise,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Enterprise LTSC, Education, Pro Education, S mode, IoT and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Team.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95730"/>
            <a:ext cx="11071860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3200">
                <a:solidFill>
                  <a:schemeClr val="bg1"/>
                </a:solidFill>
              </a:rPr>
              <a:t> However Windows 10 Home, Pro, Enterprise and Education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are the most widely used editions of Windows 10.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Most of the laptops and home user desktops come with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Home edition preinstalled.</a:t>
            </a:r>
            <a:endParaRPr lang="en-IN" altLang="en-US" sz="3200">
              <a:solidFill>
                <a:schemeClr val="bg1"/>
              </a:solidFill>
            </a:endParaRPr>
          </a:p>
          <a:p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WIndows 10 Pro and Enterprise are designed for use in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corporate environment where central mangement of IT </a:t>
            </a:r>
            <a:endParaRPr lang="en-IN" altLang="en-US" sz="3200">
              <a:solidFill>
                <a:schemeClr val="bg1"/>
              </a:solidFill>
            </a:endParaRPr>
          </a:p>
          <a:p>
            <a:r>
              <a:rPr lang="en-IN" altLang="en-US" sz="3200">
                <a:solidFill>
                  <a:schemeClr val="bg1"/>
                </a:solidFill>
              </a:rPr>
              <a:t>equipments is required.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297305"/>
            <a:ext cx="11680825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 The Long-Term Servicing Channel (LTSC) is designed for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Windows 10 devices and use cases where the key requirement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is that functionality and features don’t change over time.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Examples include medical systems (such as those used for MRI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and CAT scans), industrial process controllers, and air traffic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control devices.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These devices share characteristics of embedded systems: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they are typically designed for a specific purpose and are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developed, tested, and certified before use.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34135"/>
            <a:ext cx="1064133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Microsoft Windows 10 Home, Pro and Enterprise common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features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1. Windows Hello -</a:t>
            </a:r>
            <a:r>
              <a:rPr lang="en-IN" altLang="en-US" sz="3200">
                <a:solidFill>
                  <a:schemeClr val="bg1"/>
                </a:solidFill>
                <a:sym typeface="+mn-ea"/>
              </a:rPr>
              <a:t>Windows Hello is a fast, secure and </a:t>
            </a:r>
            <a:endParaRPr lang="en-IN" altLang="en-US" sz="32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  <a:sym typeface="+mn-ea"/>
              </a:rPr>
              <a:t>password-free way to unlock Windows devices </a:t>
            </a:r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Using facial recognition, a fingerprint, or PIN.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2. Device Encryption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3. Firewall and Network Protection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34135"/>
            <a:ext cx="11320145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4. Internet Protection -App &amp; browser control in Windows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Security provides the settings for Windows Defender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SmartScreen, which helps protect your device from potentially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dangerous apps, files, websites and downloads. 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5. Parental Controls - Manage screen time, limit access to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mature content, control online purchases when you connect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your family's Microsoft accounts, and check to make sure the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family’s devices are secure and up to date.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34135"/>
            <a:ext cx="1150302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IN" altLang="en-US" sz="3200">
                <a:solidFill>
                  <a:schemeClr val="bg1"/>
                </a:solidFill>
              </a:rPr>
              <a:t>6. Secure Boot - Secure Boot helps prevent malicious software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applications and unauthorised operating systems from loading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during the system start-up process.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7. Windows Defender Antivirus - Windows Defender Antivirus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uses the power of the cloud, wide optics, machine learning and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behaviour analysis to protect your devices from emerging,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sophisticated threats.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 </a:t>
            </a:r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471805" y="285750"/>
            <a:ext cx="4679950" cy="76962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IN" altLang="en-US" sz="4400" dirty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Microsoft Windows</a:t>
            </a:r>
            <a:endParaRPr lang="en-IN" altLang="en-US" sz="4400" dirty="0">
              <a:solidFill>
                <a:schemeClr val="accent1"/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  <p:cxnSp>
        <p:nvCxnSpPr>
          <p:cNvPr id="122" name="直接连接符 121"/>
          <p:cNvCxnSpPr/>
          <p:nvPr>
            <p:custDataLst>
              <p:tags r:id="rId2"/>
            </p:custDataLst>
          </p:nvPr>
        </p:nvCxnSpPr>
        <p:spPr>
          <a:xfrm>
            <a:off x="0" y="1093373"/>
            <a:ext cx="10586720" cy="0"/>
          </a:xfrm>
          <a:prstGeom prst="line">
            <a:avLst/>
          </a:prstGeom>
          <a:ln w="41275">
            <a:gradFill flip="none" rotWithShape="1">
              <a:gsLst>
                <a:gs pos="0">
                  <a:srgbClr val="00AAED"/>
                </a:gs>
                <a:gs pos="100000">
                  <a:srgbClr val="00AAED">
                    <a:alpha val="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71805" y="1334135"/>
            <a:ext cx="11246485" cy="5015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8. Microsoft Edge -Get faster browsing and better battery life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across your devices with Microsoft Edge, the browser built for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Windows 10.  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9. Cortana - Digital assistant on PCs and mobile devices that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can schedule a meeting, tell you when it’s time to leave for an 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r>
              <a:rPr lang="en-IN" altLang="en-US" sz="3200">
                <a:solidFill>
                  <a:schemeClr val="bg1"/>
                </a:solidFill>
              </a:rPr>
              <a:t>appointment, or check the weather, news and traffic.</a:t>
            </a:r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  <a:p>
            <a:pPr algn="l"/>
            <a:endParaRPr lang="en-IN" altLang="en-US" sz="32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  <p:tag name="KSO_WM_UNIT_INDEX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164.xml><?xml version="1.0" encoding="utf-8"?>
<p:tagLst xmlns:p="http://schemas.openxmlformats.org/presentationml/2006/main">
  <p:tag name="KSO_WM_SLIDE_BACKGROUND_TYPE" val="general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17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7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7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7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7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8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8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8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8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8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8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YPE" val="i"/>
  <p:tag name="KSO_WM_UNIT_INDEX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2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2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77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77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77"/>
  <p:tag name="KSO_WM_TEMPLATE_THUMBS_INDEX" val="1、4、7、8、9、10、11、12、13、14、15"/>
  <p:tag name="KSO_WM_TEMPLATE_MASTER_THUMB_INDEX" val="18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1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Product Launch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1*b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1"/>
  <p:tag name="KSO_WM_UNIT_TYPE" val="b"/>
  <p:tag name="KSO_WM_UNIT_INDEX" val="1"/>
  <p:tag name="KSO_WM_UNIT_PRESET_TEXT" val="Click here to add a subtitle"/>
</p:tagLst>
</file>

<file path=ppt/tags/tag238.xml><?xml version="1.0" encoding="utf-8"?>
<p:tagLst xmlns:p="http://schemas.openxmlformats.org/presentationml/2006/main">
  <p:tag name="KSO_WM_SLIDE_ID" val="custom20202677_1"/>
  <p:tag name="KSO_WM_TEMPLATE_SUBCATEGORY" val="0"/>
  <p:tag name="KSO_WM_TEMPLATE_MASTER_TYPE" val="1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77"/>
  <p:tag name="KSO_WM_SLIDE_TYPE" val="title"/>
  <p:tag name="KSO_WM_SLIDE_SUBTYPE" val="pureTxt"/>
  <p:tag name="KSO_WM_SLIDE_LAYOUT" val="a_b_j"/>
  <p:tag name="KSO_WM_SLIDE_LAYOUT_CNT" val="1_1_1"/>
  <p:tag name="KSO_WM_TEMPLATE_THUMBS_INDEX" val="1、4、7、8、9、10、11、12、13、14、15"/>
  <p:tag name="KSO_WM_TEMPLATE_MASTER_THUMB_INDEX" val="12"/>
</p:tagLst>
</file>

<file path=ppt/tags/tag239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41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42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45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47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48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51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53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54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57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59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62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63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65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66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68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69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71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72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74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75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77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78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81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83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84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86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87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89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92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93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95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96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77_6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6*i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</p:tagLst>
</file>

<file path=ppt/tags/tag298.xml><?xml version="1.0" encoding="utf-8"?>
<p:tagLst xmlns:p="http://schemas.openxmlformats.org/presentationml/2006/main">
  <p:tag name="KSO_WM_SLIDE_ID" val="custom20202677_6"/>
  <p:tag name="KSO_WM_TEMPLATE_SUBCATEGORY" val="0"/>
  <p:tag name="KSO_WM_TEMPLATE_MASTER_TYPE" val="1"/>
  <p:tag name="KSO_WM_TEMPLATE_COLOR_TYPE" val="1"/>
  <p:tag name="KSO_WM_SLIDE_ITEM_CNT" val="6"/>
  <p:tag name="KSO_WM_SLIDE_INDEX" val="6"/>
  <p:tag name="KSO_WM_TAG_VERSION" val="1.0"/>
  <p:tag name="KSO_WM_BEAUTIFY_FLAG" val="#wm#"/>
  <p:tag name="KSO_WM_TEMPLATE_CATEGORY" val="custom"/>
  <p:tag name="KSO_WM_TEMPLATE_INDEX" val="20202677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15*a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UNIT_ISCONTENTSTITLE" val="0"/>
  <p:tag name="KSO_WM_UNIT_NOCLEAR" val="1"/>
  <p:tag name="KSO_WM_UNIT_TYPE" val="a"/>
  <p:tag name="KSO_WM_UNIT_INDEX" val="1"/>
  <p:tag name="KSO_WM_UNIT_PRESET_TEXT" val="THANKS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77_15*b*1"/>
  <p:tag name="KSO_WM_TEMPLATE_CATEGORY" val="custom"/>
  <p:tag name="KSO_WM_TEMPLATE_INDEX" val="2020267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8"/>
  <p:tag name="KSO_WM_UNIT_TYPE" val="b"/>
  <p:tag name="KSO_WM_UNIT_INDEX" val="1"/>
  <p:tag name="KSO_WM_UNIT_PRESET_TEXT" val="Click here to add a subtitle"/>
</p:tagLst>
</file>

<file path=ppt/tags/tag301.xml><?xml version="1.0" encoding="utf-8"?>
<p:tagLst xmlns:p="http://schemas.openxmlformats.org/presentationml/2006/main">
  <p:tag name="KSO_WM_SLIDE_ID" val="custom20202677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77"/>
  <p:tag name="KSO_WM_SLIDE_TYPE" val="endPage"/>
  <p:tag name="KSO_WM_SLIDE_SUBTYPE" val="pureTxt"/>
  <p:tag name="KSO_WM_SLIDE_LAYOUT" val="a_b_j"/>
  <p:tag name="KSO_WM_SLIDE_LAYOUT_CNT" val="1_1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83">
      <a:dk1>
        <a:sysClr val="windowText" lastClr="000000"/>
      </a:dk1>
      <a:lt1>
        <a:sysClr val="window" lastClr="FFFFFF"/>
      </a:lt1>
      <a:dk2>
        <a:srgbClr val="00213D"/>
      </a:dk2>
      <a:lt2>
        <a:srgbClr val="FFFFFF"/>
      </a:lt2>
      <a:accent1>
        <a:srgbClr val="0194D7"/>
      </a:accent1>
      <a:accent2>
        <a:srgbClr val="04A3CC"/>
      </a:accent2>
      <a:accent3>
        <a:srgbClr val="06B2C1"/>
      </a:accent3>
      <a:accent4>
        <a:srgbClr val="09C0B5"/>
      </a:accent4>
      <a:accent5>
        <a:srgbClr val="0BCFAA"/>
      </a:accent5>
      <a:accent6>
        <a:srgbClr val="0EDE9F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6670</Words>
  <Application>WPS Presentation</Application>
  <PresentationFormat>宽屏</PresentationFormat>
  <Paragraphs>260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汉仪旗黑-85S</vt:lpstr>
      <vt:lpstr>Arial Unicode MS</vt:lpstr>
      <vt:lpstr>Calibri</vt:lpstr>
      <vt:lpstr>Office 主题​​</vt:lpstr>
      <vt:lpstr>Microsoft Windows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HP</cp:lastModifiedBy>
  <cp:revision>15</cp:revision>
  <dcterms:created xsi:type="dcterms:W3CDTF">2019-09-06T10:21:00Z</dcterms:created>
  <dcterms:modified xsi:type="dcterms:W3CDTF">2020-04-13T03:14:49Z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