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5"/>
  </p:notesMasterIdLst>
  <p:handoutMasterIdLst>
    <p:handoutMasterId r:id="rId16"/>
  </p:handoutMasterIdLst>
  <p:sldIdLst>
    <p:sldId id="256" r:id="rId4"/>
    <p:sldId id="317" r:id="rId5"/>
    <p:sldId id="394" r:id="rId6"/>
    <p:sldId id="395" r:id="rId7"/>
    <p:sldId id="401" r:id="rId8"/>
    <p:sldId id="396" r:id="rId9"/>
    <p:sldId id="397" r:id="rId10"/>
    <p:sldId id="402" r:id="rId11"/>
    <p:sldId id="403" r:id="rId12"/>
    <p:sldId id="398" r:id="rId13"/>
    <p:sldId id="270" r:id="rId14"/>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pos="288" userDrawn="1">
          <p15:clr>
            <a:srgbClr val="A4A3A4"/>
          </p15:clr>
        </p15:guide>
        <p15:guide id="2" pos="5472" userDrawn="1">
          <p15:clr>
            <a:srgbClr val="A4A3A4"/>
          </p15:clr>
        </p15:guide>
        <p15:guide id="3" orient="horz" pos="740" userDrawn="1">
          <p15:clr>
            <a:srgbClr val="A4A3A4"/>
          </p15:clr>
        </p15:guide>
        <p15:guide id="4"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8F8F8"/>
    <a:srgbClr val="C0C0C0"/>
    <a:srgbClr val="DDDDD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pos="288"/>
        <p:guide pos="5472"/>
        <p:guide orient="horz" pos="740"/>
        <p:guide pos="2880"/>
      </p:guideLst>
    </p:cSldViewPr>
  </p:slide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notesMaster" Target="notesMasters/notes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Title Slide">
    <p:bg>
      <p:bgPr>
        <a:solidFill>
          <a:schemeClr val="bg1">
            <a:alpha val="100000"/>
          </a:schemeClr>
        </a:solidFill>
        <a:effectLst/>
      </p:bgPr>
    </p:bg>
    <p:spTree>
      <p:nvGrpSpPr>
        <p:cNvPr id="1" name=""/>
        <p:cNvGrpSpPr/>
        <p:nvPr/>
      </p:nvGrpSpPr>
      <p:grpSpPr/>
      <p:pic>
        <p:nvPicPr>
          <p:cNvPr id="2050" name="Picture 4"/>
          <p:cNvPicPr>
            <a:picLocks noChangeAspect="1"/>
          </p:cNvPicPr>
          <p:nvPr/>
        </p:nvPicPr>
        <p:blipFill>
          <a:blip r:embed="rId2"/>
          <a:stretch>
            <a:fillRect/>
          </a:stretch>
        </p:blipFill>
        <p:spPr>
          <a:xfrm>
            <a:off x="0" y="0"/>
            <a:ext cx="9144000" cy="6865938"/>
          </a:xfrm>
          <a:prstGeom prst="rect">
            <a:avLst/>
          </a:prstGeom>
          <a:noFill/>
          <a:ln w="9525">
            <a:noFill/>
          </a:ln>
        </p:spPr>
      </p:pic>
      <p:sp>
        <p:nvSpPr>
          <p:cNvPr id="2051" name="Title 2050"/>
          <p:cNvSpPr>
            <a:spLocks noGrp="1"/>
          </p:cNvSpPr>
          <p:nvPr>
            <p:ph type="ctrTitle"/>
          </p:nvPr>
        </p:nvSpPr>
        <p:spPr>
          <a:xfrm>
            <a:off x="1116013" y="2133600"/>
            <a:ext cx="6908800" cy="1082675"/>
          </a:xfrm>
          <a:prstGeom prst="rect">
            <a:avLst/>
          </a:prstGeom>
          <a:noFill/>
          <a:ln w="9525">
            <a:noFill/>
          </a:ln>
        </p:spPr>
        <p:txBody>
          <a:bodyPr anchor="ctr"/>
          <a:lstStyle>
            <a:lvl1pPr lvl="0" algn="ctr">
              <a:defRPr>
                <a:solidFill>
                  <a:schemeClr val="bg1"/>
                </a:solidFill>
              </a:defRPr>
            </a:lvl1pPr>
          </a:lstStyle>
          <a:p>
            <a:pPr lvl="0"/>
            <a:r>
              <a:rPr lang="en-US" altLang="zh-CN"/>
              <a:t>Click to edit Master title style</a:t>
            </a:r>
            <a:endParaRPr lang="en-US" altLang="zh-CN"/>
          </a:p>
        </p:txBody>
      </p:sp>
      <p:sp>
        <p:nvSpPr>
          <p:cNvPr id="2052" name="Subtitle 2051"/>
          <p:cNvSpPr>
            <a:spLocks noGrp="1"/>
          </p:cNvSpPr>
          <p:nvPr>
            <p:ph type="subTitle" idx="1"/>
          </p:nvPr>
        </p:nvSpPr>
        <p:spPr>
          <a:xfrm>
            <a:off x="1116013" y="3359150"/>
            <a:ext cx="6913562" cy="1752600"/>
          </a:xfrm>
          <a:prstGeom prst="rect">
            <a:avLst/>
          </a:prstGeom>
          <a:noFill/>
          <a:ln w="9525">
            <a:noFill/>
          </a:ln>
        </p:spPr>
        <p:txBody>
          <a:bodyPr anchor="t"/>
          <a:lstStyle>
            <a:lvl1pPr marL="0" lvl="0" indent="0" algn="ctr">
              <a:buNone/>
              <a:defRPr>
                <a:solidFill>
                  <a:schemeClr val="bg1"/>
                </a:solidFill>
              </a:defRPr>
            </a:lvl1pPr>
            <a:lvl2pPr marL="457200" lvl="1" indent="0" algn="ctr">
              <a:buNone/>
              <a:defRPr>
                <a:solidFill>
                  <a:schemeClr val="tx1"/>
                </a:solidFill>
              </a:defRPr>
            </a:lvl2pPr>
            <a:lvl3pPr marL="914400" lvl="2" indent="0" algn="ctr">
              <a:buNone/>
              <a:defRPr>
                <a:solidFill>
                  <a:schemeClr val="tx1"/>
                </a:solidFill>
              </a:defRPr>
            </a:lvl3pPr>
            <a:lvl4pPr marL="1371600" lvl="3" indent="0" algn="ctr">
              <a:buNone/>
              <a:defRPr>
                <a:solidFill>
                  <a:schemeClr val="tx1"/>
                </a:solidFill>
              </a:defRPr>
            </a:lvl4pPr>
            <a:lvl5pPr marL="1828800" lvl="4" indent="0" algn="ctr">
              <a:buNone/>
              <a:defRPr>
                <a:solidFill>
                  <a:schemeClr val="tx1"/>
                </a:solidFill>
              </a:defRPr>
            </a:lvl5pPr>
          </a:lstStyle>
          <a:p>
            <a:pPr lvl="0"/>
            <a:r>
              <a:rPr lang="en-US" altLang="zh-CN"/>
              <a:t>Click to edit Master subtitle style</a:t>
            </a:r>
            <a:endParaRPr lang="en-US" altLang="zh-CN"/>
          </a:p>
        </p:txBody>
      </p:sp>
      <p:sp>
        <p:nvSpPr>
          <p:cNvPr id="2053" name="Date Placeholder 2052"/>
          <p:cNvSpPr>
            <a:spLocks noGrp="1"/>
          </p:cNvSpPr>
          <p:nvPr>
            <p:ph type="dt" sz="half" idx="2"/>
          </p:nvPr>
        </p:nvSpPr>
        <p:spPr>
          <a:xfrm>
            <a:off x="457200" y="6245225"/>
            <a:ext cx="2133600" cy="476250"/>
          </a:xfrm>
          <a:prstGeom prst="rect">
            <a:avLst/>
          </a:prstGeom>
          <a:noFill/>
          <a:ln w="9525">
            <a:noFill/>
          </a:ln>
        </p:spPr>
        <p:txBody>
          <a:bodyPr anchor="t"/>
          <a:lstStyle>
            <a:lvl1pPr>
              <a:defRPr sz="1400">
                <a:solidFill>
                  <a:schemeClr val="bg1"/>
                </a:solidFill>
              </a:defRPr>
            </a:lvl1pPr>
          </a:lstStyle>
          <a:p>
            <a:endParaRPr lang="zh-CN" altLang="en-US" dirty="0">
              <a:latin typeface="Arial" panose="020B0604020202020204" pitchFamily="34" charset="0"/>
            </a:endParaRPr>
          </a:p>
        </p:txBody>
      </p:sp>
      <p:sp>
        <p:nvSpPr>
          <p:cNvPr id="2054" name="Footer Placeholder 2053"/>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solidFill>
                  <a:schemeClr val="bg1"/>
                </a:solidFill>
              </a:defRPr>
            </a:lvl1pPr>
          </a:lstStyle>
          <a:p>
            <a:endParaRPr lang="zh-CN" altLang="en-US" dirty="0">
              <a:latin typeface="Arial" panose="020B0604020202020204" pitchFamily="34" charset="0"/>
            </a:endParaRPr>
          </a:p>
        </p:txBody>
      </p:sp>
      <p:sp>
        <p:nvSpPr>
          <p:cNvPr id="2055" name="Slide Number Placeholder 2054"/>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solidFill>
                  <a:schemeClr val="bg1"/>
                </a:solidFill>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5293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9155113" cy="6867525"/>
          </a:xfrm>
          <a:prstGeom prst="rect">
            <a:avLst/>
          </a:prstGeom>
          <a:noFill/>
          <a:ln w="9525">
            <a:noFill/>
          </a:ln>
        </p:spPr>
      </p:pic>
      <p:sp>
        <p:nvSpPr>
          <p:cNvPr id="2051" name="Rectangle 3"/>
          <p:cNvSpPr>
            <a:spLocks noGrp="1" noChangeArrowheads="1"/>
          </p:cNvSpPr>
          <p:nvPr>
            <p:ph type="ctrTitle"/>
          </p:nvPr>
        </p:nvSpPr>
        <p:spPr>
          <a:xfrm>
            <a:off x="1547813" y="1701800"/>
            <a:ext cx="6908800"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1547813" y="2927350"/>
            <a:ext cx="6913562"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latin typeface="Arial" panose="020B0604020202020204" pitchFamily="34" charset="0"/>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dirty="0">
              <a:latin typeface="Arial" panose="020B0604020202020204" pitchFamily="34" charset="0"/>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Footer Placeholder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174750"/>
            <a:ext cx="4032504"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Footer Placeholder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Slide Number Placeholder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Footer Placeholder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Slide Number Placeholder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Footer Placeholder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Slide Number Placeholder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Footer Placeholder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Slide Number Placeholder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4.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pic>
        <p:nvPicPr>
          <p:cNvPr id="1026" name="Picture 15"/>
          <p:cNvPicPr>
            <a:picLocks noChangeAspect="1"/>
          </p:cNvPicPr>
          <p:nvPr/>
        </p:nvPicPr>
        <p:blipFill>
          <a:blip r:embed="rId12"/>
          <a:stretch>
            <a:fillRect/>
          </a:stretch>
        </p:blipFill>
        <p:spPr>
          <a:xfrm>
            <a:off x="0" y="0"/>
            <a:ext cx="9137650" cy="6858000"/>
          </a:xfrm>
          <a:prstGeom prst="rect">
            <a:avLst/>
          </a:prstGeom>
          <a:noFill/>
          <a:ln w="9525">
            <a:noFill/>
          </a:ln>
        </p:spPr>
      </p:pic>
      <p:sp>
        <p:nvSpPr>
          <p:cNvPr id="1027" name="Title 1026"/>
          <p:cNvSpPr>
            <a:spLocks noGrp="1"/>
          </p:cNvSpPr>
          <p:nvPr>
            <p:ph type="title"/>
          </p:nvPr>
        </p:nvSpPr>
        <p:spPr>
          <a:xfrm>
            <a:off x="457200" y="190500"/>
            <a:ext cx="8229600" cy="582613"/>
          </a:xfrm>
          <a:prstGeom prst="rect">
            <a:avLst/>
          </a:prstGeom>
          <a:noFill/>
          <a:ln w="9525">
            <a:noFill/>
          </a:ln>
        </p:spPr>
        <p:txBody>
          <a:bodyPr anchor="ctr"/>
          <a:p>
            <a:pPr lvl="0"/>
            <a:r>
              <a:rPr lang="en-US" altLang="zh-CN"/>
              <a:t>Click to edit Master title style</a:t>
            </a:r>
            <a:endParaRPr lang="en-US" altLang="zh-CN"/>
          </a:p>
        </p:txBody>
      </p:sp>
      <p:sp>
        <p:nvSpPr>
          <p:cNvPr id="1028" name="Text Placeholder 1027"/>
          <p:cNvSpPr>
            <a:spLocks noGrp="1"/>
          </p:cNvSpPr>
          <p:nvPr>
            <p:ph type="body" idx="1"/>
          </p:nvPr>
        </p:nvSpPr>
        <p:spPr>
          <a:xfrm>
            <a:off x="457200" y="1174750"/>
            <a:ext cx="8229600" cy="4953000"/>
          </a:xfrm>
          <a:prstGeom prst="rect">
            <a:avLst/>
          </a:prstGeom>
          <a:noFill/>
          <a:ln w="9525">
            <a:noFill/>
          </a:ln>
        </p:spPr>
        <p:txBody>
          <a:bodyPr/>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Date Placeholder 1028"/>
          <p:cNvSpPr>
            <a:spLocks noGrp="1"/>
          </p:cNvSpPr>
          <p:nvPr>
            <p:ph type="dt" sz="half" idx="2"/>
          </p:nvPr>
        </p:nvSpPr>
        <p:spPr>
          <a:xfrm>
            <a:off x="457200" y="6245225"/>
            <a:ext cx="2133600" cy="476250"/>
          </a:xfrm>
          <a:prstGeom prst="rect">
            <a:avLst/>
          </a:prstGeom>
          <a:noFill/>
          <a:ln w="9525">
            <a:noFill/>
          </a:ln>
        </p:spPr>
        <p:txBody>
          <a:bodyPr/>
          <a:lstStyle>
            <a:lvl1pPr>
              <a:defRPr sz="1400">
                <a:solidFill>
                  <a:schemeClr val="bg1"/>
                </a:solidFill>
              </a:defRPr>
            </a:lvl1pPr>
          </a:lstStyle>
          <a:p>
            <a:pPr lvl="0"/>
            <a:endParaRPr lang="zh-CN" altLang="en-US">
              <a:latin typeface="Arial" panose="020B0604020202020204" pitchFamily="34" charset="0"/>
            </a:endParaRPr>
          </a:p>
        </p:txBody>
      </p:sp>
      <p:sp>
        <p:nvSpPr>
          <p:cNvPr id="1030" name="Footer Placeholder 1029"/>
          <p:cNvSpPr>
            <a:spLocks noGrp="1"/>
          </p:cNvSpPr>
          <p:nvPr>
            <p:ph type="ftr" sz="quarter" idx="3"/>
          </p:nvPr>
        </p:nvSpPr>
        <p:spPr>
          <a:xfrm>
            <a:off x="3124200" y="6245225"/>
            <a:ext cx="2895600" cy="476250"/>
          </a:xfrm>
          <a:prstGeom prst="rect">
            <a:avLst/>
          </a:prstGeom>
          <a:noFill/>
          <a:ln w="9525">
            <a:noFill/>
          </a:ln>
        </p:spPr>
        <p:txBody>
          <a:bodyPr/>
          <a:lstStyle>
            <a:lvl1pPr algn="ctr">
              <a:defRPr sz="1400">
                <a:solidFill>
                  <a:schemeClr val="bg1"/>
                </a:solidFill>
              </a:defRPr>
            </a:lvl1pPr>
          </a:lstStyle>
          <a:p>
            <a:pPr lvl="0"/>
            <a:endParaRPr lang="zh-CN" altLang="en-US">
              <a:latin typeface="Arial" panose="020B0604020202020204" pitchFamily="34" charset="0"/>
            </a:endParaRPr>
          </a:p>
        </p:txBody>
      </p:sp>
      <p:sp>
        <p:nvSpPr>
          <p:cNvPr id="1031" name="Slide Number Placeholder 1030"/>
          <p:cNvSpPr>
            <a:spLocks noGrp="1"/>
          </p:cNvSpPr>
          <p:nvPr>
            <p:ph type="sldNum" sz="quarter" idx="4"/>
          </p:nvPr>
        </p:nvSpPr>
        <p:spPr>
          <a:xfrm>
            <a:off x="6553200" y="6245225"/>
            <a:ext cx="2133600" cy="476250"/>
          </a:xfrm>
          <a:prstGeom prst="rect">
            <a:avLst/>
          </a:prstGeom>
          <a:noFill/>
          <a:ln w="9525">
            <a:noFill/>
          </a:ln>
        </p:spPr>
        <p:txBody>
          <a:bodyPr/>
          <a:lstStyle>
            <a:lvl1pPr algn="r">
              <a:defRPr sz="1400">
                <a:solidFill>
                  <a:schemeClr val="bg1"/>
                </a:solidFill>
              </a:defRPr>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eaLnBrk="1" fontAlgn="base" latinLnBrk="0" hangingPunct="1">
        <a:lnSpc>
          <a:spcPct val="100000"/>
        </a:lnSpc>
        <a:spcBef>
          <a:spcPct val="0"/>
        </a:spcBef>
        <a:spcAft>
          <a:spcPct val="0"/>
        </a:spcAft>
        <a:buNone/>
        <a:defRPr sz="3600" b="0" i="0" u="none" kern="1200" baseline="0">
          <a:solidFill>
            <a:schemeClr val="tx1"/>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SimSun"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8"/>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zh-CN" altLang="en-US">
              <a:latin typeface="Arial" panose="020B0604020202020204" pitchFamily="34" charset="0"/>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zh-CN" altLang="en-US">
              <a:latin typeface="Arial" panose="020B0604020202020204" pitchFamily="34" charset="0"/>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4097"/>
          <p:cNvSpPr>
            <a:spLocks noGrp="1"/>
          </p:cNvSpPr>
          <p:nvPr>
            <p:ph type="ctrTitle"/>
          </p:nvPr>
        </p:nvSpPr>
        <p:spPr/>
        <p:txBody>
          <a:bodyPr anchor="ctr"/>
          <a:p>
            <a:pPr defTabSz="914400">
              <a:buSzPct val="100000"/>
            </a:pPr>
            <a:r>
              <a:rPr lang="en-US" altLang="en-IN" kern="1200" baseline="0">
                <a:latin typeface="Arial" panose="020B0604020202020204" pitchFamily="34" charset="0"/>
                <a:ea typeface="SimSun" panose="02010600030101010101" pitchFamily="2" charset="-122"/>
              </a:rPr>
              <a:t>John the Ripper</a:t>
            </a:r>
            <a:endParaRPr lang="en-US" altLang="en-IN" kern="1200" baseline="0">
              <a:latin typeface="Arial" panose="020B0604020202020204" pitchFamily="34" charset="0"/>
              <a:ea typeface="SimSun" panose="02010600030101010101" pitchFamily="2"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pPr marL="0" indent="0">
              <a:buNone/>
            </a:pPr>
            <a:r>
              <a:rPr lang="en-US" altLang="en-US" sz="2000"/>
              <a:t>To use John the Ripper in wordlist mode, specify the wordlist file to use with the --wordlist option. </a:t>
            </a:r>
            <a:endParaRPr lang="en-US" altLang="en-US" sz="2000"/>
          </a:p>
          <a:p>
            <a:pPr marL="0" indent="0">
              <a:buNone/>
            </a:pPr>
            <a:r>
              <a:rPr lang="en-US" altLang="en-US" sz="2000"/>
              <a:t>For example:</a:t>
            </a:r>
            <a:endParaRPr lang="en-US" altLang="en-US" sz="2000"/>
          </a:p>
          <a:p>
            <a:pPr marL="0" indent="0">
              <a:buNone/>
            </a:pPr>
            <a:r>
              <a:rPr lang="en-US" altLang="en-US" sz="2000"/>
              <a:t>  john --wordlist=rockyou.txt passwords.txt. </a:t>
            </a:r>
            <a:endParaRPr lang="en-US" altLang="en-US" sz="2000"/>
          </a:p>
          <a:p>
            <a:pPr marL="0" indent="0">
              <a:buNone/>
            </a:pPr>
            <a:endParaRPr lang="en-US" altLang="en-US" sz="2000"/>
          </a:p>
          <a:p>
            <a:pPr marL="0" indent="0">
              <a:buNone/>
            </a:pPr>
            <a:r>
              <a:rPr lang="en-US" altLang="en-US" sz="2000"/>
              <a:t>To enable word mangling rules, use the --rules option. </a:t>
            </a:r>
            <a:endParaRPr lang="en-US" altLang="en-US" sz="2000"/>
          </a:p>
          <a:p>
            <a:pPr marL="0" indent="0">
              <a:buNone/>
            </a:pPr>
            <a:r>
              <a:rPr lang="en-US" altLang="en-US" sz="2000"/>
              <a:t>For example:</a:t>
            </a:r>
            <a:endParaRPr lang="en-US" altLang="en-US" sz="2000"/>
          </a:p>
          <a:p>
            <a:pPr marL="0" indent="0">
              <a:buNone/>
            </a:pPr>
            <a:r>
              <a:rPr lang="en-US" altLang="en-US" sz="2000"/>
              <a:t>john --wordlist=rockyou.txt --rules passwords.txt</a:t>
            </a:r>
            <a:endParaRPr lang="en-US" altLang="en-US" sz="2000"/>
          </a:p>
          <a:p>
            <a:pPr marL="0" indent="0">
              <a:buNone/>
            </a:pPr>
            <a:endParaRPr lang="en-US" altLang="en-US" sz="2000"/>
          </a:p>
          <a:p>
            <a:pPr marL="0" indent="0">
              <a:buNone/>
            </a:pPr>
            <a:r>
              <a:rPr lang="en-US" altLang="en-US" sz="2000"/>
              <a:t>To specify the hash format to be cracked, use the --format option. </a:t>
            </a:r>
            <a:endParaRPr lang="en-US" altLang="en-US" sz="2000"/>
          </a:p>
          <a:p>
            <a:pPr marL="0" indent="0">
              <a:buNone/>
            </a:pPr>
            <a:r>
              <a:rPr lang="en-US" altLang="en-US" sz="2000"/>
              <a:t>For example:</a:t>
            </a:r>
            <a:endParaRPr lang="en-US" altLang="en-US" sz="2000"/>
          </a:p>
          <a:p>
            <a:pPr marL="0" indent="0">
              <a:buNone/>
            </a:pPr>
            <a:r>
              <a:rPr lang="en-US" altLang="en-US" sz="2000"/>
              <a:t>john  --format=md5 passwords.txt</a:t>
            </a:r>
            <a:endParaRPr lang="en-US"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5361"/>
          <p:cNvSpPr>
            <a:spLocks noGrp="1"/>
          </p:cNvSpPr>
          <p:nvPr>
            <p:ph type="ctrTitle"/>
          </p:nvPr>
        </p:nvSpPr>
        <p:spPr>
          <a:xfrm>
            <a:off x="684213" y="1844675"/>
            <a:ext cx="7772400" cy="1082675"/>
          </a:xfrm>
        </p:spPr>
        <p:txBody>
          <a:bodyPr anchor="ctr"/>
          <a:p>
            <a:pPr defTabSz="914400">
              <a:buSzPct val="100000"/>
            </a:pPr>
            <a:r>
              <a:rPr lang="en-US" altLang="x-none" sz="4800" b="1" kern="1200" baseline="0" dirty="0">
                <a:latin typeface="Arial" panose="020B0604020202020204" pitchFamily="34" charset="0"/>
                <a:ea typeface="SimSun" panose="02010600030101010101" pitchFamily="2" charset="-122"/>
              </a:rPr>
              <a:t>Thank you!</a:t>
            </a:r>
            <a:endParaRPr lang="en-US" altLang="x-none" sz="4800" b="1" kern="1200" baseline="0" dirty="0">
              <a:latin typeface="Arial" panose="020B0604020202020204" pitchFamily="34" charset="0"/>
              <a:ea typeface="SimSun"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a:xfrm>
            <a:off x="457200" y="1052830"/>
            <a:ext cx="8441055" cy="4953000"/>
          </a:xfrm>
        </p:spPr>
        <p:txBody>
          <a:bodyPr/>
          <a:p>
            <a:r>
              <a:rPr lang="en-US" altLang="en-US" sz="3000"/>
              <a:t>John the Ripper is a widely known, widely available open source password cracking tool. </a:t>
            </a:r>
            <a:endParaRPr lang="en-US" altLang="en-US" sz="3000"/>
          </a:p>
          <a:p>
            <a:r>
              <a:rPr lang="en-US" altLang="en-US" sz="3000"/>
              <a:t>It is primarily used for cracking passwords in offline mode. </a:t>
            </a:r>
            <a:endParaRPr lang="en-US" altLang="en-US" sz="3000"/>
          </a:p>
          <a:p>
            <a:r>
              <a:rPr lang="en-US" altLang="en-US" sz="3000"/>
              <a:t>It is distributed primarily in source code form, and can be compiled with several different options. </a:t>
            </a:r>
            <a:endParaRPr lang="en-US" altLang="en-US" sz="3000"/>
          </a:p>
          <a:p>
            <a:r>
              <a:rPr lang="en-US" altLang="en-US" sz="3000"/>
              <a:t>There are also several different “community builds” that are managed by the community and contain a variety of extra features.  </a:t>
            </a:r>
            <a:endParaRPr lang="en-US" altLang="en-US"/>
          </a:p>
          <a:p>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John the Ripper has three workloads: generating hashes of passwords, generating passwords, and comparing the generated hashes with the hashes of the passwords to be cracked. </a:t>
            </a:r>
            <a:endParaRPr lang="en-US" altLang="en-US"/>
          </a:p>
          <a:p>
            <a:endParaRPr lang="en-US" altLang="en-US"/>
          </a:p>
          <a:p>
            <a:r>
              <a:rPr lang="en-US" altLang="en-US"/>
              <a:t>Of these three workloads the most computationally intensive is generating password hashes . </a:t>
            </a:r>
            <a:endParaRPr lang="en-US"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There are three different modes of operation: single, wordlist, and incremental. </a:t>
            </a:r>
            <a:endParaRPr lang="en-US" altLang="en-US"/>
          </a:p>
          <a:p>
            <a:r>
              <a:rPr lang="en-US" altLang="en-US"/>
              <a:t>Single crack mode.</a:t>
            </a:r>
            <a:endParaRPr lang="en-US" altLang="en-US"/>
          </a:p>
          <a:p>
            <a:r>
              <a:rPr lang="en-US" altLang="en-US" sz="2400"/>
              <a:t>This is the mode you should start cracking with. It will use the login names, "GECOS" / "Full Name" fields, and users' home directory names as candidate passwords, also with a large set of mangling rules applied. </a:t>
            </a:r>
            <a:endParaRPr lang="en-US" altLang="en-US" sz="2400"/>
          </a:p>
          <a:p>
            <a:r>
              <a:rPr lang="en-US" altLang="en-US" sz="2400"/>
              <a:t>Since the information is only used against passwords for the accounts it was taken from (and against password hashes which happened to be assigned the same salt), "single crack" mode is much faster than wordlist mode. </a:t>
            </a:r>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Single crack mode.</a:t>
            </a:r>
            <a:endParaRPr lang="en-US" altLang="en-US"/>
          </a:p>
          <a:p>
            <a:endParaRPr lang="en-US" altLang="en-US"/>
          </a:p>
          <a:p>
            <a:r>
              <a:rPr lang="en-US" altLang="en-US" sz="2400"/>
              <a:t>This permits for the use of a much larger set of word mangling rules with "single crack", and their use is always enabled with this mode. </a:t>
            </a:r>
            <a:endParaRPr lang="en-US" altLang="en-US" sz="2400"/>
          </a:p>
          <a:p>
            <a:r>
              <a:rPr lang="en-US" altLang="en-US" sz="2400"/>
              <a:t>Successfully guessed passwords are also tried against all loaded password hashes just in case more users have the same password.</a:t>
            </a:r>
            <a:endParaRPr lang="en-US" altLang="en-US" sz="2400"/>
          </a:p>
          <a:p>
            <a:r>
              <a:rPr lang="en-US" altLang="en-US" sz="2400"/>
              <a:t>Note that running this mode on many password files simultaneously may sometimes get more passwords cracked than it would if you ran it on the individual password files separately. </a:t>
            </a:r>
            <a:endParaRPr lang="en-US" altLang="en-US" sz="2400"/>
          </a:p>
          <a:p>
            <a:endParaRPr lang="en-IN" alt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Wordlist mode.</a:t>
            </a:r>
            <a:endParaRPr lang="en-US" altLang="en-US"/>
          </a:p>
          <a:p>
            <a:r>
              <a:rPr lang="en-US" altLang="en-US" sz="2400"/>
              <a:t>This is the simplest cracking mode supported by John. </a:t>
            </a:r>
            <a:endParaRPr lang="en-US" altLang="en-US" sz="2400"/>
          </a:p>
          <a:p>
            <a:r>
              <a:rPr lang="en-US" altLang="en-US" sz="2400"/>
              <a:t>All you need to do is specify a wordlist (a text file containing one word per line) and some password files.</a:t>
            </a:r>
            <a:endParaRPr lang="en-US" altLang="en-US" sz="2400"/>
          </a:p>
          <a:p>
            <a:r>
              <a:rPr lang="en-US" altLang="en-US" sz="2400"/>
              <a:t>You can enable word mangling rules (which are used to modify or "mangle" words producing other likely passwords).</a:t>
            </a:r>
            <a:endParaRPr lang="en-US" altLang="en-US" sz="2400"/>
          </a:p>
          <a:p>
            <a:r>
              <a:rPr lang="en-US" altLang="en-US" sz="2400"/>
              <a:t>If enabled, all of the rules will be applied to every line in the wordlist file producing multiple candidate passwords from each source word.</a:t>
            </a:r>
            <a:endParaRPr lang="en-US" altLang="en-US" sz="2400"/>
          </a:p>
          <a:p>
            <a:r>
              <a:rPr lang="en-US" altLang="en-US" sz="2400"/>
              <a:t>The wordlist should not contain duplicate lines. </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Incremental mode.</a:t>
            </a:r>
            <a:endParaRPr lang="en-US" altLang="en-US"/>
          </a:p>
          <a:p>
            <a:endParaRPr lang="en-US" altLang="en-US" sz="2400"/>
          </a:p>
          <a:p>
            <a:r>
              <a:rPr lang="en-US" altLang="en-US" sz="2400"/>
              <a:t>This is the most powerful cracking mode, it can try all possible character combinations as passwords. </a:t>
            </a:r>
            <a:endParaRPr lang="en-US" altLang="en-US" sz="2400"/>
          </a:p>
          <a:p>
            <a:endParaRPr lang="en-US" altLang="en-US" sz="2400"/>
          </a:p>
          <a:p>
            <a:r>
              <a:rPr lang="en-US" altLang="en-US" sz="2400"/>
              <a:t>However, it is assumed that cracking with this mode will never terminate because of the number of combinations being too large (actually, it will terminate if you set a low password length limit or make it use a small charset), and you'll have to interrupt it earlier.</a:t>
            </a:r>
            <a:endParaRPr lang="en-US" altLang="en-US" sz="2400"/>
          </a:p>
          <a:p>
            <a:endParaRPr lang="en-US" altLang="en-US"/>
          </a:p>
          <a:p>
            <a:endParaRPr lang="en-I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Incremental mode.</a:t>
            </a:r>
            <a:endParaRPr lang="en-US" altLang="en-US"/>
          </a:p>
          <a:p>
            <a:r>
              <a:rPr lang="en-US" altLang="en-US" sz="2400"/>
              <a:t>This is the most powerful cracking mode, it can try all possible character combinations as passwords. However, it is assumed that cracking with this mode will never terminate because of the number of combinations being too large (actually, it will terminate if you set a low password length limit or make it use a small charset), and you'll have to interrupt it earlier.</a:t>
            </a:r>
            <a:endParaRPr lang="en-US" altLang="en-US" sz="2400"/>
          </a:p>
          <a:p>
            <a:endParaRPr lang="en-US" altLang="en-US"/>
          </a:p>
          <a:p>
            <a:r>
              <a:rPr lang="en-US" altLang="en-US" sz="2400"/>
              <a:t>That's one reason why this mode deals with trigraph frequencies, separately for each character position and for each password length, to crack as many passwords as possible within a limited time.</a:t>
            </a:r>
            <a:endParaRPr lang="en-US" altLang="en-US" sz="2400"/>
          </a:p>
          <a:p>
            <a:endParaRPr lang="en-US" altLang="en-US"/>
          </a:p>
          <a:p>
            <a:r>
              <a:rPr lang="en-US" altLang="en-US" sz="2400"/>
              <a:t>To use the mode you need a specific definition for the mode's parameters, including password length limits and the charset to use. These parameters are defined in the configuration file sections called [Incremental:MODE], where MODE is any name that you assign to the mode (it's the name that you will need to specify on John's command line). You can either use a pre-defined incremental mode definition or define a custom one. </a:t>
            </a:r>
            <a:endParaRPr lang="en-US" altLang="en-US" sz="2400"/>
          </a:p>
          <a:p>
            <a:endParaRPr lang="en-IN"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IN"/>
              <a:t>John the Ripper</a:t>
            </a:r>
            <a:endParaRPr lang="en-US" altLang="en-IN"/>
          </a:p>
        </p:txBody>
      </p:sp>
      <p:sp>
        <p:nvSpPr>
          <p:cNvPr id="3" name="Content Placeholder 2"/>
          <p:cNvSpPr>
            <a:spLocks noGrp="1"/>
          </p:cNvSpPr>
          <p:nvPr>
            <p:ph idx="1"/>
          </p:nvPr>
        </p:nvSpPr>
        <p:spPr/>
        <p:txBody>
          <a:bodyPr/>
          <a:p>
            <a:r>
              <a:rPr lang="en-US" altLang="en-US"/>
              <a:t>Incremental mode.</a:t>
            </a:r>
            <a:endParaRPr lang="en-US" altLang="en-US"/>
          </a:p>
          <a:p>
            <a:r>
              <a:rPr lang="en-US" altLang="en-US" sz="2400"/>
              <a:t>That's one reason why this mode deals with trigraph frequencies, separately for each character position and for each password length, to crack as many passwords as possible within a limited time.</a:t>
            </a:r>
            <a:endParaRPr lang="en-US" altLang="en-US" sz="2400"/>
          </a:p>
          <a:p>
            <a:r>
              <a:rPr lang="en-US" altLang="en-US" sz="2400"/>
              <a:t>To use the mode you need a specific definition for the mode's parameters, including password length limits and the charset to use. </a:t>
            </a:r>
            <a:endParaRPr lang="en-US" altLang="en-US" sz="2400"/>
          </a:p>
          <a:p>
            <a:r>
              <a:rPr lang="en-US" altLang="en-US" sz="2400"/>
              <a:t>These parameters are defined in the configuration file sections called [Incremental:MODE], where MODE is any name that you assign to the mode (it's the name that you will need to specify on John's command line). You can either use a pre-defined incremental mode definition or define a custom one. </a:t>
            </a:r>
            <a:endParaRPr lang="en-US" altLang="en-US" sz="2400"/>
          </a:p>
          <a:p>
            <a:endParaRPr lang="en-IN" altLang="en-US" sz="2400"/>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Small Blackbord">
  <a:themeElements>
    <a:clrScheme name="">
      <a:dk1>
        <a:srgbClr val="000000"/>
      </a:dk1>
      <a:lt1>
        <a:srgbClr val="FFFFFF"/>
      </a:lt1>
      <a:dk2>
        <a:srgbClr val="000000"/>
      </a:dk2>
      <a:lt2>
        <a:srgbClr val="969696"/>
      </a:lt2>
      <a:accent1>
        <a:srgbClr val="34341A"/>
      </a:accent1>
      <a:accent2>
        <a:srgbClr val="666633"/>
      </a:accent2>
      <a:accent3>
        <a:srgbClr val="FFFFFF"/>
      </a:accent3>
      <a:accent4>
        <a:srgbClr val="000000"/>
      </a:accent4>
      <a:accent5>
        <a:srgbClr val="ADADAA"/>
      </a:accent5>
      <a:accent6>
        <a:srgbClr val="5B5B2D"/>
      </a:accent6>
      <a:hlink>
        <a:srgbClr val="CC0000"/>
      </a:hlink>
      <a:folHlink>
        <a:srgbClr val="FF9900"/>
      </a:folHlink>
    </a:clrScheme>
    <a:fontScheme nam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34341A"/>
        </a:accent1>
        <a:accent2>
          <a:srgbClr val="666633"/>
        </a:accent2>
        <a:accent3>
          <a:srgbClr val="FFFFFF"/>
        </a:accent3>
        <a:accent4>
          <a:srgbClr val="000000"/>
        </a:accent4>
        <a:accent5>
          <a:srgbClr val="ADADAA"/>
        </a:accent5>
        <a:accent6>
          <a:srgbClr val="5B5B2D"/>
        </a:accent6>
        <a:hlink>
          <a:srgbClr val="CC0000"/>
        </a:hlink>
        <a:folHlink>
          <a:srgbClr val="FF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4700</Words>
  <Application>WPS Presentation</Application>
  <PresentationFormat/>
  <Paragraphs>86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11</vt:i4>
      </vt:variant>
    </vt:vector>
  </HeadingPairs>
  <TitlesOfParts>
    <vt:vector size="19" baseType="lpstr">
      <vt:lpstr>Arial</vt:lpstr>
      <vt:lpstr>SimSun</vt:lpstr>
      <vt:lpstr>Wingdings</vt:lpstr>
      <vt:lpstr>Microsoft YaHei</vt:lpstr>
      <vt:lpstr>Arial Unicode MS</vt:lpstr>
      <vt:lpstr>Calibri</vt:lpstr>
      <vt:lpstr>Small Blackbord</vt:lpstr>
      <vt:lpstr>Communications and Dialogues</vt:lpstr>
      <vt:lpstr>Buffer Overflow</vt:lpstr>
      <vt:lpstr>Buffer Overflow</vt:lpstr>
      <vt:lpstr>John the Ripper</vt:lpstr>
      <vt:lpstr>John the Ripper</vt:lpstr>
      <vt:lpstr>John the Ripper</vt:lpstr>
      <vt:lpstr>John the Ripper</vt:lpstr>
      <vt:lpstr>John the Ripper</vt:lpstr>
      <vt:lpstr>John the Ripper</vt:lpstr>
      <vt:lpstr>John the Ripper</vt:lpstr>
      <vt:lpstr>John the Ripper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Sandeep Walvekar</cp:lastModifiedBy>
  <cp:revision>12</cp:revision>
  <dcterms:created xsi:type="dcterms:W3CDTF">2011-09-23T15:07:00Z</dcterms:created>
  <dcterms:modified xsi:type="dcterms:W3CDTF">2025-07-03T14:12:46Z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1033-12.2.0.21931</vt:lpwstr>
  </property>
  <property fmtid="{D5CDD505-2E9C-101B-9397-08002B2CF9AE}" pid="3" name="ICV">
    <vt:lpwstr>017C9AC1DC8E45F3A9F7D54C23C94B5F_13</vt:lpwstr>
  </property>
</Properties>
</file>