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3"/>
  </p:notesMasterIdLst>
  <p:handoutMasterIdLst>
    <p:handoutMasterId r:id="rId24"/>
  </p:handoutMasterIdLst>
  <p:sldIdLst>
    <p:sldId id="256" r:id="rId4"/>
    <p:sldId id="317" r:id="rId5"/>
    <p:sldId id="368" r:id="rId6"/>
    <p:sldId id="385" r:id="rId7"/>
    <p:sldId id="386" r:id="rId8"/>
    <p:sldId id="387" r:id="rId9"/>
    <p:sldId id="369" r:id="rId10"/>
    <p:sldId id="370" r:id="rId11"/>
    <p:sldId id="388" r:id="rId12"/>
    <p:sldId id="389" r:id="rId13"/>
    <p:sldId id="371" r:id="rId14"/>
    <p:sldId id="390" r:id="rId15"/>
    <p:sldId id="391" r:id="rId16"/>
    <p:sldId id="392" r:id="rId17"/>
    <p:sldId id="372" r:id="rId18"/>
    <p:sldId id="393" r:id="rId19"/>
    <p:sldId id="373" r:id="rId20"/>
    <p:sldId id="374" r:id="rId21"/>
    <p:sldId id="270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" userDrawn="1">
          <p15:clr>
            <a:srgbClr val="A4A3A4"/>
          </p15:clr>
        </p15:guide>
        <p15:guide id="2" pos="5472" userDrawn="1">
          <p15:clr>
            <a:srgbClr val="A4A3A4"/>
          </p15:clr>
        </p15:guide>
        <p15:guide id="3" orient="horz" pos="74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88"/>
        <p:guide pos="5472"/>
        <p:guide orient="horz" pos="74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1116013" y="33591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>
              <a:buSzPct val="100000"/>
            </a:pPr>
            <a:r>
              <a:rPr lang="en-US" altLang="en-IN" kern="1200" baseline="0">
                <a:latin typeface="Arial" panose="020B0604020202020204" pitchFamily="34" charset="0"/>
                <a:ea typeface="SimSun" panose="02010600030101010101" pitchFamily="2" charset="-122"/>
              </a:rPr>
              <a:t>Buffer Overflow</a:t>
            </a:r>
            <a:endParaRPr lang="en-US" altLang="en-IN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/>
              <a:t>The third and absolutely worst thing that can happen when a buffer overflow occurs is that the eip can be controlled to execute malicious code at the system or root level. </a:t>
            </a:r>
            <a:endParaRPr lang="en-US" altLang="en-US"/>
          </a:p>
          <a:p>
            <a:endParaRPr lang="en-IN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 The basic concept of buffer overflow exploits is to overflow a vulnerable buffer and change eip for malicious purposes. Remember, eip points to the next instruction to be executed.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 copy of eip is saved on the stack as part of calling a function in order to be able to continue with the command after the call when the function completes.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If you can influence the saved eip value, when the function returns, the corrupted value of eip  will be popped off the stack into the register (eip) and be executed.</a:t>
            </a:r>
            <a:endParaRPr lang="en-US" altLang="en-US"/>
          </a:p>
          <a:p>
            <a:r>
              <a:rPr lang="en-US" altLang="en-US"/>
              <a:t> Components of the Exploit</a:t>
            </a:r>
            <a:endParaRPr lang="en-US" altLang="en-US"/>
          </a:p>
          <a:p>
            <a:r>
              <a:rPr lang="en-US" altLang="en-US"/>
              <a:t> To build an effective exploit in a buffer overflow situation, you need to create a larger buffer than the program is expecting, using the following components.</a:t>
            </a:r>
            <a:endParaRPr lang="en-US" altLang="en-US"/>
          </a:p>
          <a:p>
            <a:r>
              <a:rPr lang="en-US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487410" cy="4953000"/>
          </a:xfrm>
        </p:spPr>
        <p:txBody>
          <a:bodyPr/>
          <a:p>
            <a:r>
              <a:rPr lang="en-US" altLang="en-US"/>
              <a:t>NOP Sled</a:t>
            </a:r>
            <a:endParaRPr lang="en-US" altLang="en-US"/>
          </a:p>
          <a:p>
            <a:r>
              <a:rPr lang="en-US" altLang="en-US"/>
              <a:t>In assembly code, the NOP command (pronounced “No-op”) simply means to do nothing but move to the next command (NO OPeration). </a:t>
            </a:r>
            <a:endParaRPr lang="en-US" altLang="en-US"/>
          </a:p>
          <a:p>
            <a:r>
              <a:rPr lang="en-US" altLang="en-US"/>
              <a:t>This is used in assembly code by optimizing compilers by padding code blocks to align with word boundaries.</a:t>
            </a:r>
            <a:endParaRPr lang="en-US" altLang="en-US"/>
          </a:p>
          <a:p>
            <a:r>
              <a:rPr lang="en-US" altLang="en-US"/>
              <a:t>Hackers have learned to use NOPs as well for padding.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487410" cy="4953000"/>
          </a:xfrm>
        </p:spPr>
        <p:txBody>
          <a:bodyPr/>
          <a:p>
            <a:r>
              <a:rPr lang="en-US" altLang="en-US"/>
              <a:t>When placed at the front of an exploit buffer, it is called a NOP sled. </a:t>
            </a:r>
            <a:endParaRPr lang="en-US" altLang="en-US"/>
          </a:p>
          <a:p>
            <a:r>
              <a:rPr lang="en-US" altLang="en-US"/>
              <a:t>If eip is pointed to a NOP sled, the processor will ride the sled right into the next component. </a:t>
            </a:r>
            <a:endParaRPr lang="en-US" altLang="en-US"/>
          </a:p>
          <a:p>
            <a:r>
              <a:rPr lang="en-US" altLang="en-US"/>
              <a:t>On x86 systems, the 0x90 opcode represents NOP. </a:t>
            </a:r>
            <a:endParaRPr lang="en-US" altLang="en-US"/>
          </a:p>
          <a:p>
            <a:r>
              <a:rPr lang="en-US" altLang="en-US"/>
              <a:t>There are actually many more, but 0x90 is the most commonly used.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448675" cy="4953000"/>
          </a:xfrm>
        </p:spPr>
        <p:txBody>
          <a:bodyPr/>
          <a:p>
            <a:r>
              <a:rPr lang="en-US" altLang="en-US"/>
              <a:t> Shellcode</a:t>
            </a:r>
            <a:endParaRPr lang="en-US" altLang="en-US"/>
          </a:p>
          <a:p>
            <a:r>
              <a:rPr lang="en-US" altLang="en-US"/>
              <a:t> Shellcode is the term reserved for machine code that will do the hacker’s bidding. </a:t>
            </a:r>
            <a:endParaRPr lang="en-US" altLang="en-US"/>
          </a:p>
          <a:p>
            <a:r>
              <a:rPr lang="en-US" altLang="en-US"/>
              <a:t>Orig inally, the term was coined because the purpose of the malicious code was to provide a simple shell to the attacker. </a:t>
            </a:r>
            <a:endParaRPr lang="en-US" altLang="en-US"/>
          </a:p>
          <a:p>
            <a:r>
              <a:rPr lang="en-US" altLang="en-US"/>
              <a:t>Since then, the term has evolved to encompass code that is used to do much more than provide a shell, such as to elevate privileges or to execute a single command on the remote system.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448675" cy="4953000"/>
          </a:xfrm>
        </p:spPr>
        <p:txBody>
          <a:bodyPr/>
          <a:p>
            <a:r>
              <a:rPr lang="en-US" altLang="en-US"/>
              <a:t> Shellcode</a:t>
            </a:r>
            <a:endParaRPr lang="en-US" altLang="en-US"/>
          </a:p>
          <a:p>
            <a:r>
              <a:rPr lang="en-US" altLang="en-US"/>
              <a:t>The important thing to realize here is that shell code is actually binary, often represented in hexadecimal form.</a:t>
            </a:r>
            <a:endParaRPr lang="en-US" altLang="en-US"/>
          </a:p>
          <a:p>
            <a:endParaRPr lang="en-IN" altLang="en-US"/>
          </a:p>
          <a:p>
            <a:r>
              <a:rPr lang="en-US" altLang="en-IN"/>
              <a:t>You can get shellcodes from shell-storm or from exploit-db.</a:t>
            </a:r>
            <a:endParaRPr lang="en-US" alt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477250" cy="4953000"/>
          </a:xfrm>
        </p:spPr>
        <p:txBody>
          <a:bodyPr/>
          <a:p>
            <a:r>
              <a:rPr lang="en-US" altLang="en-US"/>
              <a:t>Countermeasures</a:t>
            </a:r>
            <a:endParaRPr lang="en-US" altLang="en-US"/>
          </a:p>
          <a:p>
            <a:r>
              <a:rPr lang="en-US" altLang="en-US"/>
              <a:t> Validate input length in forms using server-side code. </a:t>
            </a:r>
            <a:endParaRPr lang="en-US" altLang="en-US"/>
          </a:p>
          <a:p>
            <a:r>
              <a:rPr lang="en-US" altLang="en-US"/>
              <a:t>In programs, perform bounds checking and be extra carerful when using for and while loops to copy data.</a:t>
            </a:r>
            <a:endParaRPr lang="en-US" altLang="en-US"/>
          </a:p>
          <a:p>
            <a:r>
              <a:rPr lang="en-US" altLang="en-US"/>
              <a:t>Avoid functions that do not perform bounds checking and substitute them with functions that do</a:t>
            </a:r>
            <a:r>
              <a:rPr lang="en-IN" altLang="en-US"/>
              <a:t>.</a:t>
            </a:r>
            <a:endParaRPr lang="en-I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4010" y="1292860"/>
            <a:ext cx="5771515" cy="43122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844675"/>
            <a:ext cx="7772400" cy="1082675"/>
          </a:xfrm>
        </p:spPr>
        <p:txBody>
          <a:bodyPr anchor="ctr"/>
          <a:p>
            <a:pPr defTabSz="914400">
              <a:buSzPct val="100000"/>
            </a:pPr>
            <a:r>
              <a:rPr lang="en-US" altLang="x-none" sz="4800" b="1" kern="1200" baseline="0" dirty="0">
                <a:latin typeface="Arial" panose="020B0604020202020204" pitchFamily="34" charset="0"/>
                <a:ea typeface="SimSun" panose="02010600030101010101" pitchFamily="2" charset="-122"/>
              </a:rPr>
              <a:t>Thank you!</a:t>
            </a:r>
            <a:endParaRPr lang="en-US" altLang="x-none" sz="4800" b="1" kern="1200" baseline="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buffer is a temporary storage location in RAM that is used to hold data so that the CPU can manipulate it before writing it back to the disc. </a:t>
            </a:r>
            <a:endParaRPr lang="en-US" altLang="en-US"/>
          </a:p>
          <a:p>
            <a:r>
              <a:rPr lang="en-US" altLang="en-US"/>
              <a:t>Buffers have a size limit. </a:t>
            </a:r>
            <a:endParaRPr lang="en-US" altLang="en-US"/>
          </a:p>
          <a:p>
            <a:r>
              <a:rPr lang="en-US" altLang="en-US"/>
              <a:t>This type of attack loads the buffer with more data that it can hold. </a:t>
            </a:r>
            <a:endParaRPr lang="en-US" altLang="en-US"/>
          </a:p>
          <a:p>
            <a:r>
              <a:rPr lang="en-US" altLang="en-US"/>
              <a:t>This causes the buffer to overflow and corrupt the data it holds.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 A buffer has a specified data storage capacity, and if the data copied into the buffer exceeds this capacity, the buffer overflows. </a:t>
            </a:r>
            <a:endParaRPr lang="en-US" altLang="en-US"/>
          </a:p>
          <a:p>
            <a:r>
              <a:rPr lang="en-US" altLang="en-US"/>
              <a:t>Buffers are developed to maintain a finite amount of data, so extra information may overflow into neighboring buffers, destroying or overwriting legal data.</a:t>
            </a:r>
            <a:endParaRPr lang="en-US" altLang="en-US"/>
          </a:p>
          <a:p>
            <a:r>
              <a:rPr lang="en-US" altLang="en-US"/>
              <a:t> The execution stack of a Web application is damaged when a buffer overflows.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An attacker can then send specially crafted input to the Web application, causing the Web application to execute the arbitrary code and allowing the attacker to successfully take over the machine. </a:t>
            </a:r>
            <a:endParaRPr lang="en-US" altLang="en-US"/>
          </a:p>
          <a:p>
            <a:r>
              <a:rPr lang="en-US" altLang="en-US"/>
              <a:t>Buffer overflows are not easy to discover, and even upon discovery they are difficult to exploit.</a:t>
            </a:r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510270" cy="4953000"/>
          </a:xfrm>
        </p:spPr>
        <p:txBody>
          <a:bodyPr/>
          <a:p>
            <a:r>
              <a:rPr lang="en-US" altLang="en-US"/>
              <a:t>However, a successful buffer overflow attack can grant access to a staggering array of products and components. </a:t>
            </a:r>
            <a:endParaRPr lang="en-US" altLang="en-US"/>
          </a:p>
          <a:p>
            <a:r>
              <a:rPr lang="en-US" altLang="en-US"/>
              <a:t>The format string attack is a similar attack.</a:t>
            </a:r>
            <a:endParaRPr lang="en-US" altLang="en-US"/>
          </a:p>
          <a:p>
            <a:r>
              <a:rPr lang="en-US" altLang="en-US"/>
              <a:t> Both Web applications and server products have the potential for buffer overflow errors. </a:t>
            </a:r>
            <a:endParaRPr lang="en-US" altLang="en-US"/>
          </a:p>
          <a:p>
            <a:r>
              <a:rPr lang="en-US" altLang="en-US"/>
              <a:t>Any buffer overflow vulnerabilities found in the server products are usually commonly known.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510270" cy="4953000"/>
          </a:xfrm>
        </p:spPr>
        <p:txBody>
          <a:bodyPr/>
          <a:p>
            <a:r>
              <a:rPr lang="en-US" altLang="en-US"/>
              <a:t>When Web applications use those libraries, they become vulnerable to possible buffer overflow attacks.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Custom Web application code, through which a Web application is passed, may also contain buffer overflow potential.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Buffer overflow errors in a custom Web application are not easily detected.</a:t>
            </a:r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IN"/>
              <a:t>A typical layout of a C program</a:t>
            </a:r>
            <a:endParaRPr lang="en-US" altLang="en-IN"/>
          </a:p>
          <a:p>
            <a:pPr marL="0" indent="0">
              <a:buNone/>
            </a:pPr>
            <a:endParaRPr lang="en-US" altLang="en-IN"/>
          </a:p>
          <a:p>
            <a:pPr marL="0" indent="0">
              <a:buNone/>
            </a:pPr>
            <a:endParaRPr lang="en-US" altLang="en-IN"/>
          </a:p>
          <a:p>
            <a:endParaRPr lang="en-US" alt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6210" y="2493010"/>
            <a:ext cx="3164205" cy="3545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When dealing with buffer overflows, there are basically three things that can happen. </a:t>
            </a:r>
            <a:endParaRPr lang="en-US" altLang="en-US"/>
          </a:p>
          <a:p>
            <a:r>
              <a:rPr lang="en-US" altLang="en-US"/>
              <a:t>The first is denial of service. It is really easy to get a segmentation fault when dealing with process memory. </a:t>
            </a:r>
            <a:endParaRPr lang="en-US" altLang="en-US"/>
          </a:p>
          <a:p>
            <a:r>
              <a:rPr lang="en-US" altLang="en-US"/>
              <a:t>However, it’s possible that is the best thing that can happen to a software developer in this situation, because a crashed program will draw attention.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Buffer Overflow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The other alternatives are silent and much worse.</a:t>
            </a:r>
            <a:endParaRPr lang="en-US" altLang="en-US"/>
          </a:p>
          <a:p>
            <a:r>
              <a:rPr lang="en-US" altLang="en-US"/>
              <a:t>The second thing that can happen when a buffer overflow occurs is that the eip can be controlled to execute malicious code at the user level of access.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This happens when the vulnerable program is running at the user level of privilege.</a:t>
            </a:r>
            <a:endParaRPr lang="en-US" altLang="en-US"/>
          </a:p>
          <a:p>
            <a:r>
              <a:rPr lang="en-US" altLang="en-US"/>
              <a:t> </a:t>
            </a:r>
            <a:endParaRPr lang="en-I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Small Blackbord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4341A"/>
      </a:accent1>
      <a:accent2>
        <a:srgbClr val="666633"/>
      </a:accent2>
      <a:accent3>
        <a:srgbClr val="FFFFFF"/>
      </a:accent3>
      <a:accent4>
        <a:srgbClr val="000000"/>
      </a:accent4>
      <a:accent5>
        <a:srgbClr val="ADADAA"/>
      </a:accent5>
      <a:accent6>
        <a:srgbClr val="5B5B2D"/>
      </a:accent6>
      <a:hlink>
        <a:srgbClr val="CC0000"/>
      </a:hlink>
      <a:folHlink>
        <a:srgbClr val="FF99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4341A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ADADAA"/>
        </a:accent5>
        <a:accent6>
          <a:srgbClr val="5B5B2D"/>
        </a:accent6>
        <a:hlink>
          <a:srgbClr val="CC00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4844</Words>
  <Application>WPS Presentation</Application>
  <PresentationFormat/>
  <Paragraphs>122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SimSun</vt:lpstr>
      <vt:lpstr>Wingdings</vt:lpstr>
      <vt:lpstr>Microsoft YaHei</vt:lpstr>
      <vt:lpstr>Arial Unicode MS</vt:lpstr>
      <vt:lpstr>Calibri</vt:lpstr>
      <vt:lpstr>Small Blackbord</vt:lpstr>
      <vt:lpstr>Communications and Dialogues</vt:lpstr>
      <vt:lpstr>DevOps</vt:lpstr>
      <vt:lpstr>DevOps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Buffer Overflow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iuser</cp:lastModifiedBy>
  <cp:revision>11</cp:revision>
  <dcterms:created xsi:type="dcterms:W3CDTF">2011-09-23T15:07:00Z</dcterms:created>
  <dcterms:modified xsi:type="dcterms:W3CDTF">2025-06-23T13:12:35Z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1033-12.2.0.21546</vt:lpwstr>
  </property>
  <property fmtid="{D5CDD505-2E9C-101B-9397-08002B2CF9AE}" pid="3" name="ICV">
    <vt:lpwstr>9D13896AC409477CA1BA31EC4DEDA6C3_13</vt:lpwstr>
  </property>
</Properties>
</file>