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8" r:id="rId8"/>
    <p:sldId id="263" r:id="rId9"/>
    <p:sldId id="264" r:id="rId10"/>
    <p:sldId id="265" r:id="rId11"/>
    <p:sldId id="266" r:id="rId12"/>
    <p:sldId id="267"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20"/>
  </p:normalViewPr>
  <p:slideViewPr>
    <p:cSldViewPr snapToGrid="0" snapToObjects="1">
      <p:cViewPr varScale="1">
        <p:scale>
          <a:sx n="112" d="100"/>
          <a:sy n="112" d="100"/>
        </p:scale>
        <p:origin x="5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6/28/20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6/28/20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6/28/20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6/28/20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6/28/20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6/28/20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6/28/20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40E0-660E-2D45-9C12-44D17E5B92B3}"/>
              </a:ext>
            </a:extLst>
          </p:cNvPr>
          <p:cNvSpPr>
            <a:spLocks noGrp="1"/>
          </p:cNvSpPr>
          <p:nvPr>
            <p:ph type="ctrTitle"/>
          </p:nvPr>
        </p:nvSpPr>
        <p:spPr/>
        <p:txBody>
          <a:bodyPr>
            <a:normAutofit fontScale="90000"/>
          </a:bodyPr>
          <a:lstStyle/>
          <a:p>
            <a:r>
              <a:rPr lang="en-US" dirty="0"/>
              <a:t>Compare two cities using data from four square API</a:t>
            </a:r>
          </a:p>
        </p:txBody>
      </p:sp>
    </p:spTree>
    <p:extLst>
      <p:ext uri="{BB962C8B-B14F-4D97-AF65-F5344CB8AC3E}">
        <p14:creationId xmlns:p14="http://schemas.microsoft.com/office/powerpoint/2010/main" val="519408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a:xfrm>
            <a:off x="2861310" y="177072"/>
            <a:ext cx="8610600" cy="1293028"/>
          </a:xfrm>
        </p:spPr>
        <p:txBody>
          <a:bodyPr/>
          <a:lstStyle/>
          <a:p>
            <a:r>
              <a:rPr lang="en-US" dirty="0"/>
              <a:t>Top 10 Venues</a:t>
            </a:r>
          </a:p>
        </p:txBody>
      </p:sp>
      <p:sp>
        <p:nvSpPr>
          <p:cNvPr id="13" name="Content Placeholder 2">
            <a:extLst>
              <a:ext uri="{FF2B5EF4-FFF2-40B4-BE49-F238E27FC236}">
                <a16:creationId xmlns:a16="http://schemas.microsoft.com/office/drawing/2014/main" id="{34F91C69-DE7D-7341-8B2D-0C3ACACE9AAE}"/>
              </a:ext>
            </a:extLst>
          </p:cNvPr>
          <p:cNvSpPr txBox="1">
            <a:spLocks/>
          </p:cNvSpPr>
          <p:nvPr/>
        </p:nvSpPr>
        <p:spPr>
          <a:xfrm>
            <a:off x="7978140" y="1793875"/>
            <a:ext cx="3905249"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2000" dirty="0"/>
              <a:t>In terms of venues, both cities have coffee shops as the top venue.</a:t>
            </a:r>
          </a:p>
          <a:p>
            <a:endParaRPr lang="en-US" sz="2000" dirty="0"/>
          </a:p>
          <a:p>
            <a:r>
              <a:rPr lang="en-US" sz="2000" dirty="0"/>
              <a:t>In terms of composition of the top 10 venues, both cities are quite different. For example, Fremont has Park, different types of restaurant and no hotels; Saskatchewan has hotel, Pizza Place and Pubs. </a:t>
            </a:r>
          </a:p>
        </p:txBody>
      </p:sp>
      <p:graphicFrame>
        <p:nvGraphicFramePr>
          <p:cNvPr id="9" name="Table 8">
            <a:extLst>
              <a:ext uri="{FF2B5EF4-FFF2-40B4-BE49-F238E27FC236}">
                <a16:creationId xmlns:a16="http://schemas.microsoft.com/office/drawing/2014/main" id="{CF5784E2-3CB3-044E-B955-8BA921FBFE70}"/>
              </a:ext>
            </a:extLst>
          </p:cNvPr>
          <p:cNvGraphicFramePr>
            <a:graphicFrameLocks noGrp="1"/>
          </p:cNvGraphicFramePr>
          <p:nvPr>
            <p:extLst>
              <p:ext uri="{D42A27DB-BD31-4B8C-83A1-F6EECF244321}">
                <p14:modId xmlns:p14="http://schemas.microsoft.com/office/powerpoint/2010/main" val="1051966952"/>
              </p:ext>
            </p:extLst>
          </p:nvPr>
        </p:nvGraphicFramePr>
        <p:xfrm>
          <a:off x="815940" y="1793875"/>
          <a:ext cx="2567340" cy="4850765"/>
        </p:xfrm>
        <a:graphic>
          <a:graphicData uri="http://schemas.openxmlformats.org/drawingml/2006/table">
            <a:tbl>
              <a:tblPr firstRow="1" firstCol="1" bandRow="1">
                <a:tableStyleId>{5C22544A-7EE6-4342-B048-85BDC9FD1C3A}</a:tableStyleId>
              </a:tblPr>
              <a:tblGrid>
                <a:gridCol w="1273970">
                  <a:extLst>
                    <a:ext uri="{9D8B030D-6E8A-4147-A177-3AD203B41FA5}">
                      <a16:colId xmlns:a16="http://schemas.microsoft.com/office/drawing/2014/main" val="2259799338"/>
                    </a:ext>
                  </a:extLst>
                </a:gridCol>
                <a:gridCol w="1293370">
                  <a:extLst>
                    <a:ext uri="{9D8B030D-6E8A-4147-A177-3AD203B41FA5}">
                      <a16:colId xmlns:a16="http://schemas.microsoft.com/office/drawing/2014/main" val="3976916767"/>
                    </a:ext>
                  </a:extLst>
                </a:gridCol>
              </a:tblGrid>
              <a:tr h="583565">
                <a:tc>
                  <a:txBody>
                    <a:bodyPr/>
                    <a:lstStyle/>
                    <a:p>
                      <a:pPr algn="r" fontAlgn="ctr"/>
                      <a:r>
                        <a:rPr lang="en-US" sz="1100" b="1" dirty="0">
                          <a:effectLst/>
                        </a:rPr>
                        <a:t>City</a:t>
                      </a:r>
                    </a:p>
                  </a:txBody>
                  <a:tcPr anchor="ctr"/>
                </a:tc>
                <a:tc>
                  <a:txBody>
                    <a:bodyPr/>
                    <a:lstStyle/>
                    <a:p>
                      <a:pPr algn="r" fontAlgn="ctr"/>
                      <a:r>
                        <a:rPr lang="en-US" sz="1100" b="1" dirty="0">
                          <a:effectLst/>
                        </a:rPr>
                        <a:t>Fremont, California, USA</a:t>
                      </a:r>
                    </a:p>
                  </a:txBody>
                  <a:tcPr anchor="ctr"/>
                </a:tc>
                <a:extLst>
                  <a:ext uri="{0D108BD9-81ED-4DB2-BD59-A6C34878D82A}">
                    <a16:rowId xmlns:a16="http://schemas.microsoft.com/office/drawing/2014/main" val="2854959064"/>
                  </a:ext>
                </a:extLst>
              </a:tr>
              <a:tr h="426720">
                <a:tc>
                  <a:txBody>
                    <a:bodyPr/>
                    <a:lstStyle/>
                    <a:p>
                      <a:pPr algn="r" fontAlgn="ctr"/>
                      <a:r>
                        <a:rPr lang="en-US" sz="1100" b="1" dirty="0">
                          <a:effectLst/>
                        </a:rPr>
                        <a:t>Coffee Shop</a:t>
                      </a:r>
                    </a:p>
                  </a:txBody>
                  <a:tcPr anchor="ctr"/>
                </a:tc>
                <a:tc>
                  <a:txBody>
                    <a:bodyPr/>
                    <a:lstStyle/>
                    <a:p>
                      <a:pPr algn="r" fontAlgn="ctr"/>
                      <a:r>
                        <a:rPr lang="en-US" sz="1100" dirty="0">
                          <a:effectLst/>
                        </a:rPr>
                        <a:t>34</a:t>
                      </a:r>
                    </a:p>
                  </a:txBody>
                  <a:tcPr anchor="ctr">
                    <a:solidFill>
                      <a:schemeClr val="accent1">
                        <a:lumMod val="20000"/>
                        <a:lumOff val="80000"/>
                      </a:schemeClr>
                    </a:solidFill>
                  </a:tcPr>
                </a:tc>
                <a:extLst>
                  <a:ext uri="{0D108BD9-81ED-4DB2-BD59-A6C34878D82A}">
                    <a16:rowId xmlns:a16="http://schemas.microsoft.com/office/drawing/2014/main" val="2401939187"/>
                  </a:ext>
                </a:extLst>
              </a:tr>
              <a:tr h="426720">
                <a:tc>
                  <a:txBody>
                    <a:bodyPr/>
                    <a:lstStyle/>
                    <a:p>
                      <a:pPr algn="r" fontAlgn="ctr"/>
                      <a:r>
                        <a:rPr lang="en-US" sz="1100" b="1" dirty="0">
                          <a:effectLst/>
                        </a:rPr>
                        <a:t>Grocery Store</a:t>
                      </a:r>
                    </a:p>
                  </a:txBody>
                  <a:tcPr anchor="ctr"/>
                </a:tc>
                <a:tc>
                  <a:txBody>
                    <a:bodyPr/>
                    <a:lstStyle/>
                    <a:p>
                      <a:pPr algn="r" fontAlgn="ctr"/>
                      <a:r>
                        <a:rPr lang="en-US" sz="1100" dirty="0">
                          <a:effectLst/>
                        </a:rPr>
                        <a:t>24</a:t>
                      </a:r>
                    </a:p>
                  </a:txBody>
                  <a:tcPr anchor="ctr"/>
                </a:tc>
                <a:extLst>
                  <a:ext uri="{0D108BD9-81ED-4DB2-BD59-A6C34878D82A}">
                    <a16:rowId xmlns:a16="http://schemas.microsoft.com/office/drawing/2014/main" val="4088617504"/>
                  </a:ext>
                </a:extLst>
              </a:tr>
              <a:tr h="426720">
                <a:tc>
                  <a:txBody>
                    <a:bodyPr/>
                    <a:lstStyle/>
                    <a:p>
                      <a:pPr algn="r" fontAlgn="ctr"/>
                      <a:r>
                        <a:rPr lang="en-US" sz="1100" b="1">
                          <a:effectLst/>
                        </a:rPr>
                        <a:t>Park</a:t>
                      </a:r>
                    </a:p>
                  </a:txBody>
                  <a:tcPr anchor="ctr"/>
                </a:tc>
                <a:tc>
                  <a:txBody>
                    <a:bodyPr/>
                    <a:lstStyle/>
                    <a:p>
                      <a:pPr algn="r" fontAlgn="ctr"/>
                      <a:r>
                        <a:rPr lang="en-US" sz="1100" dirty="0">
                          <a:effectLst/>
                        </a:rPr>
                        <a:t>19</a:t>
                      </a:r>
                    </a:p>
                  </a:txBody>
                  <a:tcPr anchor="ctr"/>
                </a:tc>
                <a:extLst>
                  <a:ext uri="{0D108BD9-81ED-4DB2-BD59-A6C34878D82A}">
                    <a16:rowId xmlns:a16="http://schemas.microsoft.com/office/drawing/2014/main" val="1550112443"/>
                  </a:ext>
                </a:extLst>
              </a:tr>
              <a:tr h="426720">
                <a:tc>
                  <a:txBody>
                    <a:bodyPr/>
                    <a:lstStyle/>
                    <a:p>
                      <a:pPr algn="r" fontAlgn="ctr"/>
                      <a:r>
                        <a:rPr lang="en-US" sz="1100" b="1">
                          <a:effectLst/>
                        </a:rPr>
                        <a:t>Ice Cream Shop</a:t>
                      </a:r>
                    </a:p>
                  </a:txBody>
                  <a:tcPr anchor="ctr"/>
                </a:tc>
                <a:tc>
                  <a:txBody>
                    <a:bodyPr/>
                    <a:lstStyle/>
                    <a:p>
                      <a:pPr algn="r" fontAlgn="ctr"/>
                      <a:r>
                        <a:rPr lang="en-US" sz="1100" dirty="0">
                          <a:effectLst/>
                        </a:rPr>
                        <a:t>19</a:t>
                      </a:r>
                    </a:p>
                  </a:txBody>
                  <a:tcPr anchor="ctr"/>
                </a:tc>
                <a:extLst>
                  <a:ext uri="{0D108BD9-81ED-4DB2-BD59-A6C34878D82A}">
                    <a16:rowId xmlns:a16="http://schemas.microsoft.com/office/drawing/2014/main" val="2365158534"/>
                  </a:ext>
                </a:extLst>
              </a:tr>
              <a:tr h="426720">
                <a:tc>
                  <a:txBody>
                    <a:bodyPr/>
                    <a:lstStyle/>
                    <a:p>
                      <a:pPr algn="r" fontAlgn="ctr"/>
                      <a:r>
                        <a:rPr lang="en-US" sz="1100" b="1">
                          <a:effectLst/>
                        </a:rPr>
                        <a:t>Bakery</a:t>
                      </a:r>
                    </a:p>
                  </a:txBody>
                  <a:tcPr anchor="ctr"/>
                </a:tc>
                <a:tc>
                  <a:txBody>
                    <a:bodyPr/>
                    <a:lstStyle/>
                    <a:p>
                      <a:pPr algn="r" fontAlgn="ctr"/>
                      <a:r>
                        <a:rPr lang="en-US" sz="1100" dirty="0">
                          <a:effectLst/>
                        </a:rPr>
                        <a:t>18</a:t>
                      </a:r>
                    </a:p>
                  </a:txBody>
                  <a:tcPr anchor="ctr"/>
                </a:tc>
                <a:extLst>
                  <a:ext uri="{0D108BD9-81ED-4DB2-BD59-A6C34878D82A}">
                    <a16:rowId xmlns:a16="http://schemas.microsoft.com/office/drawing/2014/main" val="655896984"/>
                  </a:ext>
                </a:extLst>
              </a:tr>
              <a:tr h="426720">
                <a:tc>
                  <a:txBody>
                    <a:bodyPr/>
                    <a:lstStyle/>
                    <a:p>
                      <a:pPr algn="r" fontAlgn="ctr"/>
                      <a:r>
                        <a:rPr lang="en-US" sz="1100" b="1">
                          <a:effectLst/>
                        </a:rPr>
                        <a:t>Fast Food Restaurant</a:t>
                      </a:r>
                    </a:p>
                  </a:txBody>
                  <a:tcPr anchor="ctr"/>
                </a:tc>
                <a:tc>
                  <a:txBody>
                    <a:bodyPr/>
                    <a:lstStyle/>
                    <a:p>
                      <a:pPr algn="r" fontAlgn="ctr"/>
                      <a:r>
                        <a:rPr lang="en-US" sz="1100" dirty="0">
                          <a:effectLst/>
                        </a:rPr>
                        <a:t>17</a:t>
                      </a:r>
                    </a:p>
                  </a:txBody>
                  <a:tcPr anchor="ctr"/>
                </a:tc>
                <a:extLst>
                  <a:ext uri="{0D108BD9-81ED-4DB2-BD59-A6C34878D82A}">
                    <a16:rowId xmlns:a16="http://schemas.microsoft.com/office/drawing/2014/main" val="1654504439"/>
                  </a:ext>
                </a:extLst>
              </a:tr>
              <a:tr h="426720">
                <a:tc>
                  <a:txBody>
                    <a:bodyPr/>
                    <a:lstStyle/>
                    <a:p>
                      <a:pPr algn="r" fontAlgn="ctr"/>
                      <a:r>
                        <a:rPr lang="en-US" sz="1100" b="1">
                          <a:effectLst/>
                        </a:rPr>
                        <a:t>Trail</a:t>
                      </a:r>
                    </a:p>
                  </a:txBody>
                  <a:tcPr anchor="ctr"/>
                </a:tc>
                <a:tc>
                  <a:txBody>
                    <a:bodyPr/>
                    <a:lstStyle/>
                    <a:p>
                      <a:pPr algn="r" fontAlgn="ctr"/>
                      <a:r>
                        <a:rPr lang="en-US" sz="1100" dirty="0">
                          <a:effectLst/>
                        </a:rPr>
                        <a:t>15</a:t>
                      </a:r>
                    </a:p>
                  </a:txBody>
                  <a:tcPr anchor="ctr"/>
                </a:tc>
                <a:extLst>
                  <a:ext uri="{0D108BD9-81ED-4DB2-BD59-A6C34878D82A}">
                    <a16:rowId xmlns:a16="http://schemas.microsoft.com/office/drawing/2014/main" val="1983030900"/>
                  </a:ext>
                </a:extLst>
              </a:tr>
              <a:tr h="426720">
                <a:tc>
                  <a:txBody>
                    <a:bodyPr/>
                    <a:lstStyle/>
                    <a:p>
                      <a:pPr algn="r" fontAlgn="ctr"/>
                      <a:r>
                        <a:rPr lang="en-US" sz="1100" b="1">
                          <a:effectLst/>
                        </a:rPr>
                        <a:t>Sushi Restaurant</a:t>
                      </a:r>
                    </a:p>
                  </a:txBody>
                  <a:tcPr anchor="ctr"/>
                </a:tc>
                <a:tc>
                  <a:txBody>
                    <a:bodyPr/>
                    <a:lstStyle/>
                    <a:p>
                      <a:pPr algn="r" fontAlgn="ctr"/>
                      <a:r>
                        <a:rPr lang="en-US" sz="1100" dirty="0">
                          <a:effectLst/>
                        </a:rPr>
                        <a:t>15</a:t>
                      </a:r>
                    </a:p>
                  </a:txBody>
                  <a:tcPr anchor="ctr"/>
                </a:tc>
                <a:extLst>
                  <a:ext uri="{0D108BD9-81ED-4DB2-BD59-A6C34878D82A}">
                    <a16:rowId xmlns:a16="http://schemas.microsoft.com/office/drawing/2014/main" val="385331935"/>
                  </a:ext>
                </a:extLst>
              </a:tr>
              <a:tr h="426720">
                <a:tc>
                  <a:txBody>
                    <a:bodyPr/>
                    <a:lstStyle/>
                    <a:p>
                      <a:pPr algn="r" fontAlgn="ctr"/>
                      <a:r>
                        <a:rPr lang="en-US" sz="1100" b="1">
                          <a:effectLst/>
                        </a:rPr>
                        <a:t>Thai Restaurant</a:t>
                      </a:r>
                    </a:p>
                  </a:txBody>
                  <a:tcPr anchor="ctr"/>
                </a:tc>
                <a:tc>
                  <a:txBody>
                    <a:bodyPr/>
                    <a:lstStyle/>
                    <a:p>
                      <a:pPr algn="r" fontAlgn="ctr"/>
                      <a:r>
                        <a:rPr lang="en-US" sz="1100" dirty="0">
                          <a:effectLst/>
                        </a:rPr>
                        <a:t>14</a:t>
                      </a:r>
                    </a:p>
                  </a:txBody>
                  <a:tcPr anchor="ctr"/>
                </a:tc>
                <a:extLst>
                  <a:ext uri="{0D108BD9-81ED-4DB2-BD59-A6C34878D82A}">
                    <a16:rowId xmlns:a16="http://schemas.microsoft.com/office/drawing/2014/main" val="4096868130"/>
                  </a:ext>
                </a:extLst>
              </a:tr>
              <a:tr h="426720">
                <a:tc>
                  <a:txBody>
                    <a:bodyPr/>
                    <a:lstStyle/>
                    <a:p>
                      <a:pPr algn="r" fontAlgn="ctr"/>
                      <a:r>
                        <a:rPr lang="en-US" sz="1100" b="1">
                          <a:effectLst/>
                        </a:rPr>
                        <a:t>Mexican Restaurant</a:t>
                      </a:r>
                    </a:p>
                  </a:txBody>
                  <a:tcPr anchor="ctr"/>
                </a:tc>
                <a:tc>
                  <a:txBody>
                    <a:bodyPr/>
                    <a:lstStyle/>
                    <a:p>
                      <a:pPr algn="r" fontAlgn="ctr"/>
                      <a:r>
                        <a:rPr lang="en-US" sz="1100" dirty="0">
                          <a:effectLst/>
                        </a:rPr>
                        <a:t>13</a:t>
                      </a:r>
                    </a:p>
                  </a:txBody>
                  <a:tcPr anchor="ctr"/>
                </a:tc>
                <a:extLst>
                  <a:ext uri="{0D108BD9-81ED-4DB2-BD59-A6C34878D82A}">
                    <a16:rowId xmlns:a16="http://schemas.microsoft.com/office/drawing/2014/main" val="500442871"/>
                  </a:ext>
                </a:extLst>
              </a:tr>
            </a:tbl>
          </a:graphicData>
        </a:graphic>
      </p:graphicFrame>
      <p:graphicFrame>
        <p:nvGraphicFramePr>
          <p:cNvPr id="10" name="Table 9">
            <a:extLst>
              <a:ext uri="{FF2B5EF4-FFF2-40B4-BE49-F238E27FC236}">
                <a16:creationId xmlns:a16="http://schemas.microsoft.com/office/drawing/2014/main" id="{04C8A2B2-1992-8F43-B590-6182A7C97792}"/>
              </a:ext>
            </a:extLst>
          </p:cNvPr>
          <p:cNvGraphicFramePr>
            <a:graphicFrameLocks noGrp="1"/>
          </p:cNvGraphicFramePr>
          <p:nvPr>
            <p:extLst>
              <p:ext uri="{D42A27DB-BD31-4B8C-83A1-F6EECF244321}">
                <p14:modId xmlns:p14="http://schemas.microsoft.com/office/powerpoint/2010/main" val="1652911265"/>
              </p:ext>
            </p:extLst>
          </p:nvPr>
        </p:nvGraphicFramePr>
        <p:xfrm>
          <a:off x="4157310" y="1793875"/>
          <a:ext cx="3203610" cy="4861560"/>
        </p:xfrm>
        <a:graphic>
          <a:graphicData uri="http://schemas.openxmlformats.org/drawingml/2006/table">
            <a:tbl>
              <a:tblPr firstRow="1" firstCol="1" bandRow="1">
                <a:tableStyleId>{5C22544A-7EE6-4342-B048-85BDC9FD1C3A}</a:tableStyleId>
              </a:tblPr>
              <a:tblGrid>
                <a:gridCol w="1589701">
                  <a:extLst>
                    <a:ext uri="{9D8B030D-6E8A-4147-A177-3AD203B41FA5}">
                      <a16:colId xmlns:a16="http://schemas.microsoft.com/office/drawing/2014/main" val="2259799338"/>
                    </a:ext>
                  </a:extLst>
                </a:gridCol>
                <a:gridCol w="1613909">
                  <a:extLst>
                    <a:ext uri="{9D8B030D-6E8A-4147-A177-3AD203B41FA5}">
                      <a16:colId xmlns:a16="http://schemas.microsoft.com/office/drawing/2014/main" val="3976916767"/>
                    </a:ext>
                  </a:extLst>
                </a:gridCol>
              </a:tblGrid>
              <a:tr h="402596">
                <a:tc>
                  <a:txBody>
                    <a:bodyPr/>
                    <a:lstStyle/>
                    <a:p>
                      <a:pPr marL="0" algn="r" defTabSz="914400" rtl="0" eaLnBrk="1" fontAlgn="ctr" latinLnBrk="0" hangingPunct="1"/>
                      <a:r>
                        <a:rPr lang="en-US" sz="1100" b="1" kern="1200" dirty="0">
                          <a:solidFill>
                            <a:schemeClr val="lt1"/>
                          </a:solidFill>
                          <a:effectLst/>
                          <a:latin typeface="+mn-lt"/>
                          <a:ea typeface="+mn-ea"/>
                          <a:cs typeface="+mn-cs"/>
                        </a:rPr>
                        <a:t>City</a:t>
                      </a:r>
                    </a:p>
                  </a:txBody>
                  <a:tcPr anchor="ctr"/>
                </a:tc>
                <a:tc>
                  <a:txBody>
                    <a:bodyPr/>
                    <a:lstStyle/>
                    <a:p>
                      <a:pPr marL="0" algn="r" defTabSz="914400" rtl="0" eaLnBrk="1" fontAlgn="ctr" latinLnBrk="0" hangingPunct="1"/>
                      <a:r>
                        <a:rPr lang="en-US" sz="1100" b="1" kern="1200">
                          <a:solidFill>
                            <a:schemeClr val="lt1"/>
                          </a:solidFill>
                          <a:effectLst/>
                          <a:latin typeface="+mn-lt"/>
                          <a:ea typeface="+mn-ea"/>
                          <a:cs typeface="+mn-cs"/>
                        </a:rPr>
                        <a:t>Saskatoon, Saskatchewan, Canada</a:t>
                      </a:r>
                    </a:p>
                  </a:txBody>
                  <a:tcPr anchor="ctr"/>
                </a:tc>
                <a:extLst>
                  <a:ext uri="{0D108BD9-81ED-4DB2-BD59-A6C34878D82A}">
                    <a16:rowId xmlns:a16="http://schemas.microsoft.com/office/drawing/2014/main" val="2854959064"/>
                  </a:ext>
                </a:extLst>
              </a:tr>
              <a:tr h="426720">
                <a:tc>
                  <a:txBody>
                    <a:bodyPr/>
                    <a:lstStyle/>
                    <a:p>
                      <a:pPr marL="0" algn="r" defTabSz="914400" rtl="0" eaLnBrk="1" fontAlgn="ctr" latinLnBrk="0" hangingPunct="1"/>
                      <a:r>
                        <a:rPr lang="en-US" sz="1100" b="1" kern="1200" dirty="0">
                          <a:solidFill>
                            <a:schemeClr val="lt1"/>
                          </a:solidFill>
                          <a:effectLst/>
                          <a:latin typeface="+mn-lt"/>
                          <a:ea typeface="+mn-ea"/>
                          <a:cs typeface="+mn-cs"/>
                        </a:rPr>
                        <a:t>Coffee Shop</a:t>
                      </a:r>
                    </a:p>
                  </a:txBody>
                  <a:tcPr anchor="ctr"/>
                </a:tc>
                <a:tc>
                  <a:txBody>
                    <a:bodyPr/>
                    <a:lstStyle/>
                    <a:p>
                      <a:pPr marL="0" algn="r" defTabSz="914400" rtl="0" eaLnBrk="1" fontAlgn="ctr" latinLnBrk="0" hangingPunct="1"/>
                      <a:r>
                        <a:rPr lang="en-US" sz="1100" kern="1200" dirty="0">
                          <a:solidFill>
                            <a:schemeClr val="dk1"/>
                          </a:solidFill>
                          <a:effectLst/>
                          <a:latin typeface="+mn-lt"/>
                          <a:ea typeface="+mn-ea"/>
                          <a:cs typeface="+mn-cs"/>
                        </a:rPr>
                        <a:t>18</a:t>
                      </a:r>
                    </a:p>
                  </a:txBody>
                  <a:tcPr anchor="ctr">
                    <a:solidFill>
                      <a:schemeClr val="accent1">
                        <a:lumMod val="20000"/>
                        <a:lumOff val="80000"/>
                      </a:schemeClr>
                    </a:solidFill>
                  </a:tcPr>
                </a:tc>
                <a:extLst>
                  <a:ext uri="{0D108BD9-81ED-4DB2-BD59-A6C34878D82A}">
                    <a16:rowId xmlns:a16="http://schemas.microsoft.com/office/drawing/2014/main" val="2401939187"/>
                  </a:ext>
                </a:extLst>
              </a:tr>
              <a:tr h="426720">
                <a:tc>
                  <a:txBody>
                    <a:bodyPr/>
                    <a:lstStyle/>
                    <a:p>
                      <a:pPr marL="0" algn="r" defTabSz="914400" rtl="0" eaLnBrk="1" fontAlgn="ctr" latinLnBrk="0" hangingPunct="1"/>
                      <a:r>
                        <a:rPr lang="en-US" sz="1100" b="1" kern="1200" dirty="0">
                          <a:solidFill>
                            <a:schemeClr val="lt1"/>
                          </a:solidFill>
                          <a:effectLst/>
                          <a:latin typeface="+mn-lt"/>
                          <a:ea typeface="+mn-ea"/>
                          <a:cs typeface="+mn-cs"/>
                        </a:rPr>
                        <a:t>Pub</a:t>
                      </a:r>
                    </a:p>
                  </a:txBody>
                  <a:tcPr anchor="ctr"/>
                </a:tc>
                <a:tc>
                  <a:txBody>
                    <a:bodyPr/>
                    <a:lstStyle/>
                    <a:p>
                      <a:pPr marL="0" algn="r" defTabSz="914400" rtl="0" eaLnBrk="1" fontAlgn="ctr" latinLnBrk="0" hangingPunct="1"/>
                      <a:r>
                        <a:rPr lang="en-US" sz="1100" kern="1200" dirty="0">
                          <a:solidFill>
                            <a:schemeClr val="dk1"/>
                          </a:solidFill>
                          <a:effectLst/>
                          <a:latin typeface="+mn-lt"/>
                          <a:ea typeface="+mn-ea"/>
                          <a:cs typeface="+mn-cs"/>
                        </a:rPr>
                        <a:t>16</a:t>
                      </a:r>
                    </a:p>
                  </a:txBody>
                  <a:tcPr anchor="ctr"/>
                </a:tc>
                <a:extLst>
                  <a:ext uri="{0D108BD9-81ED-4DB2-BD59-A6C34878D82A}">
                    <a16:rowId xmlns:a16="http://schemas.microsoft.com/office/drawing/2014/main" val="4088617504"/>
                  </a:ext>
                </a:extLst>
              </a:tr>
              <a:tr h="426720">
                <a:tc>
                  <a:txBody>
                    <a:bodyPr/>
                    <a:lstStyle/>
                    <a:p>
                      <a:pPr marL="0" algn="r" defTabSz="914400" rtl="0" eaLnBrk="1" fontAlgn="ctr" latinLnBrk="0" hangingPunct="1"/>
                      <a:r>
                        <a:rPr lang="en-US" sz="1100" b="1" kern="1200" dirty="0">
                          <a:solidFill>
                            <a:schemeClr val="lt1"/>
                          </a:solidFill>
                          <a:effectLst/>
                          <a:latin typeface="+mn-lt"/>
                          <a:ea typeface="+mn-ea"/>
                          <a:cs typeface="+mn-cs"/>
                        </a:rPr>
                        <a:t>Hotel</a:t>
                      </a:r>
                    </a:p>
                  </a:txBody>
                  <a:tcPr anchor="ctr"/>
                </a:tc>
                <a:tc>
                  <a:txBody>
                    <a:bodyPr/>
                    <a:lstStyle/>
                    <a:p>
                      <a:pPr marL="0" algn="r" defTabSz="914400" rtl="0" eaLnBrk="1" fontAlgn="ctr" latinLnBrk="0" hangingPunct="1"/>
                      <a:r>
                        <a:rPr lang="en-US" sz="1100" kern="1200" dirty="0">
                          <a:solidFill>
                            <a:schemeClr val="dk1"/>
                          </a:solidFill>
                          <a:effectLst/>
                          <a:latin typeface="+mn-lt"/>
                          <a:ea typeface="+mn-ea"/>
                          <a:cs typeface="+mn-cs"/>
                        </a:rPr>
                        <a:t>14</a:t>
                      </a:r>
                    </a:p>
                  </a:txBody>
                  <a:tcPr anchor="ctr"/>
                </a:tc>
                <a:extLst>
                  <a:ext uri="{0D108BD9-81ED-4DB2-BD59-A6C34878D82A}">
                    <a16:rowId xmlns:a16="http://schemas.microsoft.com/office/drawing/2014/main" val="1550112443"/>
                  </a:ext>
                </a:extLst>
              </a:tr>
              <a:tr h="426720">
                <a:tc>
                  <a:txBody>
                    <a:bodyPr/>
                    <a:lstStyle/>
                    <a:p>
                      <a:pPr marL="0" algn="r" defTabSz="914400" rtl="0" eaLnBrk="1" fontAlgn="ctr" latinLnBrk="0" hangingPunct="1"/>
                      <a:r>
                        <a:rPr lang="en-US" sz="1100" b="1" kern="1200">
                          <a:solidFill>
                            <a:schemeClr val="lt1"/>
                          </a:solidFill>
                          <a:effectLst/>
                          <a:latin typeface="+mn-lt"/>
                          <a:ea typeface="+mn-ea"/>
                          <a:cs typeface="+mn-cs"/>
                        </a:rPr>
                        <a:t>Café</a:t>
                      </a:r>
                    </a:p>
                  </a:txBody>
                  <a:tcPr anchor="ctr"/>
                </a:tc>
                <a:tc>
                  <a:txBody>
                    <a:bodyPr/>
                    <a:lstStyle/>
                    <a:p>
                      <a:pPr marL="0" algn="r" defTabSz="914400" rtl="0" eaLnBrk="1" fontAlgn="ctr" latinLnBrk="0" hangingPunct="1"/>
                      <a:r>
                        <a:rPr lang="en-US" sz="1100" kern="1200">
                          <a:solidFill>
                            <a:schemeClr val="dk1"/>
                          </a:solidFill>
                          <a:effectLst/>
                          <a:latin typeface="+mn-lt"/>
                          <a:ea typeface="+mn-ea"/>
                          <a:cs typeface="+mn-cs"/>
                        </a:rPr>
                        <a:t>14</a:t>
                      </a:r>
                    </a:p>
                  </a:txBody>
                  <a:tcPr anchor="ctr"/>
                </a:tc>
                <a:extLst>
                  <a:ext uri="{0D108BD9-81ED-4DB2-BD59-A6C34878D82A}">
                    <a16:rowId xmlns:a16="http://schemas.microsoft.com/office/drawing/2014/main" val="2365158534"/>
                  </a:ext>
                </a:extLst>
              </a:tr>
              <a:tr h="426720">
                <a:tc>
                  <a:txBody>
                    <a:bodyPr/>
                    <a:lstStyle/>
                    <a:p>
                      <a:pPr marL="0" algn="r" defTabSz="914400" rtl="0" eaLnBrk="1" fontAlgn="ctr" latinLnBrk="0" hangingPunct="1"/>
                      <a:r>
                        <a:rPr lang="en-US" sz="1100" b="1" kern="1200">
                          <a:solidFill>
                            <a:schemeClr val="lt1"/>
                          </a:solidFill>
                          <a:effectLst/>
                          <a:latin typeface="+mn-lt"/>
                          <a:ea typeface="+mn-ea"/>
                          <a:cs typeface="+mn-cs"/>
                        </a:rPr>
                        <a:t>Restaurant</a:t>
                      </a:r>
                    </a:p>
                  </a:txBody>
                  <a:tcPr anchor="ctr"/>
                </a:tc>
                <a:tc>
                  <a:txBody>
                    <a:bodyPr/>
                    <a:lstStyle/>
                    <a:p>
                      <a:pPr marL="0" algn="r" defTabSz="914400" rtl="0" eaLnBrk="1" fontAlgn="ctr" latinLnBrk="0" hangingPunct="1"/>
                      <a:r>
                        <a:rPr lang="en-US" sz="1100" kern="1200" dirty="0">
                          <a:solidFill>
                            <a:schemeClr val="dk1"/>
                          </a:solidFill>
                          <a:effectLst/>
                          <a:latin typeface="+mn-lt"/>
                          <a:ea typeface="+mn-ea"/>
                          <a:cs typeface="+mn-cs"/>
                        </a:rPr>
                        <a:t>14</a:t>
                      </a:r>
                    </a:p>
                  </a:txBody>
                  <a:tcPr anchor="ctr"/>
                </a:tc>
                <a:extLst>
                  <a:ext uri="{0D108BD9-81ED-4DB2-BD59-A6C34878D82A}">
                    <a16:rowId xmlns:a16="http://schemas.microsoft.com/office/drawing/2014/main" val="655896984"/>
                  </a:ext>
                </a:extLst>
              </a:tr>
              <a:tr h="426720">
                <a:tc>
                  <a:txBody>
                    <a:bodyPr/>
                    <a:lstStyle/>
                    <a:p>
                      <a:pPr marL="0" algn="r" defTabSz="914400" rtl="0" eaLnBrk="1" fontAlgn="ctr" latinLnBrk="0" hangingPunct="1"/>
                      <a:r>
                        <a:rPr lang="en-US" sz="1100" b="1" kern="1200">
                          <a:solidFill>
                            <a:schemeClr val="lt1"/>
                          </a:solidFill>
                          <a:effectLst/>
                          <a:latin typeface="+mn-lt"/>
                          <a:ea typeface="+mn-ea"/>
                          <a:cs typeface="+mn-cs"/>
                        </a:rPr>
                        <a:t>Bakery</a:t>
                      </a:r>
                    </a:p>
                  </a:txBody>
                  <a:tcPr anchor="ctr"/>
                </a:tc>
                <a:tc>
                  <a:txBody>
                    <a:bodyPr/>
                    <a:lstStyle/>
                    <a:p>
                      <a:pPr marL="0" algn="r" defTabSz="914400" rtl="0" eaLnBrk="1" fontAlgn="ctr" latinLnBrk="0" hangingPunct="1"/>
                      <a:r>
                        <a:rPr lang="en-US" sz="1100" kern="1200" dirty="0">
                          <a:solidFill>
                            <a:schemeClr val="dk1"/>
                          </a:solidFill>
                          <a:effectLst/>
                          <a:latin typeface="+mn-lt"/>
                          <a:ea typeface="+mn-ea"/>
                          <a:cs typeface="+mn-cs"/>
                        </a:rPr>
                        <a:t>12</a:t>
                      </a:r>
                    </a:p>
                  </a:txBody>
                  <a:tcPr anchor="ctr"/>
                </a:tc>
                <a:extLst>
                  <a:ext uri="{0D108BD9-81ED-4DB2-BD59-A6C34878D82A}">
                    <a16:rowId xmlns:a16="http://schemas.microsoft.com/office/drawing/2014/main" val="1654504439"/>
                  </a:ext>
                </a:extLst>
              </a:tr>
              <a:tr h="426720">
                <a:tc>
                  <a:txBody>
                    <a:bodyPr/>
                    <a:lstStyle/>
                    <a:p>
                      <a:pPr marL="0" algn="r" defTabSz="914400" rtl="0" eaLnBrk="1" fontAlgn="ctr" latinLnBrk="0" hangingPunct="1"/>
                      <a:r>
                        <a:rPr lang="en-US" sz="1100" b="1" kern="1200">
                          <a:solidFill>
                            <a:schemeClr val="lt1"/>
                          </a:solidFill>
                          <a:effectLst/>
                          <a:latin typeface="+mn-lt"/>
                          <a:ea typeface="+mn-ea"/>
                          <a:cs typeface="+mn-cs"/>
                        </a:rPr>
                        <a:t>Pizza Place</a:t>
                      </a:r>
                    </a:p>
                  </a:txBody>
                  <a:tcPr anchor="ctr"/>
                </a:tc>
                <a:tc>
                  <a:txBody>
                    <a:bodyPr/>
                    <a:lstStyle/>
                    <a:p>
                      <a:pPr marL="0" algn="r" defTabSz="914400" rtl="0" eaLnBrk="1" fontAlgn="ctr" latinLnBrk="0" hangingPunct="1"/>
                      <a:r>
                        <a:rPr lang="en-US" sz="1100" kern="1200" dirty="0">
                          <a:solidFill>
                            <a:schemeClr val="dk1"/>
                          </a:solidFill>
                          <a:effectLst/>
                          <a:latin typeface="+mn-lt"/>
                          <a:ea typeface="+mn-ea"/>
                          <a:cs typeface="+mn-cs"/>
                        </a:rPr>
                        <a:t>12</a:t>
                      </a:r>
                    </a:p>
                  </a:txBody>
                  <a:tcPr anchor="ctr"/>
                </a:tc>
                <a:extLst>
                  <a:ext uri="{0D108BD9-81ED-4DB2-BD59-A6C34878D82A}">
                    <a16:rowId xmlns:a16="http://schemas.microsoft.com/office/drawing/2014/main" val="1983030900"/>
                  </a:ext>
                </a:extLst>
              </a:tr>
              <a:tr h="426720">
                <a:tc>
                  <a:txBody>
                    <a:bodyPr/>
                    <a:lstStyle/>
                    <a:p>
                      <a:pPr marL="0" algn="r" defTabSz="914400" rtl="0" eaLnBrk="1" fontAlgn="ctr" latinLnBrk="0" hangingPunct="1"/>
                      <a:r>
                        <a:rPr lang="en-US" sz="1100" b="1" kern="1200" dirty="0">
                          <a:solidFill>
                            <a:schemeClr val="lt1"/>
                          </a:solidFill>
                          <a:effectLst/>
                          <a:latin typeface="+mn-lt"/>
                          <a:ea typeface="+mn-ea"/>
                          <a:cs typeface="+mn-cs"/>
                        </a:rPr>
                        <a:t>American Restaurant</a:t>
                      </a:r>
                    </a:p>
                  </a:txBody>
                  <a:tcPr anchor="ctr"/>
                </a:tc>
                <a:tc>
                  <a:txBody>
                    <a:bodyPr/>
                    <a:lstStyle/>
                    <a:p>
                      <a:pPr marL="0" algn="r" defTabSz="914400" rtl="0" eaLnBrk="1" fontAlgn="ctr" latinLnBrk="0" hangingPunct="1"/>
                      <a:r>
                        <a:rPr lang="en-US" sz="1100" kern="1200" dirty="0">
                          <a:solidFill>
                            <a:schemeClr val="dk1"/>
                          </a:solidFill>
                          <a:effectLst/>
                          <a:latin typeface="+mn-lt"/>
                          <a:ea typeface="+mn-ea"/>
                          <a:cs typeface="+mn-cs"/>
                        </a:rPr>
                        <a:t>10</a:t>
                      </a:r>
                    </a:p>
                  </a:txBody>
                  <a:tcPr anchor="ctr"/>
                </a:tc>
                <a:extLst>
                  <a:ext uri="{0D108BD9-81ED-4DB2-BD59-A6C34878D82A}">
                    <a16:rowId xmlns:a16="http://schemas.microsoft.com/office/drawing/2014/main" val="385331935"/>
                  </a:ext>
                </a:extLst>
              </a:tr>
              <a:tr h="426720">
                <a:tc>
                  <a:txBody>
                    <a:bodyPr/>
                    <a:lstStyle/>
                    <a:p>
                      <a:pPr marL="0" algn="r" defTabSz="914400" rtl="0" eaLnBrk="1" fontAlgn="ctr" latinLnBrk="0" hangingPunct="1"/>
                      <a:r>
                        <a:rPr lang="en-US" sz="1100" b="1" kern="1200">
                          <a:solidFill>
                            <a:schemeClr val="lt1"/>
                          </a:solidFill>
                          <a:effectLst/>
                          <a:latin typeface="+mn-lt"/>
                          <a:ea typeface="+mn-ea"/>
                          <a:cs typeface="+mn-cs"/>
                        </a:rPr>
                        <a:t>Grocery Store</a:t>
                      </a:r>
                    </a:p>
                  </a:txBody>
                  <a:tcPr anchor="ctr"/>
                </a:tc>
                <a:tc>
                  <a:txBody>
                    <a:bodyPr/>
                    <a:lstStyle/>
                    <a:p>
                      <a:pPr marL="0" algn="r" defTabSz="914400" rtl="0" eaLnBrk="1" fontAlgn="ctr" latinLnBrk="0" hangingPunct="1"/>
                      <a:r>
                        <a:rPr lang="en-US" sz="1100" kern="1200" dirty="0">
                          <a:solidFill>
                            <a:schemeClr val="dk1"/>
                          </a:solidFill>
                          <a:effectLst/>
                          <a:latin typeface="+mn-lt"/>
                          <a:ea typeface="+mn-ea"/>
                          <a:cs typeface="+mn-cs"/>
                        </a:rPr>
                        <a:t>9</a:t>
                      </a:r>
                    </a:p>
                  </a:txBody>
                  <a:tcPr anchor="ctr"/>
                </a:tc>
                <a:extLst>
                  <a:ext uri="{0D108BD9-81ED-4DB2-BD59-A6C34878D82A}">
                    <a16:rowId xmlns:a16="http://schemas.microsoft.com/office/drawing/2014/main" val="4096868130"/>
                  </a:ext>
                </a:extLst>
              </a:tr>
              <a:tr h="426720">
                <a:tc>
                  <a:txBody>
                    <a:bodyPr/>
                    <a:lstStyle/>
                    <a:p>
                      <a:pPr marL="0" algn="r" defTabSz="914400" rtl="0" eaLnBrk="1" fontAlgn="ctr" latinLnBrk="0" hangingPunct="1"/>
                      <a:r>
                        <a:rPr lang="en-US" sz="1100" b="1" kern="1200" dirty="0">
                          <a:solidFill>
                            <a:schemeClr val="lt1"/>
                          </a:solidFill>
                          <a:effectLst/>
                          <a:latin typeface="+mn-lt"/>
                          <a:ea typeface="+mn-ea"/>
                          <a:cs typeface="+mn-cs"/>
                        </a:rPr>
                        <a:t>Asian Restaurant</a:t>
                      </a:r>
                    </a:p>
                  </a:txBody>
                  <a:tcPr anchor="ctr"/>
                </a:tc>
                <a:tc>
                  <a:txBody>
                    <a:bodyPr/>
                    <a:lstStyle/>
                    <a:p>
                      <a:pPr marL="0" algn="r" defTabSz="914400" rtl="0" eaLnBrk="1" fontAlgn="ctr" latinLnBrk="0" hangingPunct="1"/>
                      <a:r>
                        <a:rPr lang="en-US" sz="1100" kern="1200" dirty="0">
                          <a:solidFill>
                            <a:schemeClr val="dk1"/>
                          </a:solidFill>
                          <a:effectLst/>
                          <a:latin typeface="+mn-lt"/>
                          <a:ea typeface="+mn-ea"/>
                          <a:cs typeface="+mn-cs"/>
                        </a:rPr>
                        <a:t>9</a:t>
                      </a:r>
                    </a:p>
                  </a:txBody>
                  <a:tcPr anchor="ctr"/>
                </a:tc>
                <a:extLst>
                  <a:ext uri="{0D108BD9-81ED-4DB2-BD59-A6C34878D82A}">
                    <a16:rowId xmlns:a16="http://schemas.microsoft.com/office/drawing/2014/main" val="500442871"/>
                  </a:ext>
                </a:extLst>
              </a:tr>
            </a:tbl>
          </a:graphicData>
        </a:graphic>
      </p:graphicFrame>
    </p:spTree>
    <p:extLst>
      <p:ext uri="{BB962C8B-B14F-4D97-AF65-F5344CB8AC3E}">
        <p14:creationId xmlns:p14="http://schemas.microsoft.com/office/powerpoint/2010/main" val="4045012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a:xfrm>
            <a:off x="2861310" y="177072"/>
            <a:ext cx="8610600" cy="1293028"/>
          </a:xfrm>
        </p:spPr>
        <p:txBody>
          <a:bodyPr/>
          <a:lstStyle/>
          <a:p>
            <a:r>
              <a:rPr lang="en-US" dirty="0"/>
              <a:t>Top Venues NOT in SASKATOON</a:t>
            </a:r>
          </a:p>
        </p:txBody>
      </p:sp>
      <p:sp>
        <p:nvSpPr>
          <p:cNvPr id="13" name="Content Placeholder 2">
            <a:extLst>
              <a:ext uri="{FF2B5EF4-FFF2-40B4-BE49-F238E27FC236}">
                <a16:creationId xmlns:a16="http://schemas.microsoft.com/office/drawing/2014/main" id="{34F91C69-DE7D-7341-8B2D-0C3ACACE9AAE}"/>
              </a:ext>
            </a:extLst>
          </p:cNvPr>
          <p:cNvSpPr txBox="1">
            <a:spLocks/>
          </p:cNvSpPr>
          <p:nvPr/>
        </p:nvSpPr>
        <p:spPr>
          <a:xfrm>
            <a:off x="6675120" y="1816735"/>
            <a:ext cx="493776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2000" dirty="0"/>
              <a:t>There are many venues that SASKATOON city lacks compared to Fremont. Most prominently – Parks, Sushi Restaurant, </a:t>
            </a:r>
            <a:r>
              <a:rPr lang="en-US" sz="2000" dirty="0" err="1"/>
              <a:t>Falafal</a:t>
            </a:r>
            <a:r>
              <a:rPr lang="en-US" sz="2000" dirty="0"/>
              <a:t> Restaurant, Pet Stores, Lake and Spa.</a:t>
            </a:r>
          </a:p>
        </p:txBody>
      </p:sp>
      <p:graphicFrame>
        <p:nvGraphicFramePr>
          <p:cNvPr id="9" name="Table 8">
            <a:extLst>
              <a:ext uri="{FF2B5EF4-FFF2-40B4-BE49-F238E27FC236}">
                <a16:creationId xmlns:a16="http://schemas.microsoft.com/office/drawing/2014/main" id="{CF5784E2-3CB3-044E-B955-8BA921FBFE70}"/>
              </a:ext>
            </a:extLst>
          </p:cNvPr>
          <p:cNvGraphicFramePr>
            <a:graphicFrameLocks noGrp="1"/>
          </p:cNvGraphicFramePr>
          <p:nvPr>
            <p:extLst>
              <p:ext uri="{D42A27DB-BD31-4B8C-83A1-F6EECF244321}">
                <p14:modId xmlns:p14="http://schemas.microsoft.com/office/powerpoint/2010/main" val="3203877954"/>
              </p:ext>
            </p:extLst>
          </p:nvPr>
        </p:nvGraphicFramePr>
        <p:xfrm>
          <a:off x="804510" y="1165851"/>
          <a:ext cx="4510440" cy="5495925"/>
        </p:xfrm>
        <a:graphic>
          <a:graphicData uri="http://schemas.openxmlformats.org/drawingml/2006/table">
            <a:tbl>
              <a:tblPr firstRow="1" firstCol="1" bandRow="1">
                <a:tableStyleId>{5C22544A-7EE6-4342-B048-85BDC9FD1C3A}</a:tableStyleId>
              </a:tblPr>
              <a:tblGrid>
                <a:gridCol w="1488370">
                  <a:extLst>
                    <a:ext uri="{9D8B030D-6E8A-4147-A177-3AD203B41FA5}">
                      <a16:colId xmlns:a16="http://schemas.microsoft.com/office/drawing/2014/main" val="2259799338"/>
                    </a:ext>
                  </a:extLst>
                </a:gridCol>
                <a:gridCol w="1511035">
                  <a:extLst>
                    <a:ext uri="{9D8B030D-6E8A-4147-A177-3AD203B41FA5}">
                      <a16:colId xmlns:a16="http://schemas.microsoft.com/office/drawing/2014/main" val="3976916767"/>
                    </a:ext>
                  </a:extLst>
                </a:gridCol>
                <a:gridCol w="1511035">
                  <a:extLst>
                    <a:ext uri="{9D8B030D-6E8A-4147-A177-3AD203B41FA5}">
                      <a16:colId xmlns:a16="http://schemas.microsoft.com/office/drawing/2014/main" val="2075122430"/>
                    </a:ext>
                  </a:extLst>
                </a:gridCol>
              </a:tblGrid>
              <a:tr h="365760">
                <a:tc>
                  <a:txBody>
                    <a:bodyPr/>
                    <a:lstStyle/>
                    <a:p>
                      <a:pPr algn="ctr" fontAlgn="b"/>
                      <a:r>
                        <a:rPr lang="en-US" sz="1200" b="1" i="0" u="none" strike="noStrike" dirty="0">
                          <a:solidFill>
                            <a:srgbClr val="000000"/>
                          </a:solidFill>
                          <a:effectLst/>
                          <a:latin typeface="Calibri" panose="020F0502020204030204" pitchFamily="34" charset="0"/>
                        </a:rPr>
                        <a:t>City</a:t>
                      </a:r>
                    </a:p>
                  </a:txBody>
                  <a:tcPr marL="9525" marR="9525" marT="9525" marB="0" anchor="ctr"/>
                </a:tc>
                <a:tc>
                  <a:txBody>
                    <a:bodyPr/>
                    <a:lstStyle/>
                    <a:p>
                      <a:pPr algn="ctr" fontAlgn="b"/>
                      <a:r>
                        <a:rPr lang="en-US" sz="1200" b="1" i="0" u="none" strike="noStrike">
                          <a:solidFill>
                            <a:srgbClr val="000000"/>
                          </a:solidFill>
                          <a:effectLst/>
                          <a:latin typeface="Calibri" panose="020F0502020204030204" pitchFamily="34" charset="0"/>
                        </a:rPr>
                        <a:t>Fremont, California, USA</a:t>
                      </a:r>
                    </a:p>
                  </a:txBody>
                  <a:tcPr marL="9525" marR="9525" marT="9525" marB="0" anchor="ctr"/>
                </a:tc>
                <a:tc>
                  <a:txBody>
                    <a:bodyPr/>
                    <a:lstStyle/>
                    <a:p>
                      <a:pPr algn="ctr" fontAlgn="b"/>
                      <a:r>
                        <a:rPr lang="en-US" sz="1200" b="1" i="0" u="none" strike="noStrike" dirty="0" err="1">
                          <a:solidFill>
                            <a:srgbClr val="000000"/>
                          </a:solidFill>
                          <a:effectLst/>
                          <a:latin typeface="Calibri" panose="020F0502020204030204" pitchFamily="34" charset="0"/>
                        </a:rPr>
                        <a:t>Saskatoon</a:t>
                      </a:r>
                      <a:r>
                        <a:rPr lang="en-US" sz="1200" b="1" i="0" u="none" strike="noStrike" dirty="0">
                          <a:solidFill>
                            <a:srgbClr val="000000"/>
                          </a:solidFill>
                          <a:effectLst/>
                          <a:latin typeface="Calibri" panose="020F0502020204030204" pitchFamily="34" charset="0"/>
                        </a:rPr>
                        <a:t>, Saskatchewan, Canada</a:t>
                      </a:r>
                    </a:p>
                  </a:txBody>
                  <a:tcPr marL="9525" marR="9525" marT="9525" marB="0" anchor="ctr"/>
                </a:tc>
                <a:extLst>
                  <a:ext uri="{0D108BD9-81ED-4DB2-BD59-A6C34878D82A}">
                    <a16:rowId xmlns:a16="http://schemas.microsoft.com/office/drawing/2014/main" val="2854959064"/>
                  </a:ext>
                </a:extLst>
              </a:tr>
              <a:tr h="365760">
                <a:tc>
                  <a:txBody>
                    <a:bodyPr/>
                    <a:lstStyle/>
                    <a:p>
                      <a:pPr algn="ctr" fontAlgn="b"/>
                      <a:r>
                        <a:rPr lang="en-US" sz="1200" b="1" i="0" u="none" strike="noStrike" dirty="0">
                          <a:solidFill>
                            <a:srgbClr val="000000"/>
                          </a:solidFill>
                          <a:effectLst/>
                          <a:latin typeface="Calibri" panose="020F0502020204030204" pitchFamily="34" charset="0"/>
                        </a:rPr>
                        <a:t>Park</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19</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2474839363"/>
                  </a:ext>
                </a:extLst>
              </a:tr>
              <a:tr h="365760">
                <a:tc>
                  <a:txBody>
                    <a:bodyPr/>
                    <a:lstStyle/>
                    <a:p>
                      <a:pPr algn="ctr" fontAlgn="b"/>
                      <a:r>
                        <a:rPr lang="en-US" sz="1200" b="1" i="0" u="none" strike="noStrike">
                          <a:solidFill>
                            <a:srgbClr val="000000"/>
                          </a:solidFill>
                          <a:effectLst/>
                          <a:latin typeface="Calibri" panose="020F0502020204030204" pitchFamily="34" charset="0"/>
                        </a:rPr>
                        <a:t>Sushi Restaurant</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15</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3653145489"/>
                  </a:ext>
                </a:extLst>
              </a:tr>
              <a:tr h="365760">
                <a:tc>
                  <a:txBody>
                    <a:bodyPr/>
                    <a:lstStyle/>
                    <a:p>
                      <a:pPr algn="ctr" fontAlgn="b"/>
                      <a:r>
                        <a:rPr lang="en-US" sz="1200" b="1" i="0" u="none" strike="noStrike">
                          <a:solidFill>
                            <a:srgbClr val="000000"/>
                          </a:solidFill>
                          <a:effectLst/>
                          <a:latin typeface="Calibri" panose="020F0502020204030204" pitchFamily="34" charset="0"/>
                        </a:rPr>
                        <a:t>Falafel Restaurant</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12</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427663073"/>
                  </a:ext>
                </a:extLst>
              </a:tr>
              <a:tr h="365760">
                <a:tc>
                  <a:txBody>
                    <a:bodyPr/>
                    <a:lstStyle/>
                    <a:p>
                      <a:pPr algn="ctr" fontAlgn="b"/>
                      <a:r>
                        <a:rPr lang="en-US" sz="1200" b="1" i="0" u="none" strike="noStrike">
                          <a:solidFill>
                            <a:srgbClr val="000000"/>
                          </a:solidFill>
                          <a:effectLst/>
                          <a:latin typeface="Calibri" panose="020F0502020204030204" pitchFamily="34" charset="0"/>
                        </a:rPr>
                        <a:t>Pet Store</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10</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434804521"/>
                  </a:ext>
                </a:extLst>
              </a:tr>
              <a:tr h="365760">
                <a:tc>
                  <a:txBody>
                    <a:bodyPr/>
                    <a:lstStyle/>
                    <a:p>
                      <a:pPr algn="ctr" fontAlgn="b"/>
                      <a:r>
                        <a:rPr lang="en-US" sz="1200" b="1" i="0" u="none" strike="noStrike">
                          <a:solidFill>
                            <a:srgbClr val="000000"/>
                          </a:solidFill>
                          <a:effectLst/>
                          <a:latin typeface="Calibri" panose="020F0502020204030204" pitchFamily="34" charset="0"/>
                        </a:rPr>
                        <a:t>Lake</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7</a:t>
                      </a:r>
                    </a:p>
                  </a:txBody>
                  <a:tcPr marL="9525" marR="9525" marT="9525" marB="0" anchor="ctr">
                    <a:solidFill>
                      <a:schemeClr val="accent1">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solidFill>
                      <a:schemeClr val="accent1">
                        <a:lumMod val="20000"/>
                        <a:lumOff val="80000"/>
                      </a:schemeClr>
                    </a:solidFill>
                  </a:tcPr>
                </a:tc>
                <a:extLst>
                  <a:ext uri="{0D108BD9-81ED-4DB2-BD59-A6C34878D82A}">
                    <a16:rowId xmlns:a16="http://schemas.microsoft.com/office/drawing/2014/main" val="2401939187"/>
                  </a:ext>
                </a:extLst>
              </a:tr>
              <a:tr h="365760">
                <a:tc>
                  <a:txBody>
                    <a:bodyPr/>
                    <a:lstStyle/>
                    <a:p>
                      <a:pPr algn="ctr" fontAlgn="b"/>
                      <a:r>
                        <a:rPr lang="en-US" sz="1200" b="1" i="0" u="none" strike="noStrike">
                          <a:solidFill>
                            <a:srgbClr val="000000"/>
                          </a:solidFill>
                          <a:effectLst/>
                          <a:latin typeface="Calibri" panose="020F0502020204030204" pitchFamily="34" charset="0"/>
                        </a:rPr>
                        <a:t>Spa</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7</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4088617504"/>
                  </a:ext>
                </a:extLst>
              </a:tr>
              <a:tr h="365760">
                <a:tc>
                  <a:txBody>
                    <a:bodyPr/>
                    <a:lstStyle/>
                    <a:p>
                      <a:pPr algn="ctr" fontAlgn="b"/>
                      <a:r>
                        <a:rPr lang="en-US" sz="1200" b="1" i="0" u="none" strike="noStrike">
                          <a:solidFill>
                            <a:srgbClr val="000000"/>
                          </a:solidFill>
                          <a:effectLst/>
                          <a:latin typeface="Calibri" panose="020F0502020204030204" pitchFamily="34" charset="0"/>
                        </a:rPr>
                        <a:t>Dessert Shop</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550112443"/>
                  </a:ext>
                </a:extLst>
              </a:tr>
              <a:tr h="365760">
                <a:tc>
                  <a:txBody>
                    <a:bodyPr/>
                    <a:lstStyle/>
                    <a:p>
                      <a:pPr algn="ctr" fontAlgn="b"/>
                      <a:r>
                        <a:rPr lang="en-US" sz="1200" b="1" i="0" u="none" strike="noStrike">
                          <a:solidFill>
                            <a:srgbClr val="000000"/>
                          </a:solidFill>
                          <a:effectLst/>
                          <a:latin typeface="Calibri" panose="020F0502020204030204" pitchFamily="34" charset="0"/>
                        </a:rPr>
                        <a:t>Donut Shop</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2365158534"/>
                  </a:ext>
                </a:extLst>
              </a:tr>
              <a:tr h="365760">
                <a:tc>
                  <a:txBody>
                    <a:bodyPr/>
                    <a:lstStyle/>
                    <a:p>
                      <a:pPr algn="ctr" fontAlgn="b"/>
                      <a:r>
                        <a:rPr lang="en-US" sz="1200" b="1" i="0" u="none" strike="noStrike">
                          <a:solidFill>
                            <a:srgbClr val="000000"/>
                          </a:solidFill>
                          <a:effectLst/>
                          <a:latin typeface="Calibri" panose="020F0502020204030204" pitchFamily="34" charset="0"/>
                        </a:rPr>
                        <a:t>Japanese Restaurant</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655896984"/>
                  </a:ext>
                </a:extLst>
              </a:tr>
              <a:tr h="365760">
                <a:tc>
                  <a:txBody>
                    <a:bodyPr/>
                    <a:lstStyle/>
                    <a:p>
                      <a:pPr algn="ctr" fontAlgn="b"/>
                      <a:r>
                        <a:rPr lang="en-US" sz="1200" b="1" i="0" u="none" strike="noStrike">
                          <a:solidFill>
                            <a:srgbClr val="000000"/>
                          </a:solidFill>
                          <a:effectLst/>
                          <a:latin typeface="Calibri" panose="020F0502020204030204" pitchFamily="34" charset="0"/>
                        </a:rPr>
                        <a:t>Juice Bar</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654504439"/>
                  </a:ext>
                </a:extLst>
              </a:tr>
              <a:tr h="365760">
                <a:tc>
                  <a:txBody>
                    <a:bodyPr/>
                    <a:lstStyle/>
                    <a:p>
                      <a:pPr algn="ctr" fontAlgn="b"/>
                      <a:r>
                        <a:rPr lang="en-US" sz="1200" b="1" i="0" u="none" strike="noStrike">
                          <a:solidFill>
                            <a:srgbClr val="000000"/>
                          </a:solidFill>
                          <a:effectLst/>
                          <a:latin typeface="Calibri" panose="020F0502020204030204" pitchFamily="34" charset="0"/>
                        </a:rPr>
                        <a:t>Shanghai Restaurant</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983030900"/>
                  </a:ext>
                </a:extLst>
              </a:tr>
              <a:tr h="365760">
                <a:tc>
                  <a:txBody>
                    <a:bodyPr/>
                    <a:lstStyle/>
                    <a:p>
                      <a:pPr algn="ctr" fontAlgn="b"/>
                      <a:r>
                        <a:rPr lang="en-US" sz="1200" b="1" i="0" u="none" strike="noStrike">
                          <a:solidFill>
                            <a:srgbClr val="000000"/>
                          </a:solidFill>
                          <a:effectLst/>
                          <a:latin typeface="Calibri" panose="020F0502020204030204" pitchFamily="34" charset="0"/>
                        </a:rPr>
                        <a:t>Burmese Restaurant</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385331935"/>
                  </a:ext>
                </a:extLst>
              </a:tr>
              <a:tr h="365760">
                <a:tc>
                  <a:txBody>
                    <a:bodyPr/>
                    <a:lstStyle/>
                    <a:p>
                      <a:pPr algn="ctr" fontAlgn="b"/>
                      <a:r>
                        <a:rPr lang="en-US" sz="1200" b="1" i="0" u="none" strike="noStrike">
                          <a:solidFill>
                            <a:srgbClr val="000000"/>
                          </a:solidFill>
                          <a:effectLst/>
                          <a:latin typeface="Calibri" panose="020F0502020204030204" pitchFamily="34" charset="0"/>
                        </a:rPr>
                        <a:t>Dog Run</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4096868130"/>
                  </a:ext>
                </a:extLst>
              </a:tr>
              <a:tr h="365760">
                <a:tc>
                  <a:txBody>
                    <a:bodyPr/>
                    <a:lstStyle/>
                    <a:p>
                      <a:pPr algn="ctr" fontAlgn="b"/>
                      <a:r>
                        <a:rPr lang="en-US" sz="1200" b="1" i="0" u="none" strike="noStrike">
                          <a:solidFill>
                            <a:srgbClr val="000000"/>
                          </a:solidFill>
                          <a:effectLst/>
                          <a:latin typeface="Calibri" panose="020F0502020204030204" pitchFamily="34" charset="0"/>
                        </a:rPr>
                        <a:t>Library</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500442871"/>
                  </a:ext>
                </a:extLst>
              </a:tr>
            </a:tbl>
          </a:graphicData>
        </a:graphic>
      </p:graphicFrame>
    </p:spTree>
    <p:extLst>
      <p:ext uri="{BB962C8B-B14F-4D97-AF65-F5344CB8AC3E}">
        <p14:creationId xmlns:p14="http://schemas.microsoft.com/office/powerpoint/2010/main" val="1556945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a:xfrm>
            <a:off x="2861310" y="177072"/>
            <a:ext cx="8610600" cy="1293028"/>
          </a:xfrm>
        </p:spPr>
        <p:txBody>
          <a:bodyPr/>
          <a:lstStyle/>
          <a:p>
            <a:r>
              <a:rPr lang="en-US" dirty="0"/>
              <a:t>Top Venues NOT in FREMONT</a:t>
            </a:r>
          </a:p>
        </p:txBody>
      </p:sp>
      <p:sp>
        <p:nvSpPr>
          <p:cNvPr id="13" name="Content Placeholder 2">
            <a:extLst>
              <a:ext uri="{FF2B5EF4-FFF2-40B4-BE49-F238E27FC236}">
                <a16:creationId xmlns:a16="http://schemas.microsoft.com/office/drawing/2014/main" id="{34F91C69-DE7D-7341-8B2D-0C3ACACE9AAE}"/>
              </a:ext>
            </a:extLst>
          </p:cNvPr>
          <p:cNvSpPr txBox="1">
            <a:spLocks/>
          </p:cNvSpPr>
          <p:nvPr/>
        </p:nvSpPr>
        <p:spPr>
          <a:xfrm>
            <a:off x="6675120" y="1816735"/>
            <a:ext cx="493776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2000" dirty="0"/>
              <a:t>There are many venues that FREMONT city lacks compared to </a:t>
            </a:r>
            <a:r>
              <a:rPr lang="en-US" sz="2000" dirty="0" err="1"/>
              <a:t>Saskatoon</a:t>
            </a:r>
            <a:r>
              <a:rPr lang="en-US" sz="2000" dirty="0"/>
              <a:t>. Most prominently – Steakhouse, Gluten-Free Restaurant, Bar, and Brazilian, Cajun, and Caribbean Restaurants.</a:t>
            </a:r>
          </a:p>
        </p:txBody>
      </p:sp>
      <p:graphicFrame>
        <p:nvGraphicFramePr>
          <p:cNvPr id="9" name="Table 8">
            <a:extLst>
              <a:ext uri="{FF2B5EF4-FFF2-40B4-BE49-F238E27FC236}">
                <a16:creationId xmlns:a16="http://schemas.microsoft.com/office/drawing/2014/main" id="{CF5784E2-3CB3-044E-B955-8BA921FBFE70}"/>
              </a:ext>
            </a:extLst>
          </p:cNvPr>
          <p:cNvGraphicFramePr>
            <a:graphicFrameLocks noGrp="1"/>
          </p:cNvGraphicFramePr>
          <p:nvPr>
            <p:extLst>
              <p:ext uri="{D42A27DB-BD31-4B8C-83A1-F6EECF244321}">
                <p14:modId xmlns:p14="http://schemas.microsoft.com/office/powerpoint/2010/main" val="1129885961"/>
              </p:ext>
            </p:extLst>
          </p:nvPr>
        </p:nvGraphicFramePr>
        <p:xfrm>
          <a:off x="804510" y="1165851"/>
          <a:ext cx="4510440" cy="5286375"/>
        </p:xfrm>
        <a:graphic>
          <a:graphicData uri="http://schemas.openxmlformats.org/drawingml/2006/table">
            <a:tbl>
              <a:tblPr firstRow="1" firstCol="1" bandRow="1">
                <a:tableStyleId>{5C22544A-7EE6-4342-B048-85BDC9FD1C3A}</a:tableStyleId>
              </a:tblPr>
              <a:tblGrid>
                <a:gridCol w="1488370">
                  <a:extLst>
                    <a:ext uri="{9D8B030D-6E8A-4147-A177-3AD203B41FA5}">
                      <a16:colId xmlns:a16="http://schemas.microsoft.com/office/drawing/2014/main" val="2259799338"/>
                    </a:ext>
                  </a:extLst>
                </a:gridCol>
                <a:gridCol w="1511035">
                  <a:extLst>
                    <a:ext uri="{9D8B030D-6E8A-4147-A177-3AD203B41FA5}">
                      <a16:colId xmlns:a16="http://schemas.microsoft.com/office/drawing/2014/main" val="3976916767"/>
                    </a:ext>
                  </a:extLst>
                </a:gridCol>
                <a:gridCol w="1511035">
                  <a:extLst>
                    <a:ext uri="{9D8B030D-6E8A-4147-A177-3AD203B41FA5}">
                      <a16:colId xmlns:a16="http://schemas.microsoft.com/office/drawing/2014/main" val="2075122430"/>
                    </a:ext>
                  </a:extLst>
                </a:gridCol>
              </a:tblGrid>
              <a:tr h="365760">
                <a:tc>
                  <a:txBody>
                    <a:bodyPr/>
                    <a:lstStyle/>
                    <a:p>
                      <a:pPr algn="ctr" fontAlgn="b"/>
                      <a:r>
                        <a:rPr lang="en-US" sz="1200" b="1" i="0" u="none" strike="noStrike" dirty="0">
                          <a:solidFill>
                            <a:srgbClr val="000000"/>
                          </a:solidFill>
                          <a:effectLst/>
                          <a:latin typeface="Calibri" panose="020F0502020204030204" pitchFamily="34" charset="0"/>
                        </a:rPr>
                        <a:t>City</a:t>
                      </a:r>
                    </a:p>
                  </a:txBody>
                  <a:tcPr marL="9525" marR="9525" marT="9525" marB="0" anchor="ctr"/>
                </a:tc>
                <a:tc>
                  <a:txBody>
                    <a:bodyPr/>
                    <a:lstStyle/>
                    <a:p>
                      <a:pPr algn="ctr" fontAlgn="b"/>
                      <a:r>
                        <a:rPr lang="en-US" sz="1200" b="1" i="0" u="none" strike="noStrike">
                          <a:solidFill>
                            <a:srgbClr val="000000"/>
                          </a:solidFill>
                          <a:effectLst/>
                          <a:latin typeface="Calibri" panose="020F0502020204030204" pitchFamily="34" charset="0"/>
                        </a:rPr>
                        <a:t>Fremont, California, USA</a:t>
                      </a:r>
                    </a:p>
                  </a:txBody>
                  <a:tcPr marL="9525" marR="9525" marT="9525" marB="0" anchor="ctr"/>
                </a:tc>
                <a:tc>
                  <a:txBody>
                    <a:bodyPr/>
                    <a:lstStyle/>
                    <a:p>
                      <a:pPr algn="ctr" fontAlgn="b"/>
                      <a:r>
                        <a:rPr lang="en-US" sz="1200" b="1" i="0" u="none" strike="noStrike" dirty="0" err="1">
                          <a:solidFill>
                            <a:srgbClr val="000000"/>
                          </a:solidFill>
                          <a:effectLst/>
                          <a:latin typeface="Calibri" panose="020F0502020204030204" pitchFamily="34" charset="0"/>
                        </a:rPr>
                        <a:t>Saskatoon</a:t>
                      </a:r>
                      <a:r>
                        <a:rPr lang="en-US" sz="1200" b="1" i="0" u="none" strike="noStrike" dirty="0">
                          <a:solidFill>
                            <a:srgbClr val="000000"/>
                          </a:solidFill>
                          <a:effectLst/>
                          <a:latin typeface="Calibri" panose="020F0502020204030204" pitchFamily="34" charset="0"/>
                        </a:rPr>
                        <a:t>, Saskatchewan, Canada</a:t>
                      </a:r>
                    </a:p>
                  </a:txBody>
                  <a:tcPr marL="9525" marR="9525" marT="9525" marB="0" anchor="ctr"/>
                </a:tc>
                <a:extLst>
                  <a:ext uri="{0D108BD9-81ED-4DB2-BD59-A6C34878D82A}">
                    <a16:rowId xmlns:a16="http://schemas.microsoft.com/office/drawing/2014/main" val="2854959064"/>
                  </a:ext>
                </a:extLst>
              </a:tr>
              <a:tr h="320040">
                <a:tc>
                  <a:txBody>
                    <a:bodyPr/>
                    <a:lstStyle/>
                    <a:p>
                      <a:pPr algn="ctr" fontAlgn="b"/>
                      <a:r>
                        <a:rPr lang="en-US" sz="1200" b="1" i="0" u="none" strike="noStrike" dirty="0">
                          <a:solidFill>
                            <a:srgbClr val="000000"/>
                          </a:solidFill>
                          <a:effectLst/>
                          <a:latin typeface="Calibri" panose="020F0502020204030204" pitchFamily="34" charset="0"/>
                        </a:rPr>
                        <a:t>Steakhouse</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8</a:t>
                      </a:r>
                    </a:p>
                  </a:txBody>
                  <a:tcPr marL="9525" marR="9525" marT="9525" marB="0" anchor="ctr"/>
                </a:tc>
                <a:extLst>
                  <a:ext uri="{0D108BD9-81ED-4DB2-BD59-A6C34878D82A}">
                    <a16:rowId xmlns:a16="http://schemas.microsoft.com/office/drawing/2014/main" val="2474839363"/>
                  </a:ext>
                </a:extLst>
              </a:tr>
              <a:tr h="320040">
                <a:tc>
                  <a:txBody>
                    <a:bodyPr/>
                    <a:lstStyle/>
                    <a:p>
                      <a:pPr algn="ctr" fontAlgn="b"/>
                      <a:r>
                        <a:rPr lang="en-US" sz="1200" b="1" i="0" u="none" strike="noStrike" dirty="0">
                          <a:solidFill>
                            <a:srgbClr val="000000"/>
                          </a:solidFill>
                          <a:effectLst/>
                          <a:latin typeface="Calibri" panose="020F0502020204030204" pitchFamily="34" charset="0"/>
                        </a:rPr>
                        <a:t>Gluten-free Restaurant</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5</a:t>
                      </a:r>
                    </a:p>
                  </a:txBody>
                  <a:tcPr marL="9525" marR="9525" marT="9525" marB="0" anchor="ctr"/>
                </a:tc>
                <a:extLst>
                  <a:ext uri="{0D108BD9-81ED-4DB2-BD59-A6C34878D82A}">
                    <a16:rowId xmlns:a16="http://schemas.microsoft.com/office/drawing/2014/main" val="419347042"/>
                  </a:ext>
                </a:extLst>
              </a:tr>
              <a:tr h="320040">
                <a:tc>
                  <a:txBody>
                    <a:bodyPr/>
                    <a:lstStyle/>
                    <a:p>
                      <a:pPr algn="ctr" fontAlgn="b"/>
                      <a:r>
                        <a:rPr lang="en-US" sz="1200" b="1" i="0" u="none" strike="noStrike">
                          <a:solidFill>
                            <a:srgbClr val="000000"/>
                          </a:solidFill>
                          <a:effectLst/>
                          <a:latin typeface="Calibri" panose="020F0502020204030204" pitchFamily="34" charset="0"/>
                        </a:rPr>
                        <a:t>Bar</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698878129"/>
                  </a:ext>
                </a:extLst>
              </a:tr>
              <a:tr h="320040">
                <a:tc>
                  <a:txBody>
                    <a:bodyPr/>
                    <a:lstStyle/>
                    <a:p>
                      <a:pPr algn="ctr" fontAlgn="b"/>
                      <a:r>
                        <a:rPr lang="en-US" sz="1200" b="1" i="0" u="none" strike="noStrike">
                          <a:solidFill>
                            <a:srgbClr val="000000"/>
                          </a:solidFill>
                          <a:effectLst/>
                          <a:latin typeface="Calibri" panose="020F0502020204030204" pitchFamily="34" charset="0"/>
                        </a:rPr>
                        <a:t>Brazilian Restaurant</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3279973368"/>
                  </a:ext>
                </a:extLst>
              </a:tr>
              <a:tr h="320040">
                <a:tc>
                  <a:txBody>
                    <a:bodyPr/>
                    <a:lstStyle/>
                    <a:p>
                      <a:pPr algn="ctr" fontAlgn="b"/>
                      <a:r>
                        <a:rPr lang="en-US" sz="1200" b="1" i="0" u="none" strike="noStrike">
                          <a:solidFill>
                            <a:srgbClr val="000000"/>
                          </a:solidFill>
                          <a:effectLst/>
                          <a:latin typeface="Calibri" panose="020F0502020204030204" pitchFamily="34" charset="0"/>
                        </a:rPr>
                        <a:t>Cajun / Creole Restaurant</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2979056653"/>
                  </a:ext>
                </a:extLst>
              </a:tr>
              <a:tr h="320040">
                <a:tc>
                  <a:txBody>
                    <a:bodyPr/>
                    <a:lstStyle/>
                    <a:p>
                      <a:pPr algn="ctr" fontAlgn="b"/>
                      <a:r>
                        <a:rPr lang="en-US" sz="1200" b="1" i="0" u="none" strike="noStrike">
                          <a:solidFill>
                            <a:srgbClr val="000000"/>
                          </a:solidFill>
                          <a:effectLst/>
                          <a:latin typeface="Calibri" panose="020F0502020204030204" pitchFamily="34" charset="0"/>
                        </a:rPr>
                        <a:t>Caribbean Restaurant</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3653145489"/>
                  </a:ext>
                </a:extLst>
              </a:tr>
              <a:tr h="320040">
                <a:tc>
                  <a:txBody>
                    <a:bodyPr/>
                    <a:lstStyle/>
                    <a:p>
                      <a:pPr algn="ctr" fontAlgn="b"/>
                      <a:r>
                        <a:rPr lang="en-US" sz="1200" b="1" i="0" u="none" strike="noStrike">
                          <a:solidFill>
                            <a:srgbClr val="000000"/>
                          </a:solidFill>
                          <a:effectLst/>
                          <a:latin typeface="Calibri" panose="020F0502020204030204" pitchFamily="34" charset="0"/>
                        </a:rPr>
                        <a:t>Cheese Shop</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427663073"/>
                  </a:ext>
                </a:extLst>
              </a:tr>
              <a:tr h="320040">
                <a:tc>
                  <a:txBody>
                    <a:bodyPr/>
                    <a:lstStyle/>
                    <a:p>
                      <a:pPr algn="ctr" fontAlgn="b"/>
                      <a:r>
                        <a:rPr lang="en-US" sz="1200" b="1" i="0" u="none" strike="noStrike">
                          <a:solidFill>
                            <a:srgbClr val="000000"/>
                          </a:solidFill>
                          <a:effectLst/>
                          <a:latin typeface="Calibri" panose="020F0502020204030204" pitchFamily="34" charset="0"/>
                        </a:rPr>
                        <a:t>Gift Shop</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434804521"/>
                  </a:ext>
                </a:extLst>
              </a:tr>
              <a:tr h="320040">
                <a:tc>
                  <a:txBody>
                    <a:bodyPr/>
                    <a:lstStyle/>
                    <a:p>
                      <a:pPr algn="ctr" fontAlgn="b"/>
                      <a:r>
                        <a:rPr lang="en-US" sz="1200" b="1" i="0" u="none" strike="noStrike">
                          <a:solidFill>
                            <a:srgbClr val="000000"/>
                          </a:solidFill>
                          <a:effectLst/>
                          <a:latin typeface="Calibri" panose="020F0502020204030204" pitchFamily="34" charset="0"/>
                        </a:rPr>
                        <a:t>Indie Movie Theater</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ctr">
                    <a:solidFill>
                      <a:schemeClr val="accent1">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4</a:t>
                      </a:r>
                    </a:p>
                  </a:txBody>
                  <a:tcPr marL="9525" marR="9525" marT="9525" marB="0" anchor="ctr">
                    <a:solidFill>
                      <a:schemeClr val="accent1">
                        <a:lumMod val="20000"/>
                        <a:lumOff val="80000"/>
                      </a:schemeClr>
                    </a:solidFill>
                  </a:tcPr>
                </a:tc>
                <a:extLst>
                  <a:ext uri="{0D108BD9-81ED-4DB2-BD59-A6C34878D82A}">
                    <a16:rowId xmlns:a16="http://schemas.microsoft.com/office/drawing/2014/main" val="2401939187"/>
                  </a:ext>
                </a:extLst>
              </a:tr>
              <a:tr h="320040">
                <a:tc>
                  <a:txBody>
                    <a:bodyPr/>
                    <a:lstStyle/>
                    <a:p>
                      <a:pPr algn="ctr" fontAlgn="b"/>
                      <a:r>
                        <a:rPr lang="en-US" sz="1200" b="1" i="0" u="none" strike="noStrike">
                          <a:solidFill>
                            <a:srgbClr val="000000"/>
                          </a:solidFill>
                          <a:effectLst/>
                          <a:latin typeface="Calibri" panose="020F0502020204030204" pitchFamily="34" charset="0"/>
                        </a:rPr>
                        <a:t>Italian Restaurant</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4088617504"/>
                  </a:ext>
                </a:extLst>
              </a:tr>
              <a:tr h="320040">
                <a:tc>
                  <a:txBody>
                    <a:bodyPr/>
                    <a:lstStyle/>
                    <a:p>
                      <a:pPr algn="ctr" fontAlgn="b"/>
                      <a:r>
                        <a:rPr lang="en-US" sz="1200" b="1" i="0" u="none" strike="noStrike">
                          <a:solidFill>
                            <a:srgbClr val="000000"/>
                          </a:solidFill>
                          <a:effectLst/>
                          <a:latin typeface="Calibri" panose="020F0502020204030204" pitchFamily="34" charset="0"/>
                        </a:rPr>
                        <a:t>New American Restaurant</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550112443"/>
                  </a:ext>
                </a:extLst>
              </a:tr>
              <a:tr h="320040">
                <a:tc>
                  <a:txBody>
                    <a:bodyPr/>
                    <a:lstStyle/>
                    <a:p>
                      <a:pPr algn="ctr" fontAlgn="b"/>
                      <a:r>
                        <a:rPr lang="en-US" sz="1200" b="1" i="0" u="none" strike="noStrike">
                          <a:solidFill>
                            <a:srgbClr val="000000"/>
                          </a:solidFill>
                          <a:effectLst/>
                          <a:latin typeface="Calibri" panose="020F0502020204030204" pitchFamily="34" charset="0"/>
                        </a:rPr>
                        <a:t>Zoo</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2365158534"/>
                  </a:ext>
                </a:extLst>
              </a:tr>
              <a:tr h="320040">
                <a:tc>
                  <a:txBody>
                    <a:bodyPr/>
                    <a:lstStyle/>
                    <a:p>
                      <a:pPr algn="ctr" fontAlgn="b"/>
                      <a:r>
                        <a:rPr lang="en-US" sz="1200" b="1" i="0" u="none" strike="noStrike">
                          <a:solidFill>
                            <a:srgbClr val="000000"/>
                          </a:solidFill>
                          <a:effectLst/>
                          <a:latin typeface="Calibri" panose="020F0502020204030204" pitchFamily="34" charset="0"/>
                        </a:rPr>
                        <a:t>Gastropub</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3</a:t>
                      </a:r>
                    </a:p>
                  </a:txBody>
                  <a:tcPr marL="9525" marR="9525" marT="9525" marB="0" anchor="ctr"/>
                </a:tc>
                <a:extLst>
                  <a:ext uri="{0D108BD9-81ED-4DB2-BD59-A6C34878D82A}">
                    <a16:rowId xmlns:a16="http://schemas.microsoft.com/office/drawing/2014/main" val="385331935"/>
                  </a:ext>
                </a:extLst>
              </a:tr>
              <a:tr h="320040">
                <a:tc>
                  <a:txBody>
                    <a:bodyPr/>
                    <a:lstStyle/>
                    <a:p>
                      <a:pPr algn="ctr" fontAlgn="b"/>
                      <a:r>
                        <a:rPr lang="en-US" sz="1200" b="1" i="0" u="none" strike="noStrike">
                          <a:solidFill>
                            <a:srgbClr val="000000"/>
                          </a:solidFill>
                          <a:effectLst/>
                          <a:latin typeface="Calibri" panose="020F0502020204030204" pitchFamily="34" charset="0"/>
                        </a:rPr>
                        <a:t>Golf Course</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3</a:t>
                      </a:r>
                    </a:p>
                  </a:txBody>
                  <a:tcPr marL="9525" marR="9525" marT="9525" marB="0" anchor="ctr"/>
                </a:tc>
                <a:extLst>
                  <a:ext uri="{0D108BD9-81ED-4DB2-BD59-A6C34878D82A}">
                    <a16:rowId xmlns:a16="http://schemas.microsoft.com/office/drawing/2014/main" val="4096868130"/>
                  </a:ext>
                </a:extLst>
              </a:tr>
              <a:tr h="320040">
                <a:tc>
                  <a:txBody>
                    <a:bodyPr/>
                    <a:lstStyle/>
                    <a:p>
                      <a:pPr algn="ctr" fontAlgn="b"/>
                      <a:r>
                        <a:rPr lang="en-US" sz="1200" b="1" i="0" u="none" strike="noStrike">
                          <a:solidFill>
                            <a:srgbClr val="000000"/>
                          </a:solidFill>
                          <a:effectLst/>
                          <a:latin typeface="Calibri" panose="020F0502020204030204" pitchFamily="34" charset="0"/>
                        </a:rPr>
                        <a:t>Museum</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3</a:t>
                      </a:r>
                    </a:p>
                  </a:txBody>
                  <a:tcPr marL="9525" marR="9525" marT="9525" marB="0" anchor="ctr"/>
                </a:tc>
                <a:extLst>
                  <a:ext uri="{0D108BD9-81ED-4DB2-BD59-A6C34878D82A}">
                    <a16:rowId xmlns:a16="http://schemas.microsoft.com/office/drawing/2014/main" val="500442871"/>
                  </a:ext>
                </a:extLst>
              </a:tr>
            </a:tbl>
          </a:graphicData>
        </a:graphic>
      </p:graphicFrame>
    </p:spTree>
    <p:extLst>
      <p:ext uri="{BB962C8B-B14F-4D97-AF65-F5344CB8AC3E}">
        <p14:creationId xmlns:p14="http://schemas.microsoft.com/office/powerpoint/2010/main" val="3987547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p:txBody>
          <a:bodyPr/>
          <a:lstStyle/>
          <a:p>
            <a:r>
              <a:rPr lang="en-US" dirty="0"/>
              <a:t>CONCLUSION AND FUTURE</a:t>
            </a:r>
          </a:p>
        </p:txBody>
      </p:sp>
      <p:sp>
        <p:nvSpPr>
          <p:cNvPr id="4" name="Content Placeholder 2">
            <a:extLst>
              <a:ext uri="{FF2B5EF4-FFF2-40B4-BE49-F238E27FC236}">
                <a16:creationId xmlns:a16="http://schemas.microsoft.com/office/drawing/2014/main" id="{D8B1685A-1325-E648-90A3-96136C746F83}"/>
              </a:ext>
            </a:extLst>
          </p:cNvPr>
          <p:cNvSpPr>
            <a:spLocks noGrp="1"/>
          </p:cNvSpPr>
          <p:nvPr>
            <p:ph idx="1"/>
          </p:nvPr>
        </p:nvSpPr>
        <p:spPr>
          <a:xfrm>
            <a:off x="685800" y="2194560"/>
            <a:ext cx="11155680" cy="4309110"/>
          </a:xfrm>
        </p:spPr>
        <p:txBody>
          <a:bodyPr>
            <a:normAutofit fontScale="70000" lnSpcReduction="20000"/>
          </a:bodyPr>
          <a:lstStyle/>
          <a:p>
            <a:r>
              <a:rPr lang="en-US" dirty="0"/>
              <a:t>Using the data and analytics, the overall comparison across the cities was made easier as there was less noise and more meaningful information.</a:t>
            </a:r>
          </a:p>
          <a:p>
            <a:endParaRPr lang="en-US" dirty="0"/>
          </a:p>
          <a:p>
            <a:r>
              <a:rPr lang="en-US" dirty="0"/>
              <a:t>More information can be included such as demographics, weather and point of interests (as originally planned) between the cities. However, the data is not available in easy to consume format and more work is required to make this data available. </a:t>
            </a:r>
          </a:p>
          <a:p>
            <a:endParaRPr lang="en-US" dirty="0"/>
          </a:p>
          <a:p>
            <a:r>
              <a:rPr lang="en-US" dirty="0"/>
              <a:t>Specifically, data across different countries are available on different platforms in different formats – making the data acquisition a time consuming issue.</a:t>
            </a:r>
          </a:p>
          <a:p>
            <a:endParaRPr lang="en-US" dirty="0"/>
          </a:p>
          <a:p>
            <a:r>
              <a:rPr lang="en-US" dirty="0"/>
              <a:t>FUTURE: The original idea behind this project was to convert this into a tool that can be made available to general public. However, in current state of data, which is not easily consumable, it is not possible to make this available in tool format. In future, if this data is made available easily, the comparison using this method can be enhanced and made available in easy to consume format.</a:t>
            </a:r>
          </a:p>
          <a:p>
            <a:pPr lvl="1"/>
            <a:r>
              <a:rPr lang="en-US" dirty="0"/>
              <a:t>Furthermore, capability to compare more than 2 cities can also be added when data is easily available.</a:t>
            </a:r>
          </a:p>
          <a:p>
            <a:pPr lvl="1"/>
            <a:endParaRPr lang="en-US" dirty="0"/>
          </a:p>
          <a:p>
            <a:pPr lvl="1"/>
            <a:r>
              <a:rPr lang="en-US" dirty="0"/>
              <a:t>Similarity index can be derived separately for other comparison points such as ethnicity, point of interest etc.</a:t>
            </a:r>
          </a:p>
          <a:p>
            <a:pPr lvl="1"/>
            <a:endParaRPr lang="en-US" dirty="0"/>
          </a:p>
          <a:p>
            <a:pPr lvl="1"/>
            <a:r>
              <a:rPr lang="en-US" dirty="0"/>
              <a:t>A final Similarity Index can be derived based aggregation of similarity indices on each dimension.</a:t>
            </a:r>
          </a:p>
        </p:txBody>
      </p:sp>
    </p:spTree>
    <p:extLst>
      <p:ext uri="{BB962C8B-B14F-4D97-AF65-F5344CB8AC3E}">
        <p14:creationId xmlns:p14="http://schemas.microsoft.com/office/powerpoint/2010/main" val="422303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254EA9D-5E57-074C-88F1-830F1D6F708C}"/>
              </a:ext>
            </a:extLst>
          </p:cNvPr>
          <p:cNvSpPr>
            <a:spLocks noGrp="1"/>
          </p:cNvSpPr>
          <p:nvPr>
            <p:ph idx="1"/>
          </p:nvPr>
        </p:nvSpPr>
        <p:spPr/>
        <p:txBody>
          <a:bodyPr>
            <a:normAutofit/>
          </a:bodyPr>
          <a:lstStyle/>
          <a:p>
            <a:r>
              <a:rPr lang="en-US" dirty="0"/>
              <a:t>When moving across cities, many people face challenge in terms of how the new city will be and what to expect after they move. </a:t>
            </a:r>
          </a:p>
          <a:p>
            <a:r>
              <a:rPr lang="en-US" dirty="0"/>
              <a:t>If the move is to a different state and they have not been to the city before and hence won’t know what to expect after the move. </a:t>
            </a:r>
          </a:p>
          <a:p>
            <a:r>
              <a:rPr lang="en-US" dirty="0"/>
              <a:t>This analysis will bring the data from different sources, Wikipedia, Foursquare, </a:t>
            </a:r>
            <a:r>
              <a:rPr lang="en-US" dirty="0" err="1"/>
              <a:t>Weather.com</a:t>
            </a:r>
            <a:r>
              <a:rPr lang="en-US" dirty="0"/>
              <a:t> </a:t>
            </a:r>
            <a:r>
              <a:rPr lang="en-US" dirty="0" err="1"/>
              <a:t>etc</a:t>
            </a:r>
            <a:r>
              <a:rPr lang="en-US" dirty="0"/>
              <a:t> to compare 2 cities side-by-side and provide insights to the person, so that they can envision what to expect after the move and decide whether the move is worth or not.</a:t>
            </a:r>
          </a:p>
          <a:p>
            <a:endParaRPr lang="en-US" dirty="0"/>
          </a:p>
        </p:txBody>
      </p:sp>
    </p:spTree>
    <p:extLst>
      <p:ext uri="{BB962C8B-B14F-4D97-AF65-F5344CB8AC3E}">
        <p14:creationId xmlns:p14="http://schemas.microsoft.com/office/powerpoint/2010/main" val="563737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p:txBody>
          <a:bodyPr/>
          <a:lstStyle/>
          <a:p>
            <a:r>
              <a:rPr lang="en-US" dirty="0"/>
              <a:t>Data Acquisition</a:t>
            </a:r>
          </a:p>
        </p:txBody>
      </p:sp>
      <p:graphicFrame>
        <p:nvGraphicFramePr>
          <p:cNvPr id="5" name="Table 4">
            <a:extLst>
              <a:ext uri="{FF2B5EF4-FFF2-40B4-BE49-F238E27FC236}">
                <a16:creationId xmlns:a16="http://schemas.microsoft.com/office/drawing/2014/main" id="{50CC0CC7-3ACF-5842-B21B-FAAA1AF22144}"/>
              </a:ext>
            </a:extLst>
          </p:cNvPr>
          <p:cNvGraphicFramePr>
            <a:graphicFrameLocks noGrp="1"/>
          </p:cNvGraphicFramePr>
          <p:nvPr>
            <p:extLst>
              <p:ext uri="{D42A27DB-BD31-4B8C-83A1-F6EECF244321}">
                <p14:modId xmlns:p14="http://schemas.microsoft.com/office/powerpoint/2010/main" val="3654352298"/>
              </p:ext>
            </p:extLst>
          </p:nvPr>
        </p:nvGraphicFramePr>
        <p:xfrm>
          <a:off x="403861" y="2400301"/>
          <a:ext cx="11102339" cy="3536882"/>
        </p:xfrm>
        <a:graphic>
          <a:graphicData uri="http://schemas.openxmlformats.org/drawingml/2006/table">
            <a:tbl>
              <a:tblPr firstRow="1" firstCol="1" bandRow="1">
                <a:tableStyleId>{5C22544A-7EE6-4342-B048-85BDC9FD1C3A}</a:tableStyleId>
              </a:tblPr>
              <a:tblGrid>
                <a:gridCol w="2316480">
                  <a:extLst>
                    <a:ext uri="{9D8B030D-6E8A-4147-A177-3AD203B41FA5}">
                      <a16:colId xmlns:a16="http://schemas.microsoft.com/office/drawing/2014/main" val="4031750956"/>
                    </a:ext>
                  </a:extLst>
                </a:gridCol>
                <a:gridCol w="5554980">
                  <a:extLst>
                    <a:ext uri="{9D8B030D-6E8A-4147-A177-3AD203B41FA5}">
                      <a16:colId xmlns:a16="http://schemas.microsoft.com/office/drawing/2014/main" val="588313650"/>
                    </a:ext>
                  </a:extLst>
                </a:gridCol>
                <a:gridCol w="1508760">
                  <a:extLst>
                    <a:ext uri="{9D8B030D-6E8A-4147-A177-3AD203B41FA5}">
                      <a16:colId xmlns:a16="http://schemas.microsoft.com/office/drawing/2014/main" val="3413637758"/>
                    </a:ext>
                  </a:extLst>
                </a:gridCol>
                <a:gridCol w="1722119">
                  <a:extLst>
                    <a:ext uri="{9D8B030D-6E8A-4147-A177-3AD203B41FA5}">
                      <a16:colId xmlns:a16="http://schemas.microsoft.com/office/drawing/2014/main" val="1807987819"/>
                    </a:ext>
                  </a:extLst>
                </a:gridCol>
              </a:tblGrid>
              <a:tr h="573314">
                <a:tc>
                  <a:txBody>
                    <a:bodyPr/>
                    <a:lstStyle/>
                    <a:p>
                      <a:pPr marL="0" marR="0" algn="ctr">
                        <a:spcBef>
                          <a:spcPts val="0"/>
                        </a:spcBef>
                        <a:spcAft>
                          <a:spcPts val="0"/>
                        </a:spcAft>
                      </a:pPr>
                      <a:r>
                        <a:rPr lang="en-US" sz="2000">
                          <a:effectLst/>
                        </a:rPr>
                        <a:t>Data Source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Data to be extracted</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Originally Planned</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Included in Final Project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7991367"/>
                  </a:ext>
                </a:extLst>
              </a:tr>
              <a:tr h="548640">
                <a:tc>
                  <a:txBody>
                    <a:bodyPr/>
                    <a:lstStyle/>
                    <a:p>
                      <a:pPr marL="0" marR="0">
                        <a:spcBef>
                          <a:spcPts val="0"/>
                        </a:spcBef>
                        <a:spcAft>
                          <a:spcPts val="0"/>
                        </a:spcAft>
                      </a:pPr>
                      <a:r>
                        <a:rPr lang="en-US" sz="2000" dirty="0">
                          <a:effectLst/>
                        </a:rPr>
                        <a:t>Wikipedia/other resources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Population (Ethnicity, if available)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kern="1200" dirty="0">
                          <a:solidFill>
                            <a:schemeClr val="dk1"/>
                          </a:solidFill>
                          <a:effectLst/>
                          <a:latin typeface="+mn-lt"/>
                          <a:ea typeface="+mn-ea"/>
                          <a:cs typeface="+mn-cs"/>
                        </a:rPr>
                        <a:t>Yes</a:t>
                      </a:r>
                    </a:p>
                  </a:txBody>
                  <a:tcPr marL="68580" marR="68580" marT="0" marB="0" anchor="ctr"/>
                </a:tc>
                <a:tc>
                  <a:txBody>
                    <a:bodyPr/>
                    <a:lstStyle/>
                    <a:p>
                      <a:pPr marL="0" marR="0" algn="ctr">
                        <a:spcBef>
                          <a:spcPts val="0"/>
                        </a:spcBef>
                        <a:spcAft>
                          <a:spcPts val="0"/>
                        </a:spcAft>
                      </a:pPr>
                      <a:r>
                        <a:rPr lang="en-US" sz="2000" kern="1200" dirty="0">
                          <a:solidFill>
                            <a:schemeClr val="dk1"/>
                          </a:solidFill>
                          <a:effectLst/>
                          <a:latin typeface="+mn-lt"/>
                          <a:ea typeface="+mn-ea"/>
                          <a:cs typeface="+mn-cs"/>
                        </a:rPr>
                        <a:t>Yes</a:t>
                      </a:r>
                    </a:p>
                  </a:txBody>
                  <a:tcPr marL="68580" marR="68580" marT="0" marB="0" anchor="ctr"/>
                </a:tc>
                <a:extLst>
                  <a:ext uri="{0D108BD9-81ED-4DB2-BD59-A6C34878D82A}">
                    <a16:rowId xmlns:a16="http://schemas.microsoft.com/office/drawing/2014/main" val="655246778"/>
                  </a:ext>
                </a:extLst>
              </a:tr>
              <a:tr h="548640">
                <a:tc>
                  <a:txBody>
                    <a:bodyPr/>
                    <a:lstStyle/>
                    <a:p>
                      <a:pPr marL="0" marR="0">
                        <a:spcBef>
                          <a:spcPts val="0"/>
                        </a:spcBef>
                        <a:spcAft>
                          <a:spcPts val="0"/>
                        </a:spcAft>
                      </a:pPr>
                      <a:r>
                        <a:rPr lang="en-US" sz="2000">
                          <a:effectLst/>
                        </a:rPr>
                        <a:t>Four Square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Venues in the city and comparison. Cluster of venues and their comparison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kern="1200" dirty="0">
                          <a:solidFill>
                            <a:schemeClr val="dk1"/>
                          </a:solidFill>
                          <a:effectLst/>
                          <a:latin typeface="+mn-lt"/>
                          <a:ea typeface="+mn-ea"/>
                          <a:cs typeface="+mn-cs"/>
                        </a:rPr>
                        <a:t>Yes</a:t>
                      </a:r>
                    </a:p>
                  </a:txBody>
                  <a:tcPr marL="68580" marR="68580" marT="0" marB="0" anchor="ctr"/>
                </a:tc>
                <a:tc>
                  <a:txBody>
                    <a:bodyPr/>
                    <a:lstStyle/>
                    <a:p>
                      <a:pPr marL="0" marR="0" algn="ctr">
                        <a:spcBef>
                          <a:spcPts val="0"/>
                        </a:spcBef>
                        <a:spcAft>
                          <a:spcPts val="0"/>
                        </a:spcAft>
                      </a:pPr>
                      <a:r>
                        <a:rPr lang="en-US" sz="2000" kern="1200" dirty="0">
                          <a:solidFill>
                            <a:schemeClr val="dk1"/>
                          </a:solidFill>
                          <a:effectLst/>
                          <a:latin typeface="+mn-lt"/>
                          <a:ea typeface="+mn-ea"/>
                          <a:cs typeface="+mn-cs"/>
                        </a:rPr>
                        <a:t>Yes</a:t>
                      </a:r>
                    </a:p>
                  </a:txBody>
                  <a:tcPr marL="68580" marR="68580" marT="0" marB="0" anchor="ctr"/>
                </a:tc>
                <a:extLst>
                  <a:ext uri="{0D108BD9-81ED-4DB2-BD59-A6C34878D82A}">
                    <a16:rowId xmlns:a16="http://schemas.microsoft.com/office/drawing/2014/main" val="3075328774"/>
                  </a:ext>
                </a:extLst>
              </a:tr>
              <a:tr h="548640">
                <a:tc>
                  <a:txBody>
                    <a:bodyPr/>
                    <a:lstStyle/>
                    <a:p>
                      <a:pPr marL="0" marR="0">
                        <a:spcBef>
                          <a:spcPts val="0"/>
                        </a:spcBef>
                        <a:spcAft>
                          <a:spcPts val="0"/>
                        </a:spcAft>
                      </a:pPr>
                      <a:r>
                        <a:rPr lang="en-US" sz="2000">
                          <a:effectLst/>
                        </a:rPr>
                        <a:t>Weather.com</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Weather data for comparison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kern="1200" dirty="0">
                          <a:solidFill>
                            <a:schemeClr val="dk1"/>
                          </a:solidFill>
                          <a:effectLst/>
                          <a:latin typeface="+mn-lt"/>
                          <a:ea typeface="+mn-ea"/>
                          <a:cs typeface="+mn-cs"/>
                        </a:rPr>
                        <a:t>Yes</a:t>
                      </a:r>
                    </a:p>
                  </a:txBody>
                  <a:tcPr marL="68580" marR="68580" marT="0" marB="0" anchor="ctr"/>
                </a:tc>
                <a:tc>
                  <a:txBody>
                    <a:bodyPr/>
                    <a:lstStyle/>
                    <a:p>
                      <a:pPr marL="0" marR="0" algn="ctr">
                        <a:spcBef>
                          <a:spcPts val="0"/>
                        </a:spcBef>
                        <a:spcAft>
                          <a:spcPts val="0"/>
                        </a:spcAft>
                      </a:pPr>
                      <a:r>
                        <a:rPr lang="en-US" sz="2000" kern="1200" dirty="0">
                          <a:solidFill>
                            <a:schemeClr val="dk1"/>
                          </a:solidFill>
                          <a:effectLst/>
                          <a:latin typeface="+mn-lt"/>
                          <a:ea typeface="+mn-ea"/>
                          <a:cs typeface="+mn-cs"/>
                        </a:rPr>
                        <a:t>No</a:t>
                      </a:r>
                    </a:p>
                  </a:txBody>
                  <a:tcPr marL="68580" marR="68580" marT="0" marB="0" anchor="ctr"/>
                </a:tc>
                <a:extLst>
                  <a:ext uri="{0D108BD9-81ED-4DB2-BD59-A6C34878D82A}">
                    <a16:rowId xmlns:a16="http://schemas.microsoft.com/office/drawing/2014/main" val="3838050380"/>
                  </a:ext>
                </a:extLst>
              </a:tr>
              <a:tr h="548640">
                <a:tc>
                  <a:txBody>
                    <a:bodyPr/>
                    <a:lstStyle/>
                    <a:p>
                      <a:pPr marL="0" marR="0">
                        <a:spcBef>
                          <a:spcPts val="0"/>
                        </a:spcBef>
                        <a:spcAft>
                          <a:spcPts val="0"/>
                        </a:spcAft>
                      </a:pPr>
                      <a:r>
                        <a:rPr lang="en-US" sz="2000" dirty="0">
                          <a:effectLst/>
                        </a:rPr>
                        <a:t>Wikipedia/Google Maps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Point of interest around the city</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kern="1200" dirty="0">
                          <a:solidFill>
                            <a:schemeClr val="dk1"/>
                          </a:solidFill>
                          <a:effectLst/>
                          <a:latin typeface="+mn-lt"/>
                          <a:ea typeface="+mn-ea"/>
                          <a:cs typeface="+mn-cs"/>
                        </a:rPr>
                        <a:t>Yes</a:t>
                      </a:r>
                    </a:p>
                  </a:txBody>
                  <a:tcPr marL="68580" marR="68580" marT="0" marB="0" anchor="ctr"/>
                </a:tc>
                <a:tc>
                  <a:txBody>
                    <a:bodyPr/>
                    <a:lstStyle/>
                    <a:p>
                      <a:pPr marL="0" marR="0" algn="ctr">
                        <a:spcBef>
                          <a:spcPts val="0"/>
                        </a:spcBef>
                        <a:spcAft>
                          <a:spcPts val="0"/>
                        </a:spcAft>
                      </a:pPr>
                      <a:r>
                        <a:rPr lang="en-US" sz="2000" kern="1200" dirty="0">
                          <a:solidFill>
                            <a:schemeClr val="dk1"/>
                          </a:solidFill>
                          <a:effectLst/>
                          <a:latin typeface="+mn-lt"/>
                          <a:ea typeface="+mn-ea"/>
                          <a:cs typeface="+mn-cs"/>
                        </a:rPr>
                        <a:t>No</a:t>
                      </a:r>
                    </a:p>
                  </a:txBody>
                  <a:tcPr marL="68580" marR="68580" marT="0" marB="0" anchor="ctr"/>
                </a:tc>
                <a:extLst>
                  <a:ext uri="{0D108BD9-81ED-4DB2-BD59-A6C34878D82A}">
                    <a16:rowId xmlns:a16="http://schemas.microsoft.com/office/drawing/2014/main" val="40004253"/>
                  </a:ext>
                </a:extLst>
              </a:tr>
              <a:tr h="549842">
                <a:tc>
                  <a:txBody>
                    <a:bodyPr/>
                    <a:lstStyle/>
                    <a:p>
                      <a:pPr marL="0" marR="0">
                        <a:spcBef>
                          <a:spcPts val="0"/>
                        </a:spcBef>
                        <a:spcAft>
                          <a:spcPts val="0"/>
                        </a:spcAft>
                      </a:pPr>
                      <a:r>
                        <a:rPr lang="en-US" sz="2000">
                          <a:effectLst/>
                        </a:rPr>
                        <a:t>Zillow</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Range of rent in the city and average rent.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kern="1200" dirty="0">
                          <a:solidFill>
                            <a:schemeClr val="dk1"/>
                          </a:solidFill>
                          <a:effectLst/>
                          <a:latin typeface="+mn-lt"/>
                          <a:ea typeface="+mn-ea"/>
                          <a:cs typeface="+mn-cs"/>
                        </a:rPr>
                        <a:t>Yes</a:t>
                      </a:r>
                    </a:p>
                  </a:txBody>
                  <a:tcPr marL="68580" marR="68580" marT="0" marB="0" anchor="ctr"/>
                </a:tc>
                <a:tc>
                  <a:txBody>
                    <a:bodyPr/>
                    <a:lstStyle/>
                    <a:p>
                      <a:pPr marL="0" marR="0" algn="ctr">
                        <a:spcBef>
                          <a:spcPts val="0"/>
                        </a:spcBef>
                        <a:spcAft>
                          <a:spcPts val="0"/>
                        </a:spcAft>
                      </a:pPr>
                      <a:r>
                        <a:rPr lang="en-US" sz="2000" kern="1200" dirty="0">
                          <a:solidFill>
                            <a:schemeClr val="dk1"/>
                          </a:solidFill>
                          <a:effectLst/>
                          <a:latin typeface="+mn-lt"/>
                          <a:ea typeface="+mn-ea"/>
                          <a:cs typeface="+mn-cs"/>
                        </a:rPr>
                        <a:t>No</a:t>
                      </a:r>
                    </a:p>
                  </a:txBody>
                  <a:tcPr marL="68580" marR="68580" marT="0" marB="0" anchor="ctr"/>
                </a:tc>
                <a:extLst>
                  <a:ext uri="{0D108BD9-81ED-4DB2-BD59-A6C34878D82A}">
                    <a16:rowId xmlns:a16="http://schemas.microsoft.com/office/drawing/2014/main" val="733757482"/>
                  </a:ext>
                </a:extLst>
              </a:tr>
            </a:tbl>
          </a:graphicData>
        </a:graphic>
      </p:graphicFrame>
    </p:spTree>
    <p:extLst>
      <p:ext uri="{BB962C8B-B14F-4D97-AF65-F5344CB8AC3E}">
        <p14:creationId xmlns:p14="http://schemas.microsoft.com/office/powerpoint/2010/main" val="3564412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p:txBody>
          <a:bodyPr/>
          <a:lstStyle/>
          <a:p>
            <a:r>
              <a:rPr lang="en-US" dirty="0"/>
              <a:t>Data Acquisition challenges</a:t>
            </a:r>
          </a:p>
        </p:txBody>
      </p:sp>
      <p:graphicFrame>
        <p:nvGraphicFramePr>
          <p:cNvPr id="5" name="Table 4">
            <a:extLst>
              <a:ext uri="{FF2B5EF4-FFF2-40B4-BE49-F238E27FC236}">
                <a16:creationId xmlns:a16="http://schemas.microsoft.com/office/drawing/2014/main" id="{50CC0CC7-3ACF-5842-B21B-FAAA1AF22144}"/>
              </a:ext>
            </a:extLst>
          </p:cNvPr>
          <p:cNvGraphicFramePr>
            <a:graphicFrameLocks noGrp="1"/>
          </p:cNvGraphicFramePr>
          <p:nvPr>
            <p:extLst>
              <p:ext uri="{D42A27DB-BD31-4B8C-83A1-F6EECF244321}">
                <p14:modId xmlns:p14="http://schemas.microsoft.com/office/powerpoint/2010/main" val="3657408799"/>
              </p:ext>
            </p:extLst>
          </p:nvPr>
        </p:nvGraphicFramePr>
        <p:xfrm>
          <a:off x="403860" y="2400300"/>
          <a:ext cx="10740389" cy="3147678"/>
        </p:xfrm>
        <a:graphic>
          <a:graphicData uri="http://schemas.openxmlformats.org/drawingml/2006/table">
            <a:tbl>
              <a:tblPr firstRow="1" firstCol="1" bandRow="1">
                <a:tableStyleId>{5C22544A-7EE6-4342-B048-85BDC9FD1C3A}</a:tableStyleId>
              </a:tblPr>
              <a:tblGrid>
                <a:gridCol w="3160773">
                  <a:extLst>
                    <a:ext uri="{9D8B030D-6E8A-4147-A177-3AD203B41FA5}">
                      <a16:colId xmlns:a16="http://schemas.microsoft.com/office/drawing/2014/main" val="4031750956"/>
                    </a:ext>
                  </a:extLst>
                </a:gridCol>
                <a:gridCol w="7579616">
                  <a:extLst>
                    <a:ext uri="{9D8B030D-6E8A-4147-A177-3AD203B41FA5}">
                      <a16:colId xmlns:a16="http://schemas.microsoft.com/office/drawing/2014/main" val="588313650"/>
                    </a:ext>
                  </a:extLst>
                </a:gridCol>
              </a:tblGrid>
              <a:tr h="637663">
                <a:tc>
                  <a:txBody>
                    <a:bodyPr/>
                    <a:lstStyle/>
                    <a:p>
                      <a:pPr marL="0" marR="0" algn="ctr">
                        <a:spcBef>
                          <a:spcPts val="0"/>
                        </a:spcBef>
                        <a:spcAft>
                          <a:spcPts val="0"/>
                        </a:spcAft>
                      </a:pPr>
                      <a:r>
                        <a:rPr lang="en-US" sz="2000">
                          <a:effectLst/>
                        </a:rPr>
                        <a:t>Data Source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Challenge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7991367"/>
                  </a:ext>
                </a:extLst>
              </a:tr>
              <a:tr h="610219">
                <a:tc>
                  <a:txBody>
                    <a:bodyPr/>
                    <a:lstStyle/>
                    <a:p>
                      <a:pPr marL="0" marR="0">
                        <a:spcBef>
                          <a:spcPts val="0"/>
                        </a:spcBef>
                        <a:spcAft>
                          <a:spcPts val="0"/>
                        </a:spcAft>
                      </a:pPr>
                      <a:r>
                        <a:rPr lang="en-US" sz="2000" dirty="0">
                          <a:effectLst/>
                        </a:rPr>
                        <a:t>Demographic Information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Available on Wikipedia, but it is not easy to consume this data.</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09961669"/>
                  </a:ext>
                </a:extLst>
              </a:tr>
              <a:tr h="610219">
                <a:tc>
                  <a:txBody>
                    <a:bodyPr/>
                    <a:lstStyle/>
                    <a:p>
                      <a:pPr marL="0" marR="0">
                        <a:spcBef>
                          <a:spcPts val="0"/>
                        </a:spcBef>
                        <a:spcAft>
                          <a:spcPts val="0"/>
                        </a:spcAft>
                      </a:pPr>
                      <a:r>
                        <a:rPr lang="en-US" sz="2000" dirty="0" err="1">
                          <a:effectLst/>
                        </a:rPr>
                        <a:t>Weather.com</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Time Constraint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8050380"/>
                  </a:ext>
                </a:extLst>
              </a:tr>
              <a:tr h="678021">
                <a:tc>
                  <a:txBody>
                    <a:bodyPr/>
                    <a:lstStyle/>
                    <a:p>
                      <a:pPr marL="0" marR="0">
                        <a:spcBef>
                          <a:spcPts val="0"/>
                        </a:spcBef>
                        <a:spcAft>
                          <a:spcPts val="0"/>
                        </a:spcAft>
                      </a:pPr>
                      <a:r>
                        <a:rPr lang="en-US" sz="2000" dirty="0">
                          <a:effectLst/>
                        </a:rPr>
                        <a:t>Wikipedia/Google Maps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Time Constraint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004253"/>
                  </a:ext>
                </a:extLst>
              </a:tr>
              <a:tr h="611556">
                <a:tc>
                  <a:txBody>
                    <a:bodyPr/>
                    <a:lstStyle/>
                    <a:p>
                      <a:pPr marL="0" marR="0">
                        <a:spcBef>
                          <a:spcPts val="0"/>
                        </a:spcBef>
                        <a:spcAft>
                          <a:spcPts val="0"/>
                        </a:spcAft>
                      </a:pPr>
                      <a:r>
                        <a:rPr lang="en-US" sz="2000">
                          <a:effectLst/>
                        </a:rPr>
                        <a:t>Zillow</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No Free Version Available.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33757482"/>
                  </a:ext>
                </a:extLst>
              </a:tr>
            </a:tbl>
          </a:graphicData>
        </a:graphic>
      </p:graphicFrame>
    </p:spTree>
    <p:extLst>
      <p:ext uri="{BB962C8B-B14F-4D97-AF65-F5344CB8AC3E}">
        <p14:creationId xmlns:p14="http://schemas.microsoft.com/office/powerpoint/2010/main" val="309706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p:txBody>
          <a:bodyPr/>
          <a:lstStyle/>
          <a:p>
            <a:r>
              <a:rPr lang="en-US" dirty="0"/>
              <a:t>METHODOLOGY</a:t>
            </a:r>
          </a:p>
        </p:txBody>
      </p:sp>
      <p:graphicFrame>
        <p:nvGraphicFramePr>
          <p:cNvPr id="7" name="Table 6">
            <a:extLst>
              <a:ext uri="{FF2B5EF4-FFF2-40B4-BE49-F238E27FC236}">
                <a16:creationId xmlns:a16="http://schemas.microsoft.com/office/drawing/2014/main" id="{4B2616ED-B8A6-4B4F-B012-7EBC6C659904}"/>
              </a:ext>
            </a:extLst>
          </p:cNvPr>
          <p:cNvGraphicFramePr>
            <a:graphicFrameLocks noGrp="1"/>
          </p:cNvGraphicFramePr>
          <p:nvPr>
            <p:extLst>
              <p:ext uri="{D42A27DB-BD31-4B8C-83A1-F6EECF244321}">
                <p14:modId xmlns:p14="http://schemas.microsoft.com/office/powerpoint/2010/main" val="3619450325"/>
              </p:ext>
            </p:extLst>
          </p:nvPr>
        </p:nvGraphicFramePr>
        <p:xfrm>
          <a:off x="403860" y="2400300"/>
          <a:ext cx="10740389" cy="3909059"/>
        </p:xfrm>
        <a:graphic>
          <a:graphicData uri="http://schemas.openxmlformats.org/drawingml/2006/table">
            <a:tbl>
              <a:tblPr firstRow="1" firstCol="1" bandRow="1">
                <a:tableStyleId>{5C22544A-7EE6-4342-B048-85BDC9FD1C3A}</a:tableStyleId>
              </a:tblPr>
              <a:tblGrid>
                <a:gridCol w="3160773">
                  <a:extLst>
                    <a:ext uri="{9D8B030D-6E8A-4147-A177-3AD203B41FA5}">
                      <a16:colId xmlns:a16="http://schemas.microsoft.com/office/drawing/2014/main" val="4031750956"/>
                    </a:ext>
                  </a:extLst>
                </a:gridCol>
                <a:gridCol w="7579616">
                  <a:extLst>
                    <a:ext uri="{9D8B030D-6E8A-4147-A177-3AD203B41FA5}">
                      <a16:colId xmlns:a16="http://schemas.microsoft.com/office/drawing/2014/main" val="588313650"/>
                    </a:ext>
                  </a:extLst>
                </a:gridCol>
              </a:tblGrid>
              <a:tr h="774025">
                <a:tc>
                  <a:txBody>
                    <a:bodyPr/>
                    <a:lstStyle/>
                    <a:p>
                      <a:pPr marL="0" marR="0" algn="ctr">
                        <a:spcBef>
                          <a:spcPts val="0"/>
                        </a:spcBef>
                        <a:spcAft>
                          <a:spcPts val="0"/>
                        </a:spcAft>
                      </a:pPr>
                      <a:r>
                        <a:rPr lang="en-US" sz="2000" dirty="0">
                          <a:effectLst/>
                        </a:rPr>
                        <a:t>Data Type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Comparison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7991367"/>
                  </a:ext>
                </a:extLst>
              </a:tr>
              <a:tr h="740712">
                <a:tc>
                  <a:txBody>
                    <a:bodyPr/>
                    <a:lstStyle/>
                    <a:p>
                      <a:pPr marL="0" marR="0" algn="l" defTabSz="914400" rtl="0" eaLnBrk="1" latinLnBrk="0" hangingPunct="1">
                        <a:spcBef>
                          <a:spcPts val="0"/>
                        </a:spcBef>
                        <a:spcAft>
                          <a:spcPts val="0"/>
                        </a:spcAft>
                      </a:pPr>
                      <a:r>
                        <a:rPr lang="en-US" sz="2000" b="1" kern="1200" dirty="0">
                          <a:solidFill>
                            <a:schemeClr val="lt1"/>
                          </a:solidFill>
                          <a:effectLst/>
                          <a:latin typeface="+mn-lt"/>
                          <a:ea typeface="+mn-ea"/>
                          <a:cs typeface="+mn-cs"/>
                        </a:rPr>
                        <a:t>CITIES CHOOSEN</a:t>
                      </a:r>
                    </a:p>
                  </a:txBody>
                  <a:tcPr marL="68580" marR="68580" marT="0" marB="0" anchor="ctr"/>
                </a:tc>
                <a:tc>
                  <a:txBody>
                    <a:bodyPr/>
                    <a:lstStyle/>
                    <a:p>
                      <a:pPr marL="0" marR="0" algn="l" defTabSz="914400" rtl="0" eaLnBrk="1" latinLnBrk="0" hangingPunct="1">
                        <a:spcBef>
                          <a:spcPts val="0"/>
                        </a:spcBef>
                        <a:spcAft>
                          <a:spcPts val="0"/>
                        </a:spcAft>
                      </a:pPr>
                      <a:r>
                        <a:rPr lang="en-US" sz="2000" kern="1200" dirty="0">
                          <a:solidFill>
                            <a:schemeClr val="dk1"/>
                          </a:solidFill>
                          <a:effectLst/>
                          <a:latin typeface="+mn-lt"/>
                          <a:ea typeface="+mn-ea"/>
                          <a:cs typeface="+mn-cs"/>
                        </a:rPr>
                        <a:t>Based on authors interest, two cities Fremont (California, USA) and </a:t>
                      </a:r>
                      <a:r>
                        <a:rPr lang="en-US" sz="2000" kern="1200" dirty="0" err="1">
                          <a:solidFill>
                            <a:schemeClr val="dk1"/>
                          </a:solidFill>
                          <a:effectLst/>
                          <a:latin typeface="+mn-lt"/>
                          <a:ea typeface="+mn-ea"/>
                          <a:cs typeface="+mn-cs"/>
                        </a:rPr>
                        <a:t>Saskatoon</a:t>
                      </a:r>
                      <a:r>
                        <a:rPr lang="en-US" sz="2000" kern="1200" dirty="0">
                          <a:solidFill>
                            <a:schemeClr val="dk1"/>
                          </a:solidFill>
                          <a:effectLst/>
                          <a:latin typeface="+mn-lt"/>
                          <a:ea typeface="+mn-ea"/>
                          <a:cs typeface="+mn-cs"/>
                        </a:rPr>
                        <a:t> (Saskatchewan, Canada) were chosen across US and Canada for the comparison.</a:t>
                      </a:r>
                    </a:p>
                  </a:txBody>
                  <a:tcPr marL="68580" marR="68580" marT="0" marB="0" anchor="ctr"/>
                </a:tc>
                <a:extLst>
                  <a:ext uri="{0D108BD9-81ED-4DB2-BD59-A6C34878D82A}">
                    <a16:rowId xmlns:a16="http://schemas.microsoft.com/office/drawing/2014/main" val="1883446358"/>
                  </a:ext>
                </a:extLst>
              </a:tr>
              <a:tr h="740712">
                <a:tc>
                  <a:txBody>
                    <a:bodyPr/>
                    <a:lstStyle/>
                    <a:p>
                      <a:pPr marL="0" marR="0">
                        <a:spcBef>
                          <a:spcPts val="0"/>
                        </a:spcBef>
                        <a:spcAft>
                          <a:spcPts val="0"/>
                        </a:spcAft>
                      </a:pPr>
                      <a:r>
                        <a:rPr lang="en-US" sz="2000" dirty="0">
                          <a:effectLst/>
                        </a:rPr>
                        <a:t>POPULATION METRICS</a:t>
                      </a:r>
                      <a:endParaRPr lang="en-US" sz="20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This type of data can be directly compared</a:t>
                      </a:r>
                      <a:endParaRPr lang="en-US" sz="20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838050380"/>
                  </a:ext>
                </a:extLst>
              </a:tr>
              <a:tr h="14799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effectLst/>
                        </a:rPr>
                        <a:t>VENUE DATA</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Comparison can be done in following ways:</a:t>
                      </a:r>
                    </a:p>
                    <a:p>
                      <a:pPr marL="0" marR="0">
                        <a:spcBef>
                          <a:spcPts val="0"/>
                        </a:spcBef>
                        <a:spcAft>
                          <a:spcPts val="0"/>
                        </a:spcAft>
                      </a:pPr>
                      <a:r>
                        <a:rPr lang="en-US" sz="2000" kern="1200" dirty="0">
                          <a:solidFill>
                            <a:schemeClr val="dk1"/>
                          </a:solidFill>
                          <a:effectLst/>
                          <a:latin typeface="+mn-lt"/>
                          <a:ea typeface="+mn-ea"/>
                          <a:cs typeface="+mn-cs"/>
                        </a:rPr>
                        <a:t>1 – Compare the clusters of venues using Cosine Similarity</a:t>
                      </a:r>
                    </a:p>
                    <a:p>
                      <a:pPr marL="0" marR="0">
                        <a:spcBef>
                          <a:spcPts val="0"/>
                        </a:spcBef>
                        <a:spcAft>
                          <a:spcPts val="0"/>
                        </a:spcAft>
                      </a:pPr>
                      <a:r>
                        <a:rPr lang="en-US" sz="2000" kern="1200" dirty="0">
                          <a:solidFill>
                            <a:schemeClr val="dk1"/>
                          </a:solidFill>
                          <a:effectLst/>
                          <a:latin typeface="+mn-lt"/>
                          <a:ea typeface="+mn-ea"/>
                          <a:cs typeface="+mn-cs"/>
                        </a:rPr>
                        <a:t>2 – Compare the total number of venues</a:t>
                      </a:r>
                    </a:p>
                    <a:p>
                      <a:pPr marL="0" marR="0">
                        <a:spcBef>
                          <a:spcPts val="0"/>
                        </a:spcBef>
                        <a:spcAft>
                          <a:spcPts val="0"/>
                        </a:spcAft>
                      </a:pPr>
                      <a:r>
                        <a:rPr lang="en-US" sz="2000" kern="1200" dirty="0">
                          <a:solidFill>
                            <a:schemeClr val="dk1"/>
                          </a:solidFill>
                          <a:effectLst/>
                          <a:latin typeface="+mn-lt"/>
                          <a:ea typeface="+mn-ea"/>
                          <a:cs typeface="+mn-cs"/>
                        </a:rPr>
                        <a:t>3 – Compare the Common venues across the cities</a:t>
                      </a:r>
                    </a:p>
                  </a:txBody>
                  <a:tcPr marL="68580" marR="68580" marT="0" marB="0" anchor="ctr"/>
                </a:tc>
                <a:extLst>
                  <a:ext uri="{0D108BD9-81ED-4DB2-BD59-A6C34878D82A}">
                    <a16:rowId xmlns:a16="http://schemas.microsoft.com/office/drawing/2014/main" val="40004253"/>
                  </a:ext>
                </a:extLst>
              </a:tr>
            </a:tbl>
          </a:graphicData>
        </a:graphic>
      </p:graphicFrame>
    </p:spTree>
    <p:extLst>
      <p:ext uri="{BB962C8B-B14F-4D97-AF65-F5344CB8AC3E}">
        <p14:creationId xmlns:p14="http://schemas.microsoft.com/office/powerpoint/2010/main" val="1749475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p:txBody>
          <a:bodyPr/>
          <a:lstStyle/>
          <a:p>
            <a:r>
              <a:rPr lang="en-US" dirty="0"/>
              <a:t>SIMILARITY INDEX (</a:t>
            </a:r>
            <a:r>
              <a:rPr lang="en-US" sz="2800" dirty="0"/>
              <a:t>Method 1</a:t>
            </a:r>
            <a:r>
              <a:rPr lang="en-US" dirty="0"/>
              <a:t>)</a:t>
            </a:r>
          </a:p>
        </p:txBody>
      </p:sp>
      <p:sp>
        <p:nvSpPr>
          <p:cNvPr id="4" name="Content Placeholder 2">
            <a:extLst>
              <a:ext uri="{FF2B5EF4-FFF2-40B4-BE49-F238E27FC236}">
                <a16:creationId xmlns:a16="http://schemas.microsoft.com/office/drawing/2014/main" id="{92885B5E-2E4D-524B-B2D7-0D151A60C158}"/>
              </a:ext>
            </a:extLst>
          </p:cNvPr>
          <p:cNvSpPr>
            <a:spLocks noGrp="1"/>
          </p:cNvSpPr>
          <p:nvPr>
            <p:ph idx="1"/>
          </p:nvPr>
        </p:nvSpPr>
        <p:spPr>
          <a:xfrm>
            <a:off x="537210" y="2994660"/>
            <a:ext cx="2468880" cy="1645920"/>
          </a:xfrm>
        </p:spPr>
        <p:txBody>
          <a:bodyPr>
            <a:normAutofit/>
          </a:bodyPr>
          <a:lstStyle/>
          <a:p>
            <a:pPr marL="0" indent="0">
              <a:buNone/>
            </a:pPr>
            <a:r>
              <a:rPr lang="en-US" sz="7200" dirty="0"/>
              <a:t>57%</a:t>
            </a:r>
          </a:p>
          <a:p>
            <a:pPr marL="0" indent="0">
              <a:buNone/>
            </a:pPr>
            <a:r>
              <a:rPr lang="en-US" sz="2300" dirty="0"/>
              <a:t>Similarity Index</a:t>
            </a:r>
          </a:p>
          <a:p>
            <a:endParaRPr lang="en-US" sz="7200" dirty="0"/>
          </a:p>
        </p:txBody>
      </p:sp>
      <p:sp>
        <p:nvSpPr>
          <p:cNvPr id="5" name="Content Placeholder 2">
            <a:extLst>
              <a:ext uri="{FF2B5EF4-FFF2-40B4-BE49-F238E27FC236}">
                <a16:creationId xmlns:a16="http://schemas.microsoft.com/office/drawing/2014/main" id="{EF01F3CD-45F5-4F48-82FF-D98C2330C61E}"/>
              </a:ext>
            </a:extLst>
          </p:cNvPr>
          <p:cNvSpPr txBox="1">
            <a:spLocks/>
          </p:cNvSpPr>
          <p:nvPr/>
        </p:nvSpPr>
        <p:spPr>
          <a:xfrm>
            <a:off x="3006090" y="2194560"/>
            <a:ext cx="850011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Based on the venue data extracted from the </a:t>
            </a:r>
            <a:r>
              <a:rPr lang="en-US" dirty="0" err="1"/>
              <a:t>FourSquare</a:t>
            </a:r>
            <a:r>
              <a:rPr lang="en-US" dirty="0"/>
              <a:t> API, a similarity index was derived using the Cosine Similarity method.</a:t>
            </a:r>
          </a:p>
          <a:p>
            <a:endParaRPr lang="en-US" dirty="0"/>
          </a:p>
          <a:p>
            <a:r>
              <a:rPr lang="en-US" dirty="0"/>
              <a:t>These 2 cities appear to be similar from venues perspective.</a:t>
            </a:r>
          </a:p>
          <a:p>
            <a:endParaRPr lang="en-US" dirty="0"/>
          </a:p>
          <a:p>
            <a:r>
              <a:rPr lang="en-US" dirty="0"/>
              <a:t>Since the Cosine Similarity doesn’t take into consideration the frequency of venues – this score only tells similarity between the cities in terms of types of venues i.e. the venues overlap between these cities, but not the frequency.</a:t>
            </a:r>
          </a:p>
        </p:txBody>
      </p:sp>
    </p:spTree>
    <p:extLst>
      <p:ext uri="{BB962C8B-B14F-4D97-AF65-F5344CB8AC3E}">
        <p14:creationId xmlns:p14="http://schemas.microsoft.com/office/powerpoint/2010/main" val="3100586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p:txBody>
          <a:bodyPr/>
          <a:lstStyle/>
          <a:p>
            <a:r>
              <a:rPr lang="en-US" dirty="0"/>
              <a:t>SIMILARITY INDEX (</a:t>
            </a:r>
            <a:r>
              <a:rPr lang="en-US" sz="2800" dirty="0"/>
              <a:t>Method 2</a:t>
            </a:r>
            <a:r>
              <a:rPr lang="en-US" dirty="0"/>
              <a:t>)</a:t>
            </a:r>
          </a:p>
        </p:txBody>
      </p:sp>
      <p:sp>
        <p:nvSpPr>
          <p:cNvPr id="4" name="Content Placeholder 2">
            <a:extLst>
              <a:ext uri="{FF2B5EF4-FFF2-40B4-BE49-F238E27FC236}">
                <a16:creationId xmlns:a16="http://schemas.microsoft.com/office/drawing/2014/main" id="{92885B5E-2E4D-524B-B2D7-0D151A60C158}"/>
              </a:ext>
            </a:extLst>
          </p:cNvPr>
          <p:cNvSpPr>
            <a:spLocks noGrp="1"/>
          </p:cNvSpPr>
          <p:nvPr>
            <p:ph idx="1"/>
          </p:nvPr>
        </p:nvSpPr>
        <p:spPr>
          <a:xfrm>
            <a:off x="537210" y="2994660"/>
            <a:ext cx="2468880" cy="1645920"/>
          </a:xfrm>
        </p:spPr>
        <p:txBody>
          <a:bodyPr>
            <a:normAutofit/>
          </a:bodyPr>
          <a:lstStyle/>
          <a:p>
            <a:pPr marL="0" indent="0">
              <a:buNone/>
            </a:pPr>
            <a:r>
              <a:rPr lang="en-US" sz="7200" dirty="0"/>
              <a:t>34%</a:t>
            </a:r>
          </a:p>
          <a:p>
            <a:pPr marL="0" indent="0">
              <a:buNone/>
            </a:pPr>
            <a:r>
              <a:rPr lang="en-US" sz="2300" dirty="0"/>
              <a:t>Similarity Index</a:t>
            </a:r>
          </a:p>
          <a:p>
            <a:endParaRPr lang="en-US" sz="7200" dirty="0"/>
          </a:p>
        </p:txBody>
      </p:sp>
      <p:sp>
        <p:nvSpPr>
          <p:cNvPr id="5" name="Content Placeholder 2">
            <a:extLst>
              <a:ext uri="{FF2B5EF4-FFF2-40B4-BE49-F238E27FC236}">
                <a16:creationId xmlns:a16="http://schemas.microsoft.com/office/drawing/2014/main" id="{EF01F3CD-45F5-4F48-82FF-D98C2330C61E}"/>
              </a:ext>
            </a:extLst>
          </p:cNvPr>
          <p:cNvSpPr txBox="1">
            <a:spLocks/>
          </p:cNvSpPr>
          <p:nvPr/>
        </p:nvSpPr>
        <p:spPr>
          <a:xfrm>
            <a:off x="3006090" y="2194560"/>
            <a:ext cx="850011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Since Method 1 didn’t account for the frequency of the venues, another cosine similarity was applied to frequency data.</a:t>
            </a:r>
          </a:p>
          <a:p>
            <a:endParaRPr lang="en-US" dirty="0"/>
          </a:p>
          <a:p>
            <a:r>
              <a:rPr lang="en-US" dirty="0"/>
              <a:t>This similarity index represents the correct picture and tells that these 2 cities are not very similar to each other in terms of frequency of </a:t>
            </a:r>
            <a:r>
              <a:rPr lang="en-US"/>
              <a:t>the venues.</a:t>
            </a:r>
            <a:endParaRPr lang="en-US" dirty="0"/>
          </a:p>
        </p:txBody>
      </p:sp>
    </p:spTree>
    <p:extLst>
      <p:ext uri="{BB962C8B-B14F-4D97-AF65-F5344CB8AC3E}">
        <p14:creationId xmlns:p14="http://schemas.microsoft.com/office/powerpoint/2010/main" val="739660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a:xfrm>
            <a:off x="2861310" y="177072"/>
            <a:ext cx="8610600" cy="1293028"/>
          </a:xfrm>
        </p:spPr>
        <p:txBody>
          <a:bodyPr/>
          <a:lstStyle/>
          <a:p>
            <a:r>
              <a:rPr lang="en-US" dirty="0"/>
              <a:t>CITY COMPARISON</a:t>
            </a:r>
          </a:p>
        </p:txBody>
      </p:sp>
      <p:graphicFrame>
        <p:nvGraphicFramePr>
          <p:cNvPr id="8" name="Table 7">
            <a:extLst>
              <a:ext uri="{FF2B5EF4-FFF2-40B4-BE49-F238E27FC236}">
                <a16:creationId xmlns:a16="http://schemas.microsoft.com/office/drawing/2014/main" id="{63408660-E532-F249-8080-FEAAA27A6615}"/>
              </a:ext>
            </a:extLst>
          </p:cNvPr>
          <p:cNvGraphicFramePr>
            <a:graphicFrameLocks noGrp="1"/>
          </p:cNvGraphicFramePr>
          <p:nvPr>
            <p:extLst>
              <p:ext uri="{D42A27DB-BD31-4B8C-83A1-F6EECF244321}">
                <p14:modId xmlns:p14="http://schemas.microsoft.com/office/powerpoint/2010/main" val="2935095267"/>
              </p:ext>
            </p:extLst>
          </p:nvPr>
        </p:nvGraphicFramePr>
        <p:xfrm>
          <a:off x="319858" y="1793875"/>
          <a:ext cx="8481242" cy="4732655"/>
        </p:xfrm>
        <a:graphic>
          <a:graphicData uri="http://schemas.openxmlformats.org/drawingml/2006/table">
            <a:tbl>
              <a:tblPr firstRow="1" firstCol="1" bandRow="1">
                <a:tableStyleId>{5C22544A-7EE6-4342-B048-85BDC9FD1C3A}</a:tableStyleId>
              </a:tblPr>
              <a:tblGrid>
                <a:gridCol w="1000327">
                  <a:extLst>
                    <a:ext uri="{9D8B030D-6E8A-4147-A177-3AD203B41FA5}">
                      <a16:colId xmlns:a16="http://schemas.microsoft.com/office/drawing/2014/main" val="729120078"/>
                    </a:ext>
                  </a:extLst>
                </a:gridCol>
                <a:gridCol w="3606145">
                  <a:extLst>
                    <a:ext uri="{9D8B030D-6E8A-4147-A177-3AD203B41FA5}">
                      <a16:colId xmlns:a16="http://schemas.microsoft.com/office/drawing/2014/main" val="3448848978"/>
                    </a:ext>
                  </a:extLst>
                </a:gridCol>
                <a:gridCol w="3874770">
                  <a:extLst>
                    <a:ext uri="{9D8B030D-6E8A-4147-A177-3AD203B41FA5}">
                      <a16:colId xmlns:a16="http://schemas.microsoft.com/office/drawing/2014/main" val="2781538400"/>
                    </a:ext>
                  </a:extLst>
                </a:gridCol>
              </a:tblGrid>
              <a:tr h="434470">
                <a:tc>
                  <a:txBody>
                    <a:bodyPr/>
                    <a:lstStyle/>
                    <a:p>
                      <a:pPr marL="0" marR="0" algn="ctr">
                        <a:spcBef>
                          <a:spcPts val="0"/>
                        </a:spcBef>
                        <a:spcAft>
                          <a:spcPts val="0"/>
                        </a:spcAft>
                      </a:pPr>
                      <a:r>
                        <a:rPr lang="en-US" sz="10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504" marR="58504" marT="0" marB="0" anchor="ctr"/>
                </a:tc>
                <a:tc>
                  <a:txBody>
                    <a:bodyPr/>
                    <a:lstStyle/>
                    <a:p>
                      <a:pPr marL="0" marR="0" algn="ctr">
                        <a:spcBef>
                          <a:spcPts val="0"/>
                        </a:spcBef>
                        <a:spcAft>
                          <a:spcPts val="0"/>
                        </a:spcAft>
                      </a:pPr>
                      <a:r>
                        <a:rPr lang="en-US" sz="1100" dirty="0">
                          <a:effectLst/>
                        </a:rPr>
                        <a:t>City 1 (Fremont)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504" marR="58504" marT="0" marB="0" anchor="ctr"/>
                </a:tc>
                <a:tc>
                  <a:txBody>
                    <a:bodyPr/>
                    <a:lstStyle/>
                    <a:p>
                      <a:pPr marL="0" marR="0" algn="ctr">
                        <a:spcBef>
                          <a:spcPts val="0"/>
                        </a:spcBef>
                        <a:spcAft>
                          <a:spcPts val="0"/>
                        </a:spcAft>
                      </a:pPr>
                      <a:r>
                        <a:rPr lang="en-US" sz="1100" dirty="0">
                          <a:effectLst/>
                        </a:rPr>
                        <a:t>City 2 (</a:t>
                      </a:r>
                      <a:r>
                        <a:rPr lang="en-US" sz="1100" dirty="0" err="1">
                          <a:effectLst/>
                        </a:rPr>
                        <a:t>Saskatoon</a:t>
                      </a:r>
                      <a:r>
                        <a:rPr lang="en-US" sz="1100" dirty="0">
                          <a:effectLst/>
                        </a:rPr>
                        <a: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504" marR="58504" marT="0" marB="0" anchor="ctr"/>
                </a:tc>
                <a:extLst>
                  <a:ext uri="{0D108BD9-81ED-4DB2-BD59-A6C34878D82A}">
                    <a16:rowId xmlns:a16="http://schemas.microsoft.com/office/drawing/2014/main" val="965750105"/>
                  </a:ext>
                </a:extLst>
              </a:tr>
              <a:tr h="2894761">
                <a:tc>
                  <a:txBody>
                    <a:bodyPr/>
                    <a:lstStyle/>
                    <a:p>
                      <a:pPr marL="0" marR="0" algn="ctr">
                        <a:spcBef>
                          <a:spcPts val="0"/>
                        </a:spcBef>
                        <a:spcAft>
                          <a:spcPts val="0"/>
                        </a:spcAft>
                      </a:pPr>
                      <a:r>
                        <a:rPr lang="en-US" sz="1100" dirty="0">
                          <a:effectLst/>
                        </a:rPr>
                        <a:t>VENUE CLUSTERS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504" marR="58504" marT="0" marB="0" anchor="ctr"/>
                </a:tc>
                <a:tc>
                  <a:txBody>
                    <a:bodyPr/>
                    <a:lstStyle/>
                    <a:p>
                      <a:pPr marL="0" marR="0" algn="ctr">
                        <a:spcBef>
                          <a:spcPts val="0"/>
                        </a:spcBef>
                        <a:spcAft>
                          <a:spcPts val="0"/>
                        </a:spcAft>
                      </a:pPr>
                      <a:endParaRPr lang="en-US" sz="1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58504" marR="58504" marT="0" marB="0" anchor="ctr"/>
                </a:tc>
                <a:tc>
                  <a:txBody>
                    <a:bodyPr/>
                    <a:lstStyle/>
                    <a:p>
                      <a:pPr marL="0" marR="0" algn="ctr">
                        <a:spcBef>
                          <a:spcPts val="0"/>
                        </a:spcBef>
                        <a:spcAft>
                          <a:spcPts val="0"/>
                        </a:spcAft>
                      </a:pPr>
                      <a:endParaRPr lang="en-US" sz="1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58504" marR="58504" marT="0" marB="0" anchor="ctr"/>
                </a:tc>
                <a:extLst>
                  <a:ext uri="{0D108BD9-81ED-4DB2-BD59-A6C34878D82A}">
                    <a16:rowId xmlns:a16="http://schemas.microsoft.com/office/drawing/2014/main" val="519080912"/>
                  </a:ext>
                </a:extLst>
              </a:tr>
              <a:tr h="538308">
                <a:tc>
                  <a:txBody>
                    <a:bodyPr/>
                    <a:lstStyle/>
                    <a:p>
                      <a:pPr marL="0" marR="0" algn="ctr">
                        <a:spcBef>
                          <a:spcPts val="0"/>
                        </a:spcBef>
                        <a:spcAft>
                          <a:spcPts val="0"/>
                        </a:spcAft>
                      </a:pPr>
                      <a:r>
                        <a:rPr lang="en-US" sz="1100" dirty="0">
                          <a:effectLst/>
                        </a:rPr>
                        <a:t>POPULATION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504" marR="58504" marT="0" marB="0" anchor="ctr"/>
                </a:tc>
                <a:tc>
                  <a:txBody>
                    <a:bodyPr/>
                    <a:lstStyle/>
                    <a:p>
                      <a:pPr marL="0" marR="0" algn="ctr">
                        <a:spcBef>
                          <a:spcPts val="0"/>
                        </a:spcBef>
                        <a:spcAft>
                          <a:spcPts val="0"/>
                        </a:spcAft>
                      </a:pPr>
                      <a:r>
                        <a:rPr lang="en-US" sz="1600" dirty="0">
                          <a:effectLst/>
                        </a:rPr>
                        <a:t>246,376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504" marR="58504" marT="0" marB="0" anchor="ctr"/>
                </a:tc>
                <a:tc>
                  <a:txBody>
                    <a:bodyPr/>
                    <a:lstStyle/>
                    <a:p>
                      <a:pPr marL="0" marR="0" algn="ctr">
                        <a:spcBef>
                          <a:spcPts val="0"/>
                        </a:spcBef>
                        <a:spcAft>
                          <a:spcPts val="0"/>
                        </a:spcAft>
                      </a:pPr>
                      <a:r>
                        <a:rPr lang="en-US" sz="1600">
                          <a:effectLst/>
                        </a:rPr>
                        <a:t>214,089</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504" marR="58504" marT="0" marB="0" anchor="ctr"/>
                </a:tc>
                <a:extLst>
                  <a:ext uri="{0D108BD9-81ED-4DB2-BD59-A6C34878D82A}">
                    <a16:rowId xmlns:a16="http://schemas.microsoft.com/office/drawing/2014/main" val="1815831913"/>
                  </a:ext>
                </a:extLst>
              </a:tr>
              <a:tr h="865116">
                <a:tc>
                  <a:txBody>
                    <a:bodyPr/>
                    <a:lstStyle/>
                    <a:p>
                      <a:pPr marL="0" marR="0" algn="ctr">
                        <a:spcBef>
                          <a:spcPts val="0"/>
                        </a:spcBef>
                        <a:spcAft>
                          <a:spcPts val="0"/>
                        </a:spcAft>
                      </a:pPr>
                      <a:r>
                        <a:rPr lang="en-US" sz="1100" dirty="0">
                          <a:effectLst/>
                        </a:rPr>
                        <a:t>POPULATION DENSITY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504" marR="58504" marT="0" marB="0" anchor="ctr"/>
                </a:tc>
                <a:tc>
                  <a:txBody>
                    <a:bodyPr/>
                    <a:lstStyle/>
                    <a:p>
                      <a:pPr marL="0" marR="0" algn="ctr">
                        <a:spcBef>
                          <a:spcPts val="0"/>
                        </a:spcBef>
                        <a:spcAft>
                          <a:spcPts val="0"/>
                        </a:spcAft>
                      </a:pPr>
                      <a:r>
                        <a:rPr lang="en-US" sz="1600">
                          <a:effectLst/>
                        </a:rPr>
                        <a:t>2,797/sq mi</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504" marR="58504" marT="0" marB="0" anchor="ctr"/>
                </a:tc>
                <a:tc>
                  <a:txBody>
                    <a:bodyPr/>
                    <a:lstStyle/>
                    <a:p>
                      <a:pPr marL="0" marR="0" algn="ctr">
                        <a:spcBef>
                          <a:spcPts val="0"/>
                        </a:spcBef>
                        <a:spcAft>
                          <a:spcPts val="0"/>
                        </a:spcAft>
                      </a:pPr>
                      <a:r>
                        <a:rPr lang="en-US" sz="1600" dirty="0">
                          <a:effectLst/>
                        </a:rPr>
                        <a:t>2,400/</a:t>
                      </a:r>
                      <a:r>
                        <a:rPr lang="en-US" sz="1600" dirty="0" err="1">
                          <a:effectLst/>
                        </a:rPr>
                        <a:t>sq</a:t>
                      </a:r>
                      <a:r>
                        <a:rPr lang="en-US" sz="1600" dirty="0">
                          <a:effectLst/>
                        </a:rPr>
                        <a:t> mi</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504" marR="58504" marT="0" marB="0" anchor="ctr"/>
                </a:tc>
                <a:extLst>
                  <a:ext uri="{0D108BD9-81ED-4DB2-BD59-A6C34878D82A}">
                    <a16:rowId xmlns:a16="http://schemas.microsoft.com/office/drawing/2014/main" val="3635353369"/>
                  </a:ext>
                </a:extLst>
              </a:tr>
            </a:tbl>
          </a:graphicData>
        </a:graphic>
      </p:graphicFrame>
      <p:pic>
        <p:nvPicPr>
          <p:cNvPr id="7171" name="Picture 2">
            <a:extLst>
              <a:ext uri="{FF2B5EF4-FFF2-40B4-BE49-F238E27FC236}">
                <a16:creationId xmlns:a16="http://schemas.microsoft.com/office/drawing/2014/main" id="{CFB72469-2B4E-1D45-B07D-E3DC0E430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8823" y="2311410"/>
            <a:ext cx="3635493" cy="257841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1">
            <a:extLst>
              <a:ext uri="{FF2B5EF4-FFF2-40B4-BE49-F238E27FC236}">
                <a16:creationId xmlns:a16="http://schemas.microsoft.com/office/drawing/2014/main" id="{4402782A-B9DB-FB4A-B390-7A08F7006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937" y="2272633"/>
            <a:ext cx="3316605" cy="265597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34F91C69-DE7D-7341-8B2D-0C3ACACE9AAE}"/>
              </a:ext>
            </a:extLst>
          </p:cNvPr>
          <p:cNvSpPr txBox="1">
            <a:spLocks/>
          </p:cNvSpPr>
          <p:nvPr/>
        </p:nvSpPr>
        <p:spPr>
          <a:xfrm>
            <a:off x="9268786" y="1793875"/>
            <a:ext cx="2614603"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The 2 cities are very similar in terms of total population and population density.</a:t>
            </a:r>
          </a:p>
          <a:p>
            <a:endParaRPr lang="en-US" dirty="0"/>
          </a:p>
          <a:p>
            <a:r>
              <a:rPr lang="en-US" dirty="0"/>
              <a:t>The cities have similar type of venue clusters.</a:t>
            </a:r>
          </a:p>
        </p:txBody>
      </p:sp>
    </p:spTree>
    <p:extLst>
      <p:ext uri="{BB962C8B-B14F-4D97-AF65-F5344CB8AC3E}">
        <p14:creationId xmlns:p14="http://schemas.microsoft.com/office/powerpoint/2010/main" val="2871219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a:xfrm>
            <a:off x="2861310" y="177072"/>
            <a:ext cx="8610600" cy="1293028"/>
          </a:xfrm>
        </p:spPr>
        <p:txBody>
          <a:bodyPr/>
          <a:lstStyle/>
          <a:p>
            <a:r>
              <a:rPr lang="en-US" dirty="0"/>
              <a:t>Venue COMPARISON</a:t>
            </a:r>
          </a:p>
        </p:txBody>
      </p:sp>
      <p:sp>
        <p:nvSpPr>
          <p:cNvPr id="13" name="Content Placeholder 2">
            <a:extLst>
              <a:ext uri="{FF2B5EF4-FFF2-40B4-BE49-F238E27FC236}">
                <a16:creationId xmlns:a16="http://schemas.microsoft.com/office/drawing/2014/main" id="{34F91C69-DE7D-7341-8B2D-0C3ACACE9AAE}"/>
              </a:ext>
            </a:extLst>
          </p:cNvPr>
          <p:cNvSpPr txBox="1">
            <a:spLocks/>
          </p:cNvSpPr>
          <p:nvPr/>
        </p:nvSpPr>
        <p:spPr>
          <a:xfrm>
            <a:off x="9268786" y="1793875"/>
            <a:ext cx="2614603"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2000" dirty="0"/>
              <a:t>The different neighbors in these cities can be allocated to each of the cluster identified, except cluster 1.</a:t>
            </a:r>
          </a:p>
        </p:txBody>
      </p:sp>
      <p:graphicFrame>
        <p:nvGraphicFramePr>
          <p:cNvPr id="3" name="Table 2">
            <a:extLst>
              <a:ext uri="{FF2B5EF4-FFF2-40B4-BE49-F238E27FC236}">
                <a16:creationId xmlns:a16="http://schemas.microsoft.com/office/drawing/2014/main" id="{613BB8FA-F7DF-8F4F-8F50-066DC07B85FF}"/>
              </a:ext>
            </a:extLst>
          </p:cNvPr>
          <p:cNvGraphicFramePr>
            <a:graphicFrameLocks noGrp="1"/>
          </p:cNvGraphicFramePr>
          <p:nvPr>
            <p:extLst>
              <p:ext uri="{D42A27DB-BD31-4B8C-83A1-F6EECF244321}">
                <p14:modId xmlns:p14="http://schemas.microsoft.com/office/powerpoint/2010/main" val="2508814897"/>
              </p:ext>
            </p:extLst>
          </p:nvPr>
        </p:nvGraphicFramePr>
        <p:xfrm>
          <a:off x="198720" y="1322212"/>
          <a:ext cx="9070066" cy="5398630"/>
        </p:xfrm>
        <a:graphic>
          <a:graphicData uri="http://schemas.openxmlformats.org/drawingml/2006/table">
            <a:tbl>
              <a:tblPr firstRow="1" firstCol="1" bandRow="1">
                <a:tableStyleId>{5C22544A-7EE6-4342-B048-85BDC9FD1C3A}</a:tableStyleId>
              </a:tblPr>
              <a:tblGrid>
                <a:gridCol w="895192">
                  <a:extLst>
                    <a:ext uri="{9D8B030D-6E8A-4147-A177-3AD203B41FA5}">
                      <a16:colId xmlns:a16="http://schemas.microsoft.com/office/drawing/2014/main" val="2259799338"/>
                    </a:ext>
                  </a:extLst>
                </a:gridCol>
                <a:gridCol w="908824">
                  <a:extLst>
                    <a:ext uri="{9D8B030D-6E8A-4147-A177-3AD203B41FA5}">
                      <a16:colId xmlns:a16="http://schemas.microsoft.com/office/drawing/2014/main" val="3976916767"/>
                    </a:ext>
                  </a:extLst>
                </a:gridCol>
                <a:gridCol w="989709">
                  <a:extLst>
                    <a:ext uri="{9D8B030D-6E8A-4147-A177-3AD203B41FA5}">
                      <a16:colId xmlns:a16="http://schemas.microsoft.com/office/drawing/2014/main" val="1760998009"/>
                    </a:ext>
                  </a:extLst>
                </a:gridCol>
                <a:gridCol w="949721">
                  <a:extLst>
                    <a:ext uri="{9D8B030D-6E8A-4147-A177-3AD203B41FA5}">
                      <a16:colId xmlns:a16="http://schemas.microsoft.com/office/drawing/2014/main" val="337458181"/>
                    </a:ext>
                  </a:extLst>
                </a:gridCol>
                <a:gridCol w="904154">
                  <a:extLst>
                    <a:ext uri="{9D8B030D-6E8A-4147-A177-3AD203B41FA5}">
                      <a16:colId xmlns:a16="http://schemas.microsoft.com/office/drawing/2014/main" val="3165920202"/>
                    </a:ext>
                  </a:extLst>
                </a:gridCol>
                <a:gridCol w="982980">
                  <a:extLst>
                    <a:ext uri="{9D8B030D-6E8A-4147-A177-3AD203B41FA5}">
                      <a16:colId xmlns:a16="http://schemas.microsoft.com/office/drawing/2014/main" val="2006675702"/>
                    </a:ext>
                  </a:extLst>
                </a:gridCol>
                <a:gridCol w="893869">
                  <a:extLst>
                    <a:ext uri="{9D8B030D-6E8A-4147-A177-3AD203B41FA5}">
                      <a16:colId xmlns:a16="http://schemas.microsoft.com/office/drawing/2014/main" val="2755460250"/>
                    </a:ext>
                  </a:extLst>
                </a:gridCol>
                <a:gridCol w="889211">
                  <a:extLst>
                    <a:ext uri="{9D8B030D-6E8A-4147-A177-3AD203B41FA5}">
                      <a16:colId xmlns:a16="http://schemas.microsoft.com/office/drawing/2014/main" val="1351955059"/>
                    </a:ext>
                  </a:extLst>
                </a:gridCol>
                <a:gridCol w="868680">
                  <a:extLst>
                    <a:ext uri="{9D8B030D-6E8A-4147-A177-3AD203B41FA5}">
                      <a16:colId xmlns:a16="http://schemas.microsoft.com/office/drawing/2014/main" val="581508470"/>
                    </a:ext>
                  </a:extLst>
                </a:gridCol>
                <a:gridCol w="787726">
                  <a:extLst>
                    <a:ext uri="{9D8B030D-6E8A-4147-A177-3AD203B41FA5}">
                      <a16:colId xmlns:a16="http://schemas.microsoft.com/office/drawing/2014/main" val="3632632934"/>
                    </a:ext>
                  </a:extLst>
                </a:gridCol>
              </a:tblGrid>
              <a:tr h="402596">
                <a:tc>
                  <a:txBody>
                    <a:bodyPr/>
                    <a:lstStyle/>
                    <a:p>
                      <a:pPr marL="0" marR="0" algn="ctr">
                        <a:spcBef>
                          <a:spcPts val="0"/>
                        </a:spcBef>
                        <a:spcAft>
                          <a:spcPts val="0"/>
                        </a:spcAft>
                      </a:pPr>
                      <a:r>
                        <a:rPr lang="en-US" sz="1000" dirty="0">
                          <a:effectLst/>
                        </a:rPr>
                        <a:t>Neighborhood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Evergreen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Adelaide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Mayfair</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Lakeview</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Centerville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Niles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Irvington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Warm Springs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Mission San Jose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2854959064"/>
                  </a:ext>
                </a:extLst>
              </a:tr>
              <a:tr h="256207">
                <a:tc>
                  <a:txBody>
                    <a:bodyPr/>
                    <a:lstStyle/>
                    <a:p>
                      <a:pPr marL="0" marR="0" algn="ctr">
                        <a:spcBef>
                          <a:spcPts val="0"/>
                        </a:spcBef>
                        <a:spcAft>
                          <a:spcPts val="0"/>
                        </a:spcAft>
                      </a:pPr>
                      <a:r>
                        <a:rPr lang="en-US" sz="800" dirty="0">
                          <a:effectLst/>
                        </a:rPr>
                        <a:t>City</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defTabSz="914400" rtl="0" eaLnBrk="1" latinLnBrk="0" hangingPunct="1">
                        <a:spcBef>
                          <a:spcPts val="0"/>
                        </a:spcBef>
                        <a:spcAft>
                          <a:spcPts val="0"/>
                        </a:spcAft>
                      </a:pPr>
                      <a:r>
                        <a:rPr lang="en-US" sz="1000" b="1" kern="1200" dirty="0" err="1">
                          <a:solidFill>
                            <a:schemeClr val="lt1"/>
                          </a:solidFill>
                          <a:effectLst/>
                          <a:latin typeface="+mn-lt"/>
                          <a:ea typeface="+mn-ea"/>
                          <a:cs typeface="+mn-cs"/>
                        </a:rPr>
                        <a:t>Saskatoon</a:t>
                      </a:r>
                      <a:endParaRPr lang="en-US" sz="1000" b="1" kern="1200" dirty="0">
                        <a:solidFill>
                          <a:schemeClr val="lt1"/>
                        </a:solidFill>
                        <a:effectLst/>
                        <a:latin typeface="+mn-lt"/>
                        <a:ea typeface="+mn-ea"/>
                        <a:cs typeface="+mn-cs"/>
                      </a:endParaRPr>
                    </a:p>
                  </a:txBody>
                  <a:tcPr marL="59359" marR="59359" marT="0" marB="0" anchor="ctr">
                    <a:solidFill>
                      <a:srgbClr val="FF0000"/>
                    </a:solidFill>
                  </a:tcPr>
                </a:tc>
                <a:tc>
                  <a:txBody>
                    <a:bodyPr/>
                    <a:lstStyle/>
                    <a:p>
                      <a:pPr marL="0" marR="0" algn="ctr" defTabSz="914400" rtl="0" eaLnBrk="1" latinLnBrk="0" hangingPunct="1">
                        <a:spcBef>
                          <a:spcPts val="0"/>
                        </a:spcBef>
                        <a:spcAft>
                          <a:spcPts val="0"/>
                        </a:spcAft>
                      </a:pPr>
                      <a:r>
                        <a:rPr lang="en-US" sz="1000" b="1" kern="1200" dirty="0" err="1">
                          <a:solidFill>
                            <a:schemeClr val="lt1"/>
                          </a:solidFill>
                          <a:effectLst/>
                          <a:latin typeface="+mn-lt"/>
                          <a:ea typeface="+mn-ea"/>
                          <a:cs typeface="+mn-cs"/>
                        </a:rPr>
                        <a:t>Saskatoon</a:t>
                      </a:r>
                      <a:endParaRPr lang="en-US" sz="1000" b="1" kern="1200" dirty="0">
                        <a:solidFill>
                          <a:schemeClr val="lt1"/>
                        </a:solidFill>
                        <a:effectLst/>
                        <a:latin typeface="+mn-lt"/>
                        <a:ea typeface="+mn-ea"/>
                        <a:cs typeface="+mn-cs"/>
                      </a:endParaRPr>
                    </a:p>
                  </a:txBody>
                  <a:tcPr marL="59359" marR="59359" marT="0" marB="0" anchor="ctr">
                    <a:solidFill>
                      <a:srgbClr val="FF0000"/>
                    </a:solidFill>
                  </a:tcPr>
                </a:tc>
                <a:tc>
                  <a:txBody>
                    <a:bodyPr/>
                    <a:lstStyle/>
                    <a:p>
                      <a:pPr marL="0" marR="0" algn="ctr" defTabSz="914400" rtl="0" eaLnBrk="1" latinLnBrk="0" hangingPunct="1">
                        <a:spcBef>
                          <a:spcPts val="0"/>
                        </a:spcBef>
                        <a:spcAft>
                          <a:spcPts val="0"/>
                        </a:spcAft>
                      </a:pPr>
                      <a:r>
                        <a:rPr lang="en-US" sz="1000" b="1" kern="1200" dirty="0" err="1">
                          <a:solidFill>
                            <a:schemeClr val="lt1"/>
                          </a:solidFill>
                          <a:effectLst/>
                          <a:latin typeface="+mn-lt"/>
                          <a:ea typeface="+mn-ea"/>
                          <a:cs typeface="+mn-cs"/>
                        </a:rPr>
                        <a:t>Saskatoon</a:t>
                      </a:r>
                      <a:endParaRPr lang="en-US" sz="1000" b="1" kern="1200" dirty="0">
                        <a:solidFill>
                          <a:schemeClr val="lt1"/>
                        </a:solidFill>
                        <a:effectLst/>
                        <a:latin typeface="+mn-lt"/>
                        <a:ea typeface="+mn-ea"/>
                        <a:cs typeface="+mn-cs"/>
                      </a:endParaRPr>
                    </a:p>
                  </a:txBody>
                  <a:tcPr marL="59359" marR="59359" marT="0" marB="0" anchor="ctr">
                    <a:solidFill>
                      <a:srgbClr val="FF0000"/>
                    </a:solidFill>
                  </a:tcPr>
                </a:tc>
                <a:tc>
                  <a:txBody>
                    <a:bodyPr/>
                    <a:lstStyle/>
                    <a:p>
                      <a:pPr marL="0" marR="0" algn="ctr" defTabSz="914400" rtl="0" eaLnBrk="1" latinLnBrk="0" hangingPunct="1">
                        <a:spcBef>
                          <a:spcPts val="0"/>
                        </a:spcBef>
                        <a:spcAft>
                          <a:spcPts val="0"/>
                        </a:spcAft>
                      </a:pPr>
                      <a:r>
                        <a:rPr lang="en-US" sz="1000" b="1" kern="1200">
                          <a:solidFill>
                            <a:schemeClr val="lt1"/>
                          </a:solidFill>
                          <a:effectLst/>
                          <a:latin typeface="+mn-lt"/>
                          <a:ea typeface="+mn-ea"/>
                          <a:cs typeface="+mn-cs"/>
                        </a:rPr>
                        <a:t>Saskatoon</a:t>
                      </a:r>
                    </a:p>
                  </a:txBody>
                  <a:tcPr marL="59359" marR="59359" marT="0" marB="0" anchor="ctr">
                    <a:solidFill>
                      <a:srgbClr val="FF0000"/>
                    </a:solidFill>
                  </a:tcPr>
                </a:tc>
                <a:tc>
                  <a:txBody>
                    <a:bodyPr/>
                    <a:lstStyle/>
                    <a:p>
                      <a:pPr marL="0" marR="0" algn="ctr" defTabSz="914400" rtl="0" eaLnBrk="1" latinLnBrk="0" hangingPunct="1">
                        <a:spcBef>
                          <a:spcPts val="0"/>
                        </a:spcBef>
                        <a:spcAft>
                          <a:spcPts val="0"/>
                        </a:spcAft>
                      </a:pPr>
                      <a:r>
                        <a:rPr lang="en-US" sz="1000" b="1" kern="1200">
                          <a:solidFill>
                            <a:schemeClr val="lt1"/>
                          </a:solidFill>
                          <a:effectLst/>
                          <a:latin typeface="+mn-lt"/>
                          <a:ea typeface="+mn-ea"/>
                          <a:cs typeface="+mn-cs"/>
                        </a:rPr>
                        <a:t>Fremont</a:t>
                      </a:r>
                    </a:p>
                  </a:txBody>
                  <a:tcPr marL="59359" marR="59359" marT="0" marB="0" anchor="ctr">
                    <a:solidFill>
                      <a:srgbClr val="FF0000"/>
                    </a:solidFill>
                  </a:tcPr>
                </a:tc>
                <a:tc>
                  <a:txBody>
                    <a:bodyPr/>
                    <a:lstStyle/>
                    <a:p>
                      <a:pPr marL="0" marR="0" algn="ctr" defTabSz="914400" rtl="0" eaLnBrk="1" latinLnBrk="0" hangingPunct="1">
                        <a:spcBef>
                          <a:spcPts val="0"/>
                        </a:spcBef>
                        <a:spcAft>
                          <a:spcPts val="0"/>
                        </a:spcAft>
                      </a:pPr>
                      <a:r>
                        <a:rPr lang="en-US" sz="1000" b="1" kern="1200">
                          <a:solidFill>
                            <a:schemeClr val="lt1"/>
                          </a:solidFill>
                          <a:effectLst/>
                          <a:latin typeface="+mn-lt"/>
                          <a:ea typeface="+mn-ea"/>
                          <a:cs typeface="+mn-cs"/>
                        </a:rPr>
                        <a:t>Fremont</a:t>
                      </a:r>
                    </a:p>
                  </a:txBody>
                  <a:tcPr marL="59359" marR="59359" marT="0" marB="0" anchor="ctr">
                    <a:solidFill>
                      <a:srgbClr val="FF0000"/>
                    </a:solidFill>
                  </a:tcPr>
                </a:tc>
                <a:tc>
                  <a:txBody>
                    <a:bodyPr/>
                    <a:lstStyle/>
                    <a:p>
                      <a:pPr marL="0" marR="0" algn="ctr" defTabSz="914400" rtl="0" eaLnBrk="1" latinLnBrk="0" hangingPunct="1">
                        <a:spcBef>
                          <a:spcPts val="0"/>
                        </a:spcBef>
                        <a:spcAft>
                          <a:spcPts val="0"/>
                        </a:spcAft>
                      </a:pPr>
                      <a:r>
                        <a:rPr lang="en-US" sz="1000" b="1" kern="1200" dirty="0">
                          <a:solidFill>
                            <a:schemeClr val="lt1"/>
                          </a:solidFill>
                          <a:effectLst/>
                          <a:latin typeface="+mn-lt"/>
                          <a:ea typeface="+mn-ea"/>
                          <a:cs typeface="+mn-cs"/>
                        </a:rPr>
                        <a:t>Fremont</a:t>
                      </a:r>
                    </a:p>
                  </a:txBody>
                  <a:tcPr marL="59359" marR="59359" marT="0" marB="0" anchor="ctr">
                    <a:solidFill>
                      <a:srgbClr val="FF0000"/>
                    </a:solidFill>
                  </a:tcPr>
                </a:tc>
                <a:tc>
                  <a:txBody>
                    <a:bodyPr/>
                    <a:lstStyle/>
                    <a:p>
                      <a:pPr marL="0" marR="0" algn="ctr" defTabSz="914400" rtl="0" eaLnBrk="1" latinLnBrk="0" hangingPunct="1">
                        <a:spcBef>
                          <a:spcPts val="0"/>
                        </a:spcBef>
                        <a:spcAft>
                          <a:spcPts val="0"/>
                        </a:spcAft>
                      </a:pPr>
                      <a:r>
                        <a:rPr lang="en-US" sz="1000" b="1" kern="1200" dirty="0">
                          <a:solidFill>
                            <a:schemeClr val="lt1"/>
                          </a:solidFill>
                          <a:effectLst/>
                          <a:latin typeface="+mn-lt"/>
                          <a:ea typeface="+mn-ea"/>
                          <a:cs typeface="+mn-cs"/>
                        </a:rPr>
                        <a:t>Fremont</a:t>
                      </a:r>
                    </a:p>
                  </a:txBody>
                  <a:tcPr marL="59359" marR="59359" marT="0" marB="0" anchor="ctr">
                    <a:solidFill>
                      <a:srgbClr val="FF0000"/>
                    </a:solidFill>
                  </a:tcPr>
                </a:tc>
                <a:tc>
                  <a:txBody>
                    <a:bodyPr/>
                    <a:lstStyle/>
                    <a:p>
                      <a:pPr marL="0" marR="0" algn="ctr" defTabSz="914400" rtl="0" eaLnBrk="1" latinLnBrk="0" hangingPunct="1">
                        <a:spcBef>
                          <a:spcPts val="0"/>
                        </a:spcBef>
                        <a:spcAft>
                          <a:spcPts val="0"/>
                        </a:spcAft>
                      </a:pPr>
                      <a:r>
                        <a:rPr lang="en-US" sz="1000" b="1" kern="1200" dirty="0">
                          <a:solidFill>
                            <a:schemeClr val="lt1"/>
                          </a:solidFill>
                          <a:effectLst/>
                          <a:latin typeface="+mn-lt"/>
                          <a:ea typeface="+mn-ea"/>
                          <a:cs typeface="+mn-cs"/>
                        </a:rPr>
                        <a:t>Fremont</a:t>
                      </a:r>
                    </a:p>
                  </a:txBody>
                  <a:tcPr marL="59359" marR="59359" marT="0" marB="0" anchor="ctr">
                    <a:solidFill>
                      <a:srgbClr val="FF0000"/>
                    </a:solidFill>
                  </a:tcPr>
                </a:tc>
                <a:extLst>
                  <a:ext uri="{0D108BD9-81ED-4DB2-BD59-A6C34878D82A}">
                    <a16:rowId xmlns:a16="http://schemas.microsoft.com/office/drawing/2014/main" val="2401939187"/>
                  </a:ext>
                </a:extLst>
              </a:tr>
              <a:tr h="256207">
                <a:tc>
                  <a:txBody>
                    <a:bodyPr/>
                    <a:lstStyle/>
                    <a:p>
                      <a:pPr marL="0" marR="0" algn="ctr">
                        <a:spcBef>
                          <a:spcPts val="0"/>
                        </a:spcBef>
                        <a:spcAft>
                          <a:spcPts val="0"/>
                        </a:spcAft>
                      </a:pPr>
                      <a:r>
                        <a:rPr lang="en-US" sz="800">
                          <a:effectLst/>
                        </a:rPr>
                        <a:t>Cluster Labels</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4088617504"/>
                  </a:ext>
                </a:extLst>
              </a:tr>
              <a:tr h="384310">
                <a:tc>
                  <a:txBody>
                    <a:bodyPr/>
                    <a:lstStyle/>
                    <a:p>
                      <a:pPr marL="0" marR="0" algn="ctr">
                        <a:spcBef>
                          <a:spcPts val="0"/>
                        </a:spcBef>
                        <a:spcAft>
                          <a:spcPts val="0"/>
                        </a:spcAft>
                      </a:pPr>
                      <a:r>
                        <a:rPr lang="en-US" sz="800">
                          <a:effectLst/>
                        </a:rPr>
                        <a:t>1st Most Common Venue</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Coffee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Pub</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Hotel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Pub</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Coffee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Park</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Coffee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Coffee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Coffee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1550112443"/>
                  </a:ext>
                </a:extLst>
              </a:tr>
              <a:tr h="512414">
                <a:tc>
                  <a:txBody>
                    <a:bodyPr/>
                    <a:lstStyle/>
                    <a:p>
                      <a:pPr marL="0" marR="0" algn="ctr">
                        <a:spcBef>
                          <a:spcPts val="0"/>
                        </a:spcBef>
                        <a:spcAft>
                          <a:spcPts val="0"/>
                        </a:spcAft>
                      </a:pPr>
                      <a:r>
                        <a:rPr lang="en-US" sz="800">
                          <a:effectLst/>
                        </a:rPr>
                        <a:t>2nd Most Common Venue</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Hotel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Coffee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Restaurant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Coffee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Grocery Store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Coffee Shop</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Grocery Store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Fast Food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Ice Cream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2365158534"/>
                  </a:ext>
                </a:extLst>
              </a:tr>
              <a:tr h="384310">
                <a:tc>
                  <a:txBody>
                    <a:bodyPr/>
                    <a:lstStyle/>
                    <a:p>
                      <a:pPr marL="0" marR="0" algn="ctr">
                        <a:spcBef>
                          <a:spcPts val="0"/>
                        </a:spcBef>
                        <a:spcAft>
                          <a:spcPts val="0"/>
                        </a:spcAft>
                      </a:pPr>
                      <a:r>
                        <a:rPr lang="en-US" sz="800">
                          <a:effectLst/>
                        </a:rPr>
                        <a:t>3rd Most Common Venue</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Café</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Coffee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Café</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Sushi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Grocery Store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Ice Cream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Gym</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Trail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655896984"/>
                  </a:ext>
                </a:extLst>
              </a:tr>
              <a:tr h="384310">
                <a:tc>
                  <a:txBody>
                    <a:bodyPr/>
                    <a:lstStyle/>
                    <a:p>
                      <a:pPr marL="0" marR="0" algn="ctr">
                        <a:spcBef>
                          <a:spcPts val="0"/>
                        </a:spcBef>
                        <a:spcAft>
                          <a:spcPts val="0"/>
                        </a:spcAft>
                      </a:pPr>
                      <a:r>
                        <a:rPr lang="en-US" sz="800">
                          <a:effectLst/>
                        </a:rPr>
                        <a:t>4th Most Common Venue</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Bakery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Grocery Store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Pub</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Pizza Place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Bakery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Breakfast Spot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Fast Food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Grocery Store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Bakery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1654504439"/>
                  </a:ext>
                </a:extLst>
              </a:tr>
              <a:tr h="512414">
                <a:tc>
                  <a:txBody>
                    <a:bodyPr/>
                    <a:lstStyle/>
                    <a:p>
                      <a:pPr marL="0" marR="0" algn="ctr">
                        <a:spcBef>
                          <a:spcPts val="0"/>
                        </a:spcBef>
                        <a:spcAft>
                          <a:spcPts val="0"/>
                        </a:spcAft>
                      </a:pPr>
                      <a:r>
                        <a:rPr lang="en-US" sz="800" dirty="0">
                          <a:effectLst/>
                        </a:rPr>
                        <a:t>5th Most Common Venue</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Pub</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Pizza Place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Café</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Mexican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Ice Cream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Sushi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Gym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Sushi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Fast Food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1983030900"/>
                  </a:ext>
                </a:extLst>
              </a:tr>
              <a:tr h="384310">
                <a:tc>
                  <a:txBody>
                    <a:bodyPr/>
                    <a:lstStyle/>
                    <a:p>
                      <a:pPr marL="0" marR="0" algn="ctr">
                        <a:spcBef>
                          <a:spcPts val="0"/>
                        </a:spcBef>
                        <a:spcAft>
                          <a:spcPts val="0"/>
                        </a:spcAft>
                      </a:pPr>
                      <a:r>
                        <a:rPr lang="en-US" sz="800">
                          <a:effectLst/>
                        </a:rPr>
                        <a:t>6th Most Common Venue</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Asian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Bakery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Park</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Bakery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Pizza Place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Juice Bar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Grocery Store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385331935"/>
                  </a:ext>
                </a:extLst>
              </a:tr>
              <a:tr h="512414">
                <a:tc>
                  <a:txBody>
                    <a:bodyPr/>
                    <a:lstStyle/>
                    <a:p>
                      <a:pPr marL="0" marR="0" algn="ctr">
                        <a:spcBef>
                          <a:spcPts val="0"/>
                        </a:spcBef>
                        <a:spcAft>
                          <a:spcPts val="0"/>
                        </a:spcAft>
                      </a:pPr>
                      <a:r>
                        <a:rPr lang="en-US" sz="800" dirty="0">
                          <a:effectLst/>
                        </a:rPr>
                        <a:t>7th Most Common Venue</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Café</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Mexican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Steakhouse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American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Thai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Fast Food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Trail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Trail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Gym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4096868130"/>
                  </a:ext>
                </a:extLst>
              </a:tr>
              <a:tr h="512414">
                <a:tc>
                  <a:txBody>
                    <a:bodyPr/>
                    <a:lstStyle/>
                    <a:p>
                      <a:pPr marL="0" marR="0" algn="ctr">
                        <a:spcBef>
                          <a:spcPts val="0"/>
                        </a:spcBef>
                        <a:spcAft>
                          <a:spcPts val="0"/>
                        </a:spcAft>
                      </a:pPr>
                      <a:r>
                        <a:rPr lang="en-US" sz="800">
                          <a:effectLst/>
                        </a:rPr>
                        <a:t>8th Most Common Venue</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Pizza Place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Sandwich Place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Pizza Place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Bakery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Breakfast Spot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Chinese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Bakery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Thai Restaurant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Mexican Restaurant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500442871"/>
                  </a:ext>
                </a:extLst>
              </a:tr>
              <a:tr h="512414">
                <a:tc>
                  <a:txBody>
                    <a:bodyPr/>
                    <a:lstStyle/>
                    <a:p>
                      <a:pPr marL="0" marR="0" algn="ctr">
                        <a:spcBef>
                          <a:spcPts val="0"/>
                        </a:spcBef>
                        <a:spcAft>
                          <a:spcPts val="0"/>
                        </a:spcAft>
                      </a:pPr>
                      <a:r>
                        <a:rPr lang="en-US" sz="800" dirty="0">
                          <a:effectLst/>
                        </a:rPr>
                        <a:t>9th Most Common Venue</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American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Breakfast Spot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Asian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Hotel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Trail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Mexican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Falafel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Bakery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Pizza Place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2161303701"/>
                  </a:ext>
                </a:extLst>
              </a:tr>
              <a:tr h="384310">
                <a:tc>
                  <a:txBody>
                    <a:bodyPr/>
                    <a:lstStyle/>
                    <a:p>
                      <a:pPr marL="0" marR="0" algn="ctr">
                        <a:spcBef>
                          <a:spcPts val="0"/>
                        </a:spcBef>
                        <a:spcAft>
                          <a:spcPts val="0"/>
                        </a:spcAft>
                      </a:pPr>
                      <a:r>
                        <a:rPr lang="en-US" sz="800" dirty="0">
                          <a:effectLst/>
                        </a:rPr>
                        <a:t>10th Most Common Venue</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Grocery Store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Bookstore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American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Breakfast Spot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Mexican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Thai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Park</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Mexican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Falafel Restaurant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2889150495"/>
                  </a:ext>
                </a:extLst>
              </a:tr>
            </a:tbl>
          </a:graphicData>
        </a:graphic>
      </p:graphicFrame>
    </p:spTree>
    <p:extLst>
      <p:ext uri="{BB962C8B-B14F-4D97-AF65-F5344CB8AC3E}">
        <p14:creationId xmlns:p14="http://schemas.microsoft.com/office/powerpoint/2010/main" val="353152920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212</TotalTime>
  <Words>1318</Words>
  <Application>Microsoft Macintosh PowerPoint</Application>
  <PresentationFormat>Widescreen</PresentationFormat>
  <Paragraphs>371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Century Gothic</vt:lpstr>
      <vt:lpstr>Times New Roman</vt:lpstr>
      <vt:lpstr>Vapor Trail</vt:lpstr>
      <vt:lpstr>Compare two cities using data from four square API</vt:lpstr>
      <vt:lpstr>Introduction</vt:lpstr>
      <vt:lpstr>Data Acquisition</vt:lpstr>
      <vt:lpstr>Data Acquisition challenges</vt:lpstr>
      <vt:lpstr>METHODOLOGY</vt:lpstr>
      <vt:lpstr>SIMILARITY INDEX (Method 1)</vt:lpstr>
      <vt:lpstr>SIMILARITY INDEX (Method 2)</vt:lpstr>
      <vt:lpstr>CITY COMPARISON</vt:lpstr>
      <vt:lpstr>Venue COMPARISON</vt:lpstr>
      <vt:lpstr>Top 10 Venues</vt:lpstr>
      <vt:lpstr>Top Venues NOT in SASKATOON</vt:lpstr>
      <vt:lpstr>Top Venues NOT in FREMONT</vt:lpstr>
      <vt:lpstr>CONCLUSION AND FUTURE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Compare two cities using data from four square API</dc:title>
  <dc:creator>Sandeep Wadhwa</dc:creator>
  <cp:lastModifiedBy>Sandeep Wadhwa</cp:lastModifiedBy>
  <cp:revision>18</cp:revision>
  <dcterms:created xsi:type="dcterms:W3CDTF">2020-06-28T08:23:13Z</dcterms:created>
  <dcterms:modified xsi:type="dcterms:W3CDTF">2020-06-28T21:16:48Z</dcterms:modified>
</cp:coreProperties>
</file>