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383" r:id="rId5"/>
    <p:sldId id="385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1A7929-C167-C0AC-AA05-7AB761060DDE}" name="Sandhya Nandwani (Superdrug - Senior Business Analyst)" initials="SN(SBA" userId="S::Sandhya.Nandwani@uk.aswatson.com::06f7868c-df0a-4709-a7b3-be0b6c839e3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F152D"/>
    <a:srgbClr val="BF8530"/>
    <a:srgbClr val="D4AA55"/>
    <a:srgbClr val="EECF6C"/>
    <a:srgbClr val="F8DA78"/>
    <a:srgbClr val="CC9B42"/>
    <a:srgbClr val="BC8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4EAB3-EC24-4DA6-A985-2D7288442437}" type="datetimeFigureOut">
              <a:rPr lang="en-HK" smtClean="0"/>
              <a:t>27/6/2023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FBAF4-BD05-4E71-B51E-7EA5CFDFA79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89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B619451B-60A2-46A8-A424-43F952E4E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217" y="-12700"/>
            <a:ext cx="12219217" cy="687331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73DAAAC-DBC8-4B3C-BDB3-B40AFB81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2499385"/>
            <a:ext cx="10259567" cy="825618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pic>
        <p:nvPicPr>
          <p:cNvPr id="7" name="5eeb65af-fcc0-43f9-acd3-9c1ab97d7726">
            <a:extLst>
              <a:ext uri="{FF2B5EF4-FFF2-40B4-BE49-F238E27FC236}">
                <a16:creationId xmlns:a16="http://schemas.microsoft.com/office/drawing/2014/main" id="{2DE20AEB-2ADD-480D-83FB-BA9DB8125699}"/>
              </a:ext>
            </a:extLst>
          </p:cNvPr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59" y="1375665"/>
            <a:ext cx="1133670" cy="99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32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AF49A849-51E9-4665-A323-D9B34D9BC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68" y="0"/>
            <a:ext cx="76715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87FA979B-05BB-446D-9C52-6B58D6DE5E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59" y="0"/>
            <a:ext cx="769434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6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standing in front of a store&#10;&#10;Description automatically generated">
            <a:extLst>
              <a:ext uri="{FF2B5EF4-FFF2-40B4-BE49-F238E27FC236}">
                <a16:creationId xmlns:a16="http://schemas.microsoft.com/office/drawing/2014/main" id="{E729E6C4-D8B3-4127-A55D-F98981E815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9" y="-5335"/>
            <a:ext cx="7686261" cy="68848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posing for a photo in front of a store&#10;&#10;Description automatically generated">
            <a:extLst>
              <a:ext uri="{FF2B5EF4-FFF2-40B4-BE49-F238E27FC236}">
                <a16:creationId xmlns:a16="http://schemas.microsoft.com/office/drawing/2014/main" id="{1CB64D92-80D7-497E-A494-686F3DECA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11" y="-5335"/>
            <a:ext cx="7640089" cy="68366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5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table&#10;&#10;Description automatically generated">
            <a:extLst>
              <a:ext uri="{FF2B5EF4-FFF2-40B4-BE49-F238E27FC236}">
                <a16:creationId xmlns:a16="http://schemas.microsoft.com/office/drawing/2014/main" id="{4414BD89-0CC5-4789-9818-EB225D8F83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5336"/>
            <a:ext cx="7772400" cy="6900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at a counter in a store&#10;&#10;Description automatically generated">
            <a:extLst>
              <a:ext uri="{FF2B5EF4-FFF2-40B4-BE49-F238E27FC236}">
                <a16:creationId xmlns:a16="http://schemas.microsoft.com/office/drawing/2014/main" id="{28AD7FAC-91DE-423D-BD50-D9E5D6D57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09" y="-5335"/>
            <a:ext cx="781599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8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D96DD467-86D6-4F1A-9F73-ACCE108C36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59" y="0"/>
            <a:ext cx="7687041" cy="68778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9B57F9B-040C-4CE9-9B6E-DFA0EE374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0"/>
            <a:ext cx="12190813" cy="685733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73DAAAC-DBC8-4B3C-BDB3-B40AFB81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2499385"/>
            <a:ext cx="10259567" cy="825618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pic>
        <p:nvPicPr>
          <p:cNvPr id="5" name="5eeb65af-fcc0-43f9-acd3-9c1ab97d7726">
            <a:extLst>
              <a:ext uri="{FF2B5EF4-FFF2-40B4-BE49-F238E27FC236}">
                <a16:creationId xmlns:a16="http://schemas.microsoft.com/office/drawing/2014/main" id="{BB93C89E-EED1-4B96-9C16-65474FAB7F42}"/>
              </a:ext>
            </a:extLst>
          </p:cNvPr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59" y="1375665"/>
            <a:ext cx="1133670" cy="99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866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626E7AB-1B83-42A2-8F62-DE628387E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11" y="5942243"/>
            <a:ext cx="2029729" cy="7131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3541F8-2ECD-4DA0-B105-8FA89E3F1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367" y="407136"/>
            <a:ext cx="11359663" cy="920750"/>
          </a:xfrm>
          <a:prstGeom prst="rect">
            <a:avLst/>
          </a:prstGeom>
        </p:spPr>
        <p:txBody>
          <a:bodyPr anchor="t"/>
          <a:lstStyle>
            <a:lvl1pPr>
              <a:defRPr sz="28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66DED8-EC43-416A-8CAA-8C48A48F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7" y="1415726"/>
            <a:ext cx="11359663" cy="41973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Nova" panose="020B0504020202020204" pitchFamily="34" charset="0"/>
              </a:defRPr>
            </a:lvl1pPr>
            <a:lvl2pPr>
              <a:defRPr sz="2400">
                <a:latin typeface="Arial Nova" panose="020B0504020202020204" pitchFamily="34" charset="0"/>
              </a:defRPr>
            </a:lvl2pPr>
            <a:lvl3pPr>
              <a:defRPr sz="2000">
                <a:latin typeface="Arial Nova" panose="020B0504020202020204" pitchFamily="34" charset="0"/>
              </a:defRPr>
            </a:lvl3pPr>
            <a:lvl4pPr>
              <a:defRPr sz="20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73EDF7-EDBA-4374-B96C-F3289DE9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830" y="6049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VAG Rounded Std Light" panose="020F0502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20580-EB7B-4075-ACEC-EDD767F9E7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B93CE-F4D6-4F9A-9508-EA08DFE42BAF}"/>
              </a:ext>
            </a:extLst>
          </p:cNvPr>
          <p:cNvSpPr/>
          <p:nvPr userDrawn="1"/>
        </p:nvSpPr>
        <p:spPr>
          <a:xfrm>
            <a:off x="0" y="6646261"/>
            <a:ext cx="12192000" cy="211739"/>
          </a:xfrm>
          <a:prstGeom prst="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383E078-FA1B-4285-B4CE-049489E61F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2622" y="168606"/>
            <a:ext cx="3000375" cy="514350"/>
          </a:xfrm>
          <a:prstGeom prst="rect">
            <a:avLst/>
          </a:prstGeom>
        </p:spPr>
      </p:pic>
      <p:pic>
        <p:nvPicPr>
          <p:cNvPr id="12" name="5eeb65af-fcc0-43f9-acd3-9c1ab97d7726">
            <a:extLst>
              <a:ext uri="{FF2B5EF4-FFF2-40B4-BE49-F238E27FC236}">
                <a16:creationId xmlns:a16="http://schemas.microsoft.com/office/drawing/2014/main" id="{68AD8144-C945-4B1F-A3B3-EDAAB9DE46A8}"/>
              </a:ext>
            </a:extLst>
          </p:cNvPr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551" y="6008110"/>
            <a:ext cx="595841" cy="52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558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D78651-DC4D-4AFA-8D76-25D6412F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66" y="404266"/>
            <a:ext cx="11362964" cy="92479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2B63A0-C6D2-4625-B140-32010C44B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0" y="1458951"/>
            <a:ext cx="567983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  <a:lvl2pPr>
              <a:defRPr>
                <a:latin typeface="Arial Nova" panose="020B0504020202020204" pitchFamily="34" charset="0"/>
              </a:defRPr>
            </a:lvl2pPr>
            <a:lvl3pPr>
              <a:defRPr>
                <a:latin typeface="Arial Nova" panose="020B0504020202020204" pitchFamily="34" charset="0"/>
              </a:defRPr>
            </a:lvl3pPr>
            <a:lvl4pPr>
              <a:defRPr>
                <a:latin typeface="Arial Nova" panose="020B0504020202020204" pitchFamily="34" charset="0"/>
              </a:defRPr>
            </a:lvl4pPr>
            <a:lvl5pPr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DFCA529-04A1-445A-9A98-6E69B74E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951"/>
            <a:ext cx="567983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  <a:lvl2pPr>
              <a:defRPr>
                <a:latin typeface="Arial Nova" panose="020B0504020202020204" pitchFamily="34" charset="0"/>
              </a:defRPr>
            </a:lvl2pPr>
            <a:lvl3pPr>
              <a:defRPr>
                <a:latin typeface="Arial Nova" panose="020B0504020202020204" pitchFamily="34" charset="0"/>
              </a:defRPr>
            </a:lvl3pPr>
            <a:lvl4pPr>
              <a:defRPr>
                <a:latin typeface="Arial Nova" panose="020B0504020202020204" pitchFamily="34" charset="0"/>
              </a:defRPr>
            </a:lvl4pPr>
            <a:lvl5pPr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A122E-7207-4570-9A23-F0FF209946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3441" y="6238755"/>
            <a:ext cx="3094488" cy="669148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84B83C-8FBA-4D80-887B-75A32F0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830" y="6049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VAG Rounded Std Light" panose="020F0502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20580-EB7B-4075-ACEC-EDD767F9E7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5E17E-0394-4EC1-B1A0-0A8102E2DF8A}"/>
              </a:ext>
            </a:extLst>
          </p:cNvPr>
          <p:cNvSpPr/>
          <p:nvPr userDrawn="1"/>
        </p:nvSpPr>
        <p:spPr>
          <a:xfrm>
            <a:off x="0" y="6646261"/>
            <a:ext cx="12192000" cy="211739"/>
          </a:xfrm>
          <a:prstGeom prst="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7F04BC-74D1-4375-9F9E-0F2CBDD97C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11" y="5942243"/>
            <a:ext cx="2029729" cy="71314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B11B0A6-33C9-45E3-AAF4-7D9E03B4DD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2622" y="168606"/>
            <a:ext cx="3000375" cy="514350"/>
          </a:xfrm>
          <a:prstGeom prst="rect">
            <a:avLst/>
          </a:prstGeom>
        </p:spPr>
      </p:pic>
      <p:pic>
        <p:nvPicPr>
          <p:cNvPr id="12" name="5eeb65af-fcc0-43f9-acd3-9c1ab97d7726">
            <a:extLst>
              <a:ext uri="{FF2B5EF4-FFF2-40B4-BE49-F238E27FC236}">
                <a16:creationId xmlns:a16="http://schemas.microsoft.com/office/drawing/2014/main" id="{F4E830F8-ADD4-45C9-9BF2-6E483411584F}"/>
              </a:ext>
            </a:extLst>
          </p:cNvPr>
          <p:cNvPicPr>
            <a:picLocks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551" y="6008110"/>
            <a:ext cx="595841" cy="52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48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holding, person&#10;&#10;Description automatically generated">
            <a:extLst>
              <a:ext uri="{FF2B5EF4-FFF2-40B4-BE49-F238E27FC236}">
                <a16:creationId xmlns:a16="http://schemas.microsoft.com/office/drawing/2014/main" id="{95486A6E-566A-4E2C-98FE-FFA7409A4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119" y="0"/>
            <a:ext cx="7721881" cy="68977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F69732-8B02-4700-A213-3B8B9C867ABC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62E1F6-861A-41D6-83D1-1C8376872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D84FCB-E508-4086-9410-6853CAD453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639DC3-3DC8-4B0E-B3C0-61F603649F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0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book, child, standing&#10;&#10;Description automatically generated">
            <a:extLst>
              <a:ext uri="{FF2B5EF4-FFF2-40B4-BE49-F238E27FC236}">
                <a16:creationId xmlns:a16="http://schemas.microsoft.com/office/drawing/2014/main" id="{A09FA664-A045-4BD2-AAFA-FEC177DAD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53" y="0"/>
            <a:ext cx="763766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6EA9FCCA-C7A2-483E-862D-97DCF0E99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-18587"/>
            <a:ext cx="7854950" cy="68921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standing in front of a store&#10;&#10;Description automatically generated">
            <a:extLst>
              <a:ext uri="{FF2B5EF4-FFF2-40B4-BE49-F238E27FC236}">
                <a16:creationId xmlns:a16="http://schemas.microsoft.com/office/drawing/2014/main" id="{A27D6A35-2F88-4022-9204-F0C16BA050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67" y="-5335"/>
            <a:ext cx="7762534" cy="68712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indoor, holding, person&#10;&#10;Description automatically generated">
            <a:extLst>
              <a:ext uri="{FF2B5EF4-FFF2-40B4-BE49-F238E27FC236}">
                <a16:creationId xmlns:a16="http://schemas.microsoft.com/office/drawing/2014/main" id="{A02C0BCA-4EE5-45E2-86E7-51CC88D43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61" y="1428"/>
            <a:ext cx="7715039" cy="68764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-48531" y="-5336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4138294-20BE-4B48-9E35-80F16ACBD0B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27217" y="-12700"/>
            <a:ext cx="12219217" cy="68733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56C2DA6-B9C3-4D98-85C0-DE2011B2E1FF}"/>
              </a:ext>
            </a:extLst>
          </p:cNvPr>
          <p:cNvSpPr txBox="1">
            <a:spLocks/>
          </p:cNvSpPr>
          <p:nvPr userDrawn="1"/>
        </p:nvSpPr>
        <p:spPr>
          <a:xfrm>
            <a:off x="966216" y="2499385"/>
            <a:ext cx="10259567" cy="8256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pic>
        <p:nvPicPr>
          <p:cNvPr id="6" name="5eeb65af-fcc0-43f9-acd3-9c1ab97d7726">
            <a:extLst>
              <a:ext uri="{FF2B5EF4-FFF2-40B4-BE49-F238E27FC236}">
                <a16:creationId xmlns:a16="http://schemas.microsoft.com/office/drawing/2014/main" id="{07DD5342-37A1-48D4-8AFB-66D3E1C0AC8A}"/>
              </a:ext>
            </a:extLst>
          </p:cNvPr>
          <p:cNvPicPr>
            <a:picLocks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59" y="1375665"/>
            <a:ext cx="1133670" cy="99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8"/>
    </p:custDataLst>
    <p:extLst>
      <p:ext uri="{BB962C8B-B14F-4D97-AF65-F5344CB8AC3E}">
        <p14:creationId xmlns:p14="http://schemas.microsoft.com/office/powerpoint/2010/main" val="13885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7" r:id="rId3"/>
    <p:sldLayoutId id="2147483652" r:id="rId4"/>
    <p:sldLayoutId id="2147483663" r:id="rId5"/>
    <p:sldLayoutId id="2147483666" r:id="rId6"/>
    <p:sldLayoutId id="2147483676" r:id="rId7"/>
    <p:sldLayoutId id="2147483675" r:id="rId8"/>
    <p:sldLayoutId id="2147483674" r:id="rId9"/>
    <p:sldLayoutId id="2147483677" r:id="rId10"/>
    <p:sldLayoutId id="2147483678" r:id="rId11"/>
    <p:sldLayoutId id="2147483680" r:id="rId12"/>
    <p:sldLayoutId id="2147483681" r:id="rId13"/>
    <p:sldLayoutId id="2147483679" r:id="rId14"/>
    <p:sldLayoutId id="2147483682" r:id="rId15"/>
    <p:sldLayoutId id="21474836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1CE5-E42A-A732-0905-9A4AA07B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2" y="489946"/>
            <a:ext cx="11359663" cy="920750"/>
          </a:xfrm>
        </p:spPr>
        <p:txBody>
          <a:bodyPr/>
          <a:lstStyle/>
          <a:p>
            <a:r>
              <a:rPr lang="en-GB" sz="2400" dirty="0"/>
              <a:t>Superdrug Different Promotional Tag Offers – Large (Maxi Tags)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AD078C7-3C8E-65EF-25F2-FCC09E4CD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7" y="1855064"/>
            <a:ext cx="1745131" cy="116596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F893831-076E-E77C-A954-66AA91F11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28" y="4027975"/>
            <a:ext cx="1707028" cy="1539373"/>
          </a:xfrm>
          <a:prstGeom prst="rect">
            <a:avLst/>
          </a:prstGeom>
        </p:spPr>
      </p:pic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A27C3703-824D-9BA5-FD17-D570F4A03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4" y="3991210"/>
            <a:ext cx="1775614" cy="1562235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E843730F-7F12-E8F3-F608-7763BE3FB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44" y="1544762"/>
            <a:ext cx="1630821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6AA8D6-7CFF-338A-EF0B-ACD87E321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42" y="1743731"/>
            <a:ext cx="1567616" cy="14443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DE73B0-4D26-0AE0-DA2A-B75ADAE56821}"/>
              </a:ext>
            </a:extLst>
          </p:cNvPr>
          <p:cNvSpPr txBox="1"/>
          <p:nvPr/>
        </p:nvSpPr>
        <p:spPr>
          <a:xfrm>
            <a:off x="1033626" y="1360096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Only £X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636F2E-6D50-68EF-6AD4-06528D0B54FA}"/>
              </a:ext>
            </a:extLst>
          </p:cNvPr>
          <p:cNvSpPr txBox="1"/>
          <p:nvPr/>
        </p:nvSpPr>
        <p:spPr>
          <a:xfrm>
            <a:off x="2948838" y="1311670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BOGOF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DFFD7-FE0D-4894-1F9E-80FFF8F16EDE}"/>
              </a:ext>
            </a:extLst>
          </p:cNvPr>
          <p:cNvSpPr txBox="1"/>
          <p:nvPr/>
        </p:nvSpPr>
        <p:spPr>
          <a:xfrm>
            <a:off x="4864049" y="1292618"/>
            <a:ext cx="107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X for £Y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BF09F-FFF6-8B99-0D2C-0CAD96C9B69F}"/>
              </a:ext>
            </a:extLst>
          </p:cNvPr>
          <p:cNvSpPr txBox="1"/>
          <p:nvPr/>
        </p:nvSpPr>
        <p:spPr>
          <a:xfrm>
            <a:off x="6795192" y="1311670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Save £X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B7196D-0F14-31C2-58C5-3EF7038AD343}"/>
              </a:ext>
            </a:extLst>
          </p:cNvPr>
          <p:cNvSpPr txBox="1"/>
          <p:nvPr/>
        </p:nvSpPr>
        <p:spPr>
          <a:xfrm>
            <a:off x="8505661" y="1300241"/>
            <a:ext cx="11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Save 1/3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2C5E9-E45C-39FE-6A95-DB4D618AD57D}"/>
              </a:ext>
            </a:extLst>
          </p:cNvPr>
          <p:cNvSpPr txBox="1"/>
          <p:nvPr/>
        </p:nvSpPr>
        <p:spPr>
          <a:xfrm>
            <a:off x="520648" y="3512746"/>
            <a:ext cx="170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Better than ½ Price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6359F-60BA-F258-EB05-768F81DD89A7}"/>
              </a:ext>
            </a:extLst>
          </p:cNvPr>
          <p:cNvSpPr txBox="1"/>
          <p:nvPr/>
        </p:nvSpPr>
        <p:spPr>
          <a:xfrm>
            <a:off x="4469304" y="3686349"/>
            <a:ext cx="17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Now £X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2DF46-A7F3-2FB4-E988-68D4EAFB906C}"/>
              </a:ext>
            </a:extLst>
          </p:cNvPr>
          <p:cNvSpPr txBox="1"/>
          <p:nvPr/>
        </p:nvSpPr>
        <p:spPr>
          <a:xfrm>
            <a:off x="2838469" y="3708834"/>
            <a:ext cx="17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BOGSHP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5C5D92-109D-22D4-5077-7011EAFF7160}"/>
              </a:ext>
            </a:extLst>
          </p:cNvPr>
          <p:cNvSpPr txBox="1"/>
          <p:nvPr/>
        </p:nvSpPr>
        <p:spPr>
          <a:xfrm>
            <a:off x="6137128" y="3663864"/>
            <a:ext cx="17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Save XX%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B091554-5930-6AB5-5EB2-9AFDEFF4B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9473" y="3887969"/>
            <a:ext cx="1807235" cy="168833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4343C2D-BD49-DBB7-0C1D-F7EDE791AE0C}"/>
              </a:ext>
            </a:extLst>
          </p:cNvPr>
          <p:cNvSpPr txBox="1"/>
          <p:nvPr/>
        </p:nvSpPr>
        <p:spPr>
          <a:xfrm>
            <a:off x="8658466" y="3621878"/>
            <a:ext cx="10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X for 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C238665-7276-3680-3BE7-DA7F88894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3765" y="1576628"/>
            <a:ext cx="1517279" cy="14443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355A40F-70C3-CF26-31AB-E0CE94B4E0A7}"/>
              </a:ext>
            </a:extLst>
          </p:cNvPr>
          <p:cNvSpPr txBox="1"/>
          <p:nvPr/>
        </p:nvSpPr>
        <p:spPr>
          <a:xfrm>
            <a:off x="10415626" y="1292618"/>
            <a:ext cx="11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½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FC9CF-4C31-D06D-66AC-C788829E8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985" y="4159077"/>
            <a:ext cx="1406687" cy="131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90840-7BCD-2275-E66C-B46343A84D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7679" y="4148209"/>
            <a:ext cx="1549896" cy="1318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C7B5BF-C83C-1A9E-0FF6-4203ED56F6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9111" y="1743731"/>
            <a:ext cx="1570779" cy="1415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799CA1-D130-4386-53C6-F046C6BF72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3765" y="3977012"/>
            <a:ext cx="1785925" cy="1603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A0B10A-1AC5-774E-3AA7-11788F277D97}"/>
              </a:ext>
            </a:extLst>
          </p:cNvPr>
          <p:cNvSpPr txBox="1"/>
          <p:nvPr/>
        </p:nvSpPr>
        <p:spPr>
          <a:xfrm>
            <a:off x="10172430" y="3549116"/>
            <a:ext cx="158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X for £/Y for £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AE7C07-C7B1-414F-23CF-622373F4AC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5497" y="1690718"/>
            <a:ext cx="1648057" cy="141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1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1DE73B0-4D26-0AE0-DA2A-B75ADAE56821}"/>
              </a:ext>
            </a:extLst>
          </p:cNvPr>
          <p:cNvSpPr txBox="1"/>
          <p:nvPr/>
        </p:nvSpPr>
        <p:spPr>
          <a:xfrm>
            <a:off x="1033626" y="1360096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Only 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636F2E-6D50-68EF-6AD4-06528D0B54FA}"/>
              </a:ext>
            </a:extLst>
          </p:cNvPr>
          <p:cNvSpPr txBox="1"/>
          <p:nvPr/>
        </p:nvSpPr>
        <p:spPr>
          <a:xfrm>
            <a:off x="2948838" y="1311670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BOGOF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DFFD7-FE0D-4894-1F9E-80FFF8F16EDE}"/>
              </a:ext>
            </a:extLst>
          </p:cNvPr>
          <p:cNvSpPr txBox="1"/>
          <p:nvPr/>
        </p:nvSpPr>
        <p:spPr>
          <a:xfrm>
            <a:off x="4864049" y="1292618"/>
            <a:ext cx="107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X for £Y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BF09F-FFF6-8B99-0D2C-0CAD96C9B69F}"/>
              </a:ext>
            </a:extLst>
          </p:cNvPr>
          <p:cNvSpPr txBox="1"/>
          <p:nvPr/>
        </p:nvSpPr>
        <p:spPr>
          <a:xfrm>
            <a:off x="6795192" y="1311670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Save £X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B7196D-0F14-31C2-58C5-3EF7038AD343}"/>
              </a:ext>
            </a:extLst>
          </p:cNvPr>
          <p:cNvSpPr txBox="1"/>
          <p:nvPr/>
        </p:nvSpPr>
        <p:spPr>
          <a:xfrm>
            <a:off x="8505661" y="1300241"/>
            <a:ext cx="11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Save 1/3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2C5E9-E45C-39FE-6A95-DB4D618AD57D}"/>
              </a:ext>
            </a:extLst>
          </p:cNvPr>
          <p:cNvSpPr txBox="1"/>
          <p:nvPr/>
        </p:nvSpPr>
        <p:spPr>
          <a:xfrm>
            <a:off x="520648" y="3512746"/>
            <a:ext cx="170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Better than ½ Price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6359F-60BA-F258-EB05-768F81DD89A7}"/>
              </a:ext>
            </a:extLst>
          </p:cNvPr>
          <p:cNvSpPr txBox="1"/>
          <p:nvPr/>
        </p:nvSpPr>
        <p:spPr>
          <a:xfrm>
            <a:off x="4469304" y="3686349"/>
            <a:ext cx="17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Now £X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2DF46-A7F3-2FB4-E988-68D4EAFB906C}"/>
              </a:ext>
            </a:extLst>
          </p:cNvPr>
          <p:cNvSpPr txBox="1"/>
          <p:nvPr/>
        </p:nvSpPr>
        <p:spPr>
          <a:xfrm>
            <a:off x="2838469" y="3708834"/>
            <a:ext cx="17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BOGSHP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5C5D92-109D-22D4-5077-7011EAFF7160}"/>
              </a:ext>
            </a:extLst>
          </p:cNvPr>
          <p:cNvSpPr txBox="1"/>
          <p:nvPr/>
        </p:nvSpPr>
        <p:spPr>
          <a:xfrm>
            <a:off x="6137128" y="3663864"/>
            <a:ext cx="17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Save XX%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343C2D-BD49-DBB7-0C1D-F7EDE791AE0C}"/>
              </a:ext>
            </a:extLst>
          </p:cNvPr>
          <p:cNvSpPr txBox="1"/>
          <p:nvPr/>
        </p:nvSpPr>
        <p:spPr>
          <a:xfrm>
            <a:off x="8417960" y="3630794"/>
            <a:ext cx="10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X for 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5A40F-70C3-CF26-31AB-E0CE94B4E0A7}"/>
              </a:ext>
            </a:extLst>
          </p:cNvPr>
          <p:cNvSpPr txBox="1"/>
          <p:nvPr/>
        </p:nvSpPr>
        <p:spPr>
          <a:xfrm>
            <a:off x="10415626" y="1292618"/>
            <a:ext cx="11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½ 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0B10A-1AC5-774E-3AA7-11788F277D97}"/>
              </a:ext>
            </a:extLst>
          </p:cNvPr>
          <p:cNvSpPr txBox="1"/>
          <p:nvPr/>
        </p:nvSpPr>
        <p:spPr>
          <a:xfrm>
            <a:off x="10172430" y="3549116"/>
            <a:ext cx="158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X for £/Y for £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3EA416-7903-17ED-E8C4-C356AC6A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406400"/>
            <a:ext cx="11360150" cy="920750"/>
          </a:xfrm>
        </p:spPr>
        <p:txBody>
          <a:bodyPr/>
          <a:lstStyle/>
          <a:p>
            <a:r>
              <a:rPr lang="en-GB" sz="2400" dirty="0"/>
              <a:t>Superdrug Different Promotional Tag Offers – Small (Midi Tags)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2689C-E711-D2DF-32DC-A44FCFC8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88" y="1681002"/>
            <a:ext cx="2084455" cy="1350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56EE1-FFFC-3408-A479-F492C078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185" y="1729428"/>
            <a:ext cx="1951743" cy="1271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7651D-A8E5-9E1F-C114-1ED4B760D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379" y="1722451"/>
            <a:ext cx="1721452" cy="11810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39A36D-F924-D725-25DE-B6117A94C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04" y="4302238"/>
            <a:ext cx="1964279" cy="1372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E14945-FADD-A9F5-BE9C-E797837AD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254" y="1768247"/>
            <a:ext cx="1846845" cy="1135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820680-FFCB-E045-4C79-562658949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6234" y="1710401"/>
            <a:ext cx="1964279" cy="13095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D402E-A47B-06C4-DDCE-6017A5270B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8682" y="4239474"/>
            <a:ext cx="1852789" cy="11848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EBF47C-0863-CD17-154A-D82CD81E60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4347" y="4159077"/>
            <a:ext cx="2133026" cy="12991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FA5796-C9FC-554D-D2AA-76ACFED76A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1384" y="4226940"/>
            <a:ext cx="1970198" cy="12991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E4FAFA-51BD-50E3-2731-A908BE4853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085" y="1711256"/>
            <a:ext cx="1976718" cy="1320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52469CE-3634-62FA-AAEB-31081CA06E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1495" y="4216383"/>
            <a:ext cx="1909352" cy="12398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BD35FAB-2C6B-A0B7-0BC0-36B765D554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6433" y="4367860"/>
            <a:ext cx="1678100" cy="10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7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OFFICE THEME" val="42iQo0Zu"/>
  <p:tag name="ARTICULATE_SLIDE_COUNT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E31836"/>
      </a:dk2>
      <a:lt2>
        <a:srgbClr val="E7E6E6"/>
      </a:lt2>
      <a:accent1>
        <a:srgbClr val="E31836"/>
      </a:accent1>
      <a:accent2>
        <a:srgbClr val="EF00A6"/>
      </a:accent2>
      <a:accent3>
        <a:srgbClr val="A27EC6"/>
      </a:accent3>
      <a:accent4>
        <a:srgbClr val="01C2ED"/>
      </a:accent4>
      <a:accent5>
        <a:srgbClr val="F7BC00"/>
      </a:accent5>
      <a:accent6>
        <a:srgbClr val="5F6062"/>
      </a:accent6>
      <a:hlink>
        <a:srgbClr val="E2231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80 PPT template 16.9_BU Version.pptx" id="{729808D6-A541-4516-9AE2-81F2D0811589}" vid="{174F55B0-9557-4E30-9C60-D47473EDE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3F02E0E9ECEE489227F644C62D1F3E" ma:contentTypeVersion="15" ma:contentTypeDescription="Create a new document." ma:contentTypeScope="" ma:versionID="0e5454210fa46b2e1381ddd040ee77cd">
  <xsd:schema xmlns:xsd="http://www.w3.org/2001/XMLSchema" xmlns:xs="http://www.w3.org/2001/XMLSchema" xmlns:p="http://schemas.microsoft.com/office/2006/metadata/properties" xmlns:ns2="7348559a-5f61-45c4-b7c1-a1bdc76e84a9" xmlns:ns3="70204472-db35-48b6-9cf0-04849d414737" targetNamespace="http://schemas.microsoft.com/office/2006/metadata/properties" ma:root="true" ma:fieldsID="0569c857e6a41f6a548fb971f9e445cb" ns2:_="" ns3:_="">
    <xsd:import namespace="7348559a-5f61-45c4-b7c1-a1bdc76e84a9"/>
    <xsd:import namespace="70204472-db35-48b6-9cf0-04849d4147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8559a-5f61-45c4-b7c1-a1bdc76e84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691878f-0792-4186-abc4-d37298ef8b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04472-db35-48b6-9cf0-04849d41473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e090c7f-612d-4e61-a54b-f8731508a835}" ma:internalName="TaxCatchAll" ma:showField="CatchAllData" ma:web="70204472-db35-48b6-9cf0-04849d4147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0204472-db35-48b6-9cf0-04849d414737">
      <UserInfo>
        <DisplayName>Andrew Lyne (ASW H&amp;B - Head of Corporate Technology)</DisplayName>
        <AccountId>39</AccountId>
        <AccountType/>
      </UserInfo>
      <UserInfo>
        <DisplayName>ASWITABA Members</DisplayName>
        <AccountId>7</AccountId>
        <AccountType/>
      </UserInfo>
      <UserInfo>
        <DisplayName>Shona Bear (Superdrug - Quality Assurance and Tech Manager)</DisplayName>
        <AccountId>53</AccountId>
        <AccountType/>
      </UserInfo>
      <UserInfo>
        <DisplayName>Samuel Sam (Superdrug - Business Analyst)</DisplayName>
        <AccountId>20</AccountId>
        <AccountType/>
      </UserInfo>
      <UserInfo>
        <DisplayName>Christopher Bonich (Superdrug - Senior Marketing Manager)</DisplayName>
        <AccountId>123</AccountId>
        <AccountType/>
      </UserInfo>
    </SharedWithUsers>
    <lcf76f155ced4ddcb4097134ff3c332f xmlns="7348559a-5f61-45c4-b7c1-a1bdc76e84a9">
      <Terms xmlns="http://schemas.microsoft.com/office/infopath/2007/PartnerControls"/>
    </lcf76f155ced4ddcb4097134ff3c332f>
    <TaxCatchAll xmlns="70204472-db35-48b6-9cf0-04849d41473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1395EF-25F5-4EEA-A7FC-60869CE2017A}"/>
</file>

<file path=customXml/itemProps2.xml><?xml version="1.0" encoding="utf-8"?>
<ds:datastoreItem xmlns:ds="http://schemas.openxmlformats.org/officeDocument/2006/customXml" ds:itemID="{8759EE51-419C-460C-8319-DA9B142369D6}">
  <ds:schemaRefs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1bf03c66-6aca-4f8c-bf4f-8834dd588d45"/>
    <ds:schemaRef ds:uri="8e55e4bc-713b-4e02-9772-088d3516d220"/>
  </ds:schemaRefs>
</ds:datastoreItem>
</file>

<file path=customXml/itemProps3.xml><?xml version="1.0" encoding="utf-8"?>
<ds:datastoreItem xmlns:ds="http://schemas.openxmlformats.org/officeDocument/2006/customXml" ds:itemID="{EF5613CC-43BA-4ED4-9377-E7FB9A06CB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180 PPT template 16.9_BU Version (1)</Template>
  <TotalTime>4432</TotalTime>
  <Words>93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</vt:lpstr>
      <vt:lpstr>Arial Rounded MT Bold</vt:lpstr>
      <vt:lpstr>Calibri</vt:lpstr>
      <vt:lpstr>VAG Rounded Std Light</vt:lpstr>
      <vt:lpstr>Office Theme</vt:lpstr>
      <vt:lpstr>Superdrug Different Promotional Tag Offers – Large (Maxi Tags)</vt:lpstr>
      <vt:lpstr>Superdrug Different Promotional Tag Offers – Small (Midi Tags)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Gbolahan Oluseye (Superdrug - Business Analyst)</dc:creator>
  <cp:lastModifiedBy>Samuel Sam (Superdrug - Business Analyst)</cp:lastModifiedBy>
  <cp:revision>4</cp:revision>
  <dcterms:created xsi:type="dcterms:W3CDTF">2021-07-19T17:21:37Z</dcterms:created>
  <dcterms:modified xsi:type="dcterms:W3CDTF">2023-06-27T10:07:53Z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4B7E7F19-AAD3-4DCA-B0ED-247488607478</vt:lpwstr>
  </property>
  <property fmtid="{D5CDD505-2E9C-101B-9397-08002B2CF9AE}" pid="3" name="ArticulatePath">
    <vt:lpwstr>https://aswatsongroup-my.sharepoint.com/personal/chris_lui_aswatson_com/Documents/2021/1- 178Birthday/180 PPT template 16.9_BU Version</vt:lpwstr>
  </property>
  <property fmtid="{D5CDD505-2E9C-101B-9397-08002B2CF9AE}" pid="4" name="ContentTypeId">
    <vt:lpwstr>0x010100520817633129ED4B963B8C2B91B6BCDD</vt:lpwstr>
  </property>
  <property fmtid="{D5CDD505-2E9C-101B-9397-08002B2CF9AE}" pid="5" name="MediaServiceImageTags">
    <vt:lpwstr/>
  </property>
</Properties>
</file>