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63" r:id="rId11"/>
    <p:sldId id="267" r:id="rId12"/>
    <p:sldId id="2146847062"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u-syd.dai.cloud.ibm.com/projects/6a6b1cbc-47f7-41dc-a1a1-b62e6cc6f6d8?context=cpdaa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tx1"/>
                </a:solidFill>
                <a:hlinkClick r:id="rId2">
                  <a:extLst>
                    <a:ext uri="{A12FA001-AC4F-418D-AE19-62706E023703}">
                      <ahyp:hlinkClr xmlns:ahyp="http://schemas.microsoft.com/office/drawing/2018/hyperlinkcolor" val="tx"/>
                    </a:ext>
                  </a:extLst>
                </a:hlinkClick>
              </a:rPr>
              <a:t>Power System Fault Detection and Classification</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86561" y="4058588"/>
            <a:ext cx="9533072"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400" b="1" dirty="0">
                <a:solidFill>
                  <a:schemeClr val="accent1">
                    <a:lumMod val="75000"/>
                  </a:schemeClr>
                </a:solidFill>
                <a:latin typeface="Arial"/>
                <a:cs typeface="Arial"/>
              </a:rPr>
              <a:t>Student Name-Sandeep Kumar Sharma</a:t>
            </a:r>
          </a:p>
          <a:p>
            <a:pPr marL="457200" indent="-457200">
              <a:buAutoNum type="arabicPeriod"/>
            </a:pPr>
            <a:r>
              <a:rPr lang="en-US" sz="2400" b="1" dirty="0">
                <a:solidFill>
                  <a:schemeClr val="accent1">
                    <a:lumMod val="75000"/>
                  </a:schemeClr>
                </a:solidFill>
                <a:latin typeface="Arial"/>
                <a:cs typeface="Arial"/>
              </a:rPr>
              <a:t>College Name-Usha Martin University</a:t>
            </a:r>
          </a:p>
          <a:p>
            <a:pPr marL="457200" indent="-457200">
              <a:buAutoNum type="arabicPeriod"/>
            </a:pPr>
            <a:r>
              <a:rPr lang="en-US" sz="2400" b="1" dirty="0">
                <a:solidFill>
                  <a:schemeClr val="accent1">
                    <a:lumMod val="75000"/>
                  </a:schemeClr>
                </a:solidFill>
                <a:latin typeface="Arial"/>
                <a:cs typeface="Arial"/>
              </a:rPr>
              <a:t>Department-Department of Computer Applications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proposed machine learning model successfully classified power system faults using historical and environmental data. The Random Forest Classifier provided high accuracy and consistent results in predicting fault types such as Line Breakage, Overheating, and Transformer Failure. This enables faster fault diagnosis and proactive maintenance in electrical grids.</a:t>
            </a:r>
          </a:p>
          <a:p>
            <a:r>
              <a:rPr lang="en-US" sz="2000" b="1" dirty="0"/>
              <a:t>Challenges faced</a:t>
            </a:r>
            <a:r>
              <a:rPr lang="en-US" sz="2000" dirty="0"/>
              <a:t> included handling imbalanced class distribution, tuning model parameters for optimal performance, and preparing clean, structured input data. Despite these, the model showed strong generalization on unseen data.</a:t>
            </a:r>
          </a:p>
          <a:p>
            <a:r>
              <a:rPr lang="en-US" sz="2000" b="1" dirty="0"/>
              <a:t>Potential improvements</a:t>
            </a:r>
            <a:r>
              <a:rPr lang="en-US" sz="2000" dirty="0"/>
              <a:t> include integrating real-time data streams, deploying the model with an alert system, and incorporating IoT sensors for live monitoring.</a:t>
            </a:r>
          </a:p>
          <a:p>
            <a:r>
              <a:rPr lang="en-US" sz="2000" dirty="0"/>
              <a:t>Accurate fault classification plays a critical role in </a:t>
            </a:r>
            <a:r>
              <a:rPr lang="en-US" sz="2000" b="1" dirty="0"/>
              <a:t>ensuring power system reliability</a:t>
            </a:r>
            <a:r>
              <a:rPr lang="en-US" sz="2000" dirty="0"/>
              <a:t>, minimizing downtime, and improving safety—just as accurate bike count predictions are essential to maintaining a stable rental supply in urban areas.</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515386"/>
            <a:ext cx="11029615" cy="4673324"/>
          </a:xfrm>
        </p:spPr>
        <p:txBody>
          <a:bodyPr/>
          <a:lstStyle/>
          <a:p>
            <a:r>
              <a:rPr lang="en-US" sz="2000" dirty="0"/>
              <a:t>To improve the system's performance and scalability, several enhancements can be considered:</a:t>
            </a:r>
          </a:p>
          <a:p>
            <a:r>
              <a:rPr lang="en-US" sz="2000" b="1" dirty="0"/>
              <a:t>Additional Data Sources</a:t>
            </a:r>
            <a:r>
              <a:rPr lang="en-US" sz="2000" dirty="0"/>
              <a:t>: Integrate real-time data from IoT sensors, satellite weather feeds, and grid health monitoring systems to enrich model inputs.</a:t>
            </a:r>
          </a:p>
          <a:p>
            <a:r>
              <a:rPr lang="en-US" sz="2000" b="1" dirty="0"/>
              <a:t>Algorithm Optimization</a:t>
            </a:r>
            <a:r>
              <a:rPr lang="en-US" sz="2000" dirty="0"/>
              <a:t>: Apply advanced models like </a:t>
            </a:r>
            <a:r>
              <a:rPr lang="en-US" sz="2000" b="1" dirty="0" err="1"/>
              <a:t>XGBoost</a:t>
            </a:r>
            <a:r>
              <a:rPr lang="en-US" sz="2000" dirty="0"/>
              <a:t>, </a:t>
            </a:r>
            <a:r>
              <a:rPr lang="en-US" sz="2000" b="1" dirty="0" err="1"/>
              <a:t>LightGBM</a:t>
            </a:r>
            <a:r>
              <a:rPr lang="en-US" sz="2000" dirty="0"/>
              <a:t>, or </a:t>
            </a:r>
            <a:r>
              <a:rPr lang="en-US" sz="2000" b="1" dirty="0"/>
              <a:t>deep learning techniques</a:t>
            </a:r>
            <a:r>
              <a:rPr lang="en-US" sz="2000" dirty="0"/>
              <a:t> (e.g., LSTM for temporal data) to improve accuracy and prediction speed.</a:t>
            </a:r>
          </a:p>
          <a:p>
            <a:r>
              <a:rPr lang="en-US" sz="2000" b="1" dirty="0"/>
              <a:t>Edge Computing</a:t>
            </a:r>
            <a:r>
              <a:rPr lang="en-US" sz="2000" dirty="0"/>
              <a:t>: Deploy the model on edge devices near transformers or substations to enable real-time fault detection with minimal latency.</a:t>
            </a:r>
          </a:p>
          <a:p>
            <a:r>
              <a:rPr lang="en-US" sz="2000" b="1" dirty="0"/>
              <a:t>Geographic Expansion</a:t>
            </a:r>
            <a:r>
              <a:rPr lang="en-US" sz="2000" dirty="0"/>
              <a:t>: Extend the system to support multiple cities or regions, adapting the model based on regional weather patterns, infrastructure, and load characteristics.</a:t>
            </a:r>
          </a:p>
          <a:p>
            <a:r>
              <a:rPr lang="en-US" sz="2000" b="1" dirty="0"/>
              <a:t>Explainable AI (XAI)</a:t>
            </a:r>
            <a:r>
              <a:rPr lang="en-US" sz="2000" dirty="0"/>
              <a:t>: Incorporate interpretable models or tools like SHAP to help engineers understand why a specific fault was predicted.</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53156" y="1395718"/>
            <a:ext cx="11285687" cy="4742898"/>
          </a:xfrm>
        </p:spPr>
        <p:txBody>
          <a:bodyPr>
            <a:normAutofit/>
          </a:bodyPr>
          <a:lstStyle/>
          <a:p>
            <a:pPr marL="305435" indent="-305435"/>
            <a:r>
              <a:rPr lang="en-US" sz="2400" b="1" dirty="0"/>
              <a:t>Kaggle Dataset</a:t>
            </a:r>
            <a:r>
              <a:rPr lang="en-US" sz="2400" dirty="0"/>
              <a:t> – </a:t>
            </a:r>
            <a:r>
              <a:rPr lang="en-US" sz="2400" i="1" dirty="0"/>
              <a:t>Power System Faults Dataset</a:t>
            </a:r>
            <a:br>
              <a:rPr lang="en-US" sz="2400" dirty="0"/>
            </a:br>
            <a:r>
              <a:rPr lang="en-US" sz="2400" dirty="0"/>
              <a:t>➤ </a:t>
            </a:r>
            <a:r>
              <a:rPr lang="en-US" sz="2400" dirty="0">
                <a:solidFill>
                  <a:schemeClr val="tx1"/>
                </a:solidFill>
                <a:hlinkClick r:id="rId2">
                  <a:extLst>
                    <a:ext uri="{A12FA001-AC4F-418D-AE19-62706E023703}">
                      <ahyp:hlinkClr xmlns:ahyp="http://schemas.microsoft.com/office/drawing/2018/hyperlinkcolor" val="tx"/>
                    </a:ext>
                  </a:extLst>
                </a:hlinkClick>
              </a:rPr>
              <a:t>https://www.kaggle.com/datasets/ziya07/power-system-faults-dataset</a:t>
            </a:r>
            <a:r>
              <a:rPr lang="en-US" sz="2400" dirty="0">
                <a:solidFill>
                  <a:schemeClr val="tx1"/>
                </a:solidFill>
              </a:rPr>
              <a:t>s</a:t>
            </a:r>
            <a:br>
              <a:rPr lang="en-US" sz="2400" dirty="0"/>
            </a:br>
            <a:r>
              <a:rPr lang="en-US" sz="2400" dirty="0"/>
              <a:t>🔹 Used as the primary dataset for model training and testing.</a:t>
            </a:r>
          </a:p>
          <a:p>
            <a:pPr marL="305435" indent="-305435"/>
            <a:r>
              <a:rPr lang="en-US" sz="2400" b="1" dirty="0"/>
              <a:t> IBM Watson Studio</a:t>
            </a:r>
            <a:br>
              <a:rPr lang="en-US" sz="2400" dirty="0"/>
            </a:br>
            <a:r>
              <a:rPr lang="en-US" sz="2400" dirty="0"/>
              <a:t>➤ </a:t>
            </a:r>
            <a:r>
              <a:rPr lang="en-US" sz="2400" u="sng" dirty="0">
                <a:solidFill>
                  <a:schemeClr val="tx1"/>
                </a:solidFill>
              </a:rPr>
              <a:t>https://www.ibm.com/cloud/watson-studio</a:t>
            </a:r>
            <a:br>
              <a:rPr lang="en-US" sz="2400" dirty="0"/>
            </a:br>
            <a:r>
              <a:rPr lang="en-US" sz="2400" dirty="0"/>
              <a:t>🔹 Used for building, training, and deploying the machine learning model in the IBM Cloud environment.</a:t>
            </a:r>
          </a:p>
          <a:p>
            <a:pPr marL="305435" indent="-305435"/>
            <a:r>
              <a:rPr lang="en-US" sz="2400" b="1" dirty="0"/>
              <a:t>IBM Cloud Object Storage</a:t>
            </a:r>
            <a:br>
              <a:rPr lang="en-US" sz="2400" dirty="0"/>
            </a:br>
            <a:r>
              <a:rPr lang="en-US" sz="2400" dirty="0"/>
              <a:t>➤ https://www.ibm.com/cloud/object-storage</a:t>
            </a:r>
            <a:br>
              <a:rPr lang="en-US" sz="2400" dirty="0"/>
            </a:br>
            <a:r>
              <a:rPr lang="en-US" sz="2400" dirty="0"/>
              <a:t>🔹 Used to store and retrieve datasets and model assets during project execution.</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989C883-E702-98EF-18F0-89572ECE4E3C}"/>
              </a:ext>
            </a:extLst>
          </p:cNvPr>
          <p:cNvPicPr>
            <a:picLocks noGrp="1" noChangeAspect="1"/>
          </p:cNvPicPr>
          <p:nvPr>
            <p:ph idx="1"/>
          </p:nvPr>
        </p:nvPicPr>
        <p:blipFill>
          <a:blip r:embed="rId2"/>
          <a:stretch>
            <a:fillRect/>
          </a:stretch>
        </p:blipFill>
        <p:spPr>
          <a:xfrm>
            <a:off x="3075174" y="1301750"/>
            <a:ext cx="6041652" cy="4673600"/>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ABDC5F7-2014-F823-7156-62FFB25B8F49}"/>
              </a:ext>
            </a:extLst>
          </p:cNvPr>
          <p:cNvPicPr>
            <a:picLocks noGrp="1" noChangeAspect="1"/>
          </p:cNvPicPr>
          <p:nvPr>
            <p:ph idx="1"/>
          </p:nvPr>
        </p:nvPicPr>
        <p:blipFill>
          <a:blip r:embed="rId2"/>
          <a:stretch>
            <a:fillRect/>
          </a:stretch>
        </p:blipFill>
        <p:spPr>
          <a:xfrm>
            <a:off x="3056790" y="1301750"/>
            <a:ext cx="6078420" cy="4673600"/>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901137B-6088-987C-9EE2-630F6DFA693B}"/>
              </a:ext>
            </a:extLst>
          </p:cNvPr>
          <p:cNvPicPr>
            <a:picLocks noGrp="1" noChangeAspect="1"/>
          </p:cNvPicPr>
          <p:nvPr>
            <p:ph idx="1"/>
          </p:nvPr>
        </p:nvPicPr>
        <p:blipFill>
          <a:blip r:embed="rId2"/>
          <a:stretch>
            <a:fillRect/>
          </a:stretch>
        </p:blipFill>
        <p:spPr>
          <a:xfrm>
            <a:off x="1223282" y="2066705"/>
            <a:ext cx="9745435" cy="3143689"/>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7200" y="1403196"/>
            <a:ext cx="10497353" cy="5109364"/>
          </a:xfrm>
        </p:spPr>
        <p:txBody>
          <a:bodyPr vert="horz" lIns="91440" tIns="45720" rIns="91440" bIns="45720" rtlCol="0" anchor="ctr">
            <a:noAutofit/>
          </a:bodyPr>
          <a:lstStyle/>
          <a:p>
            <a:pPr marL="0" indent="0">
              <a:buNone/>
            </a:pPr>
            <a:r>
              <a:rPr lang="en-US" sz="1600" dirty="0"/>
              <a:t>The proposed system aims to address the challenge of detecting and classifying faults in power distribution systems using real-time sensor data. It leverages machine learning techniques to accurately predict the type of fault based on electrical and environmental parameters.</a:t>
            </a:r>
          </a:p>
          <a:p>
            <a:r>
              <a:rPr lang="en-US" sz="1600" b="1" dirty="0"/>
              <a:t>Data Collection:</a:t>
            </a:r>
            <a:br>
              <a:rPr lang="en-US" sz="1600" dirty="0"/>
            </a:br>
            <a:r>
              <a:rPr lang="en-US" sz="1600" dirty="0"/>
              <a:t>Collect historical and real-time data on voltage, current, temperature, weather, and component health from power systems.</a:t>
            </a:r>
          </a:p>
          <a:p>
            <a:r>
              <a:rPr lang="en-US" sz="1600" b="1" dirty="0"/>
              <a:t>Data Preprocessing:</a:t>
            </a:r>
            <a:br>
              <a:rPr lang="en-US" sz="1600" dirty="0"/>
            </a:br>
            <a:r>
              <a:rPr lang="en-US" sz="1600" dirty="0"/>
              <a:t>Clean and preprocess the dataset, handle missing values and outliers, and engineer features that influence fault types.</a:t>
            </a:r>
          </a:p>
          <a:p>
            <a:r>
              <a:rPr lang="en-US" sz="1600" b="1" dirty="0"/>
              <a:t>Machine Learning Algorithm:</a:t>
            </a:r>
            <a:br>
              <a:rPr lang="en-US" sz="1600" dirty="0"/>
            </a:br>
            <a:r>
              <a:rPr lang="en-US" sz="1600" dirty="0"/>
              <a:t>Implement a multi-class classification algorithm (e.g., Random Forest, </a:t>
            </a:r>
            <a:r>
              <a:rPr lang="en-US" sz="1600" dirty="0" err="1"/>
              <a:t>XGBoost</a:t>
            </a:r>
            <a:r>
              <a:rPr lang="en-US" sz="1600" dirty="0"/>
              <a:t>) to predict fault types such as Line Breakage, Transformer Failure, and Overheating.</a:t>
            </a:r>
          </a:p>
          <a:p>
            <a:r>
              <a:rPr lang="en-US" sz="1600" b="1" dirty="0"/>
              <a:t>Deployment:</a:t>
            </a:r>
            <a:br>
              <a:rPr lang="en-US" sz="1600" dirty="0"/>
            </a:br>
            <a:r>
              <a:rPr lang="en-US" sz="1600" dirty="0"/>
              <a:t>Deploy the trained model on IBM Cloud with a user-friendly interface for real-time fault classification and decision support.</a:t>
            </a:r>
          </a:p>
          <a:p>
            <a:r>
              <a:rPr lang="en-US" sz="1600" b="1" dirty="0"/>
              <a:t>Evaluation:</a:t>
            </a:r>
            <a:br>
              <a:rPr lang="en-US" sz="1600" dirty="0"/>
            </a:br>
            <a:r>
              <a:rPr lang="en-US" sz="1600" dirty="0"/>
              <a:t>Evaluate model performance using metrics like accuracy, precision, and recall.</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400" dirty="0"/>
              <a:t>The </a:t>
            </a:r>
            <a:r>
              <a:rPr lang="en-US" sz="2400" b="1" dirty="0"/>
              <a:t>Power System Fault Detection and Classification</a:t>
            </a:r>
            <a:r>
              <a:rPr lang="en-US" sz="2400" dirty="0"/>
              <a:t> system uses a data-driven, machine learning approach to identify fault types in electrical power systems. The strategy includes collecting sensor and environmental data, preprocessing it, training a multi-class classification model, and deploying it for real-time fault prediction and classification.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US" sz="1400" b="1" dirty="0"/>
              <a:t>Algorithm Selection:</a:t>
            </a:r>
          </a:p>
          <a:p>
            <a:r>
              <a:rPr lang="en-US" sz="1400" dirty="0"/>
              <a:t>We used a </a:t>
            </a:r>
            <a:r>
              <a:rPr lang="en-US" sz="1400" b="1" dirty="0"/>
              <a:t>Random Forest Classifier</a:t>
            </a:r>
            <a:r>
              <a:rPr lang="en-US" sz="1400" dirty="0"/>
              <a:t> for fault type prediction due to its high accuracy, ability to handle mixed data types, and resistance to overfitting.</a:t>
            </a:r>
          </a:p>
          <a:p>
            <a:r>
              <a:rPr lang="en-US" sz="1400" b="1" dirty="0"/>
              <a:t>Data Input:</a:t>
            </a:r>
          </a:p>
          <a:p>
            <a:r>
              <a:rPr lang="en-US" sz="1400" dirty="0"/>
              <a:t>Input features include voltage, current, power load, temperature, wind speed, weather condition, maintenance status, component health, duration, and downtime.</a:t>
            </a:r>
          </a:p>
          <a:p>
            <a:r>
              <a:rPr lang="en-US" sz="1400" b="1" dirty="0"/>
              <a:t>Training Process:</a:t>
            </a:r>
          </a:p>
          <a:p>
            <a:r>
              <a:rPr lang="en-US" sz="1400" dirty="0"/>
              <a:t>The model was trained on historical fault data using an 80/20 train-test split. Label encoding and hyperparameter tuning were applied for optimization.</a:t>
            </a:r>
          </a:p>
          <a:p>
            <a:r>
              <a:rPr lang="en-US" sz="1400" b="1" dirty="0"/>
              <a:t>Prediction Process:</a:t>
            </a:r>
          </a:p>
          <a:p>
            <a:r>
              <a:rPr lang="en-US" sz="1400" dirty="0"/>
              <a:t>The trained model predicts the fault type in real time using new input data, helping identify issues like transformer failure or line breakage.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A1B41-36A0-A3C0-3800-1B15266BE61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068C19A-F4BA-5A06-233F-1D86D888910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F0F27A68-CB55-978F-E2BC-660ACE94BACC}"/>
              </a:ext>
            </a:extLst>
          </p:cNvPr>
          <p:cNvPicPr>
            <a:picLocks noGrp="1" noChangeAspect="1"/>
          </p:cNvPicPr>
          <p:nvPr>
            <p:ph idx="1"/>
          </p:nvPr>
        </p:nvPicPr>
        <p:blipFill>
          <a:blip r:embed="rId2"/>
          <a:srcRect/>
          <a:stretch/>
        </p:blipFill>
        <p:spPr>
          <a:xfrm>
            <a:off x="914400" y="1301750"/>
            <a:ext cx="10271760" cy="4673600"/>
          </a:xfrm>
        </p:spPr>
      </p:pic>
    </p:spTree>
    <p:extLst>
      <p:ext uri="{BB962C8B-B14F-4D97-AF65-F5344CB8AC3E}">
        <p14:creationId xmlns:p14="http://schemas.microsoft.com/office/powerpoint/2010/main" val="47748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298E3808-ECC8-B469-E2EC-B653C1A0A8B0}"/>
              </a:ext>
            </a:extLst>
          </p:cNvPr>
          <p:cNvPicPr>
            <a:picLocks noGrp="1" noChangeAspect="1"/>
          </p:cNvPicPr>
          <p:nvPr>
            <p:ph idx="1"/>
          </p:nvPr>
        </p:nvPicPr>
        <p:blipFill>
          <a:blip r:embed="rId2"/>
          <a:srcRect/>
          <a:stretch/>
        </p:blipFill>
        <p:spPr>
          <a:xfrm>
            <a:off x="914400" y="1301750"/>
            <a:ext cx="10271760"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5BCF9-BC0C-4EC4-CFA1-60B5F59B8D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A614E79-90B5-B941-EEBD-1BFD5811F37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3A329344-0A4C-895D-A053-7235C27E5329}"/>
              </a:ext>
            </a:extLst>
          </p:cNvPr>
          <p:cNvPicPr>
            <a:picLocks noGrp="1" noChangeAspect="1"/>
          </p:cNvPicPr>
          <p:nvPr>
            <p:ph idx="1"/>
          </p:nvPr>
        </p:nvPicPr>
        <p:blipFill>
          <a:blip r:embed="rId2"/>
          <a:srcRect/>
          <a:stretch/>
        </p:blipFill>
        <p:spPr>
          <a:xfrm>
            <a:off x="914400" y="1301750"/>
            <a:ext cx="10271760" cy="4673600"/>
          </a:xfrm>
        </p:spPr>
      </p:pic>
    </p:spTree>
    <p:extLst>
      <p:ext uri="{BB962C8B-B14F-4D97-AF65-F5344CB8AC3E}">
        <p14:creationId xmlns:p14="http://schemas.microsoft.com/office/powerpoint/2010/main" val="94458407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880</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BAIJNATH SHARMA</cp:lastModifiedBy>
  <cp:revision>25</cp:revision>
  <dcterms:created xsi:type="dcterms:W3CDTF">2021-05-26T16:50:10Z</dcterms:created>
  <dcterms:modified xsi:type="dcterms:W3CDTF">2025-08-03T18:37:55Z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