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</p:sldIdLst>
  <p:sldSz cx="18288000" cy="10287000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Montserrat Bold" panose="020B0604020202020204" charset="0"/>
      <p:regular r:id="rId13"/>
      <p:bold r:id="rId14"/>
    </p:embeddedFont>
    <p:embeddedFont>
      <p:font typeface="Roboto Bold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B685F-1BE9-B463-32D2-FEF983998C5F}" v="7" dt="2024-01-05T15:45:07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Vanthournout" userId="S::r0981828@student.vives.be::5886c3cd-7199-4fd6-af10-901c71642e1c" providerId="AD" clId="Web-{04BB685F-1BE9-B463-32D2-FEF983998C5F}"/>
    <pc:docChg chg="modSld">
      <pc:chgData name="Niels Vanthournout" userId="S::r0981828@student.vives.be::5886c3cd-7199-4fd6-af10-901c71642e1c" providerId="AD" clId="Web-{04BB685F-1BE9-B463-32D2-FEF983998C5F}" dt="2024-01-05T15:45:07.838" v="6"/>
      <pc:docMkLst>
        <pc:docMk/>
      </pc:docMkLst>
      <pc:sldChg chg="addSp delSp modSp">
        <pc:chgData name="Niels Vanthournout" userId="S::r0981828@student.vives.be::5886c3cd-7199-4fd6-af10-901c71642e1c" providerId="AD" clId="Web-{04BB685F-1BE9-B463-32D2-FEF983998C5F}" dt="2024-01-05T15:45:07.838" v="6"/>
        <pc:sldMkLst>
          <pc:docMk/>
          <pc:sldMk cId="0" sldId="267"/>
        </pc:sldMkLst>
        <pc:picChg chg="add del mod">
          <ac:chgData name="Niels Vanthournout" userId="S::r0981828@student.vives.be::5886c3cd-7199-4fd6-af10-901c71642e1c" providerId="AD" clId="Web-{04BB685F-1BE9-B463-32D2-FEF983998C5F}" dt="2024-01-05T15:45:07.838" v="6"/>
          <ac:picMkLst>
            <pc:docMk/>
            <pc:sldMk cId="0" sldId="267"/>
            <ac:picMk id="2" creationId="{33F3BD31-E86E-5D71-F8B5-BD5A8B77DB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C35A50-B69D-E5DA-2D5E-289DB46E604F}"/>
              </a:ext>
            </a:extLst>
          </p:cNvPr>
          <p:cNvSpPr txBox="1"/>
          <p:nvPr/>
        </p:nvSpPr>
        <p:spPr>
          <a:xfrm>
            <a:off x="1086806" y="392430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6000" b="1"/>
              <a:t>Verbeterde mensen detecterende sensoren voor verlichting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37398" y="3221086"/>
            <a:ext cx="8397219" cy="124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76"/>
              </a:lnSpc>
              <a:spcBef>
                <a:spcPct val="0"/>
              </a:spcBef>
            </a:pPr>
            <a:r>
              <a:rPr lang="en-US" sz="7340" u="none" strike="noStrike" noProof="1">
                <a:solidFill>
                  <a:srgbClr val="000000"/>
                </a:solidFill>
                <a:latin typeface="Montserrat Bold"/>
              </a:rPr>
              <a:t>probleem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18288000" cy="1874361"/>
            <a:chOff x="0" y="0"/>
            <a:chExt cx="9414331" cy="9648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9580335" y="4639024"/>
            <a:ext cx="0" cy="38433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nl-BE"/>
          </a:p>
        </p:txBody>
      </p:sp>
      <p:pic>
        <p:nvPicPr>
          <p:cNvPr id="1026" name="Picture 2" descr="Bewegingssensor Detect Me IP44 180° wit | Hubo">
            <a:extLst>
              <a:ext uri="{FF2B5EF4-FFF2-40B4-BE49-F238E27FC236}">
                <a16:creationId xmlns:a16="http://schemas.microsoft.com/office/drawing/2014/main" id="{6858C38F-D6B6-8C51-8A1F-2C83CCBE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4639024"/>
            <a:ext cx="5104707" cy="38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803D1-E0B6-AD57-A3FB-13221619B1AD}"/>
              </a:ext>
            </a:extLst>
          </p:cNvPr>
          <p:cNvSpPr txBox="1"/>
          <p:nvPr/>
        </p:nvSpPr>
        <p:spPr>
          <a:xfrm>
            <a:off x="1737398" y="4914900"/>
            <a:ext cx="5577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/>
              <a:t>-  lichten vallen uit</a:t>
            </a:r>
          </a:p>
          <a:p>
            <a:r>
              <a:rPr lang="nl-BE" sz="3200"/>
              <a:t>-  geen detectie</a:t>
            </a:r>
          </a:p>
          <a:p>
            <a:r>
              <a:rPr lang="nl-BE" sz="3200"/>
              <a:t>-  grote ruimtes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19200" y="1638300"/>
            <a:ext cx="5890717" cy="125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276"/>
              </a:lnSpc>
              <a:spcBef>
                <a:spcPct val="0"/>
              </a:spcBef>
            </a:pPr>
            <a:r>
              <a:rPr lang="en-US" sz="7340" u="none" strike="noStrike" err="1">
                <a:solidFill>
                  <a:srgbClr val="000000"/>
                </a:solidFill>
                <a:latin typeface="Montserrat Bold"/>
              </a:rPr>
              <a:t>oplossing</a:t>
            </a:r>
            <a:endParaRPr lang="en-US" sz="7340" u="none" strike="noStrike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8800" y="3162864"/>
            <a:ext cx="4061072" cy="41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  <a:spcBef>
                <a:spcPct val="0"/>
              </a:spcBef>
            </a:pPr>
            <a:r>
              <a:rPr lang="nl-BE" sz="3200"/>
              <a:t>Mensen</a:t>
            </a:r>
            <a:r>
              <a:rPr lang="en-US" sz="2700">
                <a:solidFill>
                  <a:srgbClr val="000000"/>
                </a:solidFill>
                <a:latin typeface="+mj-lt"/>
              </a:rPr>
              <a:t> detecteren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853054" y="8993275"/>
            <a:ext cx="8434945" cy="1293725"/>
            <a:chOff x="0" y="0"/>
            <a:chExt cx="2137108" cy="3277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37108" cy="327783"/>
            </a:xfrm>
            <a:custGeom>
              <a:avLst/>
              <a:gdLst/>
              <a:ahLst/>
              <a:cxnLst/>
              <a:rect l="l" t="t" r="r" b="b"/>
              <a:pathLst>
                <a:path w="2137108" h="327783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853055" y="0"/>
            <a:ext cx="8434945" cy="10287000"/>
            <a:chOff x="0" y="0"/>
            <a:chExt cx="2137108" cy="3277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37108" cy="327783"/>
            </a:xfrm>
            <a:custGeom>
              <a:avLst/>
              <a:gdLst/>
              <a:ahLst/>
              <a:cxnLst/>
              <a:rect l="l" t="t" r="r" b="b"/>
              <a:pathLst>
                <a:path w="2137108" h="327783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18">
            <a:extLst>
              <a:ext uri="{FF2B5EF4-FFF2-40B4-BE49-F238E27FC236}">
                <a16:creationId xmlns:a16="http://schemas.microsoft.com/office/drawing/2014/main" id="{42BAFD26-548C-C306-E103-52613959086E}"/>
              </a:ext>
            </a:extLst>
          </p:cNvPr>
          <p:cNvSpPr/>
          <p:nvPr/>
        </p:nvSpPr>
        <p:spPr>
          <a:xfrm>
            <a:off x="1147060" y="3779744"/>
            <a:ext cx="373881" cy="373881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 rotWithShape="1">
            <a:gsLst>
              <a:gs pos="0">
                <a:srgbClr val="F600FE">
                  <a:alpha val="100000"/>
                </a:srgbClr>
              </a:gs>
              <a:gs pos="25000">
                <a:srgbClr val="C900FE">
                  <a:alpha val="100000"/>
                </a:srgbClr>
              </a:gs>
              <a:gs pos="50000">
                <a:srgbClr val="A136FF">
                  <a:alpha val="100000"/>
                </a:srgbClr>
              </a:gs>
              <a:gs pos="75000">
                <a:srgbClr val="5142F0">
                  <a:alpha val="100000"/>
                </a:srgbClr>
              </a:gs>
              <a:gs pos="100000">
                <a:srgbClr val="0033D9">
                  <a:alpha val="10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nl-BE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706ACF1D-F890-8FFC-E2B3-54B272E320A1}"/>
              </a:ext>
            </a:extLst>
          </p:cNvPr>
          <p:cNvSpPr txBox="1"/>
          <p:nvPr/>
        </p:nvSpPr>
        <p:spPr>
          <a:xfrm>
            <a:off x="1828800" y="3758615"/>
            <a:ext cx="4061072" cy="41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  <a:spcBef>
                <a:spcPct val="0"/>
              </a:spcBef>
            </a:pPr>
            <a:r>
              <a:rPr lang="nl-BE" sz="3200">
                <a:solidFill>
                  <a:srgbClr val="000000"/>
                </a:solidFill>
                <a:latin typeface="+mj-lt"/>
              </a:rPr>
              <a:t>Groter detectieveld </a:t>
            </a:r>
            <a:endParaRPr lang="en-US" sz="27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6B43E597-EC68-E960-BCCD-C3F1075CE992}"/>
              </a:ext>
            </a:extLst>
          </p:cNvPr>
          <p:cNvSpPr/>
          <p:nvPr/>
        </p:nvSpPr>
        <p:spPr>
          <a:xfrm>
            <a:off x="1147060" y="3183993"/>
            <a:ext cx="373881" cy="373881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 rotWithShape="1">
            <a:gsLst>
              <a:gs pos="0">
                <a:srgbClr val="F600FE">
                  <a:alpha val="100000"/>
                </a:srgbClr>
              </a:gs>
              <a:gs pos="25000">
                <a:srgbClr val="C900FE">
                  <a:alpha val="100000"/>
                </a:srgbClr>
              </a:gs>
              <a:gs pos="50000">
                <a:srgbClr val="A136FF">
                  <a:alpha val="100000"/>
                </a:srgbClr>
              </a:gs>
              <a:gs pos="75000">
                <a:srgbClr val="5142F0">
                  <a:alpha val="100000"/>
                </a:srgbClr>
              </a:gs>
              <a:gs pos="100000">
                <a:srgbClr val="0033D9">
                  <a:alpha val="10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nl-BE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AB8F4229-81E2-9FE2-A841-AE74C7564AD5}"/>
              </a:ext>
            </a:extLst>
          </p:cNvPr>
          <p:cNvSpPr/>
          <p:nvPr/>
        </p:nvSpPr>
        <p:spPr>
          <a:xfrm>
            <a:off x="1147059" y="4375495"/>
            <a:ext cx="373881" cy="373881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 rotWithShape="1">
            <a:gsLst>
              <a:gs pos="0">
                <a:srgbClr val="F600FE">
                  <a:alpha val="100000"/>
                </a:srgbClr>
              </a:gs>
              <a:gs pos="25000">
                <a:srgbClr val="C900FE">
                  <a:alpha val="100000"/>
                </a:srgbClr>
              </a:gs>
              <a:gs pos="50000">
                <a:srgbClr val="A136FF">
                  <a:alpha val="100000"/>
                </a:srgbClr>
              </a:gs>
              <a:gs pos="75000">
                <a:srgbClr val="5142F0">
                  <a:alpha val="100000"/>
                </a:srgbClr>
              </a:gs>
              <a:gs pos="100000">
                <a:srgbClr val="0033D9">
                  <a:alpha val="10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nl-BE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E786F20C-585A-5691-674A-507CCB0AB2E3}"/>
              </a:ext>
            </a:extLst>
          </p:cNvPr>
          <p:cNvSpPr txBox="1"/>
          <p:nvPr/>
        </p:nvSpPr>
        <p:spPr>
          <a:xfrm>
            <a:off x="1828800" y="4399905"/>
            <a:ext cx="4061072" cy="41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  <a:spcBef>
                <a:spcPct val="0"/>
              </a:spcBef>
            </a:pPr>
            <a:r>
              <a:rPr lang="nl-BE" sz="3200">
                <a:solidFill>
                  <a:srgbClr val="000000"/>
                </a:solidFill>
                <a:latin typeface="+mj-lt"/>
              </a:rPr>
              <a:t>Energie besparing</a:t>
            </a:r>
            <a:endParaRPr lang="en-US" sz="270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51465" y="-2544328"/>
            <a:ext cx="9898854" cy="8599630"/>
          </a:xfrm>
          <a:custGeom>
            <a:avLst/>
            <a:gdLst/>
            <a:ahLst/>
            <a:cxnLst/>
            <a:rect l="l" t="t" r="r" b="b"/>
            <a:pathLst>
              <a:path w="9898854" h="8599630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3" name="TextBox 3"/>
          <p:cNvSpPr txBox="1"/>
          <p:nvPr/>
        </p:nvSpPr>
        <p:spPr>
          <a:xfrm>
            <a:off x="1366006" y="1191230"/>
            <a:ext cx="8525731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 u="none" strike="noStrike">
                <a:solidFill>
                  <a:srgbClr val="101010"/>
                </a:solidFill>
                <a:latin typeface="Montserrat Bold"/>
              </a:rPr>
              <a:t>SWOT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05196" y="3238500"/>
            <a:ext cx="2227883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en-US" sz="2292" u="none" strike="noStrike" err="1">
                <a:solidFill>
                  <a:srgbClr val="000000"/>
                </a:solidFill>
                <a:latin typeface="Montserrat Bold"/>
              </a:rPr>
              <a:t>zwaktes</a:t>
            </a:r>
            <a:endParaRPr lang="en-US" sz="2292" u="none" strike="noStrike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19200" y="3238500"/>
            <a:ext cx="2227883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en-US" sz="2292" u="none" strike="noStrike" err="1">
                <a:solidFill>
                  <a:srgbClr val="000000"/>
                </a:solidFill>
                <a:latin typeface="Montserrat Bold"/>
              </a:rPr>
              <a:t>sterktes</a:t>
            </a:r>
            <a:endParaRPr lang="en-US" sz="2292" u="none" strike="noStrike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19200" y="6657581"/>
            <a:ext cx="2227883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nl-BE" sz="2292" u="none" strike="noStrike">
                <a:solidFill>
                  <a:srgbClr val="000000"/>
                </a:solidFill>
                <a:latin typeface="Montserrat Bold"/>
              </a:rPr>
              <a:t>opportuniteit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8C197-C528-6F58-FFD4-3DE8598A7CEA}"/>
              </a:ext>
            </a:extLst>
          </p:cNvPr>
          <p:cNvSpPr txBox="1"/>
          <p:nvPr/>
        </p:nvSpPr>
        <p:spPr>
          <a:xfrm>
            <a:off x="7405195" y="6657581"/>
            <a:ext cx="2227883" cy="39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9"/>
              </a:lnSpc>
              <a:spcBef>
                <a:spcPct val="0"/>
              </a:spcBef>
            </a:pPr>
            <a:r>
              <a:rPr lang="nl-BE" sz="2292" u="none" strike="noStrike">
                <a:solidFill>
                  <a:srgbClr val="000000"/>
                </a:solidFill>
                <a:latin typeface="Montserrat Bold"/>
              </a:rPr>
              <a:t>bedreiging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C5761-699C-DD0E-2026-FF7C23392385}"/>
              </a:ext>
            </a:extLst>
          </p:cNvPr>
          <p:cNvSpPr txBox="1"/>
          <p:nvPr/>
        </p:nvSpPr>
        <p:spPr>
          <a:xfrm>
            <a:off x="1366006" y="3848100"/>
            <a:ext cx="274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/>
              <a:t>- energie besparing</a:t>
            </a:r>
          </a:p>
          <a:p>
            <a:endParaRPr lang="nl-BE" sz="2400"/>
          </a:p>
          <a:p>
            <a:r>
              <a:rPr lang="nl-BE" sz="2400"/>
              <a:t>- geen beweging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F2B92-4C4F-DAED-CB16-5A2B8366C9DE}"/>
              </a:ext>
            </a:extLst>
          </p:cNvPr>
          <p:cNvSpPr txBox="1"/>
          <p:nvPr/>
        </p:nvSpPr>
        <p:spPr>
          <a:xfrm>
            <a:off x="7144737" y="3848099"/>
            <a:ext cx="307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/>
              <a:t>- grote groep mensen</a:t>
            </a:r>
          </a:p>
          <a:p>
            <a:endParaRPr lang="nl-BE" sz="2400"/>
          </a:p>
          <a:p>
            <a:r>
              <a:rPr lang="nl-BE" sz="2400"/>
              <a:t>- slechte detectie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55B28-67C2-9C7D-C922-29BAEB389FBD}"/>
              </a:ext>
            </a:extLst>
          </p:cNvPr>
          <p:cNvSpPr txBox="1"/>
          <p:nvPr/>
        </p:nvSpPr>
        <p:spPr>
          <a:xfrm>
            <a:off x="1155443" y="7200899"/>
            <a:ext cx="274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/>
              <a:t>- slimme systemen</a:t>
            </a:r>
          </a:p>
          <a:p>
            <a:endParaRPr lang="nl-BE" sz="2400"/>
          </a:p>
          <a:p>
            <a:r>
              <a:rPr lang="nl-BE" sz="2400"/>
              <a:t>- monitoring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26A57-992A-AD49-B182-D8DAF60D4E5E}"/>
              </a:ext>
            </a:extLst>
          </p:cNvPr>
          <p:cNvSpPr txBox="1"/>
          <p:nvPr/>
        </p:nvSpPr>
        <p:spPr>
          <a:xfrm>
            <a:off x="6732201" y="7200899"/>
            <a:ext cx="39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/>
              <a:t>- Privacy zorgen</a:t>
            </a:r>
          </a:p>
          <a:p>
            <a:endParaRPr lang="nl-BE" sz="2400"/>
          </a:p>
          <a:p>
            <a:r>
              <a:rPr lang="nl-BE" sz="2400"/>
              <a:t>- foutpositieven/ -negatieven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36833">
            <a:off x="-4428213" y="-2916505"/>
            <a:ext cx="9627545" cy="9651674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grpSp>
        <p:nvGrpSpPr>
          <p:cNvPr id="3" name="Group 3"/>
          <p:cNvGrpSpPr/>
          <p:nvPr/>
        </p:nvGrpSpPr>
        <p:grpSpPr>
          <a:xfrm>
            <a:off x="7390681" y="2924562"/>
            <a:ext cx="3024888" cy="529127"/>
            <a:chOff x="0" y="0"/>
            <a:chExt cx="1281756" cy="2242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nl-BE" sz="2600">
                  <a:solidFill>
                    <a:srgbClr val="FFFFFF"/>
                  </a:solidFill>
                  <a:latin typeface="Montserrat"/>
                </a:rPr>
                <a:t>Functionaliteit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90681" y="5030442"/>
            <a:ext cx="3024888" cy="529127"/>
            <a:chOff x="0" y="0"/>
            <a:chExt cx="1281756" cy="2242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err="1">
                  <a:solidFill>
                    <a:srgbClr val="FFFFFF"/>
                  </a:solidFill>
                  <a:latin typeface="Montserrat"/>
                </a:rPr>
                <a:t>omgeving</a:t>
              </a:r>
              <a:endParaRPr lang="en-US" sz="2600">
                <a:solidFill>
                  <a:srgbClr val="FFFFFF"/>
                </a:solidFill>
                <a:latin typeface="Montserrat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90681" y="7136208"/>
            <a:ext cx="3024888" cy="529127"/>
            <a:chOff x="0" y="0"/>
            <a:chExt cx="1281756" cy="22421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</a:rPr>
                <a:t>Procedure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390681" y="1311725"/>
            <a:ext cx="8194363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1"/>
              </a:lnSpc>
            </a:pPr>
            <a:r>
              <a:rPr lang="en-US" sz="7368" err="1">
                <a:solidFill>
                  <a:srgbClr val="101010"/>
                </a:solidFill>
                <a:latin typeface="Montserrat Bold"/>
              </a:rPr>
              <a:t>testen</a:t>
            </a:r>
            <a:endParaRPr lang="en-US" sz="7368">
              <a:solidFill>
                <a:srgbClr val="101010"/>
              </a:solidFill>
              <a:latin typeface="Montserra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661342" y="3513781"/>
            <a:ext cx="7585377" cy="938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US" sz="2000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verschillende</a:t>
            </a:r>
            <a:r>
              <a:rPr lang="en-US" sz="2000">
                <a:solidFill>
                  <a:srgbClr val="101010"/>
                </a:solidFill>
                <a:latin typeface="Montserrat"/>
              </a:rPr>
              <a:t>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omstandigheden</a:t>
            </a:r>
            <a:endParaRPr lang="en-US" sz="2000">
              <a:solidFill>
                <a:srgbClr val="101010"/>
              </a:solidFill>
              <a:latin typeface="Montserrat"/>
            </a:endParaRPr>
          </a:p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US" sz="2000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reactiesnelheid</a:t>
            </a:r>
            <a:endParaRPr lang="en-US" sz="2000">
              <a:solidFill>
                <a:srgbClr val="101010"/>
              </a:solidFill>
              <a:latin typeface="Montserrat"/>
            </a:endParaRPr>
          </a:p>
          <a:p>
            <a:pPr marL="0" lvl="0" indent="0">
              <a:lnSpc>
                <a:spcPts val="2510"/>
              </a:lnSpc>
              <a:spcBef>
                <a:spcPct val="0"/>
              </a:spcBef>
            </a:pPr>
            <a:endParaRPr lang="en-US" sz="1400">
              <a:solidFill>
                <a:srgbClr val="101010"/>
              </a:solidFill>
              <a:latin typeface="Montserra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661342" y="5619660"/>
            <a:ext cx="7585377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u="none" strike="noStrike" err="1">
                <a:solidFill>
                  <a:srgbClr val="101010"/>
                </a:solidFill>
                <a:latin typeface="Montserrat"/>
              </a:rPr>
              <a:t>binnen</a:t>
            </a:r>
            <a:r>
              <a:rPr lang="en-US" sz="2000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en</a:t>
            </a:r>
            <a:r>
              <a:rPr lang="en-US" sz="2000">
                <a:solidFill>
                  <a:srgbClr val="101010"/>
                </a:solidFill>
                <a:latin typeface="Montserrat"/>
              </a:rPr>
              <a:t>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buitenscenario’s</a:t>
            </a:r>
            <a:endParaRPr lang="en-US" sz="2000">
              <a:solidFill>
                <a:srgbClr val="101010"/>
              </a:solidFill>
              <a:latin typeface="Montserrat"/>
            </a:endParaRPr>
          </a:p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u="none" strike="noStrike" err="1">
                <a:solidFill>
                  <a:srgbClr val="101010"/>
                </a:solidFill>
                <a:latin typeface="Montserrat"/>
              </a:rPr>
              <a:t>lichtomstandigheden</a:t>
            </a:r>
            <a:endParaRPr lang="en-US" sz="2000" u="none" strike="noStrike">
              <a:solidFill>
                <a:srgbClr val="101010"/>
              </a:solidFill>
              <a:latin typeface="Montserrat"/>
            </a:endParaRPr>
          </a:p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US" sz="2000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verschillende</a:t>
            </a:r>
            <a:r>
              <a:rPr lang="en-US" sz="2000">
                <a:solidFill>
                  <a:srgbClr val="101010"/>
                </a:solidFill>
                <a:latin typeface="Montserrat"/>
              </a:rPr>
              <a:t>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achtergronden</a:t>
            </a:r>
            <a:endParaRPr lang="en-US" sz="2000" u="none" strike="noStrike">
              <a:solidFill>
                <a:srgbClr val="101010"/>
              </a:solidFill>
              <a:latin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661342" y="7725427"/>
            <a:ext cx="7585377" cy="938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US" sz="2000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verschillende</a:t>
            </a:r>
            <a:r>
              <a:rPr lang="en-US" sz="2000">
                <a:solidFill>
                  <a:srgbClr val="101010"/>
                </a:solidFill>
                <a:latin typeface="Montserrat"/>
              </a:rPr>
              <a:t>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locaties</a:t>
            </a:r>
            <a:r>
              <a:rPr lang="en-US" sz="2000">
                <a:solidFill>
                  <a:srgbClr val="101010"/>
                </a:solidFill>
                <a:latin typeface="Montserrat"/>
              </a:rPr>
              <a:t> </a:t>
            </a:r>
          </a:p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u="none" strike="noStrike" err="1">
                <a:solidFill>
                  <a:srgbClr val="101010"/>
                </a:solidFill>
                <a:latin typeface="Montserrat"/>
              </a:rPr>
              <a:t>verschillende</a:t>
            </a:r>
            <a:r>
              <a:rPr lang="en-US" sz="2000" u="none" strike="noStrike">
                <a:solidFill>
                  <a:srgbClr val="101010"/>
                </a:solidFill>
                <a:latin typeface="Montserrat"/>
              </a:rPr>
              <a:t> </a:t>
            </a:r>
            <a:r>
              <a:rPr lang="en-US" sz="2000" u="none" strike="noStrike" err="1">
                <a:solidFill>
                  <a:srgbClr val="101010"/>
                </a:solidFill>
                <a:latin typeface="Montserrat"/>
              </a:rPr>
              <a:t>situaties</a:t>
            </a:r>
            <a:r>
              <a:rPr lang="en-US" sz="2000" u="none" strike="noStrike">
                <a:solidFill>
                  <a:srgbClr val="101010"/>
                </a:solidFill>
                <a:latin typeface="Montserrat"/>
              </a:rPr>
              <a:t> met </a:t>
            </a:r>
            <a:r>
              <a:rPr lang="en-US" sz="2000" u="none" strike="noStrike" err="1">
                <a:solidFill>
                  <a:srgbClr val="101010"/>
                </a:solidFill>
                <a:latin typeface="Montserrat"/>
              </a:rPr>
              <a:t>mensen</a:t>
            </a:r>
            <a:r>
              <a:rPr lang="en-US" sz="2000" u="none" strike="noStrike">
                <a:solidFill>
                  <a:srgbClr val="101010"/>
                </a:solidFill>
                <a:latin typeface="Montserrat"/>
              </a:rPr>
              <a:t> </a:t>
            </a:r>
            <a:r>
              <a:rPr lang="en-US" sz="2000" u="none" strike="noStrike" err="1">
                <a:solidFill>
                  <a:srgbClr val="101010"/>
                </a:solidFill>
                <a:latin typeface="Montserrat"/>
              </a:rPr>
              <a:t>simuleren</a:t>
            </a:r>
            <a:endParaRPr lang="en-US" sz="2000" u="none" strike="noStrike">
              <a:solidFill>
                <a:srgbClr val="101010"/>
              </a:solidFill>
              <a:latin typeface="Montserrat"/>
            </a:endParaRPr>
          </a:p>
          <a:p>
            <a:pPr marL="0" lvl="0" indent="0">
              <a:lnSpc>
                <a:spcPts val="2510"/>
              </a:lnSpc>
              <a:spcBef>
                <a:spcPct val="0"/>
              </a:spcBef>
            </a:pPr>
            <a:r>
              <a:rPr lang="en-US" sz="2000">
                <a:solidFill>
                  <a:srgbClr val="101010"/>
                </a:solidFill>
                <a:latin typeface="Montserrat"/>
              </a:rPr>
              <a:t>-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andere</a:t>
            </a:r>
            <a:r>
              <a:rPr lang="en-US" sz="2000">
                <a:solidFill>
                  <a:srgbClr val="101010"/>
                </a:solidFill>
                <a:latin typeface="Montserrat"/>
              </a:rPr>
              <a:t>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simulaties</a:t>
            </a:r>
            <a:r>
              <a:rPr lang="en-US" sz="2000">
                <a:solidFill>
                  <a:srgbClr val="101010"/>
                </a:solidFill>
                <a:latin typeface="Montserrat"/>
              </a:rPr>
              <a:t> met </a:t>
            </a:r>
            <a:r>
              <a:rPr lang="en-US" sz="2000" err="1">
                <a:solidFill>
                  <a:srgbClr val="101010"/>
                </a:solidFill>
                <a:latin typeface="Montserrat"/>
              </a:rPr>
              <a:t>voorwerpen</a:t>
            </a:r>
            <a:r>
              <a:rPr lang="en-US" sz="1793" u="none" strike="noStrike">
                <a:solidFill>
                  <a:srgbClr val="101010"/>
                </a:solidFill>
                <a:latin typeface="Montserrat"/>
              </a:rPr>
              <a:t> </a:t>
            </a:r>
          </a:p>
        </p:txBody>
      </p:sp>
      <p:grpSp>
        <p:nvGrpSpPr>
          <p:cNvPr id="19" name="Group 19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B21393B9-E43B-FAB4-7FA1-0B26DFCD07A1}"/>
              </a:ext>
            </a:extLst>
          </p:cNvPr>
          <p:cNvGrpSpPr/>
          <p:nvPr/>
        </p:nvGrpSpPr>
        <p:grpSpPr>
          <a:xfrm rot="7573183">
            <a:off x="3014266" y="5912495"/>
            <a:ext cx="970761" cy="677468"/>
            <a:chOff x="76200" y="38004"/>
            <a:chExt cx="1019274" cy="812800"/>
          </a:xfrm>
        </p:grpSpPr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093B209B-6C51-28EF-468B-658B0929C0F0}"/>
                </a:ext>
              </a:extLst>
            </p:cNvPr>
            <p:cNvSpPr/>
            <p:nvPr/>
          </p:nvSpPr>
          <p:spPr>
            <a:xfrm>
              <a:off x="282674" y="3800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5B7B955B-A110-44BC-DF3D-82F079C92D7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B85C2204-6555-D46A-CA6A-AA4780C9C270}"/>
              </a:ext>
            </a:extLst>
          </p:cNvPr>
          <p:cNvGrpSpPr/>
          <p:nvPr/>
        </p:nvGrpSpPr>
        <p:grpSpPr>
          <a:xfrm rot="7573183">
            <a:off x="2110711" y="6443867"/>
            <a:ext cx="574546" cy="579027"/>
            <a:chOff x="0" y="0"/>
            <a:chExt cx="812800" cy="812800"/>
          </a:xfrm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1AACD78-D5E1-1DCF-6614-5D0038B528C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608E4CF2-53D1-45EE-3E98-2B22BA16135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CC4541A4-EA5C-CF78-E4AD-562B8CC28238}"/>
              </a:ext>
            </a:extLst>
          </p:cNvPr>
          <p:cNvGrpSpPr/>
          <p:nvPr/>
        </p:nvGrpSpPr>
        <p:grpSpPr>
          <a:xfrm rot="7573183">
            <a:off x="284897" y="6614815"/>
            <a:ext cx="774114" cy="677468"/>
            <a:chOff x="0" y="0"/>
            <a:chExt cx="812800" cy="812800"/>
          </a:xfrm>
        </p:grpSpPr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AD6F292-4FBA-8D43-4314-C72DF78D83A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E0DCE9AE-7489-9921-2F88-6CEDF763E1A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19">
            <a:extLst>
              <a:ext uri="{FF2B5EF4-FFF2-40B4-BE49-F238E27FC236}">
                <a16:creationId xmlns:a16="http://schemas.microsoft.com/office/drawing/2014/main" id="{20F0D9D8-DFB2-078F-456F-C2E669DD4CEF}"/>
              </a:ext>
            </a:extLst>
          </p:cNvPr>
          <p:cNvGrpSpPr/>
          <p:nvPr/>
        </p:nvGrpSpPr>
        <p:grpSpPr>
          <a:xfrm rot="7573183">
            <a:off x="436322" y="7867717"/>
            <a:ext cx="762341" cy="1196638"/>
            <a:chOff x="0" y="0"/>
            <a:chExt cx="812800" cy="812800"/>
          </a:xfrm>
        </p:grpSpPr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E30C9F6-BD32-485B-479C-A8C4F3087B3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0E4EC3F3-DAF0-4038-5889-399BE820707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990600" y="2095306"/>
            <a:ext cx="20498646" cy="6400994"/>
            <a:chOff x="0" y="0"/>
            <a:chExt cx="5398820" cy="16858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98820" cy="1685859"/>
            </a:xfrm>
            <a:custGeom>
              <a:avLst/>
              <a:gdLst/>
              <a:ahLst/>
              <a:cxnLst/>
              <a:rect l="l" t="t" r="r" b="b"/>
              <a:pathLst>
                <a:path w="5398820" h="1685859">
                  <a:moveTo>
                    <a:pt x="0" y="0"/>
                  </a:moveTo>
                  <a:lnTo>
                    <a:pt x="5398820" y="0"/>
                  </a:lnTo>
                  <a:lnTo>
                    <a:pt x="5398820" y="1685859"/>
                  </a:lnTo>
                  <a:lnTo>
                    <a:pt x="0" y="16858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nl-B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398820" cy="1733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470029" y="1019175"/>
            <a:ext cx="543384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99"/>
              </a:lnSpc>
              <a:spcBef>
                <a:spcPct val="0"/>
              </a:spcBef>
            </a:pPr>
            <a:r>
              <a:rPr lang="en-US" sz="6916" err="1">
                <a:solidFill>
                  <a:srgbClr val="F4F6FC"/>
                </a:solidFill>
                <a:latin typeface="Roboto Bold"/>
              </a:rPr>
              <a:t>Prototypen</a:t>
            </a:r>
            <a:endParaRPr lang="en-US" sz="6916" u="none" strike="noStrike">
              <a:solidFill>
                <a:srgbClr val="F4F6FC"/>
              </a:solidFill>
              <a:latin typeface="Roboto Bold"/>
            </a:endParaRPr>
          </a:p>
        </p:txBody>
      </p:sp>
      <p:sp>
        <p:nvSpPr>
          <p:cNvPr id="2" name="Freeform 2"/>
          <p:cNvSpPr/>
          <p:nvPr/>
        </p:nvSpPr>
        <p:spPr>
          <a:xfrm rot="-1898322">
            <a:off x="14393785" y="-4549297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3" name="Freeform 3"/>
          <p:cNvSpPr/>
          <p:nvPr/>
        </p:nvSpPr>
        <p:spPr>
          <a:xfrm rot="-1898322">
            <a:off x="-4005684" y="5253376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E68C85-57E3-39E1-845F-F6CDB887E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392" y="2076450"/>
            <a:ext cx="2674560" cy="627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14" name="Freeform 14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Violet Professional Modern Technology Pitch Deck Presentation</dc:title>
  <dc:creator>Alexa 't Kindt</dc:creator>
  <cp:revision>1</cp:revision>
  <dcterms:created xsi:type="dcterms:W3CDTF">2006-08-16T00:00:00Z</dcterms:created>
  <dcterms:modified xsi:type="dcterms:W3CDTF">2024-01-05T15:45:13Z</dcterms:modified>
  <dc:identifier>DAF5BobbD4w</dc:identifier>
</cp:coreProperties>
</file>